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tiff" ContentType="image/tiff"/>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media/media2.WAV" ContentType="audio/x-wav"/>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ppt/tags/tag166.xml" ContentType="application/vnd.openxmlformats-officedocument.presentationml.tags+xml"/>
  <Override PartName="/ppt/notesSlides/notesSlide165.xml" ContentType="application/vnd.openxmlformats-officedocument.presentationml.notesSlide+xml"/>
  <Override PartName="/ppt/tags/tag167.xml" ContentType="application/vnd.openxmlformats-officedocument.presentationml.tags+xml"/>
  <Override PartName="/ppt/notesSlides/notesSlide166.xml" ContentType="application/vnd.openxmlformats-officedocument.presentationml.notesSlide+xml"/>
  <Override PartName="/ppt/tags/tag168.xml" ContentType="application/vnd.openxmlformats-officedocument.presentationml.tags+xml"/>
  <Override PartName="/ppt/notesSlides/notesSlide167.xml" ContentType="application/vnd.openxmlformats-officedocument.presentationml.notesSlide+xml"/>
  <Override PartName="/ppt/tags/tag169.xml" ContentType="application/vnd.openxmlformats-officedocument.presentationml.tags+xml"/>
  <Override PartName="/ppt/notesSlides/notesSlide168.xml" ContentType="application/vnd.openxmlformats-officedocument.presentationml.notesSlide+xml"/>
  <Override PartName="/ppt/tags/tag170.xml" ContentType="application/vnd.openxmlformats-officedocument.presentationml.tags+xml"/>
  <Override PartName="/ppt/notesSlides/notesSlide169.xml" ContentType="application/vnd.openxmlformats-officedocument.presentationml.notesSlide+xml"/>
  <Override PartName="/ppt/tags/tag171.xml" ContentType="application/vnd.openxmlformats-officedocument.presentationml.tags+xml"/>
  <Override PartName="/ppt/notesSlides/notesSlide170.xml" ContentType="application/vnd.openxmlformats-officedocument.presentationml.notesSlide+xml"/>
  <Override PartName="/ppt/tags/tag172.xml" ContentType="application/vnd.openxmlformats-officedocument.presentationml.tags+xml"/>
  <Override PartName="/ppt/notesSlides/notesSlide171.xml" ContentType="application/vnd.openxmlformats-officedocument.presentationml.notesSlide+xml"/>
  <Override PartName="/ppt/tags/tag173.xml" ContentType="application/vnd.openxmlformats-officedocument.presentationml.tags+xml"/>
  <Override PartName="/ppt/notesSlides/notesSlide172.xml" ContentType="application/vnd.openxmlformats-officedocument.presentationml.notesSlide+xml"/>
  <Override PartName="/ppt/tags/tag174.xml" ContentType="application/vnd.openxmlformats-officedocument.presentationml.tags+xml"/>
  <Override PartName="/ppt/notesSlides/notesSlide173.xml" ContentType="application/vnd.openxmlformats-officedocument.presentationml.notesSlide+xml"/>
  <Override PartName="/ppt/tags/tag175.xml" ContentType="application/vnd.openxmlformats-officedocument.presentationml.tags+xml"/>
  <Override PartName="/ppt/notesSlides/notesSlide174.xml" ContentType="application/vnd.openxmlformats-officedocument.presentationml.notesSlide+xml"/>
  <Override PartName="/ppt/tags/tag176.xml" ContentType="application/vnd.openxmlformats-officedocument.presentationml.tags+xml"/>
  <Override PartName="/ppt/notesSlides/notesSlide175.xml" ContentType="application/vnd.openxmlformats-officedocument.presentationml.notesSlide+xml"/>
  <Override PartName="/ppt/tags/tag177.xml" ContentType="application/vnd.openxmlformats-officedocument.presentationml.tags+xml"/>
  <Override PartName="/ppt/notesSlides/notesSlide176.xml" ContentType="application/vnd.openxmlformats-officedocument.presentationml.notesSlide+xml"/>
  <Override PartName="/ppt/tags/tag178.xml" ContentType="application/vnd.openxmlformats-officedocument.presentationml.tags+xml"/>
  <Override PartName="/ppt/notesSlides/notesSlide177.xml" ContentType="application/vnd.openxmlformats-officedocument.presentationml.notesSlide+xml"/>
  <Override PartName="/ppt/tags/tag179.xml" ContentType="application/vnd.openxmlformats-officedocument.presentationml.tags+xml"/>
  <Override PartName="/ppt/notesSlides/notesSlide178.xml" ContentType="application/vnd.openxmlformats-officedocument.presentationml.notesSlide+xml"/>
  <Override PartName="/ppt/tags/tag180.xml" ContentType="application/vnd.openxmlformats-officedocument.presentationml.tags+xml"/>
  <Override PartName="/ppt/notesSlides/notesSlide179.xml" ContentType="application/vnd.openxmlformats-officedocument.presentationml.notesSlide+xml"/>
  <Override PartName="/ppt/tags/tag181.xml" ContentType="application/vnd.openxmlformats-officedocument.presentationml.tags+xml"/>
  <Override PartName="/ppt/notesSlides/notesSlide180.xml" ContentType="application/vnd.openxmlformats-officedocument.presentationml.notesSlide+xml"/>
  <Override PartName="/ppt/tags/tag182.xml" ContentType="application/vnd.openxmlformats-officedocument.presentationml.tags+xml"/>
  <Override PartName="/ppt/notesSlides/notesSlide181.xml" ContentType="application/vnd.openxmlformats-officedocument.presentationml.notesSlide+xml"/>
  <Override PartName="/ppt/tags/tag183.xml" ContentType="application/vnd.openxmlformats-officedocument.presentationml.tags+xml"/>
  <Override PartName="/ppt/notesSlides/notesSlide182.xml" ContentType="application/vnd.openxmlformats-officedocument.presentationml.notesSlide+xml"/>
  <Override PartName="/ppt/tags/tag184.xml" ContentType="application/vnd.openxmlformats-officedocument.presentationml.tags+xml"/>
  <Override PartName="/ppt/notesSlides/notesSlide183.xml" ContentType="application/vnd.openxmlformats-officedocument.presentationml.notesSlide+xml"/>
  <Override PartName="/ppt/tags/tag185.xml" ContentType="application/vnd.openxmlformats-officedocument.presentationml.tags+xml"/>
  <Override PartName="/ppt/notesSlides/notesSlide184.xml" ContentType="application/vnd.openxmlformats-officedocument.presentationml.notesSlide+xml"/>
  <Override PartName="/ppt/tags/tag186.xml" ContentType="application/vnd.openxmlformats-officedocument.presentationml.tags+xml"/>
  <Override PartName="/ppt/notesSlides/notesSlide185.xml" ContentType="application/vnd.openxmlformats-officedocument.presentationml.notesSlide+xml"/>
  <Override PartName="/ppt/tags/tag187.xml" ContentType="application/vnd.openxmlformats-officedocument.presentationml.tags+xml"/>
  <Override PartName="/ppt/notesSlides/notesSlide186.xml" ContentType="application/vnd.openxmlformats-officedocument.presentationml.notesSlide+xml"/>
  <Override PartName="/ppt/tags/tag188.xml" ContentType="application/vnd.openxmlformats-officedocument.presentationml.tags+xml"/>
  <Override PartName="/ppt/notesSlides/notesSlide187.xml" ContentType="application/vnd.openxmlformats-officedocument.presentationml.notesSlide+xml"/>
  <Override PartName="/ppt/tags/tag189.xml" ContentType="application/vnd.openxmlformats-officedocument.presentationml.tags+xml"/>
  <Override PartName="/ppt/notesSlides/notesSlide188.xml" ContentType="application/vnd.openxmlformats-officedocument.presentationml.notesSlide+xml"/>
  <Override PartName="/ppt/tags/tag190.xml" ContentType="application/vnd.openxmlformats-officedocument.presentationml.tags+xml"/>
  <Override PartName="/ppt/notesSlides/notesSlide189.xml" ContentType="application/vnd.openxmlformats-officedocument.presentationml.notesSlide+xml"/>
  <Override PartName="/ppt/tags/tag191.xml" ContentType="application/vnd.openxmlformats-officedocument.presentationml.tags+xml"/>
  <Override PartName="/ppt/notesSlides/notesSlide190.xml" ContentType="application/vnd.openxmlformats-officedocument.presentationml.notesSlide+xml"/>
  <Override PartName="/ppt/tags/tag192.xml" ContentType="application/vnd.openxmlformats-officedocument.presentationml.tags+xml"/>
  <Override PartName="/ppt/notesSlides/notesSlide191.xml" ContentType="application/vnd.openxmlformats-officedocument.presentationml.notesSlide+xml"/>
  <Override PartName="/ppt/tags/tag193.xml" ContentType="application/vnd.openxmlformats-officedocument.presentationml.tags+xml"/>
  <Override PartName="/ppt/notesSlides/notesSlide192.xml" ContentType="application/vnd.openxmlformats-officedocument.presentationml.notesSlide+xml"/>
  <Override PartName="/ppt/tags/tag194.xml" ContentType="application/vnd.openxmlformats-officedocument.presentationml.tags+xml"/>
  <Override PartName="/ppt/notesSlides/notesSlide193.xml" ContentType="application/vnd.openxmlformats-officedocument.presentationml.notesSlide+xml"/>
  <Override PartName="/ppt/tags/tag195.xml" ContentType="application/vnd.openxmlformats-officedocument.presentationml.tags+xml"/>
  <Override PartName="/ppt/notesSlides/notesSlide194.xml" ContentType="application/vnd.openxmlformats-officedocument.presentationml.notesSlide+xml"/>
  <Override PartName="/ppt/tags/tag196.xml" ContentType="application/vnd.openxmlformats-officedocument.presentationml.tags+xml"/>
  <Override PartName="/ppt/notesSlides/notesSlide195.xml" ContentType="application/vnd.openxmlformats-officedocument.presentationml.notesSlide+xml"/>
  <Override PartName="/ppt/tags/tag197.xml" ContentType="application/vnd.openxmlformats-officedocument.presentationml.tags+xml"/>
  <Override PartName="/ppt/notesSlides/notesSlide196.xml" ContentType="application/vnd.openxmlformats-officedocument.presentationml.notesSlide+xml"/>
  <Override PartName="/ppt/tags/tag198.xml" ContentType="application/vnd.openxmlformats-officedocument.presentationml.tags+xml"/>
  <Override PartName="/ppt/notesSlides/notesSlide197.xml" ContentType="application/vnd.openxmlformats-officedocument.presentationml.notesSlide+xml"/>
  <Override PartName="/ppt/tags/tag199.xml" ContentType="application/vnd.openxmlformats-officedocument.presentationml.tags+xml"/>
  <Override PartName="/ppt/notesSlides/notesSlide198.xml" ContentType="application/vnd.openxmlformats-officedocument.presentationml.notesSlide+xml"/>
  <Override PartName="/ppt/tags/tag200.xml" ContentType="application/vnd.openxmlformats-officedocument.presentationml.tags+xml"/>
  <Override PartName="/ppt/notesSlides/notesSlide199.xml" ContentType="application/vnd.openxmlformats-officedocument.presentationml.notesSlide+xml"/>
  <Override PartName="/ppt/tags/tag201.xml" ContentType="application/vnd.openxmlformats-officedocument.presentationml.tags+xml"/>
  <Override PartName="/ppt/notesSlides/notesSlide200.xml" ContentType="application/vnd.openxmlformats-officedocument.presentationml.notesSlide+xml"/>
  <Override PartName="/ppt/tags/tag202.xml" ContentType="application/vnd.openxmlformats-officedocument.presentationml.tags+xml"/>
  <Override PartName="/ppt/notesSlides/notesSlide201.xml" ContentType="application/vnd.openxmlformats-officedocument.presentationml.notesSlide+xml"/>
  <Override PartName="/ppt/tags/tag203.xml" ContentType="application/vnd.openxmlformats-officedocument.presentationml.tags+xml"/>
  <Override PartName="/ppt/notesSlides/notesSlide202.xml" ContentType="application/vnd.openxmlformats-officedocument.presentationml.notesSlide+xml"/>
  <Override PartName="/ppt/tags/tag204.xml" ContentType="application/vnd.openxmlformats-officedocument.presentationml.tags+xml"/>
  <Override PartName="/ppt/notesSlides/notesSlide203.xml" ContentType="application/vnd.openxmlformats-officedocument.presentationml.notesSlide+xml"/>
  <Override PartName="/ppt/tags/tag205.xml" ContentType="application/vnd.openxmlformats-officedocument.presentationml.tags+xml"/>
  <Override PartName="/ppt/notesSlides/notesSlide204.xml" ContentType="application/vnd.openxmlformats-officedocument.presentationml.notesSlide+xml"/>
  <Override PartName="/ppt/tags/tag206.xml" ContentType="application/vnd.openxmlformats-officedocument.presentationml.tags+xml"/>
  <Override PartName="/ppt/notesSlides/notesSlide205.xml" ContentType="application/vnd.openxmlformats-officedocument.presentationml.notesSlide+xml"/>
  <Override PartName="/ppt/tags/tag207.xml" ContentType="application/vnd.openxmlformats-officedocument.presentationml.tags+xml"/>
  <Override PartName="/ppt/notesSlides/notesSlide206.xml" ContentType="application/vnd.openxmlformats-officedocument.presentationml.notesSlide+xml"/>
  <Override PartName="/ppt/tags/tag208.xml" ContentType="application/vnd.openxmlformats-officedocument.presentationml.tags+xml"/>
  <Override PartName="/ppt/notesSlides/notesSlide207.xml" ContentType="application/vnd.openxmlformats-officedocument.presentationml.notesSlide+xml"/>
  <Override PartName="/ppt/tags/tag209.xml" ContentType="application/vnd.openxmlformats-officedocument.presentationml.tags+xml"/>
  <Override PartName="/ppt/notesSlides/notesSlide208.xml" ContentType="application/vnd.openxmlformats-officedocument.presentationml.notesSlide+xml"/>
  <Override PartName="/ppt/tags/tag210.xml" ContentType="application/vnd.openxmlformats-officedocument.presentationml.tags+xml"/>
  <Override PartName="/ppt/notesSlides/notesSlide209.xml" ContentType="application/vnd.openxmlformats-officedocument.presentationml.notesSlide+xml"/>
  <Override PartName="/ppt/tags/tag211.xml" ContentType="application/vnd.openxmlformats-officedocument.presentationml.tags+xml"/>
  <Override PartName="/ppt/notesSlides/notesSlide210.xml" ContentType="application/vnd.openxmlformats-officedocument.presentationml.notesSlide+xml"/>
  <Override PartName="/ppt/tags/tag212.xml" ContentType="application/vnd.openxmlformats-officedocument.presentationml.tags+xml"/>
  <Override PartName="/ppt/notesSlides/notesSlide211.xml" ContentType="application/vnd.openxmlformats-officedocument.presentationml.notesSlide+xml"/>
  <Override PartName="/ppt/tags/tag213.xml" ContentType="application/vnd.openxmlformats-officedocument.presentationml.tags+xml"/>
  <Override PartName="/ppt/notesSlides/notesSlide212.xml" ContentType="application/vnd.openxmlformats-officedocument.presentationml.notesSlide+xml"/>
  <Override PartName="/ppt/tags/tag214.xml" ContentType="application/vnd.openxmlformats-officedocument.presentationml.tags+xml"/>
  <Override PartName="/ppt/notesSlides/notesSlide213.xml" ContentType="application/vnd.openxmlformats-officedocument.presentationml.notesSlide+xml"/>
  <Override PartName="/ppt/tags/tag215.xml" ContentType="application/vnd.openxmlformats-officedocument.presentationml.tags+xml"/>
  <Override PartName="/ppt/notesSlides/notesSlide214.xml" ContentType="application/vnd.openxmlformats-officedocument.presentationml.notesSlide+xml"/>
  <Override PartName="/ppt/tags/tag216.xml" ContentType="application/vnd.openxmlformats-officedocument.presentationml.tags+xml"/>
  <Override PartName="/ppt/notesSlides/notesSlide215.xml" ContentType="application/vnd.openxmlformats-officedocument.presentationml.notesSlide+xml"/>
  <Override PartName="/ppt/tags/tag217.xml" ContentType="application/vnd.openxmlformats-officedocument.presentationml.tags+xml"/>
  <Override PartName="/ppt/notesSlides/notesSlide216.xml" ContentType="application/vnd.openxmlformats-officedocument.presentationml.notesSlide+xml"/>
  <Override PartName="/ppt/tags/tag218.xml" ContentType="application/vnd.openxmlformats-officedocument.presentationml.tags+xml"/>
  <Override PartName="/ppt/notesSlides/notesSlide217.xml" ContentType="application/vnd.openxmlformats-officedocument.presentationml.notesSlide+xml"/>
  <Override PartName="/ppt/tags/tag219.xml" ContentType="application/vnd.openxmlformats-officedocument.presentationml.tags+xml"/>
  <Override PartName="/ppt/notesSlides/notesSlide218.xml" ContentType="application/vnd.openxmlformats-officedocument.presentationml.notesSlide+xml"/>
  <Override PartName="/ppt/tags/tag220.xml" ContentType="application/vnd.openxmlformats-officedocument.presentationml.tags+xml"/>
  <Override PartName="/ppt/notesSlides/notesSlide219.xml" ContentType="application/vnd.openxmlformats-officedocument.presentationml.notesSlide+xml"/>
  <Override PartName="/ppt/tags/tag221.xml" ContentType="application/vnd.openxmlformats-officedocument.presentationml.tags+xml"/>
  <Override PartName="/ppt/notesSlides/notesSlide220.xml" ContentType="application/vnd.openxmlformats-officedocument.presentationml.notesSlide+xml"/>
  <Override PartName="/ppt/tags/tag222.xml" ContentType="application/vnd.openxmlformats-officedocument.presentationml.tags+xml"/>
  <Override PartName="/ppt/notesSlides/notesSlide221.xml" ContentType="application/vnd.openxmlformats-officedocument.presentationml.notesSlide+xml"/>
  <Override PartName="/ppt/tags/tag223.xml" ContentType="application/vnd.openxmlformats-officedocument.presentationml.tags+xml"/>
  <Override PartName="/ppt/notesSlides/notesSlide222.xml" ContentType="application/vnd.openxmlformats-officedocument.presentationml.notesSlide+xml"/>
  <Override PartName="/ppt/tags/tag224.xml" ContentType="application/vnd.openxmlformats-officedocument.presentationml.tags+xml"/>
  <Override PartName="/ppt/notesSlides/notesSlide223.xml" ContentType="application/vnd.openxmlformats-officedocument.presentationml.notesSlide+xml"/>
  <Override PartName="/ppt/tags/tag225.xml" ContentType="application/vnd.openxmlformats-officedocument.presentationml.tags+xml"/>
  <Override PartName="/ppt/notesSlides/notesSlide224.xml" ContentType="application/vnd.openxmlformats-officedocument.presentationml.notesSlide+xml"/>
  <Override PartName="/ppt/tags/tag226.xml" ContentType="application/vnd.openxmlformats-officedocument.presentationml.tags+xml"/>
  <Override PartName="/ppt/notesSlides/notesSlide225.xml" ContentType="application/vnd.openxmlformats-officedocument.presentationml.notesSlide+xml"/>
  <Override PartName="/ppt/tags/tag227.xml" ContentType="application/vnd.openxmlformats-officedocument.presentationml.tags+xml"/>
  <Override PartName="/ppt/notesSlides/notesSlide226.xml" ContentType="application/vnd.openxmlformats-officedocument.presentationml.notesSlide+xml"/>
  <Override PartName="/ppt/tags/tag228.xml" ContentType="application/vnd.openxmlformats-officedocument.presentationml.tags+xml"/>
  <Override PartName="/ppt/notesSlides/notesSlide227.xml" ContentType="application/vnd.openxmlformats-officedocument.presentationml.notesSlide+xml"/>
  <Override PartName="/ppt/tags/tag229.xml" ContentType="application/vnd.openxmlformats-officedocument.presentationml.tags+xml"/>
  <Override PartName="/ppt/notesSlides/notesSlide228.xml" ContentType="application/vnd.openxmlformats-officedocument.presentationml.notesSlide+xml"/>
  <Override PartName="/ppt/tags/tag230.xml" ContentType="application/vnd.openxmlformats-officedocument.presentationml.tags+xml"/>
  <Override PartName="/ppt/notesSlides/notesSlide229.xml" ContentType="application/vnd.openxmlformats-officedocument.presentationml.notesSlide+xml"/>
  <Override PartName="/ppt/tags/tag231.xml" ContentType="application/vnd.openxmlformats-officedocument.presentationml.tags+xml"/>
  <Override PartName="/ppt/notesSlides/notesSlide230.xml" ContentType="application/vnd.openxmlformats-officedocument.presentationml.notesSlide+xml"/>
  <Override PartName="/ppt/tags/tag232.xml" ContentType="application/vnd.openxmlformats-officedocument.presentationml.tags+xml"/>
  <Override PartName="/ppt/notesSlides/notesSlide231.xml" ContentType="application/vnd.openxmlformats-officedocument.presentationml.notesSlide+xml"/>
  <Override PartName="/ppt/tags/tag233.xml" ContentType="application/vnd.openxmlformats-officedocument.presentationml.tags+xml"/>
  <Override PartName="/ppt/notesSlides/notesSlide232.xml" ContentType="application/vnd.openxmlformats-officedocument.presentationml.notesSlide+xml"/>
  <Override PartName="/ppt/tags/tag234.xml" ContentType="application/vnd.openxmlformats-officedocument.presentationml.tags+xml"/>
  <Override PartName="/ppt/notesSlides/notesSlide233.xml" ContentType="application/vnd.openxmlformats-officedocument.presentationml.notesSlide+xml"/>
  <Override PartName="/ppt/tags/tag235.xml" ContentType="application/vnd.openxmlformats-officedocument.presentationml.tags+xml"/>
  <Override PartName="/ppt/notesSlides/notesSlide234.xml" ContentType="application/vnd.openxmlformats-officedocument.presentationml.notesSlide+xml"/>
  <Override PartName="/ppt/tags/tag236.xml" ContentType="application/vnd.openxmlformats-officedocument.presentationml.tags+xml"/>
  <Override PartName="/ppt/notesSlides/notesSlide235.xml" ContentType="application/vnd.openxmlformats-officedocument.presentationml.notesSlide+xml"/>
  <Override PartName="/ppt/tags/tag237.xml" ContentType="application/vnd.openxmlformats-officedocument.presentationml.tags+xml"/>
  <Override PartName="/ppt/notesSlides/notesSlide236.xml" ContentType="application/vnd.openxmlformats-officedocument.presentationml.notesSlide+xml"/>
  <Override PartName="/ppt/tags/tag238.xml" ContentType="application/vnd.openxmlformats-officedocument.presentationml.tags+xml"/>
  <Override PartName="/ppt/notesSlides/notesSlide237.xml" ContentType="application/vnd.openxmlformats-officedocument.presentationml.notesSlide+xml"/>
  <Override PartName="/ppt/tags/tag239.xml" ContentType="application/vnd.openxmlformats-officedocument.presentationml.tags+xml"/>
  <Override PartName="/ppt/notesSlides/notesSlide238.xml" ContentType="application/vnd.openxmlformats-officedocument.presentationml.notesSlide+xml"/>
  <Override PartName="/ppt/tags/tag240.xml" ContentType="application/vnd.openxmlformats-officedocument.presentationml.tags+xml"/>
  <Override PartName="/ppt/notesSlides/notesSlide239.xml" ContentType="application/vnd.openxmlformats-officedocument.presentationml.notesSlide+xml"/>
  <Override PartName="/ppt/tags/tag241.xml" ContentType="application/vnd.openxmlformats-officedocument.presentationml.tags+xml"/>
  <Override PartName="/ppt/notesSlides/notesSlide240.xml" ContentType="application/vnd.openxmlformats-officedocument.presentationml.notesSlide+xml"/>
  <Override PartName="/ppt/tags/tag242.xml" ContentType="application/vnd.openxmlformats-officedocument.presentationml.tags+xml"/>
  <Override PartName="/ppt/notesSlides/notesSlide241.xml" ContentType="application/vnd.openxmlformats-officedocument.presentationml.notesSlide+xml"/>
  <Override PartName="/ppt/tags/tag243.xml" ContentType="application/vnd.openxmlformats-officedocument.presentationml.tags+xml"/>
  <Override PartName="/ppt/notesSlides/notesSlide242.xml" ContentType="application/vnd.openxmlformats-officedocument.presentationml.notesSlide+xml"/>
  <Override PartName="/ppt/tags/tag244.xml" ContentType="application/vnd.openxmlformats-officedocument.presentationml.tags+xml"/>
  <Override PartName="/ppt/notesSlides/notesSlide243.xml" ContentType="application/vnd.openxmlformats-officedocument.presentationml.notesSlide+xml"/>
  <Override PartName="/ppt/tags/tag245.xml" ContentType="application/vnd.openxmlformats-officedocument.presentationml.tags+xml"/>
  <Override PartName="/ppt/notesSlides/notesSlide244.xml" ContentType="application/vnd.openxmlformats-officedocument.presentationml.notesSlide+xml"/>
  <Override PartName="/ppt/tags/tag246.xml" ContentType="application/vnd.openxmlformats-officedocument.presentationml.tags+xml"/>
  <Override PartName="/ppt/notesSlides/notesSlide245.xml" ContentType="application/vnd.openxmlformats-officedocument.presentationml.notesSlide+xml"/>
  <Override PartName="/ppt/tags/tag247.xml" ContentType="application/vnd.openxmlformats-officedocument.presentationml.tags+xml"/>
  <Override PartName="/ppt/notesSlides/notesSlide246.xml" ContentType="application/vnd.openxmlformats-officedocument.presentationml.notesSlide+xml"/>
  <Override PartName="/ppt/tags/tag248.xml" ContentType="application/vnd.openxmlformats-officedocument.presentationml.tags+xml"/>
  <Override PartName="/ppt/notesSlides/notesSlide247.xml" ContentType="application/vnd.openxmlformats-officedocument.presentationml.notesSlide+xml"/>
  <Override PartName="/ppt/tags/tag249.xml" ContentType="application/vnd.openxmlformats-officedocument.presentationml.tags+xml"/>
  <Override PartName="/ppt/notesSlides/notesSlide248.xml" ContentType="application/vnd.openxmlformats-officedocument.presentationml.notesSlide+xml"/>
  <Override PartName="/ppt/tags/tag250.xml" ContentType="application/vnd.openxmlformats-officedocument.presentationml.tags+xml"/>
  <Override PartName="/ppt/notesSlides/notesSlide249.xml" ContentType="application/vnd.openxmlformats-officedocument.presentationml.notesSlide+xml"/>
  <Override PartName="/ppt/tags/tag251.xml" ContentType="application/vnd.openxmlformats-officedocument.presentationml.tags+xml"/>
  <Override PartName="/ppt/notesSlides/notesSlide250.xml" ContentType="application/vnd.openxmlformats-officedocument.presentationml.notesSlide+xml"/>
  <Override PartName="/ppt/tags/tag252.xml" ContentType="application/vnd.openxmlformats-officedocument.presentationml.tags+xml"/>
  <Override PartName="/ppt/notesSlides/notesSlide251.xml" ContentType="application/vnd.openxmlformats-officedocument.presentationml.notesSlide+xml"/>
  <Override PartName="/ppt/tags/tag253.xml" ContentType="application/vnd.openxmlformats-officedocument.presentationml.tags+xml"/>
  <Override PartName="/ppt/notesSlides/notesSlide252.xml" ContentType="application/vnd.openxmlformats-officedocument.presentationml.notesSlide+xml"/>
  <Override PartName="/ppt/tags/tag254.xml" ContentType="application/vnd.openxmlformats-officedocument.presentationml.tags+xml"/>
  <Override PartName="/ppt/notesSlides/notesSlide253.xml" ContentType="application/vnd.openxmlformats-officedocument.presentationml.notesSlide+xml"/>
  <Override PartName="/ppt/tags/tag255.xml" ContentType="application/vnd.openxmlformats-officedocument.presentationml.tags+xml"/>
  <Override PartName="/ppt/notesSlides/notesSlide254.xml" ContentType="application/vnd.openxmlformats-officedocument.presentationml.notesSlide+xml"/>
  <Override PartName="/ppt/tags/tag256.xml" ContentType="application/vnd.openxmlformats-officedocument.presentationml.tags+xml"/>
  <Override PartName="/ppt/notesSlides/notesSlide255.xml" ContentType="application/vnd.openxmlformats-officedocument.presentationml.notesSlide+xml"/>
  <Override PartName="/ppt/tags/tag257.xml" ContentType="application/vnd.openxmlformats-officedocument.presentationml.tags+xml"/>
  <Override PartName="/ppt/notesSlides/notesSlide256.xml" ContentType="application/vnd.openxmlformats-officedocument.presentationml.notesSlide+xml"/>
  <Override PartName="/ppt/tags/tag258.xml" ContentType="application/vnd.openxmlformats-officedocument.presentationml.tags+xml"/>
  <Override PartName="/ppt/notesSlides/notesSlide257.xml" ContentType="application/vnd.openxmlformats-officedocument.presentationml.notesSlide+xml"/>
  <Override PartName="/ppt/tags/tag259.xml" ContentType="application/vnd.openxmlformats-officedocument.presentationml.tags+xml"/>
  <Override PartName="/ppt/notesSlides/notesSlide258.xml" ContentType="application/vnd.openxmlformats-officedocument.presentationml.notesSlide+xml"/>
  <Override PartName="/ppt/tags/tag260.xml" ContentType="application/vnd.openxmlformats-officedocument.presentationml.tags+xml"/>
  <Override PartName="/ppt/notesSlides/notesSlide259.xml" ContentType="application/vnd.openxmlformats-officedocument.presentationml.notesSlide+xml"/>
  <Override PartName="/ppt/tags/tag261.xml" ContentType="application/vnd.openxmlformats-officedocument.presentationml.tags+xml"/>
  <Override PartName="/ppt/notesSlides/notesSlide260.xml" ContentType="application/vnd.openxmlformats-officedocument.presentationml.notesSlide+xml"/>
  <Override PartName="/ppt/tags/tag262.xml" ContentType="application/vnd.openxmlformats-officedocument.presentationml.tags+xml"/>
  <Override PartName="/ppt/notesSlides/notesSlide261.xml" ContentType="application/vnd.openxmlformats-officedocument.presentationml.notesSlide+xml"/>
  <Override PartName="/ppt/tags/tag263.xml" ContentType="application/vnd.openxmlformats-officedocument.presentationml.tags+xml"/>
  <Override PartName="/ppt/notesSlides/notesSlide262.xml" ContentType="application/vnd.openxmlformats-officedocument.presentationml.notesSlide+xml"/>
  <Override PartName="/ppt/tags/tag264.xml" ContentType="application/vnd.openxmlformats-officedocument.presentationml.tags+xml"/>
  <Override PartName="/ppt/notesSlides/notesSlide263.xml" ContentType="application/vnd.openxmlformats-officedocument.presentationml.notesSlide+xml"/>
  <Override PartName="/ppt/tags/tag265.xml" ContentType="application/vnd.openxmlformats-officedocument.presentationml.tags+xml"/>
  <Override PartName="/ppt/notesSlides/notesSlide264.xml" ContentType="application/vnd.openxmlformats-officedocument.presentationml.notesSlide+xml"/>
  <Override PartName="/ppt/tags/tag266.xml" ContentType="application/vnd.openxmlformats-officedocument.presentationml.tags+xml"/>
  <Override PartName="/ppt/notesSlides/notesSlide265.xml" ContentType="application/vnd.openxmlformats-officedocument.presentationml.notesSlide+xml"/>
  <Override PartName="/ppt/tags/tag267.xml" ContentType="application/vnd.openxmlformats-officedocument.presentationml.tags+xml"/>
  <Override PartName="/ppt/notesSlides/notesSlide266.xml" ContentType="application/vnd.openxmlformats-officedocument.presentationml.notesSlide+xml"/>
  <Override PartName="/ppt/tags/tag268.xml" ContentType="application/vnd.openxmlformats-officedocument.presentationml.tags+xml"/>
  <Override PartName="/ppt/notesSlides/notesSlide267.xml" ContentType="application/vnd.openxmlformats-officedocument.presentationml.notesSlide+xml"/>
  <Override PartName="/ppt/tags/tag269.xml" ContentType="application/vnd.openxmlformats-officedocument.presentationml.tags+xml"/>
  <Override PartName="/ppt/notesSlides/notesSlide268.xml" ContentType="application/vnd.openxmlformats-officedocument.presentationml.notesSlide+xml"/>
  <Override PartName="/ppt/tags/tag270.xml" ContentType="application/vnd.openxmlformats-officedocument.presentationml.tags+xml"/>
  <Override PartName="/ppt/notesSlides/notesSlide269.xml" ContentType="application/vnd.openxmlformats-officedocument.presentationml.notesSlide+xml"/>
  <Override PartName="/ppt/tags/tag271.xml" ContentType="application/vnd.openxmlformats-officedocument.presentationml.tags+xml"/>
  <Override PartName="/ppt/notesSlides/notesSlide270.xml" ContentType="application/vnd.openxmlformats-officedocument.presentationml.notesSlide+xml"/>
  <Override PartName="/ppt/tags/tag272.xml" ContentType="application/vnd.openxmlformats-officedocument.presentationml.tags+xml"/>
  <Override PartName="/ppt/notesSlides/notesSlide271.xml" ContentType="application/vnd.openxmlformats-officedocument.presentationml.notesSlide+xml"/>
  <Override PartName="/ppt/tags/tag273.xml" ContentType="application/vnd.openxmlformats-officedocument.presentationml.tags+xml"/>
  <Override PartName="/ppt/notesSlides/notesSlide272.xml" ContentType="application/vnd.openxmlformats-officedocument.presentationml.notesSlide+xml"/>
  <Override PartName="/ppt/tags/tag274.xml" ContentType="application/vnd.openxmlformats-officedocument.presentationml.tags+xml"/>
  <Override PartName="/ppt/notesSlides/notesSlide273.xml" ContentType="application/vnd.openxmlformats-officedocument.presentationml.notesSlide+xml"/>
  <Override PartName="/ppt/media/media4.WAV" ContentType="audio/x-wav"/>
  <Override PartName="/ppt/tags/tag275.xml" ContentType="application/vnd.openxmlformats-officedocument.presentationml.tags+xml"/>
  <Override PartName="/ppt/notesSlides/notesSlide274.xml" ContentType="application/vnd.openxmlformats-officedocument.presentationml.notesSlide+xml"/>
  <Override PartName="/ppt/tags/tag276.xml" ContentType="application/vnd.openxmlformats-officedocument.presentationml.tags+xml"/>
  <Override PartName="/ppt/notesSlides/notesSlide275.xml" ContentType="application/vnd.openxmlformats-officedocument.presentationml.notesSlide+xml"/>
  <Override PartName="/ppt/tags/tag277.xml" ContentType="application/vnd.openxmlformats-officedocument.presentationml.tags+xml"/>
  <Override PartName="/ppt/notesSlides/notesSlide276.xml" ContentType="application/vnd.openxmlformats-officedocument.presentationml.notesSlide+xml"/>
  <Override PartName="/ppt/tags/tag278.xml" ContentType="application/vnd.openxmlformats-officedocument.presentationml.tags+xml"/>
  <Override PartName="/ppt/notesSlides/notesSlide277.xml" ContentType="application/vnd.openxmlformats-officedocument.presentationml.notesSlide+xml"/>
  <Override PartName="/ppt/tags/tag279.xml" ContentType="application/vnd.openxmlformats-officedocument.presentationml.tags+xml"/>
  <Override PartName="/ppt/notesSlides/notesSlide278.xml" ContentType="application/vnd.openxmlformats-officedocument.presentationml.notesSlide+xml"/>
  <Override PartName="/ppt/tags/tag280.xml" ContentType="application/vnd.openxmlformats-officedocument.presentationml.tags+xml"/>
  <Override PartName="/ppt/notesSlides/notesSlide279.xml" ContentType="application/vnd.openxmlformats-officedocument.presentationml.notesSlide+xml"/>
  <Override PartName="/ppt/tags/tag281.xml" ContentType="application/vnd.openxmlformats-officedocument.presentationml.tags+xml"/>
  <Override PartName="/ppt/notesSlides/notesSlide280.xml" ContentType="application/vnd.openxmlformats-officedocument.presentationml.notesSlide+xml"/>
  <Override PartName="/ppt/tags/tag282.xml" ContentType="application/vnd.openxmlformats-officedocument.presentationml.tags+xml"/>
  <Override PartName="/ppt/notesSlides/notesSlide281.xml" ContentType="application/vnd.openxmlformats-officedocument.presentationml.notesSlide+xml"/>
  <Override PartName="/ppt/tags/tag283.xml" ContentType="application/vnd.openxmlformats-officedocument.presentationml.tags+xml"/>
  <Override PartName="/ppt/notesSlides/notesSlide282.xml" ContentType="application/vnd.openxmlformats-officedocument.presentationml.notesSlide+xml"/>
  <Override PartName="/ppt/tags/tag284.xml" ContentType="application/vnd.openxmlformats-officedocument.presentationml.tags+xml"/>
  <Override PartName="/ppt/notesSlides/notesSlide283.xml" ContentType="application/vnd.openxmlformats-officedocument.presentationml.notesSlide+xml"/>
  <Override PartName="/ppt/tags/tag285.xml" ContentType="application/vnd.openxmlformats-officedocument.presentationml.tags+xml"/>
  <Override PartName="/ppt/notesSlides/notesSlide284.xml" ContentType="application/vnd.openxmlformats-officedocument.presentationml.notesSlide+xml"/>
  <Override PartName="/ppt/tags/tag286.xml" ContentType="application/vnd.openxmlformats-officedocument.presentationml.tags+xml"/>
  <Override PartName="/ppt/notesSlides/notesSlide285.xml" ContentType="application/vnd.openxmlformats-officedocument.presentationml.notesSlide+xml"/>
  <Override PartName="/ppt/tags/tag287.xml" ContentType="application/vnd.openxmlformats-officedocument.presentationml.tags+xml"/>
  <Override PartName="/ppt/notesSlides/notesSlide286.xml" ContentType="application/vnd.openxmlformats-officedocument.presentationml.notesSlide+xml"/>
  <Override PartName="/ppt/tags/tag288.xml" ContentType="application/vnd.openxmlformats-officedocument.presentationml.tags+xml"/>
  <Override PartName="/ppt/notesSlides/notesSlide287.xml" ContentType="application/vnd.openxmlformats-officedocument.presentationml.notesSlide+xml"/>
  <Override PartName="/ppt/tags/tag289.xml" ContentType="application/vnd.openxmlformats-officedocument.presentationml.tags+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tags/tag290.xml" ContentType="application/vnd.openxmlformats-officedocument.presentationml.tags+xml"/>
  <Override PartName="/ppt/notesSlides/notesSlide290.xml" ContentType="application/vnd.openxmlformats-officedocument.presentationml.notesSlide+xml"/>
  <Override PartName="/ppt/tags/tag291.xml" ContentType="application/vnd.openxmlformats-officedocument.presentationml.tags+xml"/>
  <Override PartName="/ppt/notesSlides/notesSlide291.xml" ContentType="application/vnd.openxmlformats-officedocument.presentationml.notesSlide+xml"/>
  <Override PartName="/ppt/tags/tag292.xml" ContentType="application/vnd.openxmlformats-officedocument.presentationml.tags+xml"/>
  <Override PartName="/ppt/notesSlides/notesSlide292.xml" ContentType="application/vnd.openxmlformats-officedocument.presentationml.notesSlide+xml"/>
  <Override PartName="/ppt/tags/tag293.xml" ContentType="application/vnd.openxmlformats-officedocument.presentationml.tags+xml"/>
  <Override PartName="/ppt/notesSlides/notesSlide293.xml" ContentType="application/vnd.openxmlformats-officedocument.presentationml.notesSlide+xml"/>
  <Override PartName="/ppt/tags/tag294.xml" ContentType="application/vnd.openxmlformats-officedocument.presentationml.tags+xml"/>
  <Override PartName="/ppt/notesSlides/notesSlide294.xml" ContentType="application/vnd.openxmlformats-officedocument.presentationml.notesSlide+xml"/>
  <Override PartName="/ppt/tags/tag295.xml" ContentType="application/vnd.openxmlformats-officedocument.presentationml.tags+xml"/>
  <Override PartName="/ppt/notesSlides/notesSlide295.xml" ContentType="application/vnd.openxmlformats-officedocument.presentationml.notesSlide+xml"/>
  <Override PartName="/ppt/tags/tag296.xml" ContentType="application/vnd.openxmlformats-officedocument.presentationml.tags+xml"/>
  <Override PartName="/ppt/notesSlides/notesSlide296.xml" ContentType="application/vnd.openxmlformats-officedocument.presentationml.notesSlide+xml"/>
  <Override PartName="/ppt/tags/tag297.xml" ContentType="application/vnd.openxmlformats-officedocument.presentationml.tags+xml"/>
  <Override PartName="/ppt/notesSlides/notesSlide297.xml" ContentType="application/vnd.openxmlformats-officedocument.presentationml.notesSlide+xml"/>
  <Override PartName="/ppt/tags/tag298.xml" ContentType="application/vnd.openxmlformats-officedocument.presentationml.tags+xml"/>
  <Override PartName="/ppt/notesSlides/notesSlide298.xml" ContentType="application/vnd.openxmlformats-officedocument.presentationml.notesSlide+xml"/>
  <Override PartName="/ppt/tags/tag299.xml" ContentType="application/vnd.openxmlformats-officedocument.presentationml.tags+xml"/>
  <Override PartName="/ppt/notesSlides/notesSlide299.xml" ContentType="application/vnd.openxmlformats-officedocument.presentationml.notesSlide+xml"/>
  <Override PartName="/ppt/tags/tag300.xml" ContentType="application/vnd.openxmlformats-officedocument.presentationml.tags+xml"/>
  <Override PartName="/ppt/notesSlides/notesSlide300.xml" ContentType="application/vnd.openxmlformats-officedocument.presentationml.notesSlide+xml"/>
  <Override PartName="/ppt/tags/tag301.xml" ContentType="application/vnd.openxmlformats-officedocument.presentationml.tags+xml"/>
  <Override PartName="/ppt/notesSlides/notesSlide301.xml" ContentType="application/vnd.openxmlformats-officedocument.presentationml.notesSlide+xml"/>
  <Override PartName="/ppt/tags/tag302.xml" ContentType="application/vnd.openxmlformats-officedocument.presentationml.tags+xml"/>
  <Override PartName="/ppt/notesSlides/notesSlide302.xml" ContentType="application/vnd.openxmlformats-officedocument.presentationml.notesSlide+xml"/>
  <Override PartName="/ppt/tags/tag303.xml" ContentType="application/vnd.openxmlformats-officedocument.presentationml.tags+xml"/>
  <Override PartName="/ppt/notesSlides/notesSlide303.xml" ContentType="application/vnd.openxmlformats-officedocument.presentationml.notesSlide+xml"/>
  <Override PartName="/ppt/tags/tag304.xml" ContentType="application/vnd.openxmlformats-officedocument.presentationml.tags+xml"/>
  <Override PartName="/ppt/notesSlides/notesSlide304.xml" ContentType="application/vnd.openxmlformats-officedocument.presentationml.notesSlide+xml"/>
  <Override PartName="/ppt/tags/tag305.xml" ContentType="application/vnd.openxmlformats-officedocument.presentationml.tags+xml"/>
  <Override PartName="/ppt/notesSlides/notesSlide305.xml" ContentType="application/vnd.openxmlformats-officedocument.presentationml.notesSlide+xml"/>
  <Override PartName="/ppt/tags/tag306.xml" ContentType="application/vnd.openxmlformats-officedocument.presentationml.tags+xml"/>
  <Override PartName="/ppt/notesSlides/notesSlide306.xml" ContentType="application/vnd.openxmlformats-officedocument.presentationml.notesSlide+xml"/>
  <Override PartName="/ppt/tags/tag307.xml" ContentType="application/vnd.openxmlformats-officedocument.presentationml.tags+xml"/>
  <Override PartName="/ppt/notesSlides/notesSlide307.xml" ContentType="application/vnd.openxmlformats-officedocument.presentationml.notesSlide+xml"/>
  <Override PartName="/ppt/tags/tag308.xml" ContentType="application/vnd.openxmlformats-officedocument.presentationml.tags+xml"/>
  <Override PartName="/ppt/notesSlides/notesSlide308.xml" ContentType="application/vnd.openxmlformats-officedocument.presentationml.notesSlide+xml"/>
  <Override PartName="/ppt/tags/tag309.xml" ContentType="application/vnd.openxmlformats-officedocument.presentationml.tags+xml"/>
  <Override PartName="/ppt/notesSlides/notesSlide309.xml" ContentType="application/vnd.openxmlformats-officedocument.presentationml.notesSlide+xml"/>
  <Override PartName="/ppt/tags/tag310.xml" ContentType="application/vnd.openxmlformats-officedocument.presentationml.tags+xml"/>
  <Override PartName="/ppt/notesSlides/notesSlide310.xml" ContentType="application/vnd.openxmlformats-officedocument.presentationml.notesSlide+xml"/>
  <Override PartName="/ppt/tags/tag311.xml" ContentType="application/vnd.openxmlformats-officedocument.presentationml.tags+xml"/>
  <Override PartName="/ppt/notesSlides/notesSlide311.xml" ContentType="application/vnd.openxmlformats-officedocument.presentationml.notesSlide+xml"/>
  <Override PartName="/ppt/tags/tag312.xml" ContentType="application/vnd.openxmlformats-officedocument.presentationml.tags+xml"/>
  <Override PartName="/ppt/notesSlides/notesSlide312.xml" ContentType="application/vnd.openxmlformats-officedocument.presentationml.notesSlide+xml"/>
  <Override PartName="/ppt/tags/tag313.xml" ContentType="application/vnd.openxmlformats-officedocument.presentationml.tags+xml"/>
  <Override PartName="/ppt/notesSlides/notesSlide313.xml" ContentType="application/vnd.openxmlformats-officedocument.presentationml.notesSlide+xml"/>
  <Override PartName="/ppt/tags/tag314.xml" ContentType="application/vnd.openxmlformats-officedocument.presentationml.tags+xml"/>
  <Override PartName="/ppt/notesSlides/notesSlide314.xml" ContentType="application/vnd.openxmlformats-officedocument.presentationml.notesSlide+xml"/>
  <Override PartName="/ppt/tags/tag315.xml" ContentType="application/vnd.openxmlformats-officedocument.presentationml.tags+xml"/>
  <Override PartName="/ppt/notesSlides/notesSlide315.xml" ContentType="application/vnd.openxmlformats-officedocument.presentationml.notesSlide+xml"/>
  <Override PartName="/ppt/tags/tag316.xml" ContentType="application/vnd.openxmlformats-officedocument.presentationml.tags+xml"/>
  <Override PartName="/ppt/notesSlides/notesSlide316.xml" ContentType="application/vnd.openxmlformats-officedocument.presentationml.notesSlide+xml"/>
  <Override PartName="/ppt/tags/tag317.xml" ContentType="application/vnd.openxmlformats-officedocument.presentationml.tags+xml"/>
  <Override PartName="/ppt/notesSlides/notesSlide317.xml" ContentType="application/vnd.openxmlformats-officedocument.presentationml.notesSlide+xml"/>
  <Override PartName="/ppt/tags/tag318.xml" ContentType="application/vnd.openxmlformats-officedocument.presentationml.tags+xml"/>
  <Override PartName="/ppt/notesSlides/notesSlide318.xml" ContentType="application/vnd.openxmlformats-officedocument.presentationml.notesSlide+xml"/>
  <Override PartName="/ppt/tags/tag319.xml" ContentType="application/vnd.openxmlformats-officedocument.presentationml.tags+xml"/>
  <Override PartName="/ppt/notesSlides/notesSlide319.xml" ContentType="application/vnd.openxmlformats-officedocument.presentationml.notesSlide+xml"/>
  <Override PartName="/ppt/tags/tag320.xml" ContentType="application/vnd.openxmlformats-officedocument.presentationml.tags+xml"/>
  <Override PartName="/ppt/notesSlides/notesSlide320.xml" ContentType="application/vnd.openxmlformats-officedocument.presentationml.notesSlide+xml"/>
  <Override PartName="/ppt/tags/tag321.xml" ContentType="application/vnd.openxmlformats-officedocument.presentationml.tags+xml"/>
  <Override PartName="/ppt/notesSlides/notesSlide321.xml" ContentType="application/vnd.openxmlformats-officedocument.presentationml.notesSlide+xml"/>
  <Override PartName="/ppt/tags/tag322.xml" ContentType="application/vnd.openxmlformats-officedocument.presentationml.tags+xml"/>
  <Override PartName="/ppt/notesSlides/notesSlide322.xml" ContentType="application/vnd.openxmlformats-officedocument.presentationml.notesSlide+xml"/>
  <Override PartName="/ppt/tags/tag323.xml" ContentType="application/vnd.openxmlformats-officedocument.presentationml.tags+xml"/>
  <Override PartName="/ppt/notesSlides/notesSlide323.xml" ContentType="application/vnd.openxmlformats-officedocument.presentationml.notesSlide+xml"/>
  <Override PartName="/ppt/tags/tag324.xml" ContentType="application/vnd.openxmlformats-officedocument.presentationml.tags+xml"/>
  <Override PartName="/ppt/notesSlides/notesSlide324.xml" ContentType="application/vnd.openxmlformats-officedocument.presentationml.notesSlide+xml"/>
  <Override PartName="/ppt/tags/tag325.xml" ContentType="application/vnd.openxmlformats-officedocument.presentationml.tags+xml"/>
  <Override PartName="/ppt/notesSlides/notesSlide325.xml" ContentType="application/vnd.openxmlformats-officedocument.presentationml.notesSlide+xml"/>
  <Override PartName="/ppt/tags/tag326.xml" ContentType="application/vnd.openxmlformats-officedocument.presentationml.tags+xml"/>
  <Override PartName="/ppt/notesSlides/notesSlide326.xml" ContentType="application/vnd.openxmlformats-officedocument.presentationml.notesSlide+xml"/>
  <Override PartName="/ppt/tags/tag327.xml" ContentType="application/vnd.openxmlformats-officedocument.presentationml.tags+xml"/>
  <Override PartName="/ppt/notesSlides/notesSlide327.xml" ContentType="application/vnd.openxmlformats-officedocument.presentationml.notesSlide+xml"/>
  <Override PartName="/ppt/tags/tag328.xml" ContentType="application/vnd.openxmlformats-officedocument.presentationml.tags+xml"/>
  <Override PartName="/ppt/notesSlides/notesSlide328.xml" ContentType="application/vnd.openxmlformats-officedocument.presentationml.notesSlide+xml"/>
  <Override PartName="/ppt/tags/tag329.xml" ContentType="application/vnd.openxmlformats-officedocument.presentationml.tags+xml"/>
  <Override PartName="/ppt/notesSlides/notesSlide329.xml" ContentType="application/vnd.openxmlformats-officedocument.presentationml.notesSlide+xml"/>
  <Override PartName="/ppt/tags/tag330.xml" ContentType="application/vnd.openxmlformats-officedocument.presentationml.tags+xml"/>
  <Override PartName="/ppt/notesSlides/notesSlide330.xml" ContentType="application/vnd.openxmlformats-officedocument.presentationml.notesSlide+xml"/>
  <Override PartName="/ppt/tags/tag331.xml" ContentType="application/vnd.openxmlformats-officedocument.presentationml.tags+xml"/>
  <Override PartName="/ppt/notesSlides/notesSlide331.xml" ContentType="application/vnd.openxmlformats-officedocument.presentationml.notesSlide+xml"/>
  <Override PartName="/ppt/tags/tag332.xml" ContentType="application/vnd.openxmlformats-officedocument.presentationml.tags+xml"/>
  <Override PartName="/ppt/notesSlides/notesSlide332.xml" ContentType="application/vnd.openxmlformats-officedocument.presentationml.notesSlide+xml"/>
  <Override PartName="/ppt/tags/tag333.xml" ContentType="application/vnd.openxmlformats-officedocument.presentationml.tags+xml"/>
  <Override PartName="/ppt/notesSlides/notesSlide333.xml" ContentType="application/vnd.openxmlformats-officedocument.presentationml.notesSlide+xml"/>
  <Override PartName="/ppt/tags/tag334.xml" ContentType="application/vnd.openxmlformats-officedocument.presentationml.tags+xml"/>
  <Override PartName="/ppt/notesSlides/notesSlide334.xml" ContentType="application/vnd.openxmlformats-officedocument.presentationml.notesSlide+xml"/>
  <Override PartName="/ppt/tags/tag335.xml" ContentType="application/vnd.openxmlformats-officedocument.presentationml.tags+xml"/>
  <Override PartName="/ppt/notesSlides/notesSlide335.xml" ContentType="application/vnd.openxmlformats-officedocument.presentationml.notesSlide+xml"/>
  <Override PartName="/ppt/tags/tag336.xml" ContentType="application/vnd.openxmlformats-officedocument.presentationml.tags+xml"/>
  <Override PartName="/ppt/notesSlides/notesSlide336.xml" ContentType="application/vnd.openxmlformats-officedocument.presentationml.notesSlide+xml"/>
  <Override PartName="/ppt/tags/tag337.xml" ContentType="application/vnd.openxmlformats-officedocument.presentationml.tags+xml"/>
  <Override PartName="/ppt/notesSlides/notesSlide337.xml" ContentType="application/vnd.openxmlformats-officedocument.presentationml.notesSlide+xml"/>
  <Override PartName="/ppt/tags/tag338.xml" ContentType="application/vnd.openxmlformats-officedocument.presentationml.tags+xml"/>
  <Override PartName="/ppt/notesSlides/notesSlide338.xml" ContentType="application/vnd.openxmlformats-officedocument.presentationml.notesSlide+xml"/>
  <Override PartName="/ppt/tags/tag339.xml" ContentType="application/vnd.openxmlformats-officedocument.presentationml.tags+xml"/>
  <Override PartName="/ppt/notesSlides/notesSlide339.xml" ContentType="application/vnd.openxmlformats-officedocument.presentationml.notesSlide+xml"/>
  <Override PartName="/ppt/tags/tag340.xml" ContentType="application/vnd.openxmlformats-officedocument.presentationml.tags+xml"/>
  <Override PartName="/ppt/notesSlides/notesSlide340.xml" ContentType="application/vnd.openxmlformats-officedocument.presentationml.notesSlide+xml"/>
  <Override PartName="/ppt/tags/tag341.xml" ContentType="application/vnd.openxmlformats-officedocument.presentationml.tags+xml"/>
  <Override PartName="/ppt/notesSlides/notesSlide341.xml" ContentType="application/vnd.openxmlformats-officedocument.presentationml.notesSlide+xml"/>
  <Override PartName="/ppt/tags/tag342.xml" ContentType="application/vnd.openxmlformats-officedocument.presentationml.tags+xml"/>
  <Override PartName="/ppt/notesSlides/notesSlide342.xml" ContentType="application/vnd.openxmlformats-officedocument.presentationml.notesSlide+xml"/>
  <Override PartName="/ppt/tags/tag343.xml" ContentType="application/vnd.openxmlformats-officedocument.presentationml.tags+xml"/>
  <Override PartName="/ppt/notesSlides/notesSlide343.xml" ContentType="application/vnd.openxmlformats-officedocument.presentationml.notesSlide+xml"/>
  <Override PartName="/ppt/tags/tag344.xml" ContentType="application/vnd.openxmlformats-officedocument.presentationml.tags+xml"/>
  <Override PartName="/ppt/notesSlides/notesSlide344.xml" ContentType="application/vnd.openxmlformats-officedocument.presentationml.notesSlide+xml"/>
  <Override PartName="/ppt/tags/tag345.xml" ContentType="application/vnd.openxmlformats-officedocument.presentationml.tags+xml"/>
  <Override PartName="/ppt/notesSlides/notesSlide345.xml" ContentType="application/vnd.openxmlformats-officedocument.presentationml.notesSlide+xml"/>
  <Override PartName="/ppt/tags/tag346.xml" ContentType="application/vnd.openxmlformats-officedocument.presentationml.tags+xml"/>
  <Override PartName="/ppt/notesSlides/notesSlide346.xml" ContentType="application/vnd.openxmlformats-officedocument.presentationml.notesSlide+xml"/>
  <Override PartName="/ppt/tags/tag347.xml" ContentType="application/vnd.openxmlformats-officedocument.presentationml.tags+xml"/>
  <Override PartName="/ppt/notesSlides/notesSlide347.xml" ContentType="application/vnd.openxmlformats-officedocument.presentationml.notesSlide+xml"/>
  <Override PartName="/ppt/tags/tag348.xml" ContentType="application/vnd.openxmlformats-officedocument.presentationml.tags+xml"/>
  <Override PartName="/ppt/notesSlides/notesSlide348.xml" ContentType="application/vnd.openxmlformats-officedocument.presentationml.notesSlide+xml"/>
  <Override PartName="/ppt/tags/tag349.xml" ContentType="application/vnd.openxmlformats-officedocument.presentationml.tags+xml"/>
  <Override PartName="/ppt/notesSlides/notesSlide349.xml" ContentType="application/vnd.openxmlformats-officedocument.presentationml.notesSlide+xml"/>
  <Override PartName="/ppt/tags/tag350.xml" ContentType="application/vnd.openxmlformats-officedocument.presentationml.tags+xml"/>
  <Override PartName="/ppt/notesSlides/notesSlide350.xml" ContentType="application/vnd.openxmlformats-officedocument.presentationml.notesSlide+xml"/>
  <Override PartName="/ppt/tags/tag351.xml" ContentType="application/vnd.openxmlformats-officedocument.presentationml.tags+xml"/>
  <Override PartName="/ppt/notesSlides/notesSlide351.xml" ContentType="application/vnd.openxmlformats-officedocument.presentationml.notesSlide+xml"/>
  <Override PartName="/ppt/tags/tag352.xml" ContentType="application/vnd.openxmlformats-officedocument.presentationml.tags+xml"/>
  <Override PartName="/ppt/notesSlides/notesSlide352.xml" ContentType="application/vnd.openxmlformats-officedocument.presentationml.notesSlide+xml"/>
  <Override PartName="/ppt/tags/tag353.xml" ContentType="application/vnd.openxmlformats-officedocument.presentationml.tags+xml"/>
  <Override PartName="/ppt/notesSlides/notesSlide353.xml" ContentType="application/vnd.openxmlformats-officedocument.presentationml.notesSlide+xml"/>
  <Override PartName="/ppt/tags/tag354.xml" ContentType="application/vnd.openxmlformats-officedocument.presentationml.tags+xml"/>
  <Override PartName="/ppt/notesSlides/notesSlide354.xml" ContentType="application/vnd.openxmlformats-officedocument.presentationml.notesSlide+xml"/>
  <Override PartName="/ppt/tags/tag355.xml" ContentType="application/vnd.openxmlformats-officedocument.presentationml.tags+xml"/>
  <Override PartName="/ppt/notesSlides/notesSlide355.xml" ContentType="application/vnd.openxmlformats-officedocument.presentationml.notesSlide+xml"/>
  <Override PartName="/ppt/tags/tag356.xml" ContentType="application/vnd.openxmlformats-officedocument.presentationml.tags+xml"/>
  <Override PartName="/ppt/notesSlides/notesSlide356.xml" ContentType="application/vnd.openxmlformats-officedocument.presentationml.notesSlide+xml"/>
  <Override PartName="/ppt/tags/tag357.xml" ContentType="application/vnd.openxmlformats-officedocument.presentationml.tags+xml"/>
  <Override PartName="/ppt/notesSlides/notesSlide357.xml" ContentType="application/vnd.openxmlformats-officedocument.presentationml.notesSlide+xml"/>
  <Override PartName="/ppt/tags/tag358.xml" ContentType="application/vnd.openxmlformats-officedocument.presentationml.tags+xml"/>
  <Override PartName="/ppt/notesSlides/notesSlide358.xml" ContentType="application/vnd.openxmlformats-officedocument.presentationml.notesSlide+xml"/>
  <Override PartName="/ppt/tags/tag359.xml" ContentType="application/vnd.openxmlformats-officedocument.presentationml.tags+xml"/>
  <Override PartName="/ppt/notesSlides/notesSlide359.xml" ContentType="application/vnd.openxmlformats-officedocument.presentationml.notesSlide+xml"/>
  <Override PartName="/ppt/tags/tag360.xml" ContentType="application/vnd.openxmlformats-officedocument.presentationml.tags+xml"/>
  <Override PartName="/ppt/notesSlides/notesSlide360.xml" ContentType="application/vnd.openxmlformats-officedocument.presentationml.notesSlide+xml"/>
  <Override PartName="/ppt/tags/tag361.xml" ContentType="application/vnd.openxmlformats-officedocument.presentationml.tags+xml"/>
  <Override PartName="/ppt/notesSlides/notesSlide361.xml" ContentType="application/vnd.openxmlformats-officedocument.presentationml.notesSlide+xml"/>
  <Override PartName="/ppt/tags/tag362.xml" ContentType="application/vnd.openxmlformats-officedocument.presentationml.tags+xml"/>
  <Override PartName="/ppt/notesSlides/notesSlide362.xml" ContentType="application/vnd.openxmlformats-officedocument.presentationml.notesSlide+xml"/>
  <Override PartName="/ppt/tags/tag363.xml" ContentType="application/vnd.openxmlformats-officedocument.presentationml.tags+xml"/>
  <Override PartName="/ppt/notesSlides/notesSlide363.xml" ContentType="application/vnd.openxmlformats-officedocument.presentationml.notesSlide+xml"/>
  <Override PartName="/ppt/tags/tag364.xml" ContentType="application/vnd.openxmlformats-officedocument.presentationml.tags+xml"/>
  <Override PartName="/ppt/notesSlides/notesSlide364.xml" ContentType="application/vnd.openxmlformats-officedocument.presentationml.notesSlide+xml"/>
  <Override PartName="/ppt/tags/tag365.xml" ContentType="application/vnd.openxmlformats-officedocument.presentationml.tags+xml"/>
  <Override PartName="/ppt/notesSlides/notesSlide365.xml" ContentType="application/vnd.openxmlformats-officedocument.presentationml.notesSlide+xml"/>
  <Override PartName="/ppt/tags/tag366.xml" ContentType="application/vnd.openxmlformats-officedocument.presentationml.tags+xml"/>
  <Override PartName="/ppt/notesSlides/notesSlide366.xml" ContentType="application/vnd.openxmlformats-officedocument.presentationml.notesSlide+xml"/>
  <Override PartName="/ppt/tags/tag367.xml" ContentType="application/vnd.openxmlformats-officedocument.presentationml.tags+xml"/>
  <Override PartName="/ppt/notesSlides/notesSlide367.xml" ContentType="application/vnd.openxmlformats-officedocument.presentationml.notesSlide+xml"/>
  <Override PartName="/ppt/tags/tag368.xml" ContentType="application/vnd.openxmlformats-officedocument.presentationml.tags+xml"/>
  <Override PartName="/ppt/notesSlides/notesSlide368.xml" ContentType="application/vnd.openxmlformats-officedocument.presentationml.notesSlide+xml"/>
  <Override PartName="/ppt/tags/tag369.xml" ContentType="application/vnd.openxmlformats-officedocument.presentationml.tags+xml"/>
  <Override PartName="/ppt/notesSlides/notesSlide3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3"/>
  </p:notesMasterIdLst>
  <p:handoutMasterIdLst>
    <p:handoutMasterId r:id="rId454"/>
  </p:handoutMasterIdLst>
  <p:sldIdLst>
    <p:sldId id="1223" r:id="rId2"/>
    <p:sldId id="1399" r:id="rId3"/>
    <p:sldId id="1384" r:id="rId4"/>
    <p:sldId id="1383" r:id="rId5"/>
    <p:sldId id="256" r:id="rId6"/>
    <p:sldId id="1225" r:id="rId7"/>
    <p:sldId id="1216" r:id="rId8"/>
    <p:sldId id="1043" r:id="rId9"/>
    <p:sldId id="998" r:id="rId10"/>
    <p:sldId id="997" r:id="rId11"/>
    <p:sldId id="1376" r:id="rId12"/>
    <p:sldId id="1400" r:id="rId13"/>
    <p:sldId id="1385" r:id="rId14"/>
    <p:sldId id="1373" r:id="rId15"/>
    <p:sldId id="1401" r:id="rId16"/>
    <p:sldId id="1381" r:id="rId17"/>
    <p:sldId id="1379" r:id="rId18"/>
    <p:sldId id="1426" r:id="rId19"/>
    <p:sldId id="1402" r:id="rId20"/>
    <p:sldId id="1386" r:id="rId21"/>
    <p:sldId id="1377" r:id="rId22"/>
    <p:sldId id="1372" r:id="rId23"/>
    <p:sldId id="1319" r:id="rId24"/>
    <p:sldId id="1320" r:id="rId25"/>
    <p:sldId id="1226" r:id="rId26"/>
    <p:sldId id="1037" r:id="rId27"/>
    <p:sldId id="1145" r:id="rId28"/>
    <p:sldId id="1056" r:id="rId29"/>
    <p:sldId id="1213" r:id="rId30"/>
    <p:sldId id="1211" r:id="rId31"/>
    <p:sldId id="1214" r:id="rId32"/>
    <p:sldId id="1237" r:id="rId33"/>
    <p:sldId id="1254" r:id="rId34"/>
    <p:sldId id="1279" r:id="rId35"/>
    <p:sldId id="992" r:id="rId36"/>
    <p:sldId id="1089" r:id="rId37"/>
    <p:sldId id="1215" r:id="rId38"/>
    <p:sldId id="1231" r:id="rId39"/>
    <p:sldId id="1305" r:id="rId40"/>
    <p:sldId id="1033" r:id="rId41"/>
    <p:sldId id="1148" r:id="rId42"/>
    <p:sldId id="1066" r:id="rId43"/>
    <p:sldId id="1433" r:id="rId44"/>
    <p:sldId id="1409" r:id="rId45"/>
    <p:sldId id="1252" r:id="rId46"/>
    <p:sldId id="1430" r:id="rId47"/>
    <p:sldId id="1432" r:id="rId48"/>
    <p:sldId id="1431" r:id="rId49"/>
    <p:sldId id="1411" r:id="rId50"/>
    <p:sldId id="1413" r:id="rId51"/>
    <p:sldId id="1412" r:id="rId52"/>
    <p:sldId id="1410" r:id="rId53"/>
    <p:sldId id="1024" r:id="rId54"/>
    <p:sldId id="1247" r:id="rId55"/>
    <p:sldId id="1380" r:id="rId56"/>
    <p:sldId id="1437" r:id="rId57"/>
    <p:sldId id="1441" r:id="rId58"/>
    <p:sldId id="1414" r:id="rId59"/>
    <p:sldId id="1436" r:id="rId60"/>
    <p:sldId id="1438" r:id="rId61"/>
    <p:sldId id="1435" r:id="rId62"/>
    <p:sldId id="1228" r:id="rId63"/>
    <p:sldId id="1036" r:id="rId64"/>
    <p:sldId id="989" r:id="rId65"/>
    <p:sldId id="978" r:id="rId66"/>
    <p:sldId id="1439" r:id="rId67"/>
    <p:sldId id="1120" r:id="rId68"/>
    <p:sldId id="1240" r:id="rId69"/>
    <p:sldId id="1241" r:id="rId70"/>
    <p:sldId id="1239" r:id="rId71"/>
    <p:sldId id="1256" r:id="rId72"/>
    <p:sldId id="1255" r:id="rId73"/>
    <p:sldId id="1245" r:id="rId74"/>
    <p:sldId id="1238" r:id="rId75"/>
    <p:sldId id="1275" r:id="rId76"/>
    <p:sldId id="1248" r:id="rId77"/>
    <p:sldId id="1274" r:id="rId78"/>
    <p:sldId id="1270" r:id="rId79"/>
    <p:sldId id="1403" r:id="rId80"/>
    <p:sldId id="1404" r:id="rId81"/>
    <p:sldId id="1370" r:id="rId82"/>
    <p:sldId id="1405" r:id="rId83"/>
    <p:sldId id="1396" r:id="rId84"/>
    <p:sldId id="1428" r:id="rId85"/>
    <p:sldId id="1287" r:id="rId86"/>
    <p:sldId id="1375" r:id="rId87"/>
    <p:sldId id="1336" r:id="rId88"/>
    <p:sldId id="1397" r:id="rId89"/>
    <p:sldId id="1440" r:id="rId90"/>
    <p:sldId id="1429" r:id="rId91"/>
    <p:sldId id="1434" r:id="rId92"/>
    <p:sldId id="1348" r:id="rId93"/>
    <p:sldId id="1398" r:id="rId94"/>
    <p:sldId id="1116" r:id="rId95"/>
    <p:sldId id="1200" r:id="rId96"/>
    <p:sldId id="958" r:id="rId97"/>
    <p:sldId id="1159" r:id="rId98"/>
    <p:sldId id="908" r:id="rId99"/>
    <p:sldId id="993" r:id="rId100"/>
    <p:sldId id="995" r:id="rId101"/>
    <p:sldId id="1172" r:id="rId102"/>
    <p:sldId id="1192" r:id="rId103"/>
    <p:sldId id="1232" r:id="rId104"/>
    <p:sldId id="1347" r:id="rId105"/>
    <p:sldId id="1366" r:id="rId106"/>
    <p:sldId id="1363" r:id="rId107"/>
    <p:sldId id="1365" r:id="rId108"/>
    <p:sldId id="1364" r:id="rId109"/>
    <p:sldId id="1368" r:id="rId110"/>
    <p:sldId id="1349" r:id="rId111"/>
    <p:sldId id="1352" r:id="rId112"/>
    <p:sldId id="1367" r:id="rId113"/>
    <p:sldId id="1362" r:id="rId114"/>
    <p:sldId id="1361" r:id="rId115"/>
    <p:sldId id="1337" r:id="rId116"/>
    <p:sldId id="1350" r:id="rId117"/>
    <p:sldId id="1351" r:id="rId118"/>
    <p:sldId id="1374" r:id="rId119"/>
    <p:sldId id="1339" r:id="rId120"/>
    <p:sldId id="1340" r:id="rId121"/>
    <p:sldId id="1338" r:id="rId122"/>
    <p:sldId id="1342" r:id="rId123"/>
    <p:sldId id="1346" r:id="rId124"/>
    <p:sldId id="1309" r:id="rId125"/>
    <p:sldId id="1341" r:id="rId126"/>
    <p:sldId id="1310" r:id="rId127"/>
    <p:sldId id="1395" r:id="rId128"/>
    <p:sldId id="1335" r:id="rId129"/>
    <p:sldId id="1311" r:id="rId130"/>
    <p:sldId id="1371" r:id="rId131"/>
    <p:sldId id="1312" r:id="rId132"/>
    <p:sldId id="1286" r:id="rId133"/>
    <p:sldId id="1333" r:id="rId134"/>
    <p:sldId id="1297" r:id="rId135"/>
    <p:sldId id="1301" r:id="rId136"/>
    <p:sldId id="1302" r:id="rId137"/>
    <p:sldId id="1306" r:id="rId138"/>
    <p:sldId id="1308" r:id="rId139"/>
    <p:sldId id="1303" r:id="rId140"/>
    <p:sldId id="1304" r:id="rId141"/>
    <p:sldId id="1334" r:id="rId142"/>
    <p:sldId id="1360" r:id="rId143"/>
    <p:sldId id="1289" r:id="rId144"/>
    <p:sldId id="1288" r:id="rId145"/>
    <p:sldId id="1296" r:id="rId146"/>
    <p:sldId id="1233" r:id="rId147"/>
    <p:sldId id="1325" r:id="rId148"/>
    <p:sldId id="1173" r:id="rId149"/>
    <p:sldId id="1392" r:id="rId150"/>
    <p:sldId id="1327" r:id="rId151"/>
    <p:sldId id="1391" r:id="rId152"/>
    <p:sldId id="1330" r:id="rId153"/>
    <p:sldId id="1328" r:id="rId154"/>
    <p:sldId id="1329" r:id="rId155"/>
    <p:sldId id="994" r:id="rId156"/>
    <p:sldId id="1078" r:id="rId157"/>
    <p:sldId id="1098" r:id="rId158"/>
    <p:sldId id="979" r:id="rId159"/>
    <p:sldId id="988" r:id="rId160"/>
    <p:sldId id="1149" r:id="rId161"/>
    <p:sldId id="1222" r:id="rId162"/>
    <p:sldId id="1151" r:id="rId163"/>
    <p:sldId id="1152" r:id="rId164"/>
    <p:sldId id="1317" r:id="rId165"/>
    <p:sldId id="1094" r:id="rId166"/>
    <p:sldId id="1326" r:id="rId167"/>
    <p:sldId id="1121" r:id="rId168"/>
    <p:sldId id="1278" r:id="rId169"/>
    <p:sldId id="1285" r:id="rId170"/>
    <p:sldId id="1307" r:id="rId171"/>
    <p:sldId id="1122" r:id="rId172"/>
    <p:sldId id="1260" r:id="rId173"/>
    <p:sldId id="1284" r:id="rId174"/>
    <p:sldId id="1283" r:id="rId175"/>
    <p:sldId id="1123" r:id="rId176"/>
    <p:sldId id="1100" r:id="rId177"/>
    <p:sldId id="1218" r:id="rId178"/>
    <p:sldId id="1261" r:id="rId179"/>
    <p:sldId id="1262" r:id="rId180"/>
    <p:sldId id="1219" r:id="rId181"/>
    <p:sldId id="1126" r:id="rId182"/>
    <p:sldId id="1125" r:id="rId183"/>
    <p:sldId id="1130" r:id="rId184"/>
    <p:sldId id="1332" r:id="rId185"/>
    <p:sldId id="1314" r:id="rId186"/>
    <p:sldId id="1315" r:id="rId187"/>
    <p:sldId id="1316" r:id="rId188"/>
    <p:sldId id="1318" r:id="rId189"/>
    <p:sldId id="1313" r:id="rId190"/>
    <p:sldId id="1129" r:id="rId191"/>
    <p:sldId id="1131" r:id="rId192"/>
    <p:sldId id="1257" r:id="rId193"/>
    <p:sldId id="1137" r:id="rId194"/>
    <p:sldId id="1136" r:id="rId195"/>
    <p:sldId id="1138" r:id="rId196"/>
    <p:sldId id="1139" r:id="rId197"/>
    <p:sldId id="1140" r:id="rId198"/>
    <p:sldId id="996" r:id="rId199"/>
    <p:sldId id="1164" r:id="rId200"/>
    <p:sldId id="1084" r:id="rId201"/>
    <p:sldId id="1091" r:id="rId202"/>
    <p:sldId id="1093" r:id="rId203"/>
    <p:sldId id="1092" r:id="rId204"/>
    <p:sldId id="1290" r:id="rId205"/>
    <p:sldId id="1292" r:id="rId206"/>
    <p:sldId id="1291" r:id="rId207"/>
    <p:sldId id="1293" r:id="rId208"/>
    <p:sldId id="1294" r:id="rId209"/>
    <p:sldId id="1295" r:id="rId210"/>
    <p:sldId id="1115" r:id="rId211"/>
    <p:sldId id="1209" r:id="rId212"/>
    <p:sldId id="1086" r:id="rId213"/>
    <p:sldId id="1088" r:id="rId214"/>
    <p:sldId id="1082" r:id="rId215"/>
    <p:sldId id="1087" r:id="rId216"/>
    <p:sldId id="1077" r:id="rId217"/>
    <p:sldId id="1117" r:id="rId218"/>
    <p:sldId id="1032" r:id="rId219"/>
    <p:sldId id="1113" r:id="rId220"/>
    <p:sldId id="1022" r:id="rId221"/>
    <p:sldId id="1072" r:id="rId222"/>
    <p:sldId id="987" r:id="rId223"/>
    <p:sldId id="1030" r:id="rId224"/>
    <p:sldId id="1031" r:id="rId225"/>
    <p:sldId id="1026" r:id="rId226"/>
    <p:sldId id="1073" r:id="rId227"/>
    <p:sldId id="1207" r:id="rId228"/>
    <p:sldId id="1208" r:id="rId229"/>
    <p:sldId id="1212" r:id="rId230"/>
    <p:sldId id="1210" r:id="rId231"/>
    <p:sldId id="1217" r:id="rId232"/>
    <p:sldId id="1029" r:id="rId233"/>
    <p:sldId id="1039" r:id="rId234"/>
    <p:sldId id="1263" r:id="rId235"/>
    <p:sldId id="1250" r:id="rId236"/>
    <p:sldId id="1234" r:id="rId237"/>
    <p:sldId id="1075" r:id="rId238"/>
    <p:sldId id="1103" r:id="rId239"/>
    <p:sldId id="1083" r:id="rId240"/>
    <p:sldId id="1272" r:id="rId241"/>
    <p:sldId id="1085" r:id="rId242"/>
    <p:sldId id="1076" r:id="rId243"/>
    <p:sldId id="1080" r:id="rId244"/>
    <p:sldId id="1276" r:id="rId245"/>
    <p:sldId id="1220" r:id="rId246"/>
    <p:sldId id="1141" r:id="rId247"/>
    <p:sldId id="1324" r:id="rId248"/>
    <p:sldId id="1299" r:id="rId249"/>
    <p:sldId id="1394" r:id="rId250"/>
    <p:sldId id="1273" r:id="rId251"/>
    <p:sldId id="1266" r:id="rId252"/>
    <p:sldId id="1269" r:id="rId253"/>
    <p:sldId id="1271" r:id="rId254"/>
    <p:sldId id="1268" r:id="rId255"/>
    <p:sldId id="1265" r:id="rId256"/>
    <p:sldId id="1264" r:id="rId257"/>
    <p:sldId id="1425" r:id="rId258"/>
    <p:sldId id="1267" r:id="rId259"/>
    <p:sldId id="973" r:id="rId260"/>
    <p:sldId id="1150" r:id="rId261"/>
    <p:sldId id="1146" r:id="rId262"/>
    <p:sldId id="1143" r:id="rId263"/>
    <p:sldId id="1144" r:id="rId264"/>
    <p:sldId id="1028" r:id="rId265"/>
    <p:sldId id="1205" r:id="rId266"/>
    <p:sldId id="1280" r:id="rId267"/>
    <p:sldId id="1253" r:id="rId268"/>
    <p:sldId id="258" r:id="rId269"/>
    <p:sldId id="1038" r:id="rId270"/>
    <p:sldId id="1034" r:id="rId271"/>
    <p:sldId id="1069" r:id="rId272"/>
    <p:sldId id="1081" r:id="rId273"/>
    <p:sldId id="1068" r:id="rId274"/>
    <p:sldId id="1147" r:id="rId275"/>
    <p:sldId id="1040" r:id="rId276"/>
    <p:sldId id="1389" r:id="rId277"/>
    <p:sldId id="982" r:id="rId278"/>
    <p:sldId id="1158" r:id="rId279"/>
    <p:sldId id="1156" r:id="rId280"/>
    <p:sldId id="1157" r:id="rId281"/>
    <p:sldId id="1154" r:id="rId282"/>
    <p:sldId id="1155" r:id="rId283"/>
    <p:sldId id="1390" r:id="rId284"/>
    <p:sldId id="1388" r:id="rId285"/>
    <p:sldId id="1393" r:id="rId286"/>
    <p:sldId id="1369" r:id="rId287"/>
    <p:sldId id="1162" r:id="rId288"/>
    <p:sldId id="1427" r:id="rId289"/>
    <p:sldId id="1419" r:id="rId290"/>
    <p:sldId id="1424" r:id="rId291"/>
    <p:sldId id="1415" r:id="rId292"/>
    <p:sldId id="1422" r:id="rId293"/>
    <p:sldId id="1423" r:id="rId294"/>
    <p:sldId id="1344" r:id="rId295"/>
    <p:sldId id="1244" r:id="rId296"/>
    <p:sldId id="1417" r:id="rId297"/>
    <p:sldId id="1331" r:id="rId298"/>
    <p:sldId id="1323" r:id="rId299"/>
    <p:sldId id="1099" r:id="rId300"/>
    <p:sldId id="1378" r:id="rId301"/>
    <p:sldId id="1163" r:id="rId302"/>
    <p:sldId id="1420" r:id="rId303"/>
    <p:sldId id="1418" r:id="rId304"/>
    <p:sldId id="1416" r:id="rId305"/>
    <p:sldId id="1161" r:id="rId306"/>
    <p:sldId id="1407" r:id="rId307"/>
    <p:sldId id="1153" r:id="rId308"/>
    <p:sldId id="1096" r:id="rId309"/>
    <p:sldId id="1063" r:id="rId310"/>
    <p:sldId id="1095" r:id="rId311"/>
    <p:sldId id="1110" r:id="rId312"/>
    <p:sldId id="1101" r:id="rId313"/>
    <p:sldId id="1111" r:id="rId314"/>
    <p:sldId id="972" r:id="rId315"/>
    <p:sldId id="1102" r:id="rId316"/>
    <p:sldId id="1079" r:id="rId317"/>
    <p:sldId id="1065" r:id="rId318"/>
    <p:sldId id="1406" r:id="rId319"/>
    <p:sldId id="1421" r:id="rId320"/>
    <p:sldId id="1387" r:id="rId321"/>
    <p:sldId id="1408" r:id="rId322"/>
    <p:sldId id="1382" r:id="rId323"/>
    <p:sldId id="1358" r:id="rId324"/>
    <p:sldId id="1359" r:id="rId325"/>
    <p:sldId id="1357" r:id="rId326"/>
    <p:sldId id="1353" r:id="rId327"/>
    <p:sldId id="1354" r:id="rId328"/>
    <p:sldId id="1230" r:id="rId329"/>
    <p:sldId id="1281" r:id="rId330"/>
    <p:sldId id="1282" r:id="rId331"/>
    <p:sldId id="1322" r:id="rId332"/>
    <p:sldId id="1321" r:id="rId333"/>
    <p:sldId id="1277" r:id="rId334"/>
    <p:sldId id="1243" r:id="rId335"/>
    <p:sldId id="1242" r:id="rId336"/>
    <p:sldId id="1249" r:id="rId337"/>
    <p:sldId id="1107" r:id="rId338"/>
    <p:sldId id="1356" r:id="rId339"/>
    <p:sldId id="1355" r:id="rId340"/>
    <p:sldId id="1298" r:id="rId341"/>
    <p:sldId id="1343" r:id="rId342"/>
    <p:sldId id="1345" r:id="rId343"/>
    <p:sldId id="1251" r:id="rId344"/>
    <p:sldId id="1106" r:id="rId345"/>
    <p:sldId id="1224" r:id="rId346"/>
    <p:sldId id="1105" r:id="rId347"/>
    <p:sldId id="1236" r:id="rId348"/>
    <p:sldId id="1235" r:id="rId349"/>
    <p:sldId id="1229" r:id="rId350"/>
    <p:sldId id="1124" r:id="rId351"/>
    <p:sldId id="1246" r:id="rId352"/>
    <p:sldId id="1097" r:id="rId353"/>
    <p:sldId id="1112" r:id="rId354"/>
    <p:sldId id="1142" r:id="rId355"/>
    <p:sldId id="1064" r:id="rId356"/>
    <p:sldId id="1221" r:id="rId357"/>
    <p:sldId id="985" r:id="rId358"/>
    <p:sldId id="1104" r:id="rId359"/>
    <p:sldId id="1118" r:id="rId360"/>
    <p:sldId id="1114" r:id="rId361"/>
    <p:sldId id="1119" r:id="rId362"/>
    <p:sldId id="1108" r:id="rId363"/>
    <p:sldId id="1258" r:id="rId364"/>
    <p:sldId id="1109" r:id="rId365"/>
    <p:sldId id="1300" r:id="rId366"/>
    <p:sldId id="1259" r:id="rId367"/>
    <p:sldId id="1042" r:id="rId368"/>
    <p:sldId id="1206" r:id="rId369"/>
    <p:sldId id="1204" r:id="rId370"/>
    <p:sldId id="1203" r:id="rId371"/>
    <p:sldId id="1202" r:id="rId372"/>
    <p:sldId id="1041" r:id="rId373"/>
    <p:sldId id="990" r:id="rId374"/>
    <p:sldId id="983" r:id="rId375"/>
    <p:sldId id="1133" r:id="rId376"/>
    <p:sldId id="1070" r:id="rId377"/>
    <p:sldId id="1132" r:id="rId378"/>
    <p:sldId id="1035" r:id="rId379"/>
    <p:sldId id="717" r:id="rId380"/>
    <p:sldId id="1160" r:id="rId381"/>
    <p:sldId id="1165" r:id="rId382"/>
    <p:sldId id="1201" r:id="rId383"/>
    <p:sldId id="1027" r:id="rId384"/>
    <p:sldId id="947" r:id="rId385"/>
    <p:sldId id="917" r:id="rId386"/>
    <p:sldId id="980" r:id="rId387"/>
    <p:sldId id="981" r:id="rId388"/>
    <p:sldId id="1134" r:id="rId389"/>
    <p:sldId id="604" r:id="rId390"/>
    <p:sldId id="1071" r:id="rId391"/>
    <p:sldId id="984" r:id="rId392"/>
    <p:sldId id="1183" r:id="rId393"/>
    <p:sldId id="1168" r:id="rId394"/>
    <p:sldId id="1180" r:id="rId395"/>
    <p:sldId id="1169" r:id="rId396"/>
    <p:sldId id="1194" r:id="rId397"/>
    <p:sldId id="1199" r:id="rId398"/>
    <p:sldId id="1185" r:id="rId399"/>
    <p:sldId id="1167" r:id="rId400"/>
    <p:sldId id="1170" r:id="rId401"/>
    <p:sldId id="1166" r:id="rId402"/>
    <p:sldId id="1174" r:id="rId403"/>
    <p:sldId id="1171" r:id="rId404"/>
    <p:sldId id="1193" r:id="rId405"/>
    <p:sldId id="1176" r:id="rId406"/>
    <p:sldId id="1175" r:id="rId407"/>
    <p:sldId id="1177" r:id="rId408"/>
    <p:sldId id="1178" r:id="rId409"/>
    <p:sldId id="1179" r:id="rId410"/>
    <p:sldId id="1181" r:id="rId411"/>
    <p:sldId id="1184" r:id="rId412"/>
    <p:sldId id="1188" r:id="rId413"/>
    <p:sldId id="1189" r:id="rId414"/>
    <p:sldId id="1186" r:id="rId415"/>
    <p:sldId id="1187" r:id="rId416"/>
    <p:sldId id="1190" r:id="rId417"/>
    <p:sldId id="1191" r:id="rId418"/>
    <p:sldId id="1195" r:id="rId419"/>
    <p:sldId id="1196" r:id="rId420"/>
    <p:sldId id="1197" r:id="rId421"/>
    <p:sldId id="1198" r:id="rId422"/>
    <p:sldId id="1182" r:id="rId423"/>
    <p:sldId id="991" r:id="rId424"/>
    <p:sldId id="1013" r:id="rId425"/>
    <p:sldId id="1011" r:id="rId426"/>
    <p:sldId id="1017" r:id="rId427"/>
    <p:sldId id="1023" r:id="rId428"/>
    <p:sldId id="1135" r:id="rId429"/>
    <p:sldId id="1006" r:id="rId430"/>
    <p:sldId id="1054" r:id="rId431"/>
    <p:sldId id="1053" r:id="rId432"/>
    <p:sldId id="1048" r:id="rId433"/>
    <p:sldId id="1046" r:id="rId434"/>
    <p:sldId id="1061" r:id="rId435"/>
    <p:sldId id="1044" r:id="rId436"/>
    <p:sldId id="1127" r:id="rId437"/>
    <p:sldId id="1052" r:id="rId438"/>
    <p:sldId id="1047" r:id="rId439"/>
    <p:sldId id="1128" r:id="rId440"/>
    <p:sldId id="1055" r:id="rId441"/>
    <p:sldId id="1051" r:id="rId442"/>
    <p:sldId id="1045" r:id="rId443"/>
    <p:sldId id="1057" r:id="rId444"/>
    <p:sldId id="1059" r:id="rId445"/>
    <p:sldId id="1062" r:id="rId446"/>
    <p:sldId id="1058" r:id="rId447"/>
    <p:sldId id="1049" r:id="rId448"/>
    <p:sldId id="1060" r:id="rId449"/>
    <p:sldId id="1050" r:id="rId450"/>
    <p:sldId id="999" r:id="rId451"/>
    <p:sldId id="1007" r:id="rId452"/>
  </p:sldIdLst>
  <p:sldSz cx="9144000" cy="6858000" type="screen4x3"/>
  <p:notesSz cx="6985000" cy="9283700"/>
  <p:custDataLst>
    <p:tags r:id="rId455"/>
  </p:custDataLst>
  <p:defaultTextStyle>
    <a:defPPr>
      <a:defRPr lang="en-US"/>
    </a:defPPr>
    <a:lvl1pPr algn="ctr" rtl="0" fontAlgn="base">
      <a:spcBef>
        <a:spcPct val="0"/>
      </a:spcBef>
      <a:spcAft>
        <a:spcPct val="0"/>
      </a:spcAft>
      <a:defRPr sz="2000" b="1" kern="1200">
        <a:solidFill>
          <a:schemeClr val="tx1"/>
        </a:solidFill>
        <a:latin typeface="Georgia" pitchFamily="18" charset="0"/>
        <a:ea typeface="+mn-ea"/>
        <a:cs typeface="+mn-cs"/>
      </a:defRPr>
    </a:lvl1pPr>
    <a:lvl2pPr marL="457200" algn="ctr" rtl="0" fontAlgn="base">
      <a:spcBef>
        <a:spcPct val="0"/>
      </a:spcBef>
      <a:spcAft>
        <a:spcPct val="0"/>
      </a:spcAft>
      <a:defRPr sz="2000" b="1" kern="1200">
        <a:solidFill>
          <a:schemeClr val="tx1"/>
        </a:solidFill>
        <a:latin typeface="Georgia" pitchFamily="18" charset="0"/>
        <a:ea typeface="+mn-ea"/>
        <a:cs typeface="+mn-cs"/>
      </a:defRPr>
    </a:lvl2pPr>
    <a:lvl3pPr marL="914400" algn="ctr" rtl="0" fontAlgn="base">
      <a:spcBef>
        <a:spcPct val="0"/>
      </a:spcBef>
      <a:spcAft>
        <a:spcPct val="0"/>
      </a:spcAft>
      <a:defRPr sz="2000" b="1" kern="1200">
        <a:solidFill>
          <a:schemeClr val="tx1"/>
        </a:solidFill>
        <a:latin typeface="Georgia" pitchFamily="18" charset="0"/>
        <a:ea typeface="+mn-ea"/>
        <a:cs typeface="+mn-cs"/>
      </a:defRPr>
    </a:lvl3pPr>
    <a:lvl4pPr marL="1371600" algn="ctr" rtl="0" fontAlgn="base">
      <a:spcBef>
        <a:spcPct val="0"/>
      </a:spcBef>
      <a:spcAft>
        <a:spcPct val="0"/>
      </a:spcAft>
      <a:defRPr sz="2000" b="1" kern="1200">
        <a:solidFill>
          <a:schemeClr val="tx1"/>
        </a:solidFill>
        <a:latin typeface="Georgia" pitchFamily="18" charset="0"/>
        <a:ea typeface="+mn-ea"/>
        <a:cs typeface="+mn-cs"/>
      </a:defRPr>
    </a:lvl4pPr>
    <a:lvl5pPr marL="1828800" algn="ctr" rtl="0" fontAlgn="base">
      <a:spcBef>
        <a:spcPct val="0"/>
      </a:spcBef>
      <a:spcAft>
        <a:spcPct val="0"/>
      </a:spcAft>
      <a:defRPr sz="2000" b="1" kern="1200">
        <a:solidFill>
          <a:schemeClr val="tx1"/>
        </a:solidFill>
        <a:latin typeface="Georgia" pitchFamily="18" charset="0"/>
        <a:ea typeface="+mn-ea"/>
        <a:cs typeface="+mn-cs"/>
      </a:defRPr>
    </a:lvl5pPr>
    <a:lvl6pPr marL="2286000" algn="l" defTabSz="914400" rtl="0" eaLnBrk="1" latinLnBrk="0" hangingPunct="1">
      <a:defRPr sz="2000" b="1" kern="1200">
        <a:solidFill>
          <a:schemeClr val="tx1"/>
        </a:solidFill>
        <a:latin typeface="Georgia" pitchFamily="18" charset="0"/>
        <a:ea typeface="+mn-ea"/>
        <a:cs typeface="+mn-cs"/>
      </a:defRPr>
    </a:lvl6pPr>
    <a:lvl7pPr marL="2743200" algn="l" defTabSz="914400" rtl="0" eaLnBrk="1" latinLnBrk="0" hangingPunct="1">
      <a:defRPr sz="2000" b="1" kern="1200">
        <a:solidFill>
          <a:schemeClr val="tx1"/>
        </a:solidFill>
        <a:latin typeface="Georgia" pitchFamily="18" charset="0"/>
        <a:ea typeface="+mn-ea"/>
        <a:cs typeface="+mn-cs"/>
      </a:defRPr>
    </a:lvl7pPr>
    <a:lvl8pPr marL="3200400" algn="l" defTabSz="914400" rtl="0" eaLnBrk="1" latinLnBrk="0" hangingPunct="1">
      <a:defRPr sz="2000" b="1" kern="1200">
        <a:solidFill>
          <a:schemeClr val="tx1"/>
        </a:solidFill>
        <a:latin typeface="Georgia" pitchFamily="18" charset="0"/>
        <a:ea typeface="+mn-ea"/>
        <a:cs typeface="+mn-cs"/>
      </a:defRPr>
    </a:lvl8pPr>
    <a:lvl9pPr marL="3657600" algn="l" defTabSz="914400" rtl="0" eaLnBrk="1" latinLnBrk="0" hangingPunct="1">
      <a:defRPr sz="2000" b="1"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876"/>
    <a:srgbClr val="404068"/>
    <a:srgbClr val="FF0000"/>
    <a:srgbClr val="000000"/>
    <a:srgbClr val="3C3C62"/>
    <a:srgbClr val="E6E6EF"/>
    <a:srgbClr val="99CCFF"/>
    <a:srgbClr val="CC3300"/>
    <a:srgbClr val="0000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53" autoAdjust="0"/>
    <p:restoredTop sz="94767" autoAdjust="0"/>
  </p:normalViewPr>
  <p:slideViewPr>
    <p:cSldViewPr>
      <p:cViewPr varScale="1">
        <p:scale>
          <a:sx n="68" d="100"/>
          <a:sy n="68" d="100"/>
        </p:scale>
        <p:origin x="117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tags" Target="tags/tag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slide" Target="slides/slide413.xml"/><Relationship Id="rId435" Type="http://schemas.openxmlformats.org/officeDocument/2006/relationships/slide" Target="slides/slide434.xml"/><Relationship Id="rId456"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446" Type="http://schemas.openxmlformats.org/officeDocument/2006/relationships/slide" Target="slides/slide445.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viewProps" Target="viewProps.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tableStyles" Target="tableStyles.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notesMaster" Target="notesMasters/notesMaster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handoutMaster" Target="handoutMasters/handoutMaster1.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b="0">
                <a:latin typeface="+mn-lt"/>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fontAlgn="auto">
              <a:spcBef>
                <a:spcPts val="0"/>
              </a:spcBef>
              <a:spcAft>
                <a:spcPts val="0"/>
              </a:spcAft>
              <a:defRPr sz="1200" b="0" smtClean="0">
                <a:latin typeface="+mn-lt"/>
              </a:defRPr>
            </a:lvl1pPr>
          </a:lstStyle>
          <a:p>
            <a:pPr>
              <a:defRPr/>
            </a:pPr>
            <a:fld id="{22BD2811-8D9F-4EB3-9D0B-7D5B87276D28}" type="datetimeFigureOut">
              <a:rPr lang="en-US"/>
              <a:pPr>
                <a:defRPr/>
              </a:pPr>
              <a:t>1/27/2020</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b="0">
                <a:latin typeface="+mn-lt"/>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lIns="92958" tIns="46479" rIns="92958" bIns="46479" rtlCol="0" anchor="b"/>
          <a:lstStyle>
            <a:lvl1pPr algn="r" fontAlgn="auto">
              <a:spcBef>
                <a:spcPts val="0"/>
              </a:spcBef>
              <a:spcAft>
                <a:spcPts val="0"/>
              </a:spcAft>
              <a:defRPr sz="1200" b="0" smtClean="0">
                <a:latin typeface="+mn-lt"/>
              </a:defRPr>
            </a:lvl1pPr>
          </a:lstStyle>
          <a:p>
            <a:pPr>
              <a:defRPr/>
            </a:pPr>
            <a:fld id="{7A2CEE37-448E-4133-8433-8401A31A1A95}" type="slidenum">
              <a:rPr lang="en-US"/>
              <a:pPr>
                <a:defRPr/>
              </a:pPr>
              <a:t>‹#›</a:t>
            </a:fld>
            <a:endParaRPr lang="en-US"/>
          </a:p>
        </p:txBody>
      </p:sp>
    </p:spTree>
    <p:extLst>
      <p:ext uri="{BB962C8B-B14F-4D97-AF65-F5344CB8AC3E}">
        <p14:creationId xmlns:p14="http://schemas.microsoft.com/office/powerpoint/2010/main" val="3779279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b="0">
                <a:latin typeface="+mn-lt"/>
              </a:defRPr>
            </a:lvl1pPr>
          </a:lstStyle>
          <a:p>
            <a:pPr>
              <a:defRPr/>
            </a:pPr>
            <a:endParaRPr lang="es-PR"/>
          </a:p>
        </p:txBody>
      </p:sp>
      <p:sp>
        <p:nvSpPr>
          <p:cNvPr id="3" name="Date Placeholder 2"/>
          <p:cNvSpPr>
            <a:spLocks noGrp="1"/>
          </p:cNvSpPr>
          <p:nvPr>
            <p:ph type="dt" idx="1"/>
          </p:nvPr>
        </p:nvSpPr>
        <p:spPr>
          <a:xfrm>
            <a:off x="3956050" y="0"/>
            <a:ext cx="3027363" cy="463550"/>
          </a:xfrm>
          <a:prstGeom prst="rect">
            <a:avLst/>
          </a:prstGeom>
        </p:spPr>
        <p:txBody>
          <a:bodyPr vert="horz" lIns="92958" tIns="46479" rIns="92958" bIns="46479" rtlCol="0"/>
          <a:lstStyle>
            <a:lvl1pPr algn="r" fontAlgn="auto">
              <a:spcBef>
                <a:spcPts val="0"/>
              </a:spcBef>
              <a:spcAft>
                <a:spcPts val="0"/>
              </a:spcAft>
              <a:defRPr sz="1200" b="0" smtClean="0">
                <a:latin typeface="+mn-lt"/>
              </a:defRPr>
            </a:lvl1pPr>
          </a:lstStyle>
          <a:p>
            <a:pPr>
              <a:defRPr/>
            </a:pPr>
            <a:fld id="{993F9AFB-6C19-44DC-AB8C-A6E31484F797}" type="datetimeFigureOut">
              <a:rPr lang="es-PR"/>
              <a:pPr>
                <a:defRPr/>
              </a:pPr>
              <a:t>01/27/2020</a:t>
            </a:fld>
            <a:endParaRPr lang="es-PR"/>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b="0">
                <a:latin typeface="+mn-lt"/>
              </a:defRPr>
            </a:lvl1pPr>
          </a:lstStyle>
          <a:p>
            <a:pPr>
              <a:defRPr/>
            </a:pPr>
            <a:endParaRPr lang="es-PR"/>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2958" tIns="46479" rIns="92958" bIns="46479" rtlCol="0" anchor="b"/>
          <a:lstStyle>
            <a:lvl1pPr algn="r" fontAlgn="auto">
              <a:spcBef>
                <a:spcPts val="0"/>
              </a:spcBef>
              <a:spcAft>
                <a:spcPts val="0"/>
              </a:spcAft>
              <a:defRPr sz="1200" b="0" smtClean="0">
                <a:latin typeface="+mn-lt"/>
              </a:defRPr>
            </a:lvl1pPr>
          </a:lstStyle>
          <a:p>
            <a:pPr>
              <a:defRPr/>
            </a:pPr>
            <a:fld id="{DB9363B0-F4D6-4A19-A3AA-042A750E7983}" type="slidenum">
              <a:rPr lang="es-PR"/>
              <a:pPr>
                <a:defRPr/>
              </a:pPr>
              <a:t>‹#›</a:t>
            </a:fld>
            <a:endParaRPr lang="es-PR"/>
          </a:p>
        </p:txBody>
      </p:sp>
    </p:spTree>
    <p:extLst>
      <p:ext uri="{BB962C8B-B14F-4D97-AF65-F5344CB8AC3E}">
        <p14:creationId xmlns:p14="http://schemas.microsoft.com/office/powerpoint/2010/main" val="4929339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882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CD37A5D-5520-49C6-88D1-7BAF6C9EA9E9}" type="slidenum">
              <a:rPr lang="es-PR" altLang="es-PR" sz="1200" b="0">
                <a:latin typeface="Calibri" pitchFamily="34" charset="0"/>
              </a:rPr>
              <a:pPr algn="r"/>
              <a:t>1</a:t>
            </a:fld>
            <a:endParaRPr lang="es-PR" altLang="es-PR" sz="1200" b="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6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469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AAD41509-A9D2-4453-994A-E203DFCD11CF}" type="slidenum">
              <a:rPr lang="es-PR" altLang="es-PR" sz="1200" b="0">
                <a:latin typeface="Calibri" pitchFamily="34" charset="0"/>
              </a:rPr>
              <a:pPr algn="r"/>
              <a:t>10</a:t>
            </a:fld>
            <a:endParaRPr lang="es-PR" altLang="es-PR" sz="1200" b="0">
              <a:latin typeface="Calibri"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28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2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68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7722951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1497225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4929029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4832222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1166115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489099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11</a:t>
            </a:fld>
            <a:endParaRPr lang="es-PR" altLang="es-PR" sz="1200" b="0">
              <a:latin typeface="Calibri" pitchFamily="34" charset="0"/>
            </a:endParaRPr>
          </a:p>
        </p:txBody>
      </p:sp>
    </p:spTree>
    <p:extLst>
      <p:ext uri="{BB962C8B-B14F-4D97-AF65-F5344CB8AC3E}">
        <p14:creationId xmlns:p14="http://schemas.microsoft.com/office/powerpoint/2010/main" val="19721549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0885450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8183049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4947730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9214928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1485774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8748486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9701324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7981838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5165110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18875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12</a:t>
            </a:fld>
            <a:endParaRPr lang="es-PR" altLang="es-PR" sz="1200" b="0">
              <a:latin typeface="Calibri" pitchFamily="34" charset="0"/>
            </a:endParaRPr>
          </a:p>
        </p:txBody>
      </p:sp>
    </p:spTree>
    <p:extLst>
      <p:ext uri="{BB962C8B-B14F-4D97-AF65-F5344CB8AC3E}">
        <p14:creationId xmlns:p14="http://schemas.microsoft.com/office/powerpoint/2010/main" val="41312026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8832091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9525083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3722140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6823622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40467059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4753949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3036960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2497335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0736014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00982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13</a:t>
            </a:fld>
            <a:endParaRPr lang="es-PR" altLang="es-PR" sz="1200" b="0">
              <a:latin typeface="Calibri" pitchFamily="34" charset="0"/>
            </a:endParaRPr>
          </a:p>
        </p:txBody>
      </p:sp>
    </p:spTree>
    <p:extLst>
      <p:ext uri="{BB962C8B-B14F-4D97-AF65-F5344CB8AC3E}">
        <p14:creationId xmlns:p14="http://schemas.microsoft.com/office/powerpoint/2010/main" val="25159651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4564966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0247317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4711976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7272089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9421104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7379876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4611064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2309411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192216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14</a:t>
            </a:fld>
            <a:endParaRPr lang="es-PR" altLang="es-PR" sz="1200" b="0">
              <a:latin typeface="Calibri" pitchFamily="34" charset="0"/>
            </a:endParaRPr>
          </a:p>
        </p:txBody>
      </p:sp>
    </p:spTree>
    <p:extLst>
      <p:ext uri="{BB962C8B-B14F-4D97-AF65-F5344CB8AC3E}">
        <p14:creationId xmlns:p14="http://schemas.microsoft.com/office/powerpoint/2010/main" val="22670894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55125838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9914765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5943587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7185058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5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569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5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569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6718617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077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dirty="0"/>
              <a:t>Start by articulating a clear vision of what your organization should be. Present the vision clearly, and explain why it is important for your organization to achieve this vision.</a:t>
            </a:r>
          </a:p>
          <a:p>
            <a:endParaRPr lang="en-US" altLang="es-PR" dirty="0"/>
          </a:p>
          <a:p>
            <a:r>
              <a:rPr lang="en-US" altLang="es-PR" dirty="0"/>
              <a:t>Include a picture of the leadership skills this vision will require. For example, global thinking, strategic partnering, etc.</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077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dirty="0"/>
              <a:t>Start by articulating a clear vision of what your organization should be. Present the vision clearly, and explain why it is important for your organization to achieve this vision.</a:t>
            </a:r>
          </a:p>
          <a:p>
            <a:endParaRPr lang="en-US" altLang="es-PR" dirty="0"/>
          </a:p>
          <a:p>
            <a:r>
              <a:rPr lang="en-US" altLang="es-PR" dirty="0"/>
              <a:t>Include a picture of the leadership skills this vision will require. For example, global thinking, strategic partnering, etc.</a:t>
            </a:r>
          </a:p>
        </p:txBody>
      </p:sp>
    </p:spTree>
    <p:extLst>
      <p:ext uri="{BB962C8B-B14F-4D97-AF65-F5344CB8AC3E}">
        <p14:creationId xmlns:p14="http://schemas.microsoft.com/office/powerpoint/2010/main" val="160247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15</a:t>
            </a:fld>
            <a:endParaRPr lang="es-PR" altLang="es-PR" sz="1200" b="0">
              <a:latin typeface="Calibri" pitchFamily="34" charset="0"/>
            </a:endParaRPr>
          </a:p>
        </p:txBody>
      </p:sp>
    </p:spTree>
    <p:extLst>
      <p:ext uri="{BB962C8B-B14F-4D97-AF65-F5344CB8AC3E}">
        <p14:creationId xmlns:p14="http://schemas.microsoft.com/office/powerpoint/2010/main" val="305194222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077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4131388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077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dirty="0"/>
              <a:t>Start by articulating a clear vision of what your organization should be. Present the vision clearly, and explain why it is important for your organization to achieve this vision.</a:t>
            </a:r>
          </a:p>
          <a:p>
            <a:endParaRPr lang="en-US" altLang="es-PR" dirty="0"/>
          </a:p>
          <a:p>
            <a:r>
              <a:rPr lang="en-US" altLang="es-PR" dirty="0"/>
              <a:t>Include a picture of the leadership skills this vision will require. For example, global thinking, strategic partnering, etc.</a:t>
            </a:r>
          </a:p>
        </p:txBody>
      </p:sp>
    </p:spTree>
    <p:extLst>
      <p:ext uri="{BB962C8B-B14F-4D97-AF65-F5344CB8AC3E}">
        <p14:creationId xmlns:p14="http://schemas.microsoft.com/office/powerpoint/2010/main" val="11357968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077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24081079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077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07708624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077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0923328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0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8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283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969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5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254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1CB6269-30B8-4085-9982-4D790BCF5788}" type="slidenum">
              <a:rPr lang="es-PR" altLang="es-PR" sz="1200" b="0">
                <a:latin typeface="Calibri" pitchFamily="34" charset="0"/>
              </a:rPr>
              <a:pPr algn="r"/>
              <a:t>159</a:t>
            </a:fld>
            <a:endParaRPr lang="es-PR" altLang="es-PR" sz="1200" b="0">
              <a:latin typeface="Calibri"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357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B713E6C-1417-4E69-B38E-CD5182ADDB60}" type="slidenum">
              <a:rPr lang="es-PR" altLang="es-PR" sz="1200" b="0">
                <a:latin typeface="Calibri" pitchFamily="34" charset="0"/>
              </a:rPr>
              <a:pPr algn="r"/>
              <a:t>160</a:t>
            </a:fld>
            <a:endParaRPr lang="es-PR" altLang="es-PR" sz="1200" b="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16</a:t>
            </a:fld>
            <a:endParaRPr lang="es-PR" altLang="es-PR" sz="1200" b="0">
              <a:latin typeface="Calibri" pitchFamily="34" charset="0"/>
            </a:endParaRPr>
          </a:p>
        </p:txBody>
      </p:sp>
    </p:spTree>
    <p:extLst>
      <p:ext uri="{BB962C8B-B14F-4D97-AF65-F5344CB8AC3E}">
        <p14:creationId xmlns:p14="http://schemas.microsoft.com/office/powerpoint/2010/main" val="209391423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862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53A4B2A-BC3B-4540-B21B-EA353314C0E5}" type="slidenum">
              <a:rPr lang="es-PR" altLang="es-PR" sz="1200" b="0">
                <a:latin typeface="Calibri" pitchFamily="34" charset="0"/>
              </a:rPr>
              <a:pPr algn="r"/>
              <a:t>161</a:t>
            </a:fld>
            <a:endParaRPr lang="es-PR" altLang="es-PR" sz="1200" b="0">
              <a:latin typeface="Calibri"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398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F20A5F0-6810-4112-B862-B171F6FD3A69}" type="slidenum">
              <a:rPr lang="es-PR" altLang="es-PR" sz="1200" b="0">
                <a:latin typeface="Calibri" pitchFamily="34" charset="0"/>
              </a:rPr>
              <a:pPr algn="r"/>
              <a:t>162</a:t>
            </a:fld>
            <a:endParaRPr lang="es-PR" altLang="es-PR" sz="1200" b="0">
              <a:latin typeface="Calibri"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418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E3C0130-A206-4959-9B1F-27DE5E749BDB}" type="slidenum">
              <a:rPr lang="es-PR" altLang="es-PR" sz="1200" b="0">
                <a:latin typeface="Calibri" pitchFamily="34" charset="0"/>
              </a:rPr>
              <a:pPr algn="r"/>
              <a:t>163</a:t>
            </a:fld>
            <a:endParaRPr lang="es-PR" altLang="es-PR" sz="1200" b="0">
              <a:latin typeface="Calibri"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88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78294588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457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418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E3C0130-A206-4959-9B1F-27DE5E749BDB}" type="slidenum">
              <a:rPr lang="es-PR" altLang="es-PR" sz="1200" b="0">
                <a:latin typeface="Calibri" pitchFamily="34" charset="0"/>
              </a:rPr>
              <a:pPr algn="r"/>
              <a:t>166</a:t>
            </a:fld>
            <a:endParaRPr lang="es-PR" altLang="es-PR" sz="1200" b="0">
              <a:latin typeface="Calibri" pitchFamily="34" charset="0"/>
            </a:endParaRPr>
          </a:p>
        </p:txBody>
      </p:sp>
    </p:spTree>
    <p:extLst>
      <p:ext uri="{BB962C8B-B14F-4D97-AF65-F5344CB8AC3E}">
        <p14:creationId xmlns:p14="http://schemas.microsoft.com/office/powerpoint/2010/main" val="160869534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1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144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349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349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349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841686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17</a:t>
            </a:fld>
            <a:endParaRPr lang="es-PR" altLang="es-PR" sz="1200" b="0">
              <a:latin typeface="Calibri" pitchFamily="34" charset="0"/>
            </a:endParaRPr>
          </a:p>
        </p:txBody>
      </p:sp>
    </p:spTree>
    <p:extLst>
      <p:ext uri="{BB962C8B-B14F-4D97-AF65-F5344CB8AC3E}">
        <p14:creationId xmlns:p14="http://schemas.microsoft.com/office/powerpoint/2010/main" val="286884942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349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349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349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349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5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451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277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9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907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9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907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9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907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2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18</a:t>
            </a:fld>
            <a:endParaRPr lang="es-PR" altLang="es-PR" sz="1200" b="0">
              <a:latin typeface="Calibri" pitchFamily="34" charset="0"/>
            </a:endParaRPr>
          </a:p>
        </p:txBody>
      </p:sp>
    </p:spTree>
    <p:extLst>
      <p:ext uri="{BB962C8B-B14F-4D97-AF65-F5344CB8AC3E}">
        <p14:creationId xmlns:p14="http://schemas.microsoft.com/office/powerpoint/2010/main" val="373962435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963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861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88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88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74599745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88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75584737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88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24606003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88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72340167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88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58138579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88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56660622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0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19</a:t>
            </a:fld>
            <a:endParaRPr lang="es-PR" altLang="es-PR" sz="1200" b="0">
              <a:latin typeface="Calibri" pitchFamily="34" charset="0"/>
            </a:endParaRPr>
          </a:p>
        </p:txBody>
      </p:sp>
    </p:spTree>
    <p:extLst>
      <p:ext uri="{BB962C8B-B14F-4D97-AF65-F5344CB8AC3E}">
        <p14:creationId xmlns:p14="http://schemas.microsoft.com/office/powerpoint/2010/main" val="182567679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0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089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2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216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2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216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011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421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625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8307"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489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029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409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882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CD37A5D-5520-49C6-88D1-7BAF6C9EA9E9}" type="slidenum">
              <a:rPr lang="es-PR" altLang="es-PR" sz="1200" b="0">
                <a:latin typeface="Calibri" pitchFamily="34" charset="0"/>
              </a:rPr>
              <a:pPr algn="r"/>
              <a:t>2</a:t>
            </a:fld>
            <a:endParaRPr lang="es-PR" altLang="es-PR" sz="1200" b="0">
              <a:latin typeface="Calibri" pitchFamily="34" charset="0"/>
            </a:endParaRPr>
          </a:p>
        </p:txBody>
      </p:sp>
    </p:spTree>
    <p:extLst>
      <p:ext uri="{BB962C8B-B14F-4D97-AF65-F5344CB8AC3E}">
        <p14:creationId xmlns:p14="http://schemas.microsoft.com/office/powerpoint/2010/main" val="3296324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20</a:t>
            </a:fld>
            <a:endParaRPr lang="es-PR" altLang="es-PR" sz="1200" b="0">
              <a:latin typeface="Calibri" pitchFamily="34" charset="0"/>
            </a:endParaRPr>
          </a:p>
        </p:txBody>
      </p:sp>
    </p:spTree>
    <p:extLst>
      <p:ext uri="{BB962C8B-B14F-4D97-AF65-F5344CB8AC3E}">
        <p14:creationId xmlns:p14="http://schemas.microsoft.com/office/powerpoint/2010/main" val="316791350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843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253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048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048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048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048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048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048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048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120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21</a:t>
            </a:fld>
            <a:endParaRPr lang="es-PR" altLang="es-PR" sz="1200" b="0">
              <a:latin typeface="Calibri" pitchFamily="34" charset="0"/>
            </a:endParaRPr>
          </a:p>
        </p:txBody>
      </p:sp>
    </p:spTree>
    <p:extLst>
      <p:ext uri="{BB962C8B-B14F-4D97-AF65-F5344CB8AC3E}">
        <p14:creationId xmlns:p14="http://schemas.microsoft.com/office/powerpoint/2010/main" val="212677054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585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B46D5F19-663D-417B-9173-FA7666163113}" type="slidenum">
              <a:rPr lang="es-PR" altLang="es-PR" sz="1200" b="0">
                <a:latin typeface="Calibri" pitchFamily="34" charset="0"/>
              </a:rPr>
              <a:pPr algn="r"/>
              <a:t>211</a:t>
            </a:fld>
            <a:endParaRPr lang="es-PR" altLang="es-PR" sz="1200" b="0">
              <a:latin typeface="Calibri" pitchFamily="34"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81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12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1267"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000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921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0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0787"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529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227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CC26DE3-B7E3-4090-B23D-E6081BDD6D3F}" type="slidenum">
              <a:rPr lang="es-PR" altLang="es-PR" sz="1200" b="0">
                <a:latin typeface="Calibri" pitchFamily="34" charset="0"/>
              </a:rPr>
              <a:pPr algn="r"/>
              <a:t>218</a:t>
            </a:fld>
            <a:endParaRPr lang="es-PR" altLang="es-PR" sz="1200" b="0">
              <a:latin typeface="Calibri"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681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B0BA299F-5111-4168-B8DE-F31F5216FB82}" type="slidenum">
              <a:rPr lang="es-PR" altLang="es-PR" sz="1200" b="0">
                <a:latin typeface="Calibri" pitchFamily="34" charset="0"/>
              </a:rPr>
              <a:pPr algn="r"/>
              <a:t>219</a:t>
            </a:fld>
            <a:endParaRPr lang="es-PR" altLang="es-PR" sz="1200" b="0">
              <a:latin typeface="Calibri"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022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0D5007D-5554-4AD9-8C8C-61BA542F38B0}" type="slidenum">
              <a:rPr lang="es-PR" altLang="es-PR" sz="1200" b="0">
                <a:latin typeface="Calibri" pitchFamily="34" charset="0"/>
              </a:rPr>
              <a:pPr algn="r"/>
              <a:t>220</a:t>
            </a:fld>
            <a:endParaRPr lang="es-PR" altLang="es-PR" sz="1200" b="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22</a:t>
            </a:fld>
            <a:endParaRPr lang="es-PR" altLang="es-PR" sz="1200" b="0">
              <a:latin typeface="Calibri" pitchFamily="34" charset="0"/>
            </a:endParaRPr>
          </a:p>
        </p:txBody>
      </p:sp>
    </p:spTree>
    <p:extLst>
      <p:ext uri="{BB962C8B-B14F-4D97-AF65-F5344CB8AC3E}">
        <p14:creationId xmlns:p14="http://schemas.microsoft.com/office/powerpoint/2010/main" val="133930641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0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005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0120667-4183-4839-BD89-090E72F4F241}" type="slidenum">
              <a:rPr lang="es-PR" altLang="es-PR" sz="1200" b="0">
                <a:latin typeface="Calibri" pitchFamily="34" charset="0"/>
              </a:rPr>
              <a:pPr algn="r"/>
              <a:t>221</a:t>
            </a:fld>
            <a:endParaRPr lang="es-PR" altLang="es-PR" sz="1200" b="0">
              <a:latin typeface="Calibri" pitchFamily="34"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3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233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4349CF9-A9EA-4DE0-99E5-DACE2E74D2DE}" type="slidenum">
              <a:rPr lang="es-PR" altLang="es-PR" sz="1200" b="0">
                <a:latin typeface="Calibri" pitchFamily="34" charset="0"/>
              </a:rPr>
              <a:pPr algn="r"/>
              <a:t>222</a:t>
            </a:fld>
            <a:endParaRPr lang="es-PR" altLang="es-PR" sz="1200" b="0">
              <a:latin typeface="Calibri"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8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186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DA5CCDCD-B700-405E-AEA9-10F69A2C1BBA}" type="slidenum">
              <a:rPr lang="es-PR" altLang="es-PR" sz="1200" b="0">
                <a:latin typeface="Calibri" pitchFamily="34" charset="0"/>
              </a:rPr>
              <a:pPr algn="r"/>
              <a:t>223</a:t>
            </a:fld>
            <a:endParaRPr lang="es-PR" altLang="es-PR" sz="1200" b="0">
              <a:latin typeface="Calibri" pitchFamily="34"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0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0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206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D93C641A-1B90-4C1F-AD72-EE2D605CD631}" type="slidenum">
              <a:rPr lang="es-PR" altLang="es-PR" sz="1200" b="0">
                <a:latin typeface="Calibri" pitchFamily="34" charset="0"/>
              </a:rPr>
              <a:pPr algn="r"/>
              <a:t>224</a:t>
            </a:fld>
            <a:endParaRPr lang="es-PR" altLang="es-PR" sz="1200" b="0">
              <a:latin typeface="Calibri"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0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104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BCF5F420-7EB5-43A6-AC41-C4CD1858CF8E}" type="slidenum">
              <a:rPr lang="es-PR" altLang="es-PR" sz="1200" b="0">
                <a:latin typeface="Calibri" pitchFamily="34" charset="0"/>
              </a:rPr>
              <a:pPr algn="r"/>
              <a:t>225</a:t>
            </a:fld>
            <a:endParaRPr lang="es-PR" altLang="es-PR" sz="1200" b="0">
              <a:latin typeface="Calibri" pitchFamily="34"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2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025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5C76E27-08A7-4507-ADD4-7613D162A47E}" type="slidenum">
              <a:rPr lang="es-PR" altLang="es-PR" sz="1200" b="0">
                <a:latin typeface="Calibri" pitchFamily="34" charset="0"/>
              </a:rPr>
              <a:pPr algn="r"/>
              <a:t>226</a:t>
            </a:fld>
            <a:endParaRPr lang="es-PR" altLang="es-PR" sz="1200" b="0">
              <a:latin typeface="Calibri" pitchFamily="34"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565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13CED6D8-E692-43A3-9CF3-BE32589A8D03}" type="slidenum">
              <a:rPr lang="es-PR" altLang="es-PR" sz="1200" b="0">
                <a:latin typeface="Calibri" pitchFamily="34" charset="0"/>
              </a:rPr>
              <a:pPr algn="r"/>
              <a:t>227</a:t>
            </a:fld>
            <a:endParaRPr lang="es-PR" altLang="es-PR" sz="1200" b="0">
              <a:latin typeface="Calibri" pitchFamily="34"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7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7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575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8F1AF4E-44BC-4E62-85C8-A7FCDFDEF125}" type="slidenum">
              <a:rPr lang="es-PR" altLang="es-PR" sz="1200" b="0">
                <a:latin typeface="Calibri" pitchFamily="34" charset="0"/>
              </a:rPr>
              <a:pPr algn="r"/>
              <a:t>228</a:t>
            </a:fld>
            <a:endParaRPr lang="es-PR" altLang="es-PR" sz="1200" b="0">
              <a:latin typeface="Calibri" pitchFamily="34"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667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7CA3E11-6083-4CF3-BDEC-DA0B894D8285}" type="slidenum">
              <a:rPr lang="es-PR" altLang="es-PR" sz="1200" b="0">
                <a:latin typeface="Calibri" pitchFamily="34" charset="0"/>
              </a:rPr>
              <a:pPr algn="r"/>
              <a:t>229</a:t>
            </a:fld>
            <a:endParaRPr lang="es-PR" altLang="es-PR" sz="1200" b="0">
              <a:latin typeface="Calibri" pitchFamily="34"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626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2740647-98AF-4ED6-B917-644ECF5979A7}" type="slidenum">
              <a:rPr lang="es-PR" altLang="es-PR" sz="1200" b="0">
                <a:latin typeface="Calibri" pitchFamily="34" charset="0"/>
              </a:rPr>
              <a:pPr algn="r"/>
              <a:t>230</a:t>
            </a:fld>
            <a:endParaRPr lang="es-PR" altLang="es-PR" sz="1200" b="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23</a:t>
            </a:fld>
            <a:endParaRPr lang="es-PR" altLang="es-PR" sz="1200" b="0">
              <a:latin typeface="Calibri" pitchFamily="34" charset="0"/>
            </a:endParaRPr>
          </a:p>
        </p:txBody>
      </p:sp>
    </p:spTree>
    <p:extLst>
      <p:ext uri="{BB962C8B-B14F-4D97-AF65-F5344CB8AC3E}">
        <p14:creationId xmlns:p14="http://schemas.microsoft.com/office/powerpoint/2010/main" val="133824369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770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F5F24D9-E483-4DF4-B5EB-F3FDB2920A99}" type="slidenum">
              <a:rPr lang="es-PR" altLang="es-PR" sz="1200" b="0">
                <a:latin typeface="Calibri" pitchFamily="34" charset="0"/>
              </a:rPr>
              <a:pPr algn="r"/>
              <a:t>231</a:t>
            </a:fld>
            <a:endParaRPr lang="es-PR" altLang="es-PR" sz="1200" b="0">
              <a:latin typeface="Calibri" pitchFamily="34"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6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165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6137164-6098-4DE8-9244-CFDE470E4BFE}" type="slidenum">
              <a:rPr lang="es-PR" altLang="es-PR" sz="1200" b="0">
                <a:latin typeface="Calibri" pitchFamily="34" charset="0"/>
              </a:rPr>
              <a:pPr algn="r"/>
              <a:t>232</a:t>
            </a:fld>
            <a:endParaRPr lang="es-PR" altLang="es-PR" sz="1200" b="0">
              <a:latin typeface="Calibri" pitchFamily="34"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7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7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370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B403F0B-F03E-4EF2-9F7A-32D7E892ADAB}" type="slidenum">
              <a:rPr lang="es-PR" altLang="es-PR" sz="1200" b="0">
                <a:latin typeface="Calibri" pitchFamily="34" charset="0"/>
              </a:rPr>
              <a:pPr algn="r"/>
              <a:t>233</a:t>
            </a:fld>
            <a:endParaRPr lang="es-PR" altLang="es-PR" sz="1200" b="0">
              <a:latin typeface="Calibri" pitchFamily="34"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3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33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A19E653-519D-4C7A-AFFE-38BA517D0C40}" type="slidenum">
              <a:rPr lang="es-PR" altLang="es-PR" sz="1200" b="0">
                <a:latin typeface="Calibri" pitchFamily="34" charset="0"/>
              </a:rPr>
              <a:pPr algn="r"/>
              <a:t>234</a:t>
            </a:fld>
            <a:endParaRPr lang="es-PR" altLang="es-PR" sz="1200" b="0">
              <a:latin typeface="Calibri" pitchFamily="34"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3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33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A19E653-519D-4C7A-AFFE-38BA517D0C40}" type="slidenum">
              <a:rPr lang="es-PR" altLang="es-PR" sz="1200" b="0">
                <a:latin typeface="Calibri" pitchFamily="34" charset="0"/>
              </a:rPr>
              <a:pPr algn="r"/>
              <a:t>235</a:t>
            </a:fld>
            <a:endParaRPr lang="es-PR" altLang="es-PR" sz="1200" b="0">
              <a:latin typeface="Calibri" pitchFamily="34"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077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EEC5330-E08E-4734-A3D7-3EF5FF4CDD67}" type="slidenum">
              <a:rPr lang="es-PR" altLang="es-PR" sz="1200" b="0">
                <a:latin typeface="Calibri" pitchFamily="34" charset="0"/>
              </a:rPr>
              <a:pPr algn="r"/>
              <a:t>236</a:t>
            </a:fld>
            <a:endParaRPr lang="es-PR" altLang="es-PR" sz="1200" b="0">
              <a:latin typeface="Calibri" pitchFamily="34"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6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066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4AB602E-32A9-4489-A888-43832A63200C}" type="slidenum">
              <a:rPr lang="es-PR" altLang="es-PR" sz="1200" b="0">
                <a:latin typeface="Calibri" pitchFamily="34" charset="0"/>
              </a:rPr>
              <a:pPr algn="r"/>
              <a:t>237</a:t>
            </a:fld>
            <a:endParaRPr lang="es-PR" altLang="es-PR" sz="1200" b="0">
              <a:latin typeface="Calibri" pitchFamily="34"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568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DB60CC13-8DDA-4F73-98DA-D96F7DBD6934}" type="slidenum">
              <a:rPr lang="es-PR" altLang="es-PR" sz="1200" b="0">
                <a:latin typeface="Calibri" pitchFamily="34" charset="0"/>
              </a:rPr>
              <a:pPr algn="r"/>
              <a:t>238</a:t>
            </a:fld>
            <a:endParaRPr lang="es-PR" altLang="es-PR" sz="1200" b="0">
              <a:latin typeface="Calibri" pitchFamily="34"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2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220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E930ABC-859F-4680-8634-14163BDFB8E5}" type="slidenum">
              <a:rPr lang="es-PR" altLang="es-PR" sz="1200" b="0">
                <a:latin typeface="Calibri" pitchFamily="34" charset="0"/>
              </a:rPr>
              <a:pPr algn="r"/>
              <a:t>239</a:t>
            </a:fld>
            <a:endParaRPr lang="es-PR" altLang="es-PR" sz="1200" b="0">
              <a:latin typeface="Calibri" pitchFamily="34"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2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220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E930ABC-859F-4680-8634-14163BDFB8E5}" type="slidenum">
              <a:rPr lang="es-PR" altLang="es-PR" sz="1200" b="0">
                <a:latin typeface="Calibri" pitchFamily="34" charset="0"/>
              </a:rPr>
              <a:pPr algn="r"/>
              <a:t>240</a:t>
            </a:fld>
            <a:endParaRPr lang="es-PR" altLang="es-PR" sz="1200" b="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24</a:t>
            </a:fld>
            <a:endParaRPr lang="es-PR" altLang="es-PR" sz="1200" b="0">
              <a:latin typeface="Calibri" pitchFamily="34" charset="0"/>
            </a:endParaRPr>
          </a:p>
        </p:txBody>
      </p:sp>
    </p:spTree>
    <p:extLst>
      <p:ext uri="{BB962C8B-B14F-4D97-AF65-F5344CB8AC3E}">
        <p14:creationId xmlns:p14="http://schemas.microsoft.com/office/powerpoint/2010/main" val="322003681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261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3D24A65-B5B3-48AC-A79E-09602BD4C6B2}" type="slidenum">
              <a:rPr lang="es-PR" altLang="es-PR" sz="1200" b="0">
                <a:latin typeface="Calibri" pitchFamily="34" charset="0"/>
              </a:rPr>
              <a:pPr algn="r"/>
              <a:t>241</a:t>
            </a:fld>
            <a:endParaRPr lang="es-PR" altLang="es-PR" sz="1200" b="0">
              <a:latin typeface="Calibri" pitchFamily="34" charset="0"/>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8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8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087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701EF86-AB91-49FE-B749-AD44E25633F7}" type="slidenum">
              <a:rPr lang="es-PR" altLang="es-PR" sz="1200" b="0">
                <a:latin typeface="Calibri" pitchFamily="34" charset="0"/>
              </a:rPr>
              <a:pPr algn="r"/>
              <a:t>242</a:t>
            </a:fld>
            <a:endParaRPr lang="es-PR" altLang="es-PR" sz="1200" b="0">
              <a:latin typeface="Calibri" pitchFamily="34" charset="0"/>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5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159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6A973BF-2025-4330-9A74-593EB546D7AB}" type="slidenum">
              <a:rPr lang="es-PR" altLang="es-PR" sz="1200" b="0">
                <a:latin typeface="Calibri" pitchFamily="34" charset="0"/>
              </a:rPr>
              <a:pPr algn="r"/>
              <a:t>243</a:t>
            </a:fld>
            <a:endParaRPr lang="es-PR" altLang="es-PR" sz="1200" b="0">
              <a:latin typeface="Calibri" pitchFamily="34" charset="0"/>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5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159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6A973BF-2025-4330-9A74-593EB546D7AB}" type="slidenum">
              <a:rPr lang="es-PR" altLang="es-PR" sz="1200" b="0">
                <a:latin typeface="Calibri" pitchFamily="34" charset="0"/>
              </a:rPr>
              <a:pPr algn="r"/>
              <a:t>244</a:t>
            </a:fld>
            <a:endParaRPr lang="es-PR" altLang="es-PR" sz="1200" b="0">
              <a:latin typeface="Calibri" pitchFamily="34"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831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B45D4D8-DEB9-4F80-A18C-B5269C1015EB}" type="slidenum">
              <a:rPr lang="es-PR" altLang="es-PR" sz="1200" b="0">
                <a:latin typeface="Calibri" pitchFamily="34" charset="0"/>
              </a:rPr>
              <a:pPr algn="r"/>
              <a:t>245</a:t>
            </a:fld>
            <a:endParaRPr lang="es-PR" altLang="es-PR" sz="1200" b="0">
              <a:latin typeface="Calibri" pitchFamily="34" charset="0"/>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246</a:t>
            </a:fld>
            <a:endParaRPr lang="es-PR" altLang="es-PR" sz="1200" b="0">
              <a:latin typeface="Calibri" pitchFamily="34"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248</a:t>
            </a:fld>
            <a:endParaRPr lang="es-PR" altLang="es-PR" sz="1200" b="0">
              <a:latin typeface="Calibri" pitchFamily="34" charset="0"/>
            </a:endParaRPr>
          </a:p>
        </p:txBody>
      </p:sp>
    </p:spTree>
    <p:extLst>
      <p:ext uri="{BB962C8B-B14F-4D97-AF65-F5344CB8AC3E}">
        <p14:creationId xmlns:p14="http://schemas.microsoft.com/office/powerpoint/2010/main" val="290077743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249</a:t>
            </a:fld>
            <a:endParaRPr lang="es-PR" altLang="es-PR" sz="1200" b="0">
              <a:latin typeface="Calibri" pitchFamily="34" charset="0"/>
            </a:endParaRPr>
          </a:p>
        </p:txBody>
      </p:sp>
    </p:spTree>
    <p:extLst>
      <p:ext uri="{BB962C8B-B14F-4D97-AF65-F5344CB8AC3E}">
        <p14:creationId xmlns:p14="http://schemas.microsoft.com/office/powerpoint/2010/main" val="3665343421"/>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250</a:t>
            </a:fld>
            <a:endParaRPr lang="es-PR" altLang="es-PR" sz="1200" b="0">
              <a:latin typeface="Calibri" pitchFamily="34"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251</a:t>
            </a:fld>
            <a:endParaRPr lang="es-PR" altLang="es-PR" sz="1200" b="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34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440635B-EA61-4BB6-9C4D-66F687ECF0B3}" type="slidenum">
              <a:rPr lang="es-PR" altLang="es-PR" sz="1200" b="0">
                <a:latin typeface="Calibri" pitchFamily="34" charset="0"/>
              </a:rPr>
              <a:pPr algn="r"/>
              <a:t>25</a:t>
            </a:fld>
            <a:endParaRPr lang="es-PR" altLang="es-PR" sz="1200" b="0">
              <a:latin typeface="Calibri" pitchFamily="34"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252</a:t>
            </a:fld>
            <a:endParaRPr lang="es-PR" altLang="es-PR" sz="1200" b="0">
              <a:latin typeface="Calibri" pitchFamily="34"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253</a:t>
            </a:fld>
            <a:endParaRPr lang="es-PR" altLang="es-PR" sz="1200" b="0">
              <a:latin typeface="Calibri" pitchFamily="34"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254</a:t>
            </a:fld>
            <a:endParaRPr lang="es-PR" altLang="es-PR" sz="1200" b="0">
              <a:latin typeface="Calibri" pitchFamily="34" charset="0"/>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255</a:t>
            </a:fld>
            <a:endParaRPr lang="es-PR" altLang="es-PR" sz="1200" b="0">
              <a:latin typeface="Calibri" pitchFamily="34" charset="0"/>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256</a:t>
            </a:fld>
            <a:endParaRPr lang="es-PR" altLang="es-PR" sz="1200" b="0">
              <a:latin typeface="Calibri" pitchFamily="34"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257</a:t>
            </a:fld>
            <a:endParaRPr lang="es-PR" altLang="es-PR" sz="1200" b="0">
              <a:latin typeface="Calibri" pitchFamily="34" charset="0"/>
            </a:endParaRPr>
          </a:p>
        </p:txBody>
      </p:sp>
    </p:spTree>
    <p:extLst>
      <p:ext uri="{BB962C8B-B14F-4D97-AF65-F5344CB8AC3E}">
        <p14:creationId xmlns:p14="http://schemas.microsoft.com/office/powerpoint/2010/main" val="202568966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3A3A6B-08C0-4A65-A0BA-BC46B9A0C7DA}" type="slidenum">
              <a:rPr lang="es-PR" altLang="es-PR" sz="1200" b="0">
                <a:latin typeface="Calibri" pitchFamily="34" charset="0"/>
              </a:rPr>
              <a:pPr algn="r"/>
              <a:t>258</a:t>
            </a:fld>
            <a:endParaRPr lang="es-PR" altLang="es-PR" sz="1200" b="0">
              <a:latin typeface="Calibri" pitchFamily="34" charset="0"/>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8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6988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3A3EA08-21EA-413A-B077-7BEDBB21F29D}" type="slidenum">
              <a:rPr lang="es-PR" altLang="es-PR" sz="1200" b="0">
                <a:latin typeface="Calibri" pitchFamily="34" charset="0"/>
              </a:rPr>
              <a:pPr algn="r"/>
              <a:t>259</a:t>
            </a:fld>
            <a:endParaRPr lang="es-PR" altLang="es-PR" sz="1200" b="0">
              <a:latin typeface="Calibri" pitchFamily="34" charset="0"/>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377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80F0659-31A7-4B10-956F-8109FF4E0968}" type="slidenum">
              <a:rPr lang="es-PR" altLang="es-PR" sz="1200" b="0">
                <a:latin typeface="Calibri" pitchFamily="34" charset="0"/>
              </a:rPr>
              <a:pPr algn="r"/>
              <a:t>260</a:t>
            </a:fld>
            <a:endParaRPr lang="es-PR" altLang="es-PR" sz="1200" b="0">
              <a:latin typeface="Calibri" pitchFamily="34" charset="0"/>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95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9B496B7-C5D7-4E3E-8FED-F8BA2AF438A4}" type="slidenum">
              <a:rPr lang="es-PR" altLang="es-PR" sz="1200" b="0">
                <a:latin typeface="Calibri" pitchFamily="34" charset="0"/>
              </a:rPr>
              <a:pPr algn="r"/>
              <a:t>261</a:t>
            </a:fld>
            <a:endParaRPr lang="es-PR" altLang="es-PR" sz="1200" b="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329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4741EE6-BB96-468E-9210-D66D9FDF31D2}" type="slidenum">
              <a:rPr lang="es-PR" altLang="es-PR" sz="1200" b="0">
                <a:latin typeface="Calibri" pitchFamily="34" charset="0"/>
              </a:rPr>
              <a:pPr algn="r"/>
              <a:t>26</a:t>
            </a:fld>
            <a:endParaRPr lang="es-PR" altLang="es-PR" sz="1200" b="0">
              <a:latin typeface="Calibri" pitchFamily="34"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34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3DB39FD-C48B-46CB-894E-849106372557}" type="slidenum">
              <a:rPr lang="es-PR" altLang="es-PR" sz="1200" b="0">
                <a:latin typeface="Calibri" pitchFamily="34" charset="0"/>
              </a:rPr>
              <a:pPr algn="r"/>
              <a:t>262</a:t>
            </a:fld>
            <a:endParaRPr lang="es-PR" altLang="es-PR" sz="1200" b="0">
              <a:latin typeface="Calibri" pitchFamily="34" charset="0"/>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54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EE46483-C18A-42F4-8843-F235CF813049}" type="slidenum">
              <a:rPr lang="es-PR" altLang="es-PR" sz="1200" b="0">
                <a:latin typeface="Calibri" pitchFamily="34" charset="0"/>
              </a:rPr>
              <a:pPr algn="r"/>
              <a:t>263</a:t>
            </a:fld>
            <a:endParaRPr lang="es-PR" altLang="es-PR" sz="1200" b="0">
              <a:latin typeface="Calibri" pitchFamily="34" charset="0"/>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4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4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145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A59B8513-BC67-42D0-9E10-2C48BA6C928F}" type="slidenum">
              <a:rPr lang="es-PR" altLang="es-PR" sz="1200" b="0">
                <a:latin typeface="Calibri" pitchFamily="34" charset="0"/>
              </a:rPr>
              <a:pPr algn="r"/>
              <a:t>264</a:t>
            </a:fld>
            <a:endParaRPr lang="es-PR" altLang="es-PR" sz="1200" b="0">
              <a:latin typeface="Calibri" pitchFamily="34" charset="0"/>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524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12F6E86F-D41A-4AB2-9818-890641BB527A}" type="slidenum">
              <a:rPr lang="es-PR" altLang="es-PR" sz="1200" b="0">
                <a:latin typeface="Calibri" pitchFamily="34" charset="0"/>
              </a:rPr>
              <a:pPr algn="r"/>
              <a:t>265</a:t>
            </a:fld>
            <a:endParaRPr lang="es-PR" altLang="es-PR" sz="1200" b="0">
              <a:latin typeface="Calibri" pitchFamily="34" charset="0"/>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524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12F6E86F-D41A-4AB2-9818-890641BB527A}" type="slidenum">
              <a:rPr lang="es-PR" altLang="es-PR" sz="1200" b="0">
                <a:latin typeface="Calibri" pitchFamily="34" charset="0"/>
              </a:rPr>
              <a:pPr algn="r"/>
              <a:t>266</a:t>
            </a:fld>
            <a:endParaRPr lang="es-PR" altLang="es-PR" sz="1200" b="0">
              <a:latin typeface="Calibri" pitchFamily="34" charset="0"/>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8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8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84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ABD6E3F-6A26-43C7-86C9-D529FDC75779}" type="slidenum">
              <a:rPr lang="es-PR" altLang="es-PR" sz="1200" b="0">
                <a:latin typeface="Calibri" pitchFamily="34" charset="0"/>
              </a:rPr>
              <a:pPr algn="r"/>
              <a:t>267</a:t>
            </a:fld>
            <a:endParaRPr lang="es-PR" altLang="es-PR" sz="1200" b="0">
              <a:latin typeface="Calibri" pitchFamily="34" charset="0"/>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fontAlgn="base">
              <a:spcBef>
                <a:spcPct val="0"/>
              </a:spcBef>
              <a:spcAft>
                <a:spcPct val="0"/>
              </a:spcAft>
            </a:pPr>
            <a:fld id="{EB94C10F-1FCF-4E0B-85A5-723080C3F2AA}" type="slidenum">
              <a:rPr lang="es-PR" altLang="es-PR">
                <a:latin typeface="Calibri" pitchFamily="34" charset="0"/>
              </a:rPr>
              <a:pPr algn="r" fontAlgn="base">
                <a:spcBef>
                  <a:spcPct val="0"/>
                </a:spcBef>
                <a:spcAft>
                  <a:spcPct val="0"/>
                </a:spcAft>
              </a:pPr>
              <a:t>268</a:t>
            </a:fld>
            <a:endParaRPr lang="es-PR" altLang="es-PR">
              <a:latin typeface="Calibri" pitchFamily="34" charset="0"/>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5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350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49CD1E7-059E-40EC-B6DA-A1F10D679E5F}" type="slidenum">
              <a:rPr lang="es-PR" altLang="es-PR" sz="1200" b="0">
                <a:latin typeface="Calibri" pitchFamily="34" charset="0"/>
              </a:rPr>
              <a:pPr algn="r"/>
              <a:t>269</a:t>
            </a:fld>
            <a:endParaRPr lang="es-PR" altLang="es-PR" sz="1200" b="0">
              <a:latin typeface="Calibri" pitchFamily="34" charset="0"/>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6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268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BF535EFC-3BFE-4F0D-ABCA-2665C449B9F3}" type="slidenum">
              <a:rPr lang="es-PR" altLang="es-PR" sz="1200" b="0">
                <a:latin typeface="Calibri" pitchFamily="34" charset="0"/>
              </a:rPr>
              <a:pPr algn="r"/>
              <a:t>270</a:t>
            </a:fld>
            <a:endParaRPr lang="es-PR" altLang="es-PR" sz="1200" b="0">
              <a:latin typeface="Calibri" pitchFamily="34" charset="0"/>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5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5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54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02333F1-A134-4EFF-BCEE-A9D0F77741AE}" type="slidenum">
              <a:rPr lang="es-PR" altLang="es-PR" sz="1200" b="0">
                <a:latin typeface="Calibri" pitchFamily="34" charset="0"/>
              </a:rPr>
              <a:pPr algn="r"/>
              <a:t>271</a:t>
            </a:fld>
            <a:endParaRPr lang="es-PR" altLang="es-PR" sz="1200" b="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275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4E0DD50-52BC-498B-88E7-0064399A9BE6}" type="slidenum">
              <a:rPr lang="es-PR" altLang="es-PR" sz="1200" b="0">
                <a:latin typeface="Calibri" pitchFamily="34" charset="0"/>
              </a:rPr>
              <a:pPr algn="r"/>
              <a:t>27</a:t>
            </a:fld>
            <a:endParaRPr lang="es-PR" altLang="es-PR" sz="1200" b="0">
              <a:latin typeface="Calibri" pitchFamily="34" charset="0"/>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7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179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BF5E510-0ED7-4AA1-82B1-2D907D524A8B}" type="slidenum">
              <a:rPr lang="es-PR" altLang="es-PR" sz="1200" b="0">
                <a:latin typeface="Calibri" pitchFamily="34" charset="0"/>
              </a:rPr>
              <a:pPr algn="r"/>
              <a:t>272</a:t>
            </a:fld>
            <a:endParaRPr lang="es-PR" altLang="es-PR" sz="1200" b="0">
              <a:latin typeface="Calibri" pitchFamily="34" charset="0"/>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3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3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33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4811CE6-0463-45D9-BEF0-76EAF7124C59}" type="slidenum">
              <a:rPr lang="es-PR" altLang="es-PR" sz="1200" b="0">
                <a:latin typeface="Calibri" pitchFamily="34" charset="0"/>
              </a:rPr>
              <a:pPr algn="r"/>
              <a:t>273</a:t>
            </a:fld>
            <a:endParaRPr lang="es-PR" altLang="es-PR" sz="1200" b="0">
              <a:latin typeface="Calibri" pitchFamily="34" charset="0"/>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316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0DDB16D-E6B1-408C-8518-140556D7835F}" type="slidenum">
              <a:rPr lang="es-PR" altLang="es-PR" sz="1200" b="0">
                <a:latin typeface="Calibri" pitchFamily="34" charset="0"/>
              </a:rPr>
              <a:pPr algn="r"/>
              <a:t>274</a:t>
            </a:fld>
            <a:endParaRPr lang="es-PR" altLang="es-PR" sz="1200" b="0">
              <a:latin typeface="Calibri" pitchFamily="34" charset="0"/>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9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391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790B7F7-32D0-4544-BB7E-346BBB02CFE9}" type="slidenum">
              <a:rPr lang="es-PR" altLang="es-PR" sz="1200" b="0">
                <a:latin typeface="Calibri" pitchFamily="34" charset="0"/>
              </a:rPr>
              <a:pPr algn="r"/>
              <a:t>275</a:t>
            </a:fld>
            <a:endParaRPr lang="es-PR" altLang="es-PR" sz="1200" b="0">
              <a:latin typeface="Calibri" pitchFamily="34" charset="0"/>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287</a:t>
            </a:fld>
            <a:endParaRPr lang="es-PR" altLang="es-PR" sz="1200" b="0">
              <a:latin typeface="Calibri" pitchFamily="34" charset="0"/>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288</a:t>
            </a:fld>
            <a:endParaRPr lang="es-PR" altLang="es-PR" sz="1200" b="0">
              <a:latin typeface="Calibri" pitchFamily="34" charset="0"/>
            </a:endParaRPr>
          </a:p>
        </p:txBody>
      </p:sp>
    </p:spTree>
    <p:extLst>
      <p:ext uri="{BB962C8B-B14F-4D97-AF65-F5344CB8AC3E}">
        <p14:creationId xmlns:p14="http://schemas.microsoft.com/office/powerpoint/2010/main" val="1981591262"/>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289</a:t>
            </a:fld>
            <a:endParaRPr lang="es-PR" altLang="es-PR" sz="1200" b="0">
              <a:latin typeface="Calibri" pitchFamily="34" charset="0"/>
            </a:endParaRPr>
          </a:p>
        </p:txBody>
      </p:sp>
    </p:spTree>
    <p:extLst>
      <p:ext uri="{BB962C8B-B14F-4D97-AF65-F5344CB8AC3E}">
        <p14:creationId xmlns:p14="http://schemas.microsoft.com/office/powerpoint/2010/main" val="145315880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290</a:t>
            </a:fld>
            <a:endParaRPr lang="es-PR" altLang="es-PR" sz="1200" b="0">
              <a:latin typeface="Calibri" pitchFamily="34" charset="0"/>
            </a:endParaRPr>
          </a:p>
        </p:txBody>
      </p:sp>
    </p:spTree>
    <p:extLst>
      <p:ext uri="{BB962C8B-B14F-4D97-AF65-F5344CB8AC3E}">
        <p14:creationId xmlns:p14="http://schemas.microsoft.com/office/powerpoint/2010/main" val="351314862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291</a:t>
            </a:fld>
            <a:endParaRPr lang="es-PR" altLang="es-PR" sz="1200" b="0">
              <a:latin typeface="Calibri" pitchFamily="34" charset="0"/>
            </a:endParaRPr>
          </a:p>
        </p:txBody>
      </p:sp>
    </p:spTree>
    <p:extLst>
      <p:ext uri="{BB962C8B-B14F-4D97-AF65-F5344CB8AC3E}">
        <p14:creationId xmlns:p14="http://schemas.microsoft.com/office/powerpoint/2010/main" val="13249816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292</a:t>
            </a:fld>
            <a:endParaRPr lang="es-PR" altLang="es-PR" sz="1200" b="0">
              <a:latin typeface="Calibri" pitchFamily="34" charset="0"/>
            </a:endParaRPr>
          </a:p>
        </p:txBody>
      </p:sp>
    </p:spTree>
    <p:extLst>
      <p:ext uri="{BB962C8B-B14F-4D97-AF65-F5344CB8AC3E}">
        <p14:creationId xmlns:p14="http://schemas.microsoft.com/office/powerpoint/2010/main" val="3749051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1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718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917B842-D100-4668-AD14-7DFD68E5831D}" type="slidenum">
              <a:rPr lang="es-PR" altLang="es-PR" sz="1200" b="0">
                <a:latin typeface="Calibri" pitchFamily="34" charset="0"/>
              </a:rPr>
              <a:pPr algn="r"/>
              <a:t>28</a:t>
            </a:fld>
            <a:endParaRPr lang="es-PR" altLang="es-PR" sz="1200" b="0">
              <a:latin typeface="Calibri" pitchFamily="34" charset="0"/>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293</a:t>
            </a:fld>
            <a:endParaRPr lang="es-PR" altLang="es-PR" sz="1200" b="0">
              <a:latin typeface="Calibri" pitchFamily="34" charset="0"/>
            </a:endParaRPr>
          </a:p>
        </p:txBody>
      </p:sp>
    </p:spTree>
    <p:extLst>
      <p:ext uri="{BB962C8B-B14F-4D97-AF65-F5344CB8AC3E}">
        <p14:creationId xmlns:p14="http://schemas.microsoft.com/office/powerpoint/2010/main" val="58387093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296</a:t>
            </a:fld>
            <a:endParaRPr lang="es-PR" altLang="es-PR" sz="1200" b="0">
              <a:latin typeface="Calibri" pitchFamily="34" charset="0"/>
            </a:endParaRPr>
          </a:p>
        </p:txBody>
      </p:sp>
    </p:spTree>
    <p:extLst>
      <p:ext uri="{BB962C8B-B14F-4D97-AF65-F5344CB8AC3E}">
        <p14:creationId xmlns:p14="http://schemas.microsoft.com/office/powerpoint/2010/main" val="22080109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82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8C5D90C-9D03-46B9-9393-D584FCDAF639}" type="slidenum">
              <a:rPr lang="es-PR" altLang="es-PR" sz="1200" b="0">
                <a:latin typeface="Calibri" pitchFamily="34" charset="0"/>
              </a:rPr>
              <a:pPr algn="r"/>
              <a:t>301</a:t>
            </a:fld>
            <a:endParaRPr lang="es-PR" altLang="es-PR" sz="1200" b="0">
              <a:latin typeface="Calibri" pitchFamily="34" charset="0"/>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82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8C5D90C-9D03-46B9-9393-D584FCDAF639}" type="slidenum">
              <a:rPr lang="es-PR" altLang="es-PR" sz="1200" b="0">
                <a:latin typeface="Calibri" pitchFamily="34" charset="0"/>
              </a:rPr>
              <a:pPr algn="r"/>
              <a:t>302</a:t>
            </a:fld>
            <a:endParaRPr lang="es-PR" altLang="es-PR" sz="1200" b="0">
              <a:latin typeface="Calibri" pitchFamily="34" charset="0"/>
            </a:endParaRPr>
          </a:p>
        </p:txBody>
      </p:sp>
    </p:spTree>
    <p:extLst>
      <p:ext uri="{BB962C8B-B14F-4D97-AF65-F5344CB8AC3E}">
        <p14:creationId xmlns:p14="http://schemas.microsoft.com/office/powerpoint/2010/main" val="171054698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82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8C5D90C-9D03-46B9-9393-D584FCDAF639}" type="slidenum">
              <a:rPr lang="es-PR" altLang="es-PR" sz="1200" b="0">
                <a:latin typeface="Calibri" pitchFamily="34" charset="0"/>
              </a:rPr>
              <a:pPr algn="r"/>
              <a:t>303</a:t>
            </a:fld>
            <a:endParaRPr lang="es-PR" altLang="es-PR" sz="1200" b="0">
              <a:latin typeface="Calibri" pitchFamily="34" charset="0"/>
            </a:endParaRPr>
          </a:p>
        </p:txBody>
      </p:sp>
    </p:spTree>
    <p:extLst>
      <p:ext uri="{BB962C8B-B14F-4D97-AF65-F5344CB8AC3E}">
        <p14:creationId xmlns:p14="http://schemas.microsoft.com/office/powerpoint/2010/main" val="693393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304</a:t>
            </a:fld>
            <a:endParaRPr lang="es-PR" altLang="es-PR" sz="1200" b="0">
              <a:latin typeface="Calibri" pitchFamily="34" charset="0"/>
            </a:endParaRPr>
          </a:p>
        </p:txBody>
      </p:sp>
    </p:spTree>
    <p:extLst>
      <p:ext uri="{BB962C8B-B14F-4D97-AF65-F5344CB8AC3E}">
        <p14:creationId xmlns:p14="http://schemas.microsoft.com/office/powerpoint/2010/main" val="3765946631"/>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41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C3FBE7E-7E53-4BB5-B1A8-78C6C8E7D0C3}" type="slidenum">
              <a:rPr lang="es-PR" altLang="es-PR" sz="1200" b="0">
                <a:latin typeface="Calibri" pitchFamily="34" charset="0"/>
              </a:rPr>
              <a:pPr algn="r"/>
              <a:t>305</a:t>
            </a:fld>
            <a:endParaRPr lang="es-PR" altLang="es-PR" sz="1200" b="0">
              <a:latin typeface="Calibri" pitchFamily="34" charset="0"/>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6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9B98ADC-7EB5-44D9-90A4-DC0EA6C36F48}" type="slidenum">
              <a:rPr lang="es-PR" altLang="es-PR" sz="1200" b="0">
                <a:latin typeface="Calibri" pitchFamily="34" charset="0"/>
              </a:rPr>
              <a:pPr algn="r"/>
              <a:t>306</a:t>
            </a:fld>
            <a:endParaRPr lang="es-PR" altLang="es-PR" sz="1200" b="0">
              <a:latin typeface="Calibri" pitchFamily="34" charset="0"/>
            </a:endParaRPr>
          </a:p>
        </p:txBody>
      </p:sp>
    </p:spTree>
    <p:extLst>
      <p:ext uri="{BB962C8B-B14F-4D97-AF65-F5344CB8AC3E}">
        <p14:creationId xmlns:p14="http://schemas.microsoft.com/office/powerpoint/2010/main" val="379605547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6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6967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15E644A3-DD01-422D-A2BF-FC8FB78A3B39}" type="slidenum">
              <a:rPr lang="es-PR" altLang="es-PR" sz="1200" b="0">
                <a:latin typeface="Calibri" pitchFamily="34" charset="0"/>
              </a:rPr>
              <a:pPr algn="r"/>
              <a:t>314</a:t>
            </a:fld>
            <a:endParaRPr lang="es-PR" altLang="es-PR" sz="1200" b="0">
              <a:latin typeface="Calibri" pitchFamily="34" charset="0"/>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9363B0-F4D6-4A19-A3AA-042A750E7983}" type="slidenum">
              <a:rPr lang="es-PR" smtClean="0"/>
              <a:pPr>
                <a:defRPr/>
              </a:pPr>
              <a:t>320</a:t>
            </a:fld>
            <a:endParaRPr lang="es-PR"/>
          </a:p>
        </p:txBody>
      </p:sp>
    </p:spTree>
    <p:extLst>
      <p:ext uri="{BB962C8B-B14F-4D97-AF65-F5344CB8AC3E}">
        <p14:creationId xmlns:p14="http://schemas.microsoft.com/office/powerpoint/2010/main" val="1601753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688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A9D6A788-B2BF-4246-A1E4-0579EC786FA6}" type="slidenum">
              <a:rPr lang="es-PR" altLang="es-PR" sz="1200" b="0">
                <a:latin typeface="Calibri" pitchFamily="34" charset="0"/>
              </a:rPr>
              <a:pPr algn="r"/>
              <a:t>29</a:t>
            </a:fld>
            <a:endParaRPr lang="es-PR" altLang="es-PR" sz="1200" b="0">
              <a:latin typeface="Calibri" pitchFamily="34" charset="0"/>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9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193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A886686-9B06-4A32-9D15-39FC7912F622}" type="slidenum">
              <a:rPr lang="es-PR" altLang="es-PR" sz="1200" b="0">
                <a:latin typeface="Calibri" pitchFamily="34" charset="0"/>
              </a:rPr>
              <a:pPr algn="r"/>
              <a:t>357</a:t>
            </a:fld>
            <a:endParaRPr lang="es-PR" altLang="es-PR" sz="1200" b="0">
              <a:latin typeface="Calibri" pitchFamily="34" charset="0"/>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432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95A1D21F-5E1A-4D3C-B959-04534630927F}" type="slidenum">
              <a:rPr lang="es-PR" altLang="es-PR" sz="1200" b="0">
                <a:latin typeface="Calibri" pitchFamily="34" charset="0"/>
              </a:rPr>
              <a:pPr algn="r"/>
              <a:t>367</a:t>
            </a:fld>
            <a:endParaRPr lang="es-PR" altLang="es-PR" sz="1200" b="0">
              <a:latin typeface="Calibri" pitchFamily="34" charset="0"/>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545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8DD8FAC3-90A8-4356-A3FB-CA8849A5E4B0}" type="slidenum">
              <a:rPr lang="es-PR" altLang="es-PR" sz="1200" b="0">
                <a:latin typeface="Calibri" pitchFamily="34" charset="0"/>
              </a:rPr>
              <a:pPr algn="r"/>
              <a:t>368</a:t>
            </a:fld>
            <a:endParaRPr lang="es-PR" altLang="es-PR" sz="1200" b="0">
              <a:latin typeface="Calibri" pitchFamily="34" charset="0"/>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493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701B344-EDBD-4F2C-AEE9-E4616CC9656A}" type="slidenum">
              <a:rPr lang="es-PR" altLang="es-PR" sz="1200" b="0">
                <a:latin typeface="Calibri" pitchFamily="34" charset="0"/>
              </a:rPr>
              <a:pPr algn="r"/>
              <a:t>369</a:t>
            </a:fld>
            <a:endParaRPr lang="es-PR" altLang="es-PR" sz="1200" b="0">
              <a:latin typeface="Calibri" pitchFamily="34" charset="0"/>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48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8637819-DDE6-437D-A7C8-19A1F226D452}" type="slidenum">
              <a:rPr lang="es-PR" altLang="es-PR" sz="1200" b="0">
                <a:latin typeface="Calibri" pitchFamily="34" charset="0"/>
              </a:rPr>
              <a:pPr algn="r"/>
              <a:t>370</a:t>
            </a:fld>
            <a:endParaRPr lang="es-PR" altLang="es-PR" sz="1200" b="0">
              <a:latin typeface="Calibri" pitchFamily="34" charset="0"/>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463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982C3B4-55CC-4AD9-9B5D-D6C3EC5A6D44}" type="slidenum">
              <a:rPr lang="es-PR" altLang="es-PR" sz="1200" b="0">
                <a:latin typeface="Calibri" pitchFamily="34" charset="0"/>
              </a:rPr>
              <a:pPr algn="r"/>
              <a:t>371</a:t>
            </a:fld>
            <a:endParaRPr lang="es-PR" altLang="es-PR" sz="1200" b="0">
              <a:latin typeface="Calibri" pitchFamily="34" charset="0"/>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1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1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411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19E9C1D-AC8D-4CA4-9D3E-BD4DD7FDF6EB}" type="slidenum">
              <a:rPr lang="es-PR" altLang="es-PR" sz="1200" b="0">
                <a:latin typeface="Calibri" pitchFamily="34" charset="0"/>
              </a:rPr>
              <a:pPr algn="r"/>
              <a:t>372</a:t>
            </a:fld>
            <a:endParaRPr lang="es-PR" altLang="es-PR" sz="1200" b="0">
              <a:latin typeface="Calibri" pitchFamily="34" charset="0"/>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8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288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8FE0FFB1-9C8E-44F3-B504-49374BA2840A}" type="slidenum">
              <a:rPr lang="es-PR" altLang="es-PR" sz="1200" b="0">
                <a:latin typeface="Calibri" pitchFamily="34" charset="0"/>
              </a:rPr>
              <a:pPr algn="r"/>
              <a:t>378</a:t>
            </a:fld>
            <a:endParaRPr lang="es-PR" altLang="es-PR" sz="1200" b="0">
              <a:latin typeface="Calibri" pitchFamily="34" charset="0"/>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9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0496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0A4DF3A-C5AC-4E7E-8D2D-7F0984F3D8EF}" type="slidenum">
              <a:rPr lang="es-PR" altLang="es-PR" sz="1200" b="0">
                <a:latin typeface="Calibri" pitchFamily="34" charset="0"/>
              </a:rPr>
              <a:pPr algn="r"/>
              <a:t>379</a:t>
            </a:fld>
            <a:endParaRPr lang="es-PR" altLang="es-PR" sz="1200" b="0">
              <a:latin typeface="Calibri" pitchFamily="34" charset="0"/>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521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852568F4-42C7-4A3B-81E2-F2564BB5C508}" type="slidenum">
              <a:rPr lang="es-PR" altLang="es-PR" sz="1200" b="0">
                <a:latin typeface="Calibri" pitchFamily="34" charset="0"/>
              </a:rPr>
              <a:pPr algn="r"/>
              <a:t>380</a:t>
            </a:fld>
            <a:endParaRPr lang="es-PR" altLang="es-PR" sz="1200" b="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6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469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AAD41509-A9D2-4453-994A-E203DFCD11CF}" type="slidenum">
              <a:rPr lang="es-PR" altLang="es-PR" sz="1200" b="0">
                <a:latin typeface="Calibri" pitchFamily="34" charset="0"/>
              </a:rPr>
              <a:pPr algn="r"/>
              <a:t>3</a:t>
            </a:fld>
            <a:endParaRPr lang="es-PR" altLang="es-PR" sz="1200" b="0">
              <a:latin typeface="Calibri" pitchFamily="34" charset="0"/>
            </a:endParaRPr>
          </a:p>
        </p:txBody>
      </p:sp>
    </p:spTree>
    <p:extLst>
      <p:ext uri="{BB962C8B-B14F-4D97-AF65-F5344CB8AC3E}">
        <p14:creationId xmlns:p14="http://schemas.microsoft.com/office/powerpoint/2010/main" val="155667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647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854EAC41-39C1-4B20-AC92-73A365F4A417}" type="slidenum">
              <a:rPr lang="es-PR" altLang="es-PR" sz="1200" b="0">
                <a:latin typeface="Calibri" pitchFamily="34" charset="0"/>
              </a:rPr>
              <a:pPr algn="r"/>
              <a:t>30</a:t>
            </a:fld>
            <a:endParaRPr lang="es-PR" altLang="es-PR" sz="1200" b="0">
              <a:latin typeface="Calibri" pitchFamily="34" charset="0"/>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623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CE69D25-053A-4410-9B25-AE434904824A}" type="slidenum">
              <a:rPr lang="es-PR" altLang="es-PR" sz="1200" b="0">
                <a:latin typeface="Calibri" pitchFamily="34" charset="0"/>
              </a:rPr>
              <a:pPr algn="r"/>
              <a:t>381</a:t>
            </a:fld>
            <a:endParaRPr lang="es-PR" altLang="es-PR" sz="1200" b="0">
              <a:latin typeface="Calibri" pitchFamily="34" charset="0"/>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442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4071649-8D63-4ED3-9495-7AB058BD390D}" type="slidenum">
              <a:rPr lang="es-PR" altLang="es-PR" sz="1200" b="0">
                <a:latin typeface="Calibri" pitchFamily="34" charset="0"/>
              </a:rPr>
              <a:pPr algn="r"/>
              <a:t>382</a:t>
            </a:fld>
            <a:endParaRPr lang="es-PR" altLang="es-PR" sz="1200" b="0">
              <a:latin typeface="Calibri" pitchFamily="34" charset="0"/>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124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9616D796-A9E0-4BE6-B7A9-81B34F443D2B}" type="slidenum">
              <a:rPr lang="es-PR" altLang="es-PR" sz="1200" b="0">
                <a:latin typeface="Calibri" pitchFamily="34" charset="0"/>
              </a:rPr>
              <a:pPr algn="r"/>
              <a:t>383</a:t>
            </a:fld>
            <a:endParaRPr lang="es-PR" altLang="es-PR" sz="1200" b="0">
              <a:latin typeface="Calibri" pitchFamily="34" charset="0"/>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3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6230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AEE2BD2F-75EC-4B27-9669-7F7A15AE7ED9}" type="slidenum">
              <a:rPr lang="es-PR" altLang="es-PR" sz="1200" b="0">
                <a:latin typeface="Calibri" pitchFamily="34" charset="0"/>
              </a:rPr>
              <a:pPr algn="r"/>
              <a:t>384</a:t>
            </a:fld>
            <a:endParaRPr lang="es-PR" altLang="es-PR" sz="1200" b="0">
              <a:latin typeface="Calibri" pitchFamily="34" charset="0"/>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1603"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3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131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AA711636-4672-4FB7-9947-0D8D1FDB011D}" type="slidenum">
              <a:rPr lang="es-PR" altLang="es-PR" sz="1200" b="0">
                <a:latin typeface="Calibri" pitchFamily="34" charset="0"/>
              </a:rPr>
              <a:pPr algn="r"/>
              <a:t>387</a:t>
            </a:fld>
            <a:endParaRPr lang="es-PR" altLang="es-PR" sz="1200" b="0">
              <a:latin typeface="Calibri" pitchFamily="34" charset="0"/>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060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95749EF6-FF34-4C2A-8C95-795D9FE440EB}" type="slidenum">
              <a:rPr lang="es-PR" altLang="es-PR" sz="1200" b="0">
                <a:latin typeface="Calibri" pitchFamily="34" charset="0"/>
              </a:rPr>
              <a:pPr algn="r"/>
              <a:t>388</a:t>
            </a:fld>
            <a:endParaRPr lang="es-PR" altLang="es-PR" sz="1200" b="0">
              <a:latin typeface="Calibri" pitchFamily="34" charset="0"/>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7598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F160D2A-1EE0-4451-9192-FE7007D0A463}" type="slidenum">
              <a:rPr lang="es-PR" altLang="es-PR" sz="1200" b="0">
                <a:latin typeface="Calibri" pitchFamily="34" charset="0"/>
              </a:rPr>
              <a:pPr algn="r"/>
              <a:t>389</a:t>
            </a:fld>
            <a:endParaRPr lang="es-PR" altLang="es-PR" sz="1200" b="0">
              <a:latin typeface="Calibri" pitchFamily="34" charset="0"/>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8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85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D08279A-2296-49FA-BCE7-471EB9CC6A63}" type="slidenum">
              <a:rPr lang="es-PR" altLang="es-PR" sz="1200" b="0">
                <a:latin typeface="Calibri" pitchFamily="34" charset="0"/>
              </a:rPr>
              <a:pPr algn="r"/>
              <a:t>390</a:t>
            </a:fld>
            <a:endParaRPr lang="es-PR" altLang="es-PR" sz="1200" b="0">
              <a:latin typeface="Calibri" pitchFamily="34" charset="0"/>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7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7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172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82CDD84A-4568-404D-B093-5F989C122CA0}" type="slidenum">
              <a:rPr lang="es-PR" altLang="es-PR" sz="1200" b="0">
                <a:latin typeface="Calibri" pitchFamily="34" charset="0"/>
              </a:rPr>
              <a:pPr algn="r"/>
              <a:t>391</a:t>
            </a:fld>
            <a:endParaRPr lang="es-PR" altLang="es-PR" sz="1200" b="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708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DC2E76E-267C-477C-A825-DC0DF22CC711}" type="slidenum">
              <a:rPr lang="es-PR" altLang="es-PR" sz="1200" b="0">
                <a:latin typeface="Calibri" pitchFamily="34" charset="0"/>
              </a:rPr>
              <a:pPr algn="r"/>
              <a:t>31</a:t>
            </a:fld>
            <a:endParaRPr lang="es-PR" altLang="es-PR" sz="1200" b="0">
              <a:latin typeface="Calibri" pitchFamily="34" charset="0"/>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002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96B8A06B-3FE8-4FBE-8535-A376C95687E7}" type="slidenum">
              <a:rPr lang="es-PR" altLang="es-PR" sz="1200" b="0">
                <a:latin typeface="Calibri" pitchFamily="34" charset="0"/>
              </a:rPr>
              <a:pPr algn="r"/>
              <a:t>392</a:t>
            </a:fld>
            <a:endParaRPr lang="es-PR" altLang="es-PR" sz="1200" b="0">
              <a:latin typeface="Calibri" pitchFamily="34" charset="0"/>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695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C8BA38-66DE-43AC-B44C-4E83DFC7D6F0}" type="slidenum">
              <a:rPr lang="es-PR" altLang="es-PR" sz="1200" b="0">
                <a:latin typeface="Calibri" pitchFamily="34" charset="0"/>
              </a:rPr>
              <a:pPr algn="r"/>
              <a:t>393</a:t>
            </a:fld>
            <a:endParaRPr lang="es-PR" altLang="es-PR" sz="1200" b="0">
              <a:latin typeface="Calibri" pitchFamily="34" charset="0"/>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940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A3514FA-3E86-4329-9C7D-2DC8FA2D5428}" type="slidenum">
              <a:rPr lang="es-PR" altLang="es-PR" sz="1200" b="0">
                <a:latin typeface="Calibri" pitchFamily="34" charset="0"/>
              </a:rPr>
              <a:pPr algn="r"/>
              <a:t>394</a:t>
            </a:fld>
            <a:endParaRPr lang="es-PR" altLang="es-PR" sz="1200" b="0">
              <a:latin typeface="Calibri" pitchFamily="34" charset="0"/>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705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95321D93-F6EC-49D0-B1DA-3355BD4A4F70}" type="slidenum">
              <a:rPr lang="es-PR" altLang="es-PR" sz="1200" b="0">
                <a:latin typeface="Calibri" pitchFamily="34" charset="0"/>
              </a:rPr>
              <a:pPr algn="r"/>
              <a:t>395</a:t>
            </a:fld>
            <a:endParaRPr lang="es-PR" altLang="es-PR" sz="1200" b="0">
              <a:latin typeface="Calibri" pitchFamily="34" charset="0"/>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217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020617E-B41B-4BAB-B6D0-7870F57DACC2}" type="slidenum">
              <a:rPr lang="es-PR" altLang="es-PR" sz="1200" b="0">
                <a:latin typeface="Calibri" pitchFamily="34" charset="0"/>
              </a:rPr>
              <a:pPr algn="r"/>
              <a:t>396</a:t>
            </a:fld>
            <a:endParaRPr lang="es-PR" altLang="es-PR" sz="1200" b="0">
              <a:latin typeface="Calibri" pitchFamily="34" charset="0"/>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3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309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615BB97-3789-42B8-8DF3-5F5736AEB5FF}" type="slidenum">
              <a:rPr lang="es-PR" altLang="es-PR" sz="1200" b="0">
                <a:latin typeface="Calibri" pitchFamily="34" charset="0"/>
              </a:rPr>
              <a:pPr algn="r"/>
              <a:t>397</a:t>
            </a:fld>
            <a:endParaRPr lang="es-PR" altLang="es-PR" sz="1200" b="0">
              <a:latin typeface="Calibri" pitchFamily="34" charset="0"/>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043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EACD796-BC04-4558-90EA-BE82F82BCAA3}" type="slidenum">
              <a:rPr lang="es-PR" altLang="es-PR" sz="1200" b="0">
                <a:latin typeface="Calibri" pitchFamily="34" charset="0"/>
              </a:rPr>
              <a:pPr algn="r"/>
              <a:t>398</a:t>
            </a:fld>
            <a:endParaRPr lang="es-PR" altLang="es-PR" sz="1200" b="0">
              <a:latin typeface="Calibri" pitchFamily="34" charset="0"/>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684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03ACCAA-6DF7-4F10-B381-C4613C4AF586}" type="slidenum">
              <a:rPr lang="es-PR" altLang="es-PR" sz="1200" b="0">
                <a:latin typeface="Calibri" pitchFamily="34" charset="0"/>
              </a:rPr>
              <a:pPr algn="r"/>
              <a:t>399</a:t>
            </a:fld>
            <a:endParaRPr lang="es-PR" altLang="es-PR" sz="1200" b="0">
              <a:latin typeface="Calibri" pitchFamily="34" charset="0"/>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736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C4C07DD-3DB1-4C16-AA5C-E2A3A7302091}" type="slidenum">
              <a:rPr lang="es-PR" altLang="es-PR" sz="1200" b="0">
                <a:latin typeface="Calibri" pitchFamily="34" charset="0"/>
              </a:rPr>
              <a:pPr algn="r"/>
              <a:t>400</a:t>
            </a:fld>
            <a:endParaRPr lang="es-PR" altLang="es-PR" sz="1200" b="0">
              <a:latin typeface="Calibri" pitchFamily="34" charset="0"/>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664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1694860B-01C1-4DE3-8082-8B1DEFA094FF}" type="slidenum">
              <a:rPr lang="es-PR" altLang="es-PR" sz="1200" b="0">
                <a:latin typeface="Calibri" pitchFamily="34" charset="0"/>
              </a:rPr>
              <a:pPr algn="r"/>
              <a:t>401</a:t>
            </a:fld>
            <a:endParaRPr lang="es-PR" altLang="es-PR" sz="1200" b="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118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541381F-9D1C-4BE2-90DF-667C8EC0FEDE}" type="slidenum">
              <a:rPr lang="es-PR" altLang="es-PR" sz="1200" b="0">
                <a:latin typeface="Calibri" pitchFamily="34" charset="0"/>
              </a:rPr>
              <a:pPr algn="r"/>
              <a:t>32</a:t>
            </a:fld>
            <a:endParaRPr lang="es-PR" altLang="es-PR" sz="1200" b="0">
              <a:latin typeface="Calibri" pitchFamily="34" charset="0"/>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817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14D1E8B-CB5D-4362-A210-E34DD906D391}" type="slidenum">
              <a:rPr lang="es-PR" altLang="es-PR" sz="1200" b="0">
                <a:latin typeface="Calibri" pitchFamily="34" charset="0"/>
              </a:rPr>
              <a:pPr algn="r"/>
              <a:t>402</a:t>
            </a:fld>
            <a:endParaRPr lang="es-PR" altLang="es-PR" sz="1200" b="0">
              <a:latin typeface="Calibri" pitchFamily="34" charset="0"/>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746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80F3AFA-1D2C-4B47-867C-43735DEC110A}" type="slidenum">
              <a:rPr lang="es-PR" altLang="es-PR" sz="1200" b="0">
                <a:latin typeface="Calibri" pitchFamily="34" charset="0"/>
              </a:rPr>
              <a:pPr algn="r"/>
              <a:t>403</a:t>
            </a:fld>
            <a:endParaRPr lang="es-PR" altLang="es-PR" sz="1200" b="0">
              <a:latin typeface="Calibri" pitchFamily="34" charset="0"/>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207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BC369D6-F0E4-49A6-9ADC-FEDC147E3E56}" type="slidenum">
              <a:rPr lang="es-PR" altLang="es-PR" sz="1200" b="0">
                <a:latin typeface="Calibri" pitchFamily="34" charset="0"/>
              </a:rPr>
              <a:pPr algn="r"/>
              <a:t>404</a:t>
            </a:fld>
            <a:endParaRPr lang="es-PR" altLang="es-PR" sz="1200" b="0">
              <a:latin typeface="Calibri" pitchFamily="34" charset="0"/>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858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313DFA4-A2D3-4885-AA4A-1D1AB437B7C2}" type="slidenum">
              <a:rPr lang="es-PR" altLang="es-PR" sz="1200" b="0">
                <a:latin typeface="Calibri" pitchFamily="34" charset="0"/>
              </a:rPr>
              <a:pPr algn="r"/>
              <a:t>405</a:t>
            </a:fld>
            <a:endParaRPr lang="es-PR" altLang="es-PR" sz="1200" b="0">
              <a:latin typeface="Calibri" pitchFamily="34" charset="0"/>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838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6879D9B-0DED-4745-B82B-7B5E3E9A7306}" type="slidenum">
              <a:rPr lang="es-PR" altLang="es-PR" sz="1200" b="0">
                <a:latin typeface="Calibri" pitchFamily="34" charset="0"/>
              </a:rPr>
              <a:pPr algn="r"/>
              <a:t>406</a:t>
            </a:fld>
            <a:endParaRPr lang="es-PR" altLang="es-PR" sz="1200" b="0">
              <a:latin typeface="Calibri" pitchFamily="34" charset="0"/>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879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5D16B50-2DD3-4D2B-B04D-521756B16D89}" type="slidenum">
              <a:rPr lang="es-PR" altLang="es-PR" sz="1200" b="0">
                <a:latin typeface="Calibri" pitchFamily="34" charset="0"/>
              </a:rPr>
              <a:pPr algn="r"/>
              <a:t>407</a:t>
            </a:fld>
            <a:endParaRPr lang="es-PR" altLang="es-PR" sz="1200" b="0">
              <a:latin typeface="Calibri" pitchFamily="34" charset="0"/>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899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85D3C63-95B4-454E-AECF-FC2F3D7236BD}" type="slidenum">
              <a:rPr lang="es-PR" altLang="es-PR" sz="1200" b="0">
                <a:latin typeface="Calibri" pitchFamily="34" charset="0"/>
              </a:rPr>
              <a:pPr algn="r"/>
              <a:t>408</a:t>
            </a:fld>
            <a:endParaRPr lang="es-PR" altLang="es-PR" sz="1200" b="0">
              <a:latin typeface="Calibri" pitchFamily="34" charset="0"/>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920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E203A6-3493-4929-AB8B-9AE26265F921}" type="slidenum">
              <a:rPr lang="es-PR" altLang="es-PR" sz="1200" b="0">
                <a:latin typeface="Calibri" pitchFamily="34" charset="0"/>
              </a:rPr>
              <a:pPr algn="r"/>
              <a:t>409</a:t>
            </a:fld>
            <a:endParaRPr lang="es-PR" altLang="es-PR" sz="1200" b="0">
              <a:latin typeface="Calibri" pitchFamily="34" charset="0"/>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951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994EA14-2314-4E89-8BEC-2950288ABA56}" type="slidenum">
              <a:rPr lang="es-PR" altLang="es-PR" sz="1200" b="0">
                <a:latin typeface="Calibri" pitchFamily="34" charset="0"/>
              </a:rPr>
              <a:pPr algn="r"/>
              <a:t>410</a:t>
            </a:fld>
            <a:endParaRPr lang="es-PR" altLang="es-PR" sz="1200" b="0">
              <a:latin typeface="Calibri" pitchFamily="34" charset="0"/>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02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43BA487-86A4-4591-9A34-86DFF31205F1}" type="slidenum">
              <a:rPr lang="es-PR" altLang="es-PR" sz="1200" b="0">
                <a:latin typeface="Calibri" pitchFamily="34" charset="0"/>
              </a:rPr>
              <a:pPr algn="r"/>
              <a:t>411</a:t>
            </a:fld>
            <a:endParaRPr lang="es-PR" altLang="es-PR" sz="1200" b="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118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541381F-9D1C-4BE2-90DF-667C8EC0FEDE}" type="slidenum">
              <a:rPr lang="es-PR" altLang="es-PR" sz="1200" b="0">
                <a:latin typeface="Calibri" pitchFamily="34" charset="0"/>
              </a:rPr>
              <a:pPr algn="r"/>
              <a:t>33</a:t>
            </a:fld>
            <a:endParaRPr lang="es-PR" altLang="es-PR" sz="1200" b="0">
              <a:latin typeface="Calibri" pitchFamily="34" charset="0"/>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104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98A1796F-CD59-430C-B883-12CCBE1CF0F5}" type="slidenum">
              <a:rPr lang="es-PR" altLang="es-PR" sz="1200" b="0">
                <a:latin typeface="Calibri" pitchFamily="34" charset="0"/>
              </a:rPr>
              <a:pPr algn="r"/>
              <a:t>412</a:t>
            </a:fld>
            <a:endParaRPr lang="es-PR" altLang="es-PR" sz="1200" b="0">
              <a:latin typeface="Calibri" pitchFamily="34" charset="0"/>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114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10192B0-253B-4827-89E4-1ACAB017D961}" type="slidenum">
              <a:rPr lang="es-PR" altLang="es-PR" sz="1200" b="0">
                <a:latin typeface="Calibri" pitchFamily="34" charset="0"/>
              </a:rPr>
              <a:pPr algn="r"/>
              <a:t>413</a:t>
            </a:fld>
            <a:endParaRPr lang="es-PR" altLang="es-PR" sz="1200" b="0">
              <a:latin typeface="Calibri" pitchFamily="34" charset="0"/>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053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DA78DC7-B30E-440E-9FD3-1EFAB6A168AD}" type="slidenum">
              <a:rPr lang="es-PR" altLang="es-PR" sz="1200" b="0">
                <a:latin typeface="Calibri" pitchFamily="34" charset="0"/>
              </a:rPr>
              <a:pPr algn="r"/>
              <a:t>414</a:t>
            </a:fld>
            <a:endParaRPr lang="es-PR" altLang="es-PR" sz="1200" b="0">
              <a:latin typeface="Calibri" pitchFamily="34" charset="0"/>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063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15F137D-9E96-4FF4-84A7-6BEE1E052CA6}" type="slidenum">
              <a:rPr lang="es-PR" altLang="es-PR" sz="1200" b="0">
                <a:latin typeface="Calibri" pitchFamily="34" charset="0"/>
              </a:rPr>
              <a:pPr algn="r"/>
              <a:t>415</a:t>
            </a:fld>
            <a:endParaRPr lang="es-PR" altLang="es-PR" sz="1200" b="0">
              <a:latin typeface="Calibri" pitchFamily="34" charset="0"/>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125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14773EB5-8193-488E-B2E4-FA5B442267BE}" type="slidenum">
              <a:rPr lang="es-PR" altLang="es-PR" sz="1200" b="0">
                <a:latin typeface="Calibri" pitchFamily="34" charset="0"/>
              </a:rPr>
              <a:pPr algn="r"/>
              <a:t>416</a:t>
            </a:fld>
            <a:endParaRPr lang="es-PR" altLang="es-PR" sz="1200" b="0">
              <a:latin typeface="Calibri" pitchFamily="34" charset="0"/>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166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1F5A1E3-A947-4C5B-BE41-EED137B226AD}" type="slidenum">
              <a:rPr lang="es-PR" altLang="es-PR" sz="1200" b="0">
                <a:latin typeface="Calibri" pitchFamily="34" charset="0"/>
              </a:rPr>
              <a:pPr algn="r"/>
              <a:t>417</a:t>
            </a:fld>
            <a:endParaRPr lang="es-PR" altLang="es-PR" sz="1200" b="0">
              <a:latin typeface="Calibri" pitchFamily="34" charset="0"/>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248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85EAC71A-BCB6-4EEA-8867-E851DEF80FA8}" type="slidenum">
              <a:rPr lang="es-PR" altLang="es-PR" sz="1200" b="0">
                <a:latin typeface="Calibri" pitchFamily="34" charset="0"/>
              </a:rPr>
              <a:pPr algn="r"/>
              <a:t>418</a:t>
            </a:fld>
            <a:endParaRPr lang="es-PR" altLang="es-PR" sz="1200" b="0">
              <a:latin typeface="Calibri" pitchFamily="34" charset="0"/>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258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F598046-9630-479E-B6C5-1171BE8FA86E}" type="slidenum">
              <a:rPr lang="es-PR" altLang="es-PR" sz="1200" b="0">
                <a:latin typeface="Calibri" pitchFamily="34" charset="0"/>
              </a:rPr>
              <a:pPr algn="r"/>
              <a:t>419</a:t>
            </a:fld>
            <a:endParaRPr lang="es-PR" altLang="es-PR" sz="1200" b="0">
              <a:latin typeface="Calibri" pitchFamily="34" charset="0"/>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289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AE95143-225F-44E4-BF29-58E95C6E037F}" type="slidenum">
              <a:rPr lang="es-PR" altLang="es-PR" sz="1200" b="0">
                <a:latin typeface="Calibri" pitchFamily="34" charset="0"/>
              </a:rPr>
              <a:pPr algn="r"/>
              <a:t>420</a:t>
            </a:fld>
            <a:endParaRPr lang="es-PR" altLang="es-PR" sz="1200" b="0">
              <a:latin typeface="Calibri" pitchFamily="34" charset="0"/>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299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8740C5E-933D-430C-A8E4-D3164E0B4E65}" type="slidenum">
              <a:rPr lang="es-PR" altLang="es-PR" sz="1200" b="0">
                <a:latin typeface="Calibri" pitchFamily="34" charset="0"/>
              </a:rPr>
              <a:pPr algn="r"/>
              <a:t>421</a:t>
            </a:fld>
            <a:endParaRPr lang="es-PR" altLang="es-PR" sz="1200" b="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118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541381F-9D1C-4BE2-90DF-667C8EC0FEDE}" type="slidenum">
              <a:rPr lang="es-PR" altLang="es-PR" sz="1200" b="0">
                <a:latin typeface="Calibri" pitchFamily="34" charset="0"/>
              </a:rPr>
              <a:pPr algn="r"/>
              <a:t>34</a:t>
            </a:fld>
            <a:endParaRPr lang="es-PR" altLang="es-PR" sz="1200" b="0">
              <a:latin typeface="Calibri" pitchFamily="34" charset="0"/>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981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9C26CBED-BD55-42C5-98E6-BEEFD0CE3365}" type="slidenum">
              <a:rPr lang="es-PR" altLang="es-PR" sz="1200" b="0">
                <a:latin typeface="Calibri" pitchFamily="34" charset="0"/>
              </a:rPr>
              <a:pPr algn="r"/>
              <a:t>422</a:t>
            </a:fld>
            <a:endParaRPr lang="es-PR" altLang="es-PR" sz="1200" b="0">
              <a:latin typeface="Calibri" pitchFamily="34" charset="0"/>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305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3CB3943-224F-4EE1-A9B7-D1E8CBBD7997}" type="slidenum">
              <a:rPr lang="es-PR" altLang="es-PR" sz="1200" b="0">
                <a:latin typeface="Calibri" pitchFamily="34" charset="0"/>
              </a:rPr>
              <a:pPr algn="r"/>
              <a:t>423</a:t>
            </a:fld>
            <a:endParaRPr lang="es-PR" altLang="es-PR" sz="1200" b="0">
              <a:latin typeface="Calibri" pitchFamily="34" charset="0"/>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817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F7E3D0A-0B19-422B-BAA8-296B7EAFC2A3}" type="slidenum">
              <a:rPr lang="es-PR" altLang="es-PR" sz="1200" b="0">
                <a:latin typeface="Calibri" pitchFamily="34" charset="0"/>
              </a:rPr>
              <a:pPr algn="r"/>
              <a:t>424</a:t>
            </a:fld>
            <a:endParaRPr lang="es-PR" altLang="es-PR" sz="1200" b="0">
              <a:latin typeface="Calibri" pitchFamily="34" charset="0"/>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6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766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F5BEF54-CC2E-483E-A6AC-9E5812C22B45}" type="slidenum">
              <a:rPr lang="es-PR" altLang="es-PR" sz="1200" b="0">
                <a:latin typeface="Calibri" pitchFamily="34" charset="0"/>
              </a:rPr>
              <a:pPr algn="r"/>
              <a:t>425</a:t>
            </a:fld>
            <a:endParaRPr lang="es-PR" altLang="es-PR" sz="1200" b="0">
              <a:latin typeface="Calibri" pitchFamily="34" charset="0"/>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9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899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CDBCD02-C97F-4475-BE71-5C39270ED9E4}" type="slidenum">
              <a:rPr lang="es-PR" altLang="es-PR" sz="1200" b="0">
                <a:latin typeface="Calibri" pitchFamily="34" charset="0"/>
              </a:rPr>
              <a:pPr algn="r"/>
              <a:t>426</a:t>
            </a:fld>
            <a:endParaRPr lang="es-PR" altLang="es-PR" sz="1200" b="0">
              <a:latin typeface="Calibri" pitchFamily="34" charset="0"/>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3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032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11C080D-75F6-42D0-8FB7-39BF153C06B6}" type="slidenum">
              <a:rPr lang="es-PR" altLang="es-PR" sz="1200" b="0">
                <a:latin typeface="Calibri" pitchFamily="34" charset="0"/>
              </a:rPr>
              <a:pPr algn="r"/>
              <a:t>427</a:t>
            </a:fld>
            <a:endParaRPr lang="es-PR" altLang="es-PR" sz="1200" b="0">
              <a:latin typeface="Calibri" pitchFamily="34" charset="0"/>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080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2A53791-CCE4-4978-883A-CAFE8A9BB083}" type="slidenum">
              <a:rPr lang="es-PR" altLang="es-PR" sz="1200" b="0">
                <a:latin typeface="Calibri" pitchFamily="34" charset="0"/>
              </a:rPr>
              <a:pPr algn="r"/>
              <a:t>428</a:t>
            </a:fld>
            <a:endParaRPr lang="es-PR" altLang="es-PR" sz="1200" b="0">
              <a:latin typeface="Calibri" pitchFamily="34" charset="0"/>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3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633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C364AFE-571A-48FB-B7A5-F2E8645ACE2E}" type="slidenum">
              <a:rPr lang="es-PR" altLang="es-PR" sz="1200" b="0">
                <a:latin typeface="Calibri" pitchFamily="34" charset="0"/>
              </a:rPr>
              <a:pPr algn="r"/>
              <a:t>429</a:t>
            </a:fld>
            <a:endParaRPr lang="es-PR" altLang="es-PR" sz="1200" b="0">
              <a:latin typeface="Calibri" pitchFamily="34" charset="0"/>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7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677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2DCEDFE-85F2-4705-BFF6-BB69B83D1EBE}" type="slidenum">
              <a:rPr lang="es-PR" altLang="es-PR" sz="1200" b="0">
                <a:latin typeface="Calibri" pitchFamily="34" charset="0"/>
              </a:rPr>
              <a:pPr algn="r"/>
              <a:t>430</a:t>
            </a:fld>
            <a:endParaRPr lang="es-PR" altLang="es-PR" sz="1200" b="0">
              <a:latin typeface="Calibri" pitchFamily="34" charset="0"/>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5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5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657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149D6EF-F49E-402F-BA73-E2ABB7645A42}" type="slidenum">
              <a:rPr lang="es-PR" altLang="es-PR" sz="1200" b="0">
                <a:latin typeface="Calibri" pitchFamily="34" charset="0"/>
              </a:rPr>
              <a:pPr algn="r"/>
              <a:t>431</a:t>
            </a:fld>
            <a:endParaRPr lang="es-PR" altLang="es-PR" sz="1200" b="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2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326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77517AC-3413-4A8F-B4CE-6084351153E8}" type="slidenum">
              <a:rPr lang="es-PR" altLang="es-PR" sz="1200" b="0">
                <a:latin typeface="Calibri" pitchFamily="34" charset="0"/>
              </a:rPr>
              <a:pPr algn="r"/>
              <a:t>35</a:t>
            </a:fld>
            <a:endParaRPr lang="es-PR" altLang="es-PR" sz="1200" b="0">
              <a:latin typeface="Calibri" pitchFamily="34" charset="0"/>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4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544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15017E7A-91AA-46A9-ABE9-922F940ACFFC}" type="slidenum">
              <a:rPr lang="es-PR" altLang="es-PR" sz="1200" b="0">
                <a:latin typeface="Calibri" pitchFamily="34" charset="0"/>
              </a:rPr>
              <a:pPr algn="r"/>
              <a:t>432</a:t>
            </a:fld>
            <a:endParaRPr lang="es-PR" altLang="es-PR" sz="1200" b="0">
              <a:latin typeface="Calibri" pitchFamily="34" charset="0"/>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1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513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203B53C-D3B8-4192-9248-9E1CFFD0DE4C}" type="slidenum">
              <a:rPr lang="es-PR" altLang="es-PR" sz="1200" b="0">
                <a:latin typeface="Calibri" pitchFamily="34" charset="0"/>
              </a:rPr>
              <a:pPr algn="r"/>
              <a:t>433</a:t>
            </a:fld>
            <a:endParaRPr lang="es-PR" altLang="es-PR" sz="1200" b="0">
              <a:latin typeface="Calibri" pitchFamily="34" charset="0"/>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2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821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C20E373-4485-44FC-95D5-4AA7EE42B6BB}" type="slidenum">
              <a:rPr lang="es-PR" altLang="es-PR" sz="1200" b="0">
                <a:latin typeface="Calibri" pitchFamily="34" charset="0"/>
              </a:rPr>
              <a:pPr algn="r"/>
              <a:t>434</a:t>
            </a:fld>
            <a:endParaRPr lang="es-PR" altLang="es-PR" sz="1200" b="0">
              <a:latin typeface="Calibri" pitchFamily="34" charset="0"/>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7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473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DEC782B-BF21-45CC-8B2B-5189D9D95245}" type="slidenum">
              <a:rPr lang="es-PR" altLang="es-PR" sz="1200" b="0">
                <a:latin typeface="Calibri" pitchFamily="34" charset="0"/>
              </a:rPr>
              <a:pPr algn="r"/>
              <a:t>435</a:t>
            </a:fld>
            <a:endParaRPr lang="es-PR" altLang="es-PR" sz="1200" b="0">
              <a:latin typeface="Calibri" pitchFamily="34" charset="0"/>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927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04D6E53-51B1-4974-8304-D3895AF14C7F}" type="slidenum">
              <a:rPr lang="es-PR" altLang="es-PR" sz="1200" b="0">
                <a:latin typeface="Calibri" pitchFamily="34" charset="0"/>
              </a:rPr>
              <a:pPr algn="r"/>
              <a:t>436</a:t>
            </a:fld>
            <a:endParaRPr lang="es-PR" altLang="es-PR" sz="1200" b="0">
              <a:latin typeface="Calibri" pitchFamily="34" charset="0"/>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636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F7F334D-383F-4DAB-9825-EE0523588850}" type="slidenum">
              <a:rPr lang="es-PR" altLang="es-PR" sz="1200" b="0">
                <a:latin typeface="Calibri" pitchFamily="34" charset="0"/>
              </a:rPr>
              <a:pPr algn="r"/>
              <a:t>437</a:t>
            </a:fld>
            <a:endParaRPr lang="es-PR" altLang="es-PR" sz="1200" b="0">
              <a:latin typeface="Calibri" pitchFamily="34" charset="0"/>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534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21FADDE-F1DC-4C8E-8229-DBE3D8210CC3}" type="slidenum">
              <a:rPr lang="es-PR" altLang="es-PR" sz="1200" b="0">
                <a:latin typeface="Calibri" pitchFamily="34" charset="0"/>
              </a:rPr>
              <a:pPr algn="r"/>
              <a:t>438</a:t>
            </a:fld>
            <a:endParaRPr lang="es-PR" altLang="es-PR" sz="1200" b="0">
              <a:latin typeface="Calibri" pitchFamily="34" charset="0"/>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947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76CACA8-B83B-4013-8E50-AF859FE86BD6}" type="slidenum">
              <a:rPr lang="es-PR" altLang="es-PR" sz="1200" b="0">
                <a:latin typeface="Calibri" pitchFamily="34" charset="0"/>
              </a:rPr>
              <a:pPr algn="r"/>
              <a:t>439</a:t>
            </a:fld>
            <a:endParaRPr lang="es-PR" altLang="es-PR" sz="1200" b="0">
              <a:latin typeface="Calibri" pitchFamily="34" charset="0"/>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9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9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698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BAB42E8-D4C0-48D4-9A61-2F37B17CA935}" type="slidenum">
              <a:rPr lang="es-PR" altLang="es-PR" sz="1200" b="0">
                <a:latin typeface="Calibri" pitchFamily="34" charset="0"/>
              </a:rPr>
              <a:pPr algn="r"/>
              <a:t>440</a:t>
            </a:fld>
            <a:endParaRPr lang="es-PR" altLang="es-PR" sz="1200" b="0">
              <a:latin typeface="Calibri" pitchFamily="34" charset="0"/>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1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616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8460A3E-4F8A-46EC-B248-53A2E24B4A70}" type="slidenum">
              <a:rPr lang="es-PR" altLang="es-PR" sz="1200" b="0">
                <a:latin typeface="Calibri" pitchFamily="34" charset="0"/>
              </a:rPr>
              <a:pPr algn="r"/>
              <a:t>441</a:t>
            </a:fld>
            <a:endParaRPr lang="es-PR" altLang="es-PR" sz="1200" b="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343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54FD056-0B12-4DA8-8F13-FDE7383C3049}" type="slidenum">
              <a:rPr lang="es-PR" altLang="es-PR" sz="1200" b="0">
                <a:latin typeface="Calibri" pitchFamily="34" charset="0"/>
              </a:rPr>
              <a:pPr algn="r"/>
              <a:t>36</a:t>
            </a:fld>
            <a:endParaRPr lang="es-PR" altLang="es-PR" sz="1200" b="0">
              <a:latin typeface="Calibri" pitchFamily="34" charset="0"/>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9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493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40C0B22-73E7-4F62-8FFD-817962ACA103}" type="slidenum">
              <a:rPr lang="es-PR" altLang="es-PR" sz="1200" b="0">
                <a:latin typeface="Calibri" pitchFamily="34" charset="0"/>
              </a:rPr>
              <a:pPr algn="r"/>
              <a:t>442</a:t>
            </a:fld>
            <a:endParaRPr lang="es-PR" altLang="es-PR" sz="1200" b="0">
              <a:latin typeface="Calibri" pitchFamily="34" charset="0"/>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739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47222D6-11DA-4318-AB15-413C3ADBF274}" type="slidenum">
              <a:rPr lang="es-PR" altLang="es-PR" sz="1200" b="0">
                <a:latin typeface="Calibri" pitchFamily="34" charset="0"/>
              </a:rPr>
              <a:pPr algn="r"/>
              <a:t>443</a:t>
            </a:fld>
            <a:endParaRPr lang="es-PR" altLang="es-PR" sz="1200" b="0">
              <a:latin typeface="Calibri" pitchFamily="34" charset="0"/>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8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780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E20B258-4054-4952-A33F-4A5F0A91763B}" type="slidenum">
              <a:rPr lang="es-PR" altLang="es-PR" sz="1200" b="0">
                <a:latin typeface="Calibri" pitchFamily="34" charset="0"/>
              </a:rPr>
              <a:pPr algn="r"/>
              <a:t>444</a:t>
            </a:fld>
            <a:endParaRPr lang="es-PR" altLang="es-PR" sz="1200" b="0">
              <a:latin typeface="Calibri" pitchFamily="34" charset="0"/>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841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1521B89-1011-4292-82F3-C03B5858382A}" type="slidenum">
              <a:rPr lang="es-PR" altLang="es-PR" sz="1200" b="0">
                <a:latin typeface="Calibri" pitchFamily="34" charset="0"/>
              </a:rPr>
              <a:pPr algn="r"/>
              <a:t>445</a:t>
            </a:fld>
            <a:endParaRPr lang="es-PR" altLang="es-PR" sz="1200" b="0">
              <a:latin typeface="Calibri" pitchFamily="34" charset="0"/>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5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5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759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D5CD3BC-4742-445C-9701-B2C936974EAF}" type="slidenum">
              <a:rPr lang="es-PR" altLang="es-PR" sz="1200" b="0">
                <a:latin typeface="Calibri" pitchFamily="34" charset="0"/>
              </a:rPr>
              <a:pPr algn="r"/>
              <a:t>446</a:t>
            </a:fld>
            <a:endParaRPr lang="es-PR" altLang="es-PR" sz="1200" b="0">
              <a:latin typeface="Calibri" pitchFamily="34" charset="0"/>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7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575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FF3D613E-1472-4CE7-86FB-D2D4BC9589BB}" type="slidenum">
              <a:rPr lang="es-PR" altLang="es-PR" sz="1200" b="0">
                <a:latin typeface="Calibri" pitchFamily="34" charset="0"/>
              </a:rPr>
              <a:pPr algn="r"/>
              <a:t>447</a:t>
            </a:fld>
            <a:endParaRPr lang="es-PR" altLang="es-PR" sz="1200" b="0">
              <a:latin typeface="Calibri" pitchFamily="34" charset="0"/>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0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800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AC827E3-BB9C-4AFF-B2C3-BBEDF1A59394}" type="slidenum">
              <a:rPr lang="es-PR" altLang="es-PR" sz="1200" b="0">
                <a:latin typeface="Calibri" pitchFamily="34" charset="0"/>
              </a:rPr>
              <a:pPr algn="r"/>
              <a:t>448</a:t>
            </a:fld>
            <a:endParaRPr lang="es-PR" altLang="es-PR" sz="1200" b="0">
              <a:latin typeface="Calibri" pitchFamily="34" charset="0"/>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9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595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0127E3B-AC60-4B13-9E4F-CE5A500D07CB}" type="slidenum">
              <a:rPr lang="es-PR" altLang="es-PR" sz="1200" b="0">
                <a:latin typeface="Calibri" pitchFamily="34" charset="0"/>
              </a:rPr>
              <a:pPr algn="r"/>
              <a:t>449</a:t>
            </a:fld>
            <a:endParaRPr lang="es-PR" altLang="es-PR" sz="1200" b="0">
              <a:latin typeface="Calibri" pitchFamily="34" charset="0"/>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510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3115F4B-B81D-4057-89F1-4E8669C87AB6}" type="slidenum">
              <a:rPr lang="es-PR" altLang="es-PR" sz="1200" b="0">
                <a:latin typeface="Calibri" pitchFamily="34" charset="0"/>
              </a:rPr>
              <a:pPr algn="r"/>
              <a:t>450</a:t>
            </a:fld>
            <a:endParaRPr lang="es-PR" altLang="es-PR" sz="1200" b="0">
              <a:latin typeface="Calibri" pitchFamily="34" charset="0"/>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715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806C029-2545-4623-A0E9-E1530FB7172A}" type="slidenum">
              <a:rPr lang="es-PR" altLang="es-PR" sz="1200" b="0">
                <a:latin typeface="Calibri" pitchFamily="34" charset="0"/>
              </a:rPr>
              <a:pPr algn="r"/>
              <a:t>451</a:t>
            </a:fld>
            <a:endParaRPr lang="es-PR" altLang="es-PR" sz="1200" b="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729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BB109ED7-91EA-4F36-8063-1230EFEE721E}" type="slidenum">
              <a:rPr lang="es-PR" altLang="es-PR" sz="1200" b="0">
                <a:latin typeface="Calibri" pitchFamily="34" charset="0"/>
              </a:rPr>
              <a:pPr algn="r"/>
              <a:t>37</a:t>
            </a:fld>
            <a:endParaRPr lang="es-PR" altLang="es-PR" sz="1200" b="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016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D39D248-ADD9-4BDB-BFE4-B58B87320AF2}" type="slidenum">
              <a:rPr lang="es-PR" altLang="es-PR" sz="1200" b="0">
                <a:latin typeface="Calibri" pitchFamily="34" charset="0"/>
              </a:rPr>
              <a:pPr algn="r"/>
              <a:t>38</a:t>
            </a:fld>
            <a:endParaRPr lang="es-PR" altLang="es-PR" sz="1200" b="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016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D39D248-ADD9-4BDB-BFE4-B58B87320AF2}" type="slidenum">
              <a:rPr lang="es-PR" altLang="es-PR" sz="1200" b="0">
                <a:latin typeface="Calibri" pitchFamily="34" charset="0"/>
              </a:rPr>
              <a:pPr algn="r"/>
              <a:t>39</a:t>
            </a:fld>
            <a:endParaRPr lang="es-PR" altLang="es-PR" sz="1200" b="0">
              <a:latin typeface="Calibri" pitchFamily="34" charset="0"/>
            </a:endParaRPr>
          </a:p>
        </p:txBody>
      </p:sp>
    </p:spTree>
    <p:extLst>
      <p:ext uri="{BB962C8B-B14F-4D97-AF65-F5344CB8AC3E}">
        <p14:creationId xmlns:p14="http://schemas.microsoft.com/office/powerpoint/2010/main" val="184365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882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CD37A5D-5520-49C6-88D1-7BAF6C9EA9E9}" type="slidenum">
              <a:rPr lang="es-PR" altLang="es-PR" sz="1200" b="0">
                <a:latin typeface="Calibri" pitchFamily="34" charset="0"/>
              </a:rPr>
              <a:pPr algn="r"/>
              <a:t>4</a:t>
            </a:fld>
            <a:endParaRPr lang="es-PR" altLang="es-PR" sz="1200" b="0">
              <a:latin typeface="Calibri" pitchFamily="34" charset="0"/>
            </a:endParaRPr>
          </a:p>
        </p:txBody>
      </p:sp>
    </p:spTree>
    <p:extLst>
      <p:ext uri="{BB962C8B-B14F-4D97-AF65-F5344CB8AC3E}">
        <p14:creationId xmlns:p14="http://schemas.microsoft.com/office/powerpoint/2010/main" val="1122200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4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4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247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98754EF-17B3-4743-BED7-1DD5D74D1B33}" type="slidenum">
              <a:rPr lang="es-PR" altLang="es-PR" sz="1200" b="0">
                <a:latin typeface="Calibri" pitchFamily="34" charset="0"/>
              </a:rPr>
              <a:pPr algn="r"/>
              <a:t>40</a:t>
            </a:fld>
            <a:endParaRPr lang="es-PR" altLang="es-PR" sz="1200" b="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336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64CAD46D-A756-4330-94BB-7E151AE931B2}" type="slidenum">
              <a:rPr lang="es-PR" altLang="es-PR" sz="1200" b="0">
                <a:latin typeface="Calibri" pitchFamily="34" charset="0"/>
              </a:rPr>
              <a:pPr algn="r"/>
              <a:t>41</a:t>
            </a:fld>
            <a:endParaRPr lang="es-PR" altLang="es-PR" sz="1200" b="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9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892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DB878DE-8321-41F5-8076-3287D0A50C8E}" type="slidenum">
              <a:rPr lang="es-PR" altLang="es-PR" sz="1200" b="0">
                <a:latin typeface="Calibri" pitchFamily="34" charset="0"/>
              </a:rPr>
              <a:pPr algn="r"/>
              <a:t>42</a:t>
            </a:fld>
            <a:endParaRPr lang="es-PR" altLang="es-PR" sz="1200" b="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9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892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DB878DE-8321-41F5-8076-3287D0A50C8E}" type="slidenum">
              <a:rPr lang="es-PR" altLang="es-PR" sz="1200" b="0">
                <a:latin typeface="Calibri" pitchFamily="34" charset="0"/>
              </a:rPr>
              <a:pPr algn="r"/>
              <a:t>43</a:t>
            </a:fld>
            <a:endParaRPr lang="es-PR" altLang="es-PR" sz="1200" b="0">
              <a:latin typeface="Calibri" pitchFamily="34" charset="0"/>
            </a:endParaRPr>
          </a:p>
        </p:txBody>
      </p:sp>
    </p:spTree>
    <p:extLst>
      <p:ext uri="{BB962C8B-B14F-4D97-AF65-F5344CB8AC3E}">
        <p14:creationId xmlns:p14="http://schemas.microsoft.com/office/powerpoint/2010/main" val="4199493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9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892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DB878DE-8321-41F5-8076-3287D0A50C8E}" type="slidenum">
              <a:rPr lang="es-PR" altLang="es-PR" sz="1200" b="0">
                <a:latin typeface="Calibri" pitchFamily="34" charset="0"/>
              </a:rPr>
              <a:pPr algn="r"/>
              <a:t>44</a:t>
            </a:fld>
            <a:endParaRPr lang="es-PR" altLang="es-PR" sz="1200" b="0">
              <a:latin typeface="Calibri" pitchFamily="34" charset="0"/>
            </a:endParaRPr>
          </a:p>
        </p:txBody>
      </p:sp>
    </p:spTree>
    <p:extLst>
      <p:ext uri="{BB962C8B-B14F-4D97-AF65-F5344CB8AC3E}">
        <p14:creationId xmlns:p14="http://schemas.microsoft.com/office/powerpoint/2010/main" val="3629727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64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37BFC5-5BCC-4859-A25E-61B8E62E0C97}" type="slidenum">
              <a:rPr lang="es-PR" altLang="es-PR" sz="1200" b="0">
                <a:latin typeface="Calibri" pitchFamily="34" charset="0"/>
              </a:rPr>
              <a:pPr algn="r"/>
              <a:t>45</a:t>
            </a:fld>
            <a:endParaRPr lang="es-PR" altLang="es-PR" sz="1200" b="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64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37BFC5-5BCC-4859-A25E-61B8E62E0C97}" type="slidenum">
              <a:rPr lang="es-PR" altLang="es-PR" sz="1200" b="0">
                <a:latin typeface="Calibri" pitchFamily="34" charset="0"/>
              </a:rPr>
              <a:pPr algn="r"/>
              <a:t>46</a:t>
            </a:fld>
            <a:endParaRPr lang="es-PR" altLang="es-PR" sz="1200" b="0">
              <a:latin typeface="Calibri" pitchFamily="34" charset="0"/>
            </a:endParaRPr>
          </a:p>
        </p:txBody>
      </p:sp>
    </p:spTree>
    <p:extLst>
      <p:ext uri="{BB962C8B-B14F-4D97-AF65-F5344CB8AC3E}">
        <p14:creationId xmlns:p14="http://schemas.microsoft.com/office/powerpoint/2010/main" val="272232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64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37BFC5-5BCC-4859-A25E-61B8E62E0C97}" type="slidenum">
              <a:rPr lang="es-PR" altLang="es-PR" sz="1200" b="0">
                <a:latin typeface="Calibri" pitchFamily="34" charset="0"/>
              </a:rPr>
              <a:pPr algn="r"/>
              <a:t>47</a:t>
            </a:fld>
            <a:endParaRPr lang="es-PR" altLang="es-PR" sz="1200" b="0">
              <a:latin typeface="Calibri" pitchFamily="34" charset="0"/>
            </a:endParaRPr>
          </a:p>
        </p:txBody>
      </p:sp>
    </p:spTree>
    <p:extLst>
      <p:ext uri="{BB962C8B-B14F-4D97-AF65-F5344CB8AC3E}">
        <p14:creationId xmlns:p14="http://schemas.microsoft.com/office/powerpoint/2010/main" val="414351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64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37BFC5-5BCC-4859-A25E-61B8E62E0C97}" type="slidenum">
              <a:rPr lang="es-PR" altLang="es-PR" sz="1200" b="0">
                <a:latin typeface="Calibri" pitchFamily="34" charset="0"/>
              </a:rPr>
              <a:pPr algn="r"/>
              <a:t>48</a:t>
            </a:fld>
            <a:endParaRPr lang="es-PR" altLang="es-PR" sz="1200" b="0">
              <a:latin typeface="Calibri" pitchFamily="34" charset="0"/>
            </a:endParaRPr>
          </a:p>
        </p:txBody>
      </p:sp>
    </p:spTree>
    <p:extLst>
      <p:ext uri="{BB962C8B-B14F-4D97-AF65-F5344CB8AC3E}">
        <p14:creationId xmlns:p14="http://schemas.microsoft.com/office/powerpoint/2010/main" val="2645417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64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37BFC5-5BCC-4859-A25E-61B8E62E0C97}" type="slidenum">
              <a:rPr lang="es-PR" altLang="es-PR" sz="1200" b="0">
                <a:latin typeface="Calibri" pitchFamily="34" charset="0"/>
              </a:rPr>
              <a:pPr algn="r"/>
              <a:t>49</a:t>
            </a:fld>
            <a:endParaRPr lang="es-PR" altLang="es-PR" sz="1200" b="0">
              <a:latin typeface="Calibri" pitchFamily="34" charset="0"/>
            </a:endParaRPr>
          </a:p>
        </p:txBody>
      </p:sp>
    </p:spTree>
    <p:extLst>
      <p:ext uri="{BB962C8B-B14F-4D97-AF65-F5344CB8AC3E}">
        <p14:creationId xmlns:p14="http://schemas.microsoft.com/office/powerpoint/2010/main" val="2150446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fontAlgn="base">
              <a:spcBef>
                <a:spcPct val="0"/>
              </a:spcBef>
              <a:spcAft>
                <a:spcPct val="0"/>
              </a:spcAft>
            </a:pPr>
            <a:fld id="{F32111A5-F3D5-4770-A30D-5E6D40CA5907}" type="slidenum">
              <a:rPr lang="es-PR" altLang="es-PR">
                <a:latin typeface="Calibri" pitchFamily="34" charset="0"/>
              </a:rPr>
              <a:pPr algn="r" fontAlgn="base">
                <a:spcBef>
                  <a:spcPct val="0"/>
                </a:spcBef>
                <a:spcAft>
                  <a:spcPct val="0"/>
                </a:spcAft>
              </a:pPr>
              <a:t>5</a:t>
            </a:fld>
            <a:endParaRPr lang="es-PR" altLang="es-PR">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64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37BFC5-5BCC-4859-A25E-61B8E62E0C97}" type="slidenum">
              <a:rPr lang="es-PR" altLang="es-PR" sz="1200" b="0">
                <a:latin typeface="Calibri" pitchFamily="34" charset="0"/>
              </a:rPr>
              <a:pPr algn="r"/>
              <a:t>50</a:t>
            </a:fld>
            <a:endParaRPr lang="es-PR" altLang="es-PR" sz="1200" b="0">
              <a:latin typeface="Calibri" pitchFamily="34" charset="0"/>
            </a:endParaRPr>
          </a:p>
        </p:txBody>
      </p:sp>
    </p:spTree>
    <p:extLst>
      <p:ext uri="{BB962C8B-B14F-4D97-AF65-F5344CB8AC3E}">
        <p14:creationId xmlns:p14="http://schemas.microsoft.com/office/powerpoint/2010/main" val="1667634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64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37BFC5-5BCC-4859-A25E-61B8E62E0C97}" type="slidenum">
              <a:rPr lang="es-PR" altLang="es-PR" sz="1200" b="0">
                <a:latin typeface="Calibri" pitchFamily="34" charset="0"/>
              </a:rPr>
              <a:pPr algn="r"/>
              <a:t>51</a:t>
            </a:fld>
            <a:endParaRPr lang="es-PR" altLang="es-PR" sz="1200" b="0">
              <a:latin typeface="Calibri" pitchFamily="34" charset="0"/>
            </a:endParaRPr>
          </a:p>
        </p:txBody>
      </p:sp>
    </p:spTree>
    <p:extLst>
      <p:ext uri="{BB962C8B-B14F-4D97-AF65-F5344CB8AC3E}">
        <p14:creationId xmlns:p14="http://schemas.microsoft.com/office/powerpoint/2010/main" val="1052098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64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D37BFC5-5BCC-4859-A25E-61B8E62E0C97}" type="slidenum">
              <a:rPr lang="es-PR" altLang="es-PR" sz="1200" b="0">
                <a:latin typeface="Calibri" pitchFamily="34" charset="0"/>
              </a:rPr>
              <a:pPr algn="r"/>
              <a:t>52</a:t>
            </a:fld>
            <a:endParaRPr lang="es-PR" altLang="es-PR" sz="1200" b="0">
              <a:latin typeface="Calibri" pitchFamily="34" charset="0"/>
            </a:endParaRPr>
          </a:p>
        </p:txBody>
      </p:sp>
    </p:spTree>
    <p:extLst>
      <p:ext uri="{BB962C8B-B14F-4D97-AF65-F5344CB8AC3E}">
        <p14:creationId xmlns:p14="http://schemas.microsoft.com/office/powerpoint/2010/main" val="1060069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5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053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2DAD66D1-D8A1-4C8A-B0AA-F2403DEE2CC2}" type="slidenum">
              <a:rPr lang="es-PR" altLang="es-PR" sz="1200" b="0">
                <a:latin typeface="Calibri" pitchFamily="34" charset="0"/>
              </a:rPr>
              <a:pPr algn="r"/>
              <a:t>53</a:t>
            </a:fld>
            <a:endParaRPr lang="es-PR" altLang="es-PR" sz="1200" b="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8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282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8AF128C2-5D3B-4493-B994-FA7F0283F6A5}" type="slidenum">
              <a:rPr lang="es-PR" altLang="es-PR" sz="1200" b="0">
                <a:latin typeface="Calibri" pitchFamily="34" charset="0"/>
              </a:rPr>
              <a:pPr algn="r"/>
              <a:t>54</a:t>
            </a:fld>
            <a:endParaRPr lang="es-PR" altLang="es-PR" sz="1200" b="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5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872177D-EE6B-48CC-9C5E-070C730F6E1E}" type="slidenum">
              <a:rPr lang="es-PR" altLang="es-PR" sz="1200" b="0">
                <a:latin typeface="Calibri" pitchFamily="34" charset="0"/>
              </a:rPr>
              <a:pPr algn="r"/>
              <a:t>55</a:t>
            </a:fld>
            <a:endParaRPr lang="es-PR" altLang="es-PR" sz="1200" b="0">
              <a:latin typeface="Calibri" pitchFamily="34" charset="0"/>
            </a:endParaRPr>
          </a:p>
        </p:txBody>
      </p:sp>
    </p:spTree>
    <p:extLst>
      <p:ext uri="{BB962C8B-B14F-4D97-AF65-F5344CB8AC3E}">
        <p14:creationId xmlns:p14="http://schemas.microsoft.com/office/powerpoint/2010/main" val="11296617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1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13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664CC45-FBE1-4A66-9F59-C8826A512DBD}" type="slidenum">
              <a:rPr lang="es-PR" altLang="es-PR" sz="1200" b="0">
                <a:latin typeface="Calibri" pitchFamily="34" charset="0"/>
              </a:rPr>
              <a:pPr algn="r"/>
              <a:t>56</a:t>
            </a:fld>
            <a:endParaRPr lang="es-PR" altLang="es-PR" sz="1200" b="0">
              <a:latin typeface="Calibri" pitchFamily="34" charset="0"/>
            </a:endParaRPr>
          </a:p>
        </p:txBody>
      </p:sp>
    </p:spTree>
    <p:extLst>
      <p:ext uri="{BB962C8B-B14F-4D97-AF65-F5344CB8AC3E}">
        <p14:creationId xmlns:p14="http://schemas.microsoft.com/office/powerpoint/2010/main" val="681094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1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13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664CC45-FBE1-4A66-9F59-C8826A512DBD}" type="slidenum">
              <a:rPr lang="es-PR" altLang="es-PR" sz="1200" b="0">
                <a:latin typeface="Calibri" pitchFamily="34" charset="0"/>
              </a:rPr>
              <a:pPr algn="r"/>
              <a:t>57</a:t>
            </a:fld>
            <a:endParaRPr lang="es-PR" altLang="es-PR" sz="1200" b="0">
              <a:latin typeface="Calibri" pitchFamily="34" charset="0"/>
            </a:endParaRPr>
          </a:p>
        </p:txBody>
      </p:sp>
    </p:spTree>
    <p:extLst>
      <p:ext uri="{BB962C8B-B14F-4D97-AF65-F5344CB8AC3E}">
        <p14:creationId xmlns:p14="http://schemas.microsoft.com/office/powerpoint/2010/main" val="9043728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1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13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664CC45-FBE1-4A66-9F59-C8826A512DBD}" type="slidenum">
              <a:rPr lang="es-PR" altLang="es-PR" sz="1200" b="0">
                <a:latin typeface="Calibri" pitchFamily="34" charset="0"/>
              </a:rPr>
              <a:pPr algn="r"/>
              <a:t>58</a:t>
            </a:fld>
            <a:endParaRPr lang="es-PR" altLang="es-PR" sz="1200" b="0">
              <a:latin typeface="Calibri" pitchFamily="34" charset="0"/>
            </a:endParaRPr>
          </a:p>
        </p:txBody>
      </p:sp>
    </p:spTree>
    <p:extLst>
      <p:ext uri="{BB962C8B-B14F-4D97-AF65-F5344CB8AC3E}">
        <p14:creationId xmlns:p14="http://schemas.microsoft.com/office/powerpoint/2010/main" val="33545029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1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13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664CC45-FBE1-4A66-9F59-C8826A512DBD}" type="slidenum">
              <a:rPr lang="es-PR" altLang="es-PR" sz="1200" b="0">
                <a:latin typeface="Calibri" pitchFamily="34" charset="0"/>
              </a:rPr>
              <a:pPr algn="r"/>
              <a:t>59</a:t>
            </a:fld>
            <a:endParaRPr lang="es-PR" altLang="es-PR" sz="1200" b="0">
              <a:latin typeface="Calibri" pitchFamily="34" charset="0"/>
            </a:endParaRPr>
          </a:p>
        </p:txBody>
      </p:sp>
    </p:spTree>
    <p:extLst>
      <p:ext uri="{BB962C8B-B14F-4D97-AF65-F5344CB8AC3E}">
        <p14:creationId xmlns:p14="http://schemas.microsoft.com/office/powerpoint/2010/main" val="87450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13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948DDE55-7770-42F9-93E0-42368D861A5C}" type="slidenum">
              <a:rPr lang="es-PR" altLang="es-PR" sz="1200" b="0">
                <a:latin typeface="Calibri" pitchFamily="34" charset="0"/>
              </a:rPr>
              <a:pPr algn="r"/>
              <a:t>6</a:t>
            </a:fld>
            <a:endParaRPr lang="es-PR" altLang="es-PR" sz="1200" b="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1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13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664CC45-FBE1-4A66-9F59-C8826A512DBD}" type="slidenum">
              <a:rPr lang="es-PR" altLang="es-PR" sz="1200" b="0">
                <a:latin typeface="Calibri" pitchFamily="34" charset="0"/>
              </a:rPr>
              <a:pPr algn="r"/>
              <a:t>60</a:t>
            </a:fld>
            <a:endParaRPr lang="es-PR" altLang="es-PR" sz="1200" b="0">
              <a:latin typeface="Calibri" pitchFamily="34" charset="0"/>
            </a:endParaRPr>
          </a:p>
        </p:txBody>
      </p:sp>
    </p:spTree>
    <p:extLst>
      <p:ext uri="{BB962C8B-B14F-4D97-AF65-F5344CB8AC3E}">
        <p14:creationId xmlns:p14="http://schemas.microsoft.com/office/powerpoint/2010/main" val="21437979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1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13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664CC45-FBE1-4A66-9F59-C8826A512DBD}" type="slidenum">
              <a:rPr lang="es-PR" altLang="es-PR" sz="1200" b="0">
                <a:latin typeface="Calibri" pitchFamily="34" charset="0"/>
              </a:rPr>
              <a:pPr algn="r"/>
              <a:t>61</a:t>
            </a:fld>
            <a:endParaRPr lang="es-PR" altLang="es-PR" sz="1200" b="0">
              <a:latin typeface="Calibri" pitchFamily="34" charset="0"/>
            </a:endParaRPr>
          </a:p>
        </p:txBody>
      </p:sp>
    </p:spTree>
    <p:extLst>
      <p:ext uri="{BB962C8B-B14F-4D97-AF65-F5344CB8AC3E}">
        <p14:creationId xmlns:p14="http://schemas.microsoft.com/office/powerpoint/2010/main" val="28556597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975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CA7A2B5F-5F8A-4B2C-AADA-5448A5CF027F}" type="slidenum">
              <a:rPr lang="es-PR" altLang="es-PR" sz="1200" b="0">
                <a:latin typeface="Calibri" pitchFamily="34" charset="0"/>
              </a:rPr>
              <a:pPr algn="r"/>
              <a:t>62</a:t>
            </a:fld>
            <a:endParaRPr lang="es-PR" altLang="es-PR" sz="1200" b="0">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0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309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F94EF2A-1F16-4961-BB42-194EC1FDAA1A}" type="slidenum">
              <a:rPr lang="es-PR" altLang="es-PR" sz="1200" b="0">
                <a:latin typeface="Calibri" pitchFamily="34" charset="0"/>
              </a:rPr>
              <a:pPr algn="r"/>
              <a:t>63</a:t>
            </a:fld>
            <a:endParaRPr lang="es-PR" altLang="es-PR" sz="1200" b="0">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7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274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583CBE33-6086-4EB1-9B4D-623B1936CE39}" type="slidenum">
              <a:rPr lang="es-PR" altLang="es-PR" sz="1200" b="0">
                <a:latin typeface="Calibri" pitchFamily="34" charset="0"/>
              </a:rPr>
              <a:pPr algn="r"/>
              <a:t>64</a:t>
            </a:fld>
            <a:endParaRPr lang="es-PR" altLang="es-PR" sz="1200" b="0">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09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090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0B16C33F-B016-4D22-8E01-1A777C548A6E}" type="slidenum">
              <a:rPr lang="es-PR" altLang="es-PR" sz="1200" b="0">
                <a:latin typeface="Calibri" pitchFamily="34" charset="0"/>
              </a:rPr>
              <a:pPr algn="r"/>
              <a:t>65</a:t>
            </a:fld>
            <a:endParaRPr lang="es-PR" altLang="es-PR" sz="1200" b="0">
              <a:latin typeface="Calibri"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1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913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664CC45-FBE1-4A66-9F59-C8826A512DBD}" type="slidenum">
              <a:rPr lang="es-PR" altLang="es-PR" sz="1200" b="0">
                <a:latin typeface="Calibri" pitchFamily="34" charset="0"/>
              </a:rPr>
              <a:pPr algn="r"/>
              <a:t>66</a:t>
            </a:fld>
            <a:endParaRPr lang="es-PR" altLang="es-PR" sz="1200" b="0">
              <a:latin typeface="Calibri" pitchFamily="34" charset="0"/>
            </a:endParaRPr>
          </a:p>
        </p:txBody>
      </p:sp>
    </p:spTree>
    <p:extLst>
      <p:ext uri="{BB962C8B-B14F-4D97-AF65-F5344CB8AC3E}">
        <p14:creationId xmlns:p14="http://schemas.microsoft.com/office/powerpoint/2010/main" val="3169227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793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B6FE9C8E-39B5-447E-A278-AE7CE79C9FCE}" type="slidenum">
              <a:rPr lang="es-PR" altLang="es-PR" sz="1200" b="0">
                <a:latin typeface="Calibri" pitchFamily="34" charset="0"/>
              </a:rPr>
              <a:pPr algn="r"/>
              <a:t>67</a:t>
            </a:fld>
            <a:endParaRPr lang="es-PR" altLang="es-PR" sz="1200" b="0">
              <a:latin typeface="Calibr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159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DDA6F720-739B-4ED0-9E0E-E0C5F4972B39}" type="slidenum">
              <a:rPr lang="es-PR" altLang="es-PR" sz="1200" b="0">
                <a:latin typeface="Calibri" pitchFamily="34" charset="0"/>
              </a:rPr>
              <a:pPr algn="r"/>
              <a:t>68</a:t>
            </a:fld>
            <a:endParaRPr lang="es-PR" altLang="es-PR" sz="1200" b="0">
              <a:latin typeface="Calibri"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169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807CEAD6-2045-4525-A333-4645C3B1D40A}" type="slidenum">
              <a:rPr lang="es-PR" altLang="es-PR" sz="1200" b="0">
                <a:latin typeface="Calibri" pitchFamily="34" charset="0"/>
              </a:rPr>
              <a:pPr algn="r"/>
              <a:t>69</a:t>
            </a:fld>
            <a:endParaRPr lang="es-PR" altLang="es-PR" sz="1200" b="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749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B82256F7-0F65-48D9-BB6C-60ABF6E89144}" type="slidenum">
              <a:rPr lang="es-PR" altLang="es-PR" sz="1200" b="0">
                <a:latin typeface="Calibri" pitchFamily="34" charset="0"/>
              </a:rPr>
              <a:pPr algn="r"/>
              <a:t>7</a:t>
            </a:fld>
            <a:endParaRPr lang="es-PR" altLang="es-PR" sz="1200" b="0">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149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4828434-A4BF-43F2-9FC0-EC4B45BC57E7}" type="slidenum">
              <a:rPr lang="es-PR" altLang="es-PR" sz="1200" b="0">
                <a:latin typeface="Calibri" pitchFamily="34" charset="0"/>
              </a:rPr>
              <a:pPr algn="r"/>
              <a:t>70</a:t>
            </a:fld>
            <a:endParaRPr lang="es-PR" altLang="es-PR" sz="1200" b="0">
              <a:latin typeface="Calibri"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149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4828434-A4BF-43F2-9FC0-EC4B45BC57E7}" type="slidenum">
              <a:rPr lang="es-PR" altLang="es-PR" sz="1200" b="0">
                <a:latin typeface="Calibri" pitchFamily="34" charset="0"/>
              </a:rPr>
              <a:pPr algn="r"/>
              <a:t>71</a:t>
            </a:fld>
            <a:endParaRPr lang="es-PR" altLang="es-PR" sz="1200" b="0">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149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E4828434-A4BF-43F2-9FC0-EC4B45BC57E7}" type="slidenum">
              <a:rPr lang="es-PR" altLang="es-PR" sz="1200" b="0">
                <a:latin typeface="Calibri" pitchFamily="34" charset="0"/>
              </a:rPr>
              <a:pPr algn="r"/>
              <a:t>72</a:t>
            </a:fld>
            <a:endParaRPr lang="es-PR" altLang="es-PR" sz="1200" b="0">
              <a:latin typeface="Calibri"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251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46953F87-8B10-46B6-BF7F-F6BC4A1D47FF}" type="slidenum">
              <a:rPr lang="es-PR" altLang="es-PR" sz="1200" b="0">
                <a:latin typeface="Calibri" pitchFamily="34" charset="0"/>
              </a:rPr>
              <a:pPr algn="r"/>
              <a:t>73</a:t>
            </a:fld>
            <a:endParaRPr lang="es-PR" altLang="es-PR" sz="1200" b="0">
              <a:latin typeface="Calibri"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138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A89D4E15-49F5-4A7C-8D49-A7FE784814A0}" type="slidenum">
              <a:rPr lang="es-PR" altLang="es-PR" sz="1200" b="0">
                <a:latin typeface="Calibri" pitchFamily="34" charset="0"/>
              </a:rPr>
              <a:pPr algn="r"/>
              <a:t>74</a:t>
            </a:fld>
            <a:endParaRPr lang="es-PR" altLang="es-PR" sz="1200" b="0">
              <a:latin typeface="Calibri"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0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D388E49-5B83-40C1-9593-2F66FF83EB7B}" type="slidenum">
              <a:rPr lang="es-PR" altLang="es-PR" sz="1200" b="0">
                <a:latin typeface="Calibri" pitchFamily="34" charset="0"/>
              </a:rPr>
              <a:pPr algn="r"/>
              <a:t>75</a:t>
            </a:fld>
            <a:endParaRPr lang="es-PR" altLang="es-PR" sz="1200" b="0">
              <a:latin typeface="Calibri"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0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D388E49-5B83-40C1-9593-2F66FF83EB7B}" type="slidenum">
              <a:rPr lang="es-PR" altLang="es-PR" sz="1200" b="0">
                <a:latin typeface="Calibri" pitchFamily="34" charset="0"/>
              </a:rPr>
              <a:pPr algn="r"/>
              <a:t>76</a:t>
            </a:fld>
            <a:endParaRPr lang="es-PR" altLang="es-PR" sz="1200" b="0">
              <a:latin typeface="Calibri"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0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D388E49-5B83-40C1-9593-2F66FF83EB7B}" type="slidenum">
              <a:rPr lang="es-PR" altLang="es-PR" sz="1200" b="0">
                <a:latin typeface="Calibri" pitchFamily="34" charset="0"/>
              </a:rPr>
              <a:pPr algn="r"/>
              <a:t>77</a:t>
            </a:fld>
            <a:endParaRPr lang="es-PR" altLang="es-PR" sz="1200" b="0">
              <a:latin typeface="Calibri"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0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D388E49-5B83-40C1-9593-2F66FF83EB7B}" type="slidenum">
              <a:rPr lang="es-PR" altLang="es-PR" sz="1200" b="0">
                <a:latin typeface="Calibri" pitchFamily="34" charset="0"/>
              </a:rPr>
              <a:pPr algn="r"/>
              <a:t>78</a:t>
            </a:fld>
            <a:endParaRPr lang="es-PR" altLang="es-PR" sz="1200" b="0">
              <a:latin typeface="Calibri"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0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D388E49-5B83-40C1-9593-2F66FF83EB7B}" type="slidenum">
              <a:rPr lang="es-PR" altLang="es-PR" sz="1200" b="0">
                <a:latin typeface="Calibri" pitchFamily="34" charset="0"/>
              </a:rPr>
              <a:pPr algn="r"/>
              <a:t>79</a:t>
            </a:fld>
            <a:endParaRPr lang="es-PR" altLang="es-PR" sz="1200" b="0">
              <a:latin typeface="Calibri" pitchFamily="34" charset="0"/>
            </a:endParaRPr>
          </a:p>
        </p:txBody>
      </p:sp>
    </p:spTree>
    <p:extLst>
      <p:ext uri="{BB962C8B-B14F-4D97-AF65-F5344CB8AC3E}">
        <p14:creationId xmlns:p14="http://schemas.microsoft.com/office/powerpoint/2010/main" val="3177133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5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8452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D22921F0-3518-4C66-B393-55FE64E3CACA}" type="slidenum">
              <a:rPr lang="es-PR" altLang="es-PR" sz="1200" b="0">
                <a:latin typeface="Calibri" pitchFamily="34" charset="0"/>
              </a:rPr>
              <a:pPr algn="r"/>
              <a:t>8</a:t>
            </a:fld>
            <a:endParaRPr lang="es-PR" altLang="es-PR" sz="1200" b="0">
              <a:latin typeface="Calibri"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230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7D388E49-5B83-40C1-9593-2F66FF83EB7B}" type="slidenum">
              <a:rPr lang="es-PR" altLang="es-PR" sz="1200" b="0">
                <a:latin typeface="Calibri" pitchFamily="34" charset="0"/>
              </a:rPr>
              <a:pPr algn="r"/>
              <a:t>80</a:t>
            </a:fld>
            <a:endParaRPr lang="es-PR" altLang="es-PR" sz="1200" b="0">
              <a:latin typeface="Calibri" pitchFamily="34" charset="0"/>
            </a:endParaRPr>
          </a:p>
        </p:txBody>
      </p:sp>
    </p:spTree>
    <p:extLst>
      <p:ext uri="{BB962C8B-B14F-4D97-AF65-F5344CB8AC3E}">
        <p14:creationId xmlns:p14="http://schemas.microsoft.com/office/powerpoint/2010/main" val="30656230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7634863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9963968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082677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0747925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7872305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4444756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0900399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92563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8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7489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B446AA72-C91B-40E0-8412-0E3ECB14013A}" type="slidenum">
              <a:rPr lang="es-PR" altLang="es-PR" sz="1200" b="0">
                <a:latin typeface="Calibri" pitchFamily="34" charset="0"/>
              </a:rPr>
              <a:pPr algn="r"/>
              <a:t>9</a:t>
            </a:fld>
            <a:endParaRPr lang="es-PR" altLang="es-PR" sz="1200" b="0">
              <a:latin typeface="Calibri"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964631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512051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8403529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3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36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4022794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9732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A35360DF-79DA-4DD6-87F3-D8922E8FD8FB}" type="slidenum">
              <a:rPr lang="es-PR" altLang="es-PR" sz="1200" b="0">
                <a:latin typeface="Calibri" pitchFamily="34" charset="0"/>
              </a:rPr>
              <a:pPr algn="r"/>
              <a:t>94</a:t>
            </a:fld>
            <a:endParaRPr lang="es-PR" altLang="es-PR" sz="1200" b="0">
              <a:latin typeface="Calibri"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1422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38483FB6-4330-41CC-B77A-16363E968772}" type="slidenum">
              <a:rPr lang="es-PR" altLang="es-PR" sz="1200" b="0">
                <a:latin typeface="Calibri" pitchFamily="34" charset="0"/>
              </a:rPr>
              <a:pPr algn="r"/>
              <a:t>95</a:t>
            </a:fld>
            <a:endParaRPr lang="es-PR" altLang="es-PR" sz="1200" b="0">
              <a:latin typeface="Calibri"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8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6681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fld id="{A2B43813-4738-4C63-AFF7-30FB532EFC46}" type="slidenum">
              <a:rPr lang="es-PR" altLang="es-PR" sz="1200" b="0">
                <a:latin typeface="Calibri" pitchFamily="34" charset="0"/>
              </a:rPr>
              <a:pPr algn="r"/>
              <a:t>96</a:t>
            </a:fld>
            <a:endParaRPr lang="es-PR" altLang="es-PR" sz="1200" b="0">
              <a:latin typeface="Calibri"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0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005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3171"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875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pic>
        <p:nvPicPr>
          <p:cNvPr id="5" name="Picture 36" descr="saludmed-com_Ban_PPT-MASTER-1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7" name="Rectangle 6"/>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pic>
        <p:nvPicPr>
          <p:cNvPr id="1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userDrawn="1"/>
        </p:nvSpPr>
        <p:spPr bwMode="auto">
          <a:xfrm>
            <a:off x="1693863" y="6157913"/>
            <a:ext cx="741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1200" b="0" dirty="0" err="1">
                <a:latin typeface="Arial" charset="0"/>
              </a:rPr>
              <a:t>Saludmed</a:t>
            </a:r>
            <a:r>
              <a:rPr lang="es-PR" altLang="es-PR" sz="1200" b="0" dirty="0">
                <a:latin typeface="Arial" charset="0"/>
              </a:rPr>
              <a:t> 2019, por </a:t>
            </a:r>
            <a:r>
              <a:rPr lang="es-PR" altLang="es-PR" sz="1200" i="1" dirty="0">
                <a:latin typeface="Arial" charset="0"/>
                <a:hlinkClick r:id="rId4"/>
              </a:rPr>
              <a:t>Edgar Lopategui Corsino</a:t>
            </a:r>
            <a:r>
              <a:rPr lang="es-PR" altLang="es-PR" sz="1200" b="0" dirty="0">
                <a:latin typeface="Arial" charset="0"/>
              </a:rPr>
              <a:t>, se encuentra bajo una licencia </a:t>
            </a:r>
            <a:r>
              <a:rPr lang="es-PR" altLang="es-PR" sz="1200" b="0" i="1" dirty="0">
                <a:latin typeface="Arial" charset="0"/>
                <a:hlinkClick r:id="rId5"/>
              </a:rPr>
              <a:t>"</a:t>
            </a:r>
            <a:r>
              <a:rPr lang="es-PR" altLang="es-PR" sz="1200" b="0" i="1" dirty="0" err="1">
                <a:latin typeface="Arial" charset="0"/>
                <a:hlinkClick r:id="rId5"/>
              </a:rPr>
              <a:t>Creative</a:t>
            </a:r>
            <a:r>
              <a:rPr lang="es-PR" altLang="es-PR" sz="1200" b="0" i="1" dirty="0">
                <a:latin typeface="Arial" charset="0"/>
                <a:hlinkClick r:id="rId5"/>
              </a:rPr>
              <a:t> </a:t>
            </a:r>
            <a:r>
              <a:rPr lang="es-PR" altLang="es-PR" sz="1200" b="0" i="1" dirty="0" err="1">
                <a:latin typeface="Arial" charset="0"/>
                <a:hlinkClick r:id="rId5"/>
              </a:rPr>
              <a:t>Commons</a:t>
            </a:r>
            <a:r>
              <a:rPr lang="es-PR" altLang="es-PR" sz="1200" b="0" i="1" dirty="0">
                <a:latin typeface="Arial" charset="0"/>
                <a:hlinkClick r:id="rId5"/>
              </a:rPr>
              <a:t>"</a:t>
            </a:r>
            <a:r>
              <a:rPr lang="es-PR" altLang="es-PR" sz="1200" b="0" dirty="0">
                <a:latin typeface="Arial" charset="0"/>
              </a:rPr>
              <a:t>, </a:t>
            </a:r>
          </a:p>
          <a:p>
            <a:r>
              <a:rPr lang="es-PR" altLang="es-PR" sz="1200" b="0" dirty="0">
                <a:latin typeface="Arial" charset="0"/>
              </a:rPr>
              <a:t>de tipo: </a:t>
            </a:r>
            <a:r>
              <a:rPr lang="es-PR" altLang="es-PR" sz="1200" i="1" dirty="0">
                <a:latin typeface="Arial" charset="0"/>
                <a:hlinkClick r:id="rId5"/>
              </a:rPr>
              <a:t>Reconocimiento-</a:t>
            </a:r>
            <a:r>
              <a:rPr lang="es-PR" altLang="es-PR" sz="1200" i="1" dirty="0" err="1">
                <a:latin typeface="Arial" charset="0"/>
                <a:hlinkClick r:id="rId5"/>
              </a:rPr>
              <a:t>NoComercial</a:t>
            </a:r>
            <a:r>
              <a:rPr lang="es-PR" altLang="es-PR" sz="1200" i="1" dirty="0">
                <a:latin typeface="Arial" charset="0"/>
                <a:hlinkClick r:id="rId5"/>
              </a:rPr>
              <a:t>-Sin Obras Derivadas 3.0.  Licencia de Puerto Rico</a:t>
            </a:r>
            <a:r>
              <a:rPr lang="es-PR" altLang="es-PR" sz="1200" b="0" dirty="0">
                <a:latin typeface="Arial" charset="0"/>
              </a:rPr>
              <a:t>.  </a:t>
            </a:r>
          </a:p>
          <a:p>
            <a:r>
              <a:rPr lang="es-PR" altLang="es-PR" sz="1200" b="0" dirty="0">
                <a:latin typeface="Arial" charset="0"/>
              </a:rPr>
              <a:t>Basado en las páginas publicadas para el sitio Web: </a:t>
            </a:r>
            <a:r>
              <a:rPr lang="es-PR" altLang="es-PR" sz="1200" i="1" dirty="0">
                <a:latin typeface="Arial" charset="0"/>
                <a:hlinkClick r:id="rId4"/>
              </a:rPr>
              <a:t>www.saludmed.com</a:t>
            </a:r>
            <a:r>
              <a:rPr lang="es-PR" altLang="es-PR" sz="1200" b="0" dirty="0">
                <a:latin typeface="Arial" charset="0"/>
              </a:rPr>
              <a:t>.</a:t>
            </a:r>
            <a:endParaRPr lang="es-PR" altLang="es-PR" sz="1800" b="0" dirty="0">
              <a:latin typeface="Arial" charset="0"/>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1" name="Slide Number Placeholder 28"/>
          <p:cNvSpPr>
            <a:spLocks noGrp="1"/>
          </p:cNvSpPr>
          <p:nvPr>
            <p:ph type="sldNum" sz="quarter" idx="10"/>
          </p:nvPr>
        </p:nvSpPr>
        <p:spPr>
          <a:xfrm>
            <a:off x="8320088" y="1588"/>
            <a:ext cx="747712" cy="365125"/>
          </a:xfrm>
        </p:spPr>
        <p:txBody>
          <a:bodyPr/>
          <a:lstStyle>
            <a:lvl1pPr algn="r">
              <a:defRPr sz="1800">
                <a:solidFill>
                  <a:schemeClr val="bg1"/>
                </a:solidFill>
              </a:defRPr>
            </a:lvl1pPr>
          </a:lstStyle>
          <a:p>
            <a:pPr>
              <a:defRPr/>
            </a:pPr>
            <a:fld id="{4675F87E-A21E-4698-BE78-C7B870715060}" type="slidenum">
              <a:rPr lang="es-PR"/>
              <a:pPr>
                <a:defRPr/>
              </a:pPr>
              <a:t>‹#›</a:t>
            </a:fld>
            <a:endParaRPr lang="es-PR"/>
          </a:p>
        </p:txBody>
      </p:sp>
      <p:pic>
        <p:nvPicPr>
          <p:cNvPr id="24" name="Picture 23" descr="A picture containing sport, clipart&#10;&#10;Description automatically generated">
            <a:extLst>
              <a:ext uri="{FF2B5EF4-FFF2-40B4-BE49-F238E27FC236}">
                <a16:creationId xmlns:a16="http://schemas.microsoft.com/office/drawing/2014/main" id="{007A82FF-9BAF-415E-9483-17E071C16C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64088" y="4249737"/>
            <a:ext cx="3608103" cy="1907140"/>
          </a:xfrm>
          <a:prstGeom prst="rect">
            <a:avLst/>
          </a:prstGeom>
        </p:spPr>
      </p:pic>
      <p:sp>
        <p:nvSpPr>
          <p:cNvPr id="25" name="Rectangle 43">
            <a:extLst>
              <a:ext uri="{FF2B5EF4-FFF2-40B4-BE49-F238E27FC236}">
                <a16:creationId xmlns:a16="http://schemas.microsoft.com/office/drawing/2014/main" id="{354B96EA-BC21-4C1A-BA50-198CD2F051ED}"/>
              </a:ext>
            </a:extLst>
          </p:cNvPr>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endParaRPr lang="es-PR" altLang="es-PR" sz="1800" b="0">
              <a:solidFill>
                <a:srgbClr val="FFFFFF"/>
              </a:solidFill>
            </a:endParaRPr>
          </a:p>
        </p:txBody>
      </p:sp>
      <p:sp>
        <p:nvSpPr>
          <p:cNvPr id="26" name="Rectangle 44">
            <a:extLst>
              <a:ext uri="{FF2B5EF4-FFF2-40B4-BE49-F238E27FC236}">
                <a16:creationId xmlns:a16="http://schemas.microsoft.com/office/drawing/2014/main" id="{3D195FE5-EC93-4284-8B7D-E351093A3A6D}"/>
              </a:ext>
            </a:extLst>
          </p:cNvPr>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endParaRPr lang="es-PR" altLang="es-PR" sz="1800" b="0">
              <a:solidFill>
                <a:srgbClr val="FFFFFF"/>
              </a:solidFill>
            </a:endParaRPr>
          </a:p>
        </p:txBody>
      </p:sp>
      <p:sp>
        <p:nvSpPr>
          <p:cNvPr id="27" name="Rectangle 45">
            <a:extLst>
              <a:ext uri="{FF2B5EF4-FFF2-40B4-BE49-F238E27FC236}">
                <a16:creationId xmlns:a16="http://schemas.microsoft.com/office/drawing/2014/main" id="{3A4649E7-B5A4-406C-A09D-C34A90A83C49}"/>
              </a:ext>
            </a:extLst>
          </p:cNvPr>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endParaRPr lang="es-PR" altLang="es-PR" sz="1800" b="0">
              <a:solidFill>
                <a:srgbClr val="FFFFFF"/>
              </a:solidFill>
            </a:endParaRPr>
          </a:p>
        </p:txBody>
      </p:sp>
      <p:sp>
        <p:nvSpPr>
          <p:cNvPr id="28" name="Rectangle 46">
            <a:extLst>
              <a:ext uri="{FF2B5EF4-FFF2-40B4-BE49-F238E27FC236}">
                <a16:creationId xmlns:a16="http://schemas.microsoft.com/office/drawing/2014/main" id="{5D26FEC1-8EC6-4424-BDD6-4D1C26F1FE47}"/>
              </a:ext>
            </a:extLst>
          </p:cNvPr>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endParaRPr lang="es-PR" altLang="es-PR" sz="1800" b="0">
              <a:solidFill>
                <a:srgbClr val="FFFFFF"/>
              </a:solidFill>
            </a:endParaRPr>
          </a:p>
        </p:txBody>
      </p:sp>
      <p:sp>
        <p:nvSpPr>
          <p:cNvPr id="29" name="Rectangle 47">
            <a:extLst>
              <a:ext uri="{FF2B5EF4-FFF2-40B4-BE49-F238E27FC236}">
                <a16:creationId xmlns:a16="http://schemas.microsoft.com/office/drawing/2014/main" id="{42754A12-4489-49AD-B7D5-89F214803D4F}"/>
              </a:ext>
            </a:extLst>
          </p:cNvPr>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endParaRPr lang="es-PR" altLang="es-PR" sz="1800" b="0">
              <a:solidFill>
                <a:srgbClr val="FFFFFF"/>
              </a:solidFill>
            </a:endParaRPr>
          </a:p>
        </p:txBody>
      </p:sp>
      <p:sp>
        <p:nvSpPr>
          <p:cNvPr id="30" name="Rectangle 48">
            <a:extLst>
              <a:ext uri="{FF2B5EF4-FFF2-40B4-BE49-F238E27FC236}">
                <a16:creationId xmlns:a16="http://schemas.microsoft.com/office/drawing/2014/main" id="{EB9A149F-3778-4349-9CD9-322194855768}"/>
              </a:ext>
            </a:extLst>
          </p:cNvPr>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endParaRPr lang="es-PR" altLang="es-PR" sz="1800" b="0">
              <a:solidFill>
                <a:srgbClr val="FFFFFF"/>
              </a:solidFill>
            </a:endParaRPr>
          </a:p>
        </p:txBody>
      </p:sp>
      <p:sp useBgFill="1">
        <p:nvSpPr>
          <p:cNvPr id="31" name="Rounded Rectangle 18">
            <a:extLst>
              <a:ext uri="{FF2B5EF4-FFF2-40B4-BE49-F238E27FC236}">
                <a16:creationId xmlns:a16="http://schemas.microsoft.com/office/drawing/2014/main" id="{446E63CD-0188-4BEF-9142-1BAC707CAA84}"/>
              </a:ext>
            </a:extLst>
          </p:cNvPr>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useBgFill="1">
        <p:nvSpPr>
          <p:cNvPr id="32" name="Rounded Rectangle 19">
            <a:extLst>
              <a:ext uri="{FF2B5EF4-FFF2-40B4-BE49-F238E27FC236}">
                <a16:creationId xmlns:a16="http://schemas.microsoft.com/office/drawing/2014/main" id="{F7D15988-F2FB-4B7A-BEE4-DA5003E49050}"/>
              </a:ext>
            </a:extLst>
          </p:cNvPr>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33" name="Date Placeholder 27">
            <a:extLst>
              <a:ext uri="{FF2B5EF4-FFF2-40B4-BE49-F238E27FC236}">
                <a16:creationId xmlns:a16="http://schemas.microsoft.com/office/drawing/2014/main" id="{4F8AE5B8-E0F6-4A0B-9EEA-588C54A1FD63}"/>
              </a:ext>
            </a:extLst>
          </p:cNvPr>
          <p:cNvSpPr>
            <a:spLocks noGrp="1"/>
          </p:cNvSpPr>
          <p:nvPr>
            <p:ph type="dt" sz="half" idx="11"/>
          </p:nvPr>
        </p:nvSpPr>
        <p:spPr>
          <a:xfrm>
            <a:off x="6705600" y="4206875"/>
            <a:ext cx="960438" cy="457200"/>
          </a:xfrm>
        </p:spPr>
        <p:txBody>
          <a:bodyPr/>
          <a:lstStyle>
            <a:lvl1pPr>
              <a:defRPr/>
            </a:lvl1pPr>
          </a:lstStyle>
          <a:p>
            <a:pPr>
              <a:defRPr/>
            </a:pPr>
            <a:fld id="{3FBB9F3D-CE61-4FC1-BFD3-F71F9C069E9E}" type="datetimeFigureOut">
              <a:rPr lang="es-PR"/>
              <a:pPr>
                <a:defRPr/>
              </a:pPr>
              <a:t>01/27/2020</a:t>
            </a:fld>
            <a:endParaRPr lang="es-PR"/>
          </a:p>
        </p:txBody>
      </p:sp>
      <p:sp>
        <p:nvSpPr>
          <p:cNvPr id="34" name="Footer Placeholder 16">
            <a:extLst>
              <a:ext uri="{FF2B5EF4-FFF2-40B4-BE49-F238E27FC236}">
                <a16:creationId xmlns:a16="http://schemas.microsoft.com/office/drawing/2014/main" id="{4AEC31A4-F7C9-4077-B3F3-AE103AB7F17E}"/>
              </a:ext>
            </a:extLst>
          </p:cNvPr>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163915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E5E8EFC-511C-4806-89D6-BE3727A4BC44}" type="datetimeFigureOut">
              <a:rPr lang="es-PR"/>
              <a:pPr>
                <a:defRPr/>
              </a:pPr>
              <a:t>01/27/2020</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3B921C49-B52A-4F5C-97FD-35235076B93C}" type="slidenum">
              <a:rPr lang="es-PR"/>
              <a:pPr>
                <a:defRPr/>
              </a:pPr>
              <a:t>‹#›</a:t>
            </a:fld>
            <a:endParaRPr lang="es-PR"/>
          </a:p>
        </p:txBody>
      </p:sp>
    </p:spTree>
    <p:extLst>
      <p:ext uri="{BB962C8B-B14F-4D97-AF65-F5344CB8AC3E}">
        <p14:creationId xmlns:p14="http://schemas.microsoft.com/office/powerpoint/2010/main" val="329217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1B43EFC5-7640-4E83-B68D-E1FDAC0431BD}" type="datetimeFigureOut">
              <a:rPr lang="es-PR"/>
              <a:pPr>
                <a:defRPr/>
              </a:pPr>
              <a:t>01/27/2020</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8CACD852-D9D5-4E05-9E5F-EA6A9E1F61EC}" type="slidenum">
              <a:rPr lang="es-PR"/>
              <a:pPr>
                <a:defRPr/>
              </a:pPr>
              <a:t>‹#›</a:t>
            </a:fld>
            <a:endParaRPr lang="es-PR"/>
          </a:p>
        </p:txBody>
      </p:sp>
    </p:spTree>
    <p:extLst>
      <p:ext uri="{BB962C8B-B14F-4D97-AF65-F5344CB8AC3E}">
        <p14:creationId xmlns:p14="http://schemas.microsoft.com/office/powerpoint/2010/main" val="598097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75C97ED4-6D8D-4593-99FE-84AF9B9CD84F}" type="datetimeFigureOut">
              <a:rPr lang="es-PR"/>
              <a:pPr>
                <a:defRPr/>
              </a:pPr>
              <a:t>01/27/2020</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57B5455C-1CC5-4D26-8DA1-161ECC79FDC8}" type="slidenum">
              <a:rPr lang="es-PR"/>
              <a:pPr>
                <a:defRPr/>
              </a:pPr>
              <a:t>‹#›</a:t>
            </a:fld>
            <a:endParaRPr lang="es-PR"/>
          </a:p>
        </p:txBody>
      </p:sp>
    </p:spTree>
    <p:extLst>
      <p:ext uri="{BB962C8B-B14F-4D97-AF65-F5344CB8AC3E}">
        <p14:creationId xmlns:p14="http://schemas.microsoft.com/office/powerpoint/2010/main" val="282699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A592C493-E6AC-47D8-9E4D-326E17F04634}" type="datetimeFigureOut">
              <a:rPr lang="es-PR"/>
              <a:pPr>
                <a:defRPr/>
              </a:pPr>
              <a:t>01/27/2020</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82FFF19E-6FB3-4DD5-A757-882E118AD08D}" type="slidenum">
              <a:rPr lang="es-PR"/>
              <a:pPr>
                <a:defRPr/>
              </a:pPr>
              <a:t>‹#›</a:t>
            </a:fld>
            <a:endParaRPr lang="es-PR"/>
          </a:p>
        </p:txBody>
      </p:sp>
    </p:spTree>
    <p:extLst>
      <p:ext uri="{BB962C8B-B14F-4D97-AF65-F5344CB8AC3E}">
        <p14:creationId xmlns:p14="http://schemas.microsoft.com/office/powerpoint/2010/main" val="31775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67770298-E43E-41A9-8995-D547D85793DD}" type="datetimeFigureOut">
              <a:rPr lang="es-PR"/>
              <a:pPr>
                <a:defRPr/>
              </a:pPr>
              <a:t>01/27/2020</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52663966-F622-4306-9281-37E72561E15B}" type="slidenum">
              <a:rPr lang="es-PR"/>
              <a:pPr>
                <a:defRPr/>
              </a:pPr>
              <a:t>‹#›</a:t>
            </a:fld>
            <a:endParaRPr lang="es-PR"/>
          </a:p>
        </p:txBody>
      </p:sp>
    </p:spTree>
    <p:extLst>
      <p:ext uri="{BB962C8B-B14F-4D97-AF65-F5344CB8AC3E}">
        <p14:creationId xmlns:p14="http://schemas.microsoft.com/office/powerpoint/2010/main" val="132093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8" name="Rectangle 7"/>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fontAlgn="auto">
              <a:spcBef>
                <a:spcPts val="0"/>
              </a:spcBef>
              <a:spcAft>
                <a:spcPts val="0"/>
              </a:spcAft>
              <a:defRPr/>
            </a:pPr>
            <a:endParaRPr lang="en-US" sz="1800" b="0">
              <a:solidFill>
                <a:schemeClr val="lt1"/>
              </a:solidFill>
              <a:latin typeface="+mn-lt"/>
            </a:endParaRPr>
          </a:p>
        </p:txBody>
      </p:sp>
      <p:sp>
        <p:nvSpPr>
          <p:cNvPr id="9" name="Rectangle 8"/>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10" name="Rectangle 9"/>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fontAlgn="auto">
              <a:spcBef>
                <a:spcPts val="0"/>
              </a:spcBef>
              <a:spcAft>
                <a:spcPts val="0"/>
              </a:spcAft>
              <a:defRPr/>
            </a:pPr>
            <a:endParaRPr lang="en-US" sz="1800" b="0">
              <a:solidFill>
                <a:schemeClr val="lt1"/>
              </a:solidFill>
              <a:latin typeface="+mn-lt"/>
            </a:endParaRPr>
          </a:p>
        </p:txBody>
      </p:sp>
      <p:sp>
        <p:nvSpPr>
          <p:cNvPr id="11" name="Rectangle 10"/>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fontAlgn="auto">
              <a:spcBef>
                <a:spcPts val="0"/>
              </a:spcBef>
              <a:spcAft>
                <a:spcPts val="0"/>
              </a:spcAft>
              <a:defRPr/>
            </a:pPr>
            <a:endParaRPr lang="en-US" sz="1800" b="0">
              <a:solidFill>
                <a:schemeClr val="lt1"/>
              </a:solidFill>
              <a:latin typeface="+mn-lt"/>
            </a:endParaRPr>
          </a:p>
        </p:txBody>
      </p:sp>
      <p:sp useBgFill="1">
        <p:nvSpPr>
          <p:cNvPr id="12" name="Rounded Rectangle 11"/>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useBgFill="1">
        <p:nvSpPr>
          <p:cNvPr id="13" name="Rounded Rectangle 12"/>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14" name="Rectangle 13"/>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dirty="0"/>
          </a:p>
        </p:txBody>
      </p:sp>
      <p:sp>
        <p:nvSpPr>
          <p:cNvPr id="15" name="Rectangle 14"/>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dirty="0"/>
          </a:p>
        </p:txBody>
      </p:sp>
      <p:sp>
        <p:nvSpPr>
          <p:cNvPr id="16" name="Rectangle 15"/>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17" name="Rectangle 16"/>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18" name="Rectangle 17"/>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19" name="Rectangle 18"/>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dirty="0"/>
          </a:p>
        </p:txBody>
      </p:sp>
      <p:pic>
        <p:nvPicPr>
          <p:cNvPr id="20"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p:cNvSpPr>
            <a:spLocks noGrp="1"/>
          </p:cNvSpPr>
          <p:nvPr>
            <p:ph type="dt" sz="half" idx="10"/>
          </p:nvPr>
        </p:nvSpPr>
        <p:spPr/>
        <p:txBody>
          <a:bodyPr rtlCol="0"/>
          <a:lstStyle>
            <a:lvl1pPr>
              <a:defRPr/>
            </a:lvl1pPr>
          </a:lstStyle>
          <a:p>
            <a:pPr>
              <a:defRPr/>
            </a:pPr>
            <a:fld id="{7F52F4B1-B797-4369-9BDB-5EB0AFF494CC}" type="datetimeFigureOut">
              <a:rPr lang="es-PR"/>
              <a:pPr>
                <a:defRPr/>
              </a:pPr>
              <a:t>01/27/2020</a:t>
            </a:fld>
            <a:endParaRPr lang="es-PR"/>
          </a:p>
        </p:txBody>
      </p:sp>
      <p:sp>
        <p:nvSpPr>
          <p:cNvPr id="22" name="Footer Placeholder 27"/>
          <p:cNvSpPr>
            <a:spLocks noGrp="1"/>
          </p:cNvSpPr>
          <p:nvPr>
            <p:ph type="ftr" sz="quarter" idx="11"/>
          </p:nvPr>
        </p:nvSpPr>
        <p:spPr/>
        <p:txBody>
          <a:bodyPr rtlCol="0"/>
          <a:lstStyle>
            <a:lvl1pPr>
              <a:defRPr/>
            </a:lvl1pPr>
          </a:lstStyle>
          <a:p>
            <a:pPr>
              <a:defRPr/>
            </a:pPr>
            <a:endParaRPr lang="es-PR"/>
          </a:p>
        </p:txBody>
      </p:sp>
      <p:sp>
        <p:nvSpPr>
          <p:cNvPr id="23" name="Slide Number Placeholder 26"/>
          <p:cNvSpPr>
            <a:spLocks noGrp="1"/>
          </p:cNvSpPr>
          <p:nvPr>
            <p:ph type="sldNum" sz="quarter" idx="12"/>
          </p:nvPr>
        </p:nvSpPr>
        <p:spPr/>
        <p:txBody>
          <a:bodyPr rtlCol="0"/>
          <a:lstStyle>
            <a:lvl1pPr>
              <a:defRPr/>
            </a:lvl1pPr>
          </a:lstStyle>
          <a:p>
            <a:pPr>
              <a:defRPr/>
            </a:pPr>
            <a:fld id="{94A91311-92F4-4291-99DD-3C0769695F3C}" type="slidenum">
              <a:rPr lang="es-PR"/>
              <a:pPr>
                <a:defRPr/>
              </a:pPr>
              <a:t>‹#›</a:t>
            </a:fld>
            <a:endParaRPr lang="es-PR"/>
          </a:p>
        </p:txBody>
      </p:sp>
    </p:spTree>
    <p:extLst>
      <p:ext uri="{BB962C8B-B14F-4D97-AF65-F5344CB8AC3E}">
        <p14:creationId xmlns:p14="http://schemas.microsoft.com/office/powerpoint/2010/main" val="268859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4" name="Rectangle 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fontAlgn="auto">
              <a:spcBef>
                <a:spcPts val="0"/>
              </a:spcBef>
              <a:spcAft>
                <a:spcPts val="0"/>
              </a:spcAft>
              <a:defRPr/>
            </a:pPr>
            <a:endParaRPr lang="en-US" sz="1800" b="0">
              <a:solidFill>
                <a:schemeClr val="lt1"/>
              </a:solidFill>
              <a:latin typeface="+mn-lt"/>
            </a:endParaRPr>
          </a:p>
        </p:txBody>
      </p:sp>
      <p:sp>
        <p:nvSpPr>
          <p:cNvPr id="5" name="Rectangle 4"/>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6" name="Rectangle 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fontAlgn="auto">
              <a:spcBef>
                <a:spcPts val="0"/>
              </a:spcBef>
              <a:spcAft>
                <a:spcPts val="0"/>
              </a:spcAft>
              <a:defRPr/>
            </a:pPr>
            <a:endParaRPr lang="en-US" sz="1800" b="0">
              <a:solidFill>
                <a:schemeClr val="lt1"/>
              </a:solidFill>
              <a:latin typeface="+mn-lt"/>
            </a:endParaRPr>
          </a:p>
        </p:txBody>
      </p:sp>
      <p:sp>
        <p:nvSpPr>
          <p:cNvPr id="7" name="Rectangle 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fontAlgn="auto">
              <a:spcBef>
                <a:spcPts val="0"/>
              </a:spcBef>
              <a:spcAft>
                <a:spcPts val="0"/>
              </a:spcAft>
              <a:defRPr/>
            </a:pPr>
            <a:endParaRPr lang="en-US" sz="1800" b="0">
              <a:solidFill>
                <a:schemeClr val="lt1"/>
              </a:solidFill>
              <a:latin typeface="+mn-lt"/>
            </a:endParaRPr>
          </a:p>
        </p:txBody>
      </p:sp>
      <p:sp useBgFill="1">
        <p:nvSpPr>
          <p:cNvPr id="8" name="Rounded Rectangle 7"/>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useBgFill="1">
        <p:nvSpPr>
          <p:cNvPr id="9" name="Rounded Rectangle 8"/>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10" name="Rectangle 9"/>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dirty="0"/>
          </a:p>
        </p:txBody>
      </p:sp>
      <p:sp>
        <p:nvSpPr>
          <p:cNvPr id="11" name="Rectangle 10"/>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dirty="0"/>
          </a:p>
        </p:txBody>
      </p:sp>
      <p:sp>
        <p:nvSpPr>
          <p:cNvPr id="12" name="Rectangle 11"/>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13" name="Rectangle 12"/>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14" name="Rectangle 13"/>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15" name="Rectangle 14"/>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dirty="0"/>
          </a:p>
        </p:txBody>
      </p:sp>
      <p:pic>
        <p:nvPicPr>
          <p:cNvPr id="16"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p:cNvSpPr>
            <a:spLocks noGrp="1"/>
          </p:cNvSpPr>
          <p:nvPr>
            <p:ph type="dt" sz="half" idx="10"/>
          </p:nvPr>
        </p:nvSpPr>
        <p:spPr>
          <a:xfrm>
            <a:off x="6583363" y="612775"/>
            <a:ext cx="958850" cy="457200"/>
          </a:xfrm>
        </p:spPr>
        <p:txBody>
          <a:bodyPr/>
          <a:lstStyle>
            <a:lvl1pPr>
              <a:defRPr/>
            </a:lvl1pPr>
          </a:lstStyle>
          <a:p>
            <a:pPr>
              <a:defRPr/>
            </a:pPr>
            <a:fld id="{2BEB81FF-E919-4E7E-8D25-C4B22E71FF81}" type="datetimeFigureOut">
              <a:rPr lang="es-PR"/>
              <a:pPr>
                <a:defRPr/>
              </a:pPr>
              <a:t>01/27/2020</a:t>
            </a:fld>
            <a:endParaRPr lang="es-PR"/>
          </a:p>
        </p:txBody>
      </p:sp>
      <p:sp>
        <p:nvSpPr>
          <p:cNvPr id="18" name="Footer Placeholder 3"/>
          <p:cNvSpPr>
            <a:spLocks noGrp="1"/>
          </p:cNvSpPr>
          <p:nvPr>
            <p:ph type="ftr" sz="quarter" idx="11"/>
          </p:nvPr>
        </p:nvSpPr>
        <p:spPr/>
        <p:txBody>
          <a:bodyPr/>
          <a:lstStyle>
            <a:lvl1pPr>
              <a:defRPr/>
            </a:lvl1pPr>
          </a:lstStyle>
          <a:p>
            <a:pPr>
              <a:defRPr/>
            </a:pPr>
            <a:endParaRPr lang="es-PR"/>
          </a:p>
        </p:txBody>
      </p:sp>
      <p:sp>
        <p:nvSpPr>
          <p:cNvPr id="19" name="Slide Number Placeholder 4"/>
          <p:cNvSpPr>
            <a:spLocks noGrp="1"/>
          </p:cNvSpPr>
          <p:nvPr>
            <p:ph type="sldNum" sz="quarter" idx="12"/>
          </p:nvPr>
        </p:nvSpPr>
        <p:spPr/>
        <p:txBody>
          <a:bodyPr/>
          <a:lstStyle>
            <a:lvl1pPr>
              <a:defRPr/>
            </a:lvl1pPr>
          </a:lstStyle>
          <a:p>
            <a:pPr>
              <a:defRPr/>
            </a:pPr>
            <a:fld id="{280E3C36-56CC-4B78-87C5-32D73E4D68F1}" type="slidenum">
              <a:rPr lang="es-PR"/>
              <a:pPr>
                <a:defRPr/>
              </a:pPr>
              <a:t>‹#›</a:t>
            </a:fld>
            <a:endParaRPr lang="es-PR"/>
          </a:p>
        </p:txBody>
      </p:sp>
    </p:spTree>
    <p:extLst>
      <p:ext uri="{BB962C8B-B14F-4D97-AF65-F5344CB8AC3E}">
        <p14:creationId xmlns:p14="http://schemas.microsoft.com/office/powerpoint/2010/main" val="129197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D7F4E33F-E5CD-4AF0-AD3F-9CAC6D28A949}" type="datetimeFigureOut">
              <a:rPr lang="es-PR"/>
              <a:pPr>
                <a:defRPr/>
              </a:pPr>
              <a:t>01/27/2020</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3B96C5A8-2428-42A3-B54B-13504C425776}" type="slidenum">
              <a:rPr lang="es-PR"/>
              <a:pPr>
                <a:defRPr/>
              </a:pPr>
              <a:t>‹#›</a:t>
            </a:fld>
            <a:endParaRPr lang="es-PR"/>
          </a:p>
        </p:txBody>
      </p:sp>
    </p:spTree>
    <p:extLst>
      <p:ext uri="{BB962C8B-B14F-4D97-AF65-F5344CB8AC3E}">
        <p14:creationId xmlns:p14="http://schemas.microsoft.com/office/powerpoint/2010/main" val="409401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4478EC0C-BBDD-46B5-A3A0-3E349FA4DE46}" type="datetimeFigureOut">
              <a:rPr lang="es-PR"/>
              <a:pPr>
                <a:defRPr/>
              </a:pPr>
              <a:t>01/27/2020</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F28F6237-A2A9-4D27-AD3B-B1855E115A05}" type="slidenum">
              <a:rPr lang="es-PR"/>
              <a:pPr>
                <a:defRPr/>
              </a:pPr>
              <a:t>‹#›</a:t>
            </a:fld>
            <a:endParaRPr lang="es-PR"/>
          </a:p>
        </p:txBody>
      </p:sp>
    </p:spTree>
    <p:extLst>
      <p:ext uri="{BB962C8B-B14F-4D97-AF65-F5344CB8AC3E}">
        <p14:creationId xmlns:p14="http://schemas.microsoft.com/office/powerpoint/2010/main" val="118025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13E4B869-A2AD-4918-8856-6F9305AC6849}" type="datetimeFigureOut">
              <a:rPr lang="es-PR"/>
              <a:pPr>
                <a:defRPr/>
              </a:pPr>
              <a:t>01/27/2020</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717A3085-CAED-4763-9E23-2A9BBB97F076}" type="slidenum">
              <a:rPr lang="es-PR"/>
              <a:pPr>
                <a:defRPr/>
              </a:pPr>
              <a:t>‹#›</a:t>
            </a:fld>
            <a:endParaRPr lang="es-PR"/>
          </a:p>
        </p:txBody>
      </p:sp>
    </p:spTree>
    <p:extLst>
      <p:ext uri="{BB962C8B-B14F-4D97-AF65-F5344CB8AC3E}">
        <p14:creationId xmlns:p14="http://schemas.microsoft.com/office/powerpoint/2010/main" val="633855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29"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fontAlgn="auto">
              <a:spcBef>
                <a:spcPts val="0"/>
              </a:spcBef>
              <a:spcAft>
                <a:spcPts val="0"/>
              </a:spcAft>
              <a:defRPr/>
            </a:pPr>
            <a:endParaRPr lang="en-US" sz="1800" b="0">
              <a:solidFill>
                <a:schemeClr val="lt1"/>
              </a:solidFill>
              <a:latin typeface="+mn-lt"/>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31"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fontAlgn="auto">
              <a:spcBef>
                <a:spcPts val="0"/>
              </a:spcBef>
              <a:spcAft>
                <a:spcPts val="0"/>
              </a:spcAft>
              <a:defRPr/>
            </a:pPr>
            <a:endParaRPr lang="en-US" sz="1800" b="0">
              <a:solidFill>
                <a:schemeClr val="lt1"/>
              </a:solidFill>
              <a:latin typeface="+mn-lt"/>
            </a:endParaRPr>
          </a:p>
        </p:txBody>
      </p:sp>
      <p:sp>
        <p:nvSpPr>
          <p:cNvPr id="32"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fontAlgn="auto">
              <a:spcBef>
                <a:spcPts val="0"/>
              </a:spcBef>
              <a:spcAft>
                <a:spcPts val="0"/>
              </a:spcAft>
              <a:defRPr/>
            </a:pPr>
            <a:endParaRPr lang="en-US" sz="1800" b="0">
              <a:solidFill>
                <a:schemeClr val="lt1"/>
              </a:solidFill>
              <a:latin typeface="+mn-lt"/>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b="0" smtClean="0">
                <a:solidFill>
                  <a:schemeClr val="accent2"/>
                </a:solidFill>
                <a:latin typeface="+mn-lt"/>
              </a:defRPr>
            </a:lvl1pPr>
          </a:lstStyle>
          <a:p>
            <a:pPr>
              <a:defRPr/>
            </a:pPr>
            <a:fld id="{310CB614-EE66-4C1A-ACBA-85C181707726}" type="datetimeFigureOut">
              <a:rPr lang="es-PR"/>
              <a:pPr>
                <a:defRPr/>
              </a:pPr>
              <a:t>01/27/2020</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b="0">
                <a:solidFill>
                  <a:schemeClr val="accent2"/>
                </a:solidFill>
                <a:latin typeface="+mn-lt"/>
              </a:defRPr>
            </a:lvl1pPr>
          </a:lstStyle>
          <a:p>
            <a:pPr>
              <a:defRPr/>
            </a:pPr>
            <a:endParaRPr lang="es-PR"/>
          </a:p>
        </p:txBody>
      </p:sp>
      <p:pic>
        <p:nvPicPr>
          <p:cNvPr id="1058" name="Picture 34" descr="saludmed-com_Ban_PPT-MASTER-2_v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b="0" smtClean="0">
                <a:solidFill>
                  <a:srgbClr val="FFFFFF"/>
                </a:solidFill>
                <a:latin typeface="+mn-lt"/>
              </a:defRPr>
            </a:lvl1pPr>
          </a:lstStyle>
          <a:p>
            <a:pPr>
              <a:defRPr/>
            </a:pPr>
            <a:fld id="{4D9C01B2-6DBD-423E-955D-8792FE71AA2C}"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a:spcBef>
                <a:spcPct val="50000"/>
              </a:spcBef>
            </a:pPr>
            <a:r>
              <a:rPr lang="en-US" altLang="es-PR" sz="1000" b="0" dirty="0">
                <a:latin typeface="Arial" charset="0"/>
              </a:rPr>
              <a:t>Copyright © 2019 Edgar Lopategui Corsino | </a:t>
            </a:r>
            <a:r>
              <a:rPr lang="en-US" altLang="es-PR" sz="1000" b="0" dirty="0" err="1">
                <a:latin typeface="Arial" charset="0"/>
              </a:rPr>
              <a:t>Saludmed</a:t>
            </a:r>
            <a:r>
              <a:rPr lang="en-US" altLang="es-PR" sz="1000" b="0" dirty="0">
                <a:latin typeface="Arial" charset="0"/>
              </a:rPr>
              <a:t> </a:t>
            </a:r>
          </a:p>
        </p:txBody>
      </p:sp>
    </p:spTree>
  </p:cSld>
  <p:clrMap bg1="lt1" tx1="dk1" bg2="lt2" tx2="dk2" accent1="accent1" accent2="accent2" accent3="accent3" accent4="accent4" accent5="accent5" accent6="accent6" hlink="hlink" folHlink="folHlink"/>
  <p:sldLayoutIdLst>
    <p:sldLayoutId id="2147483695" r:id="rId1"/>
    <p:sldLayoutId id="2147483687" r:id="rId2"/>
    <p:sldLayoutId id="2147483688" r:id="rId3"/>
    <p:sldLayoutId id="2147483689" r:id="rId4"/>
    <p:sldLayoutId id="2147483696" r:id="rId5"/>
    <p:sldLayoutId id="2147483697" r:id="rId6"/>
    <p:sldLayoutId id="2147483690" r:id="rId7"/>
    <p:sldLayoutId id="2147483691" r:id="rId8"/>
    <p:sldLayoutId id="2147483692" r:id="rId9"/>
    <p:sldLayoutId id="2147483693" r:id="rId10"/>
    <p:sldLayoutId id="2147483694"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fontAlgn="base">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fontAlgn="base">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fontAlgn="base">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fontAlgn="base">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fontAlgn="base">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1.wav"/></Relationships>
</file>

<file path=ppt/slides/_rels/slide100.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notesSlide" Target="../notesSlides/notesSlide100.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122.wmf"/><Relationship Id="rId5" Type="http://schemas.openxmlformats.org/officeDocument/2006/relationships/image" Target="../media/image127.wmf"/><Relationship Id="rId4" Type="http://schemas.openxmlformats.org/officeDocument/2006/relationships/image" Target="../media/image50.wmf"/><Relationship Id="rId9" Type="http://schemas.openxmlformats.org/officeDocument/2006/relationships/image" Target="../media/image133.wmf"/></Relationships>
</file>

<file path=ppt/slides/_rels/slide101.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notesSlide" Target="../notesSlides/notesSlide101.xml"/><Relationship Id="rId7"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109.wmf"/><Relationship Id="rId5" Type="http://schemas.openxmlformats.org/officeDocument/2006/relationships/image" Target="../media/image142.jpeg"/><Relationship Id="rId10" Type="http://schemas.openxmlformats.org/officeDocument/2006/relationships/image" Target="../media/image132.wmf"/><Relationship Id="rId4" Type="http://schemas.openxmlformats.org/officeDocument/2006/relationships/image" Target="../media/image141.jpeg"/><Relationship Id="rId9" Type="http://schemas.openxmlformats.org/officeDocument/2006/relationships/image" Target="../media/image127.wmf"/></Relationships>
</file>

<file path=ppt/slides/_rels/slide102.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notesSlide" Target="../notesSlides/notesSlide102.xml"/><Relationship Id="rId7"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144.jpeg"/><Relationship Id="rId11" Type="http://schemas.openxmlformats.org/officeDocument/2006/relationships/image" Target="../media/image132.wmf"/><Relationship Id="rId5" Type="http://schemas.openxmlformats.org/officeDocument/2006/relationships/image" Target="../media/image28.wmf"/><Relationship Id="rId10" Type="http://schemas.openxmlformats.org/officeDocument/2006/relationships/image" Target="../media/image127.wmf"/><Relationship Id="rId4" Type="http://schemas.openxmlformats.org/officeDocument/2006/relationships/image" Target="../media/image143.jpeg"/><Relationship Id="rId9" Type="http://schemas.openxmlformats.org/officeDocument/2006/relationships/image" Target="../media/image122.wmf"/></Relationships>
</file>

<file path=ppt/slides/_rels/slide103.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notesSlide" Target="../notesSlides/notesSlide103.xml"/><Relationship Id="rId7"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tags" Target="../tags/tag104.xml"/><Relationship Id="rId6" Type="http://schemas.openxmlformats.org/officeDocument/2006/relationships/image" Target="../media/image28.wmf"/><Relationship Id="rId5" Type="http://schemas.openxmlformats.org/officeDocument/2006/relationships/image" Target="../media/image146.jpeg"/><Relationship Id="rId4" Type="http://schemas.openxmlformats.org/officeDocument/2006/relationships/image" Target="../media/image145.jpeg"/><Relationship Id="rId9" Type="http://schemas.openxmlformats.org/officeDocument/2006/relationships/image" Target="../media/image122.wmf"/></Relationships>
</file>

<file path=ppt/slides/_rels/slide104.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04.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image" Target="../media/image109.wmf"/><Relationship Id="rId5" Type="http://schemas.openxmlformats.org/officeDocument/2006/relationships/image" Target="../media/image32.wmf"/><Relationship Id="rId10" Type="http://schemas.openxmlformats.org/officeDocument/2006/relationships/image" Target="../media/image147.jpg"/><Relationship Id="rId4" Type="http://schemas.openxmlformats.org/officeDocument/2006/relationships/image" Target="../media/image28.wmf"/><Relationship Id="rId9" Type="http://schemas.openxmlformats.org/officeDocument/2006/relationships/image" Target="../media/image132.wmf"/></Relationships>
</file>

<file path=ppt/slides/_rels/slide105.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05.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06.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 Id="rId9" Type="http://schemas.openxmlformats.org/officeDocument/2006/relationships/image" Target="../media/image148.jpg"/></Relationships>
</file>

<file path=ppt/slides/_rels/slide106.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06.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 Id="rId9" Type="http://schemas.openxmlformats.org/officeDocument/2006/relationships/image" Target="../media/image149.jpg"/></Relationships>
</file>

<file path=ppt/slides/_rels/slide107.xml.rels><?xml version="1.0" encoding="UTF-8" standalone="yes"?>
<Relationships xmlns="http://schemas.openxmlformats.org/package/2006/relationships"><Relationship Id="rId8" Type="http://schemas.openxmlformats.org/officeDocument/2006/relationships/image" Target="../media/image150.jpg"/><Relationship Id="rId3" Type="http://schemas.openxmlformats.org/officeDocument/2006/relationships/notesSlide" Target="../notesSlides/notesSlide107.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s>
</file>

<file path=ppt/slides/_rels/slide108.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08.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 Id="rId9" Type="http://schemas.openxmlformats.org/officeDocument/2006/relationships/image" Target="../media/image151.jpg"/></Relationships>
</file>

<file path=ppt/slides/_rels/slide109.xml.rels><?xml version="1.0" encoding="UTF-8" standalone="yes"?>
<Relationships xmlns="http://schemas.openxmlformats.org/package/2006/relationships"><Relationship Id="rId8" Type="http://schemas.openxmlformats.org/officeDocument/2006/relationships/image" Target="../media/image152.jpg"/><Relationship Id="rId3" Type="http://schemas.openxmlformats.org/officeDocument/2006/relationships/notesSlide" Target="../notesSlides/notesSlide109.xml"/><Relationship Id="rId7"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122.wmf"/><Relationship Id="rId5" Type="http://schemas.openxmlformats.org/officeDocument/2006/relationships/image" Target="../media/image109.wmf"/><Relationship Id="rId10" Type="http://schemas.openxmlformats.org/officeDocument/2006/relationships/image" Target="../media/image28.wmf"/><Relationship Id="rId4" Type="http://schemas.openxmlformats.org/officeDocument/2006/relationships/image" Target="../media/image32.wmf"/><Relationship Id="rId9" Type="http://schemas.openxmlformats.org/officeDocument/2006/relationships/image" Target="../media/image15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audio" Target="../media/audio2.wav"/></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openxmlformats.org/officeDocument/2006/relationships/image" Target="../media/image154.jpg"/><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122.wmf"/><Relationship Id="rId5" Type="http://schemas.openxmlformats.org/officeDocument/2006/relationships/image" Target="../media/image109.wmf"/><Relationship Id="rId4" Type="http://schemas.openxmlformats.org/officeDocument/2006/relationships/image" Target="../media/image32.wmf"/></Relationships>
</file>

<file path=ppt/slides/_rels/slide111.xml.rels><?xml version="1.0" encoding="UTF-8" standalone="yes"?>
<Relationships xmlns="http://schemas.openxmlformats.org/package/2006/relationships"><Relationship Id="rId8" Type="http://schemas.openxmlformats.org/officeDocument/2006/relationships/image" Target="../media/image155.jpg"/><Relationship Id="rId3" Type="http://schemas.openxmlformats.org/officeDocument/2006/relationships/notesSlide" Target="../notesSlides/notesSlide111.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s>
</file>

<file path=ppt/slides/_rels/slide112.xml.rels><?xml version="1.0" encoding="UTF-8" standalone="yes"?>
<Relationships xmlns="http://schemas.openxmlformats.org/package/2006/relationships"><Relationship Id="rId8" Type="http://schemas.openxmlformats.org/officeDocument/2006/relationships/image" Target="../media/image156.jpg"/><Relationship Id="rId3" Type="http://schemas.openxmlformats.org/officeDocument/2006/relationships/notesSlide" Target="../notesSlides/notesSlide112.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 Id="rId9" Type="http://schemas.openxmlformats.org/officeDocument/2006/relationships/image" Target="../media/image157.jpg"/></Relationships>
</file>

<file path=ppt/slides/_rels/slide113.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notesSlide" Target="../notesSlides/notesSlide113.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 Id="rId9" Type="http://schemas.openxmlformats.org/officeDocument/2006/relationships/image" Target="../media/image159.jpg"/></Relationships>
</file>

<file path=ppt/slides/_rels/slide114.xml.rels><?xml version="1.0" encoding="UTF-8" standalone="yes"?>
<Relationships xmlns="http://schemas.openxmlformats.org/package/2006/relationships"><Relationship Id="rId8" Type="http://schemas.openxmlformats.org/officeDocument/2006/relationships/image" Target="../media/image161.jpg"/><Relationship Id="rId3" Type="http://schemas.openxmlformats.org/officeDocument/2006/relationships/notesSlide" Target="../notesSlides/notesSlide114.xml"/><Relationship Id="rId7" Type="http://schemas.openxmlformats.org/officeDocument/2006/relationships/image" Target="../media/image160.jpg"/><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122.wmf"/><Relationship Id="rId5" Type="http://schemas.openxmlformats.org/officeDocument/2006/relationships/image" Target="../media/image109.wmf"/><Relationship Id="rId4" Type="http://schemas.openxmlformats.org/officeDocument/2006/relationships/image" Target="../media/image32.wmf"/></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image" Target="../media/image162.jpg"/><Relationship Id="rId5" Type="http://schemas.openxmlformats.org/officeDocument/2006/relationships/image" Target="../media/image109.wmf"/><Relationship Id="rId4" Type="http://schemas.openxmlformats.org/officeDocument/2006/relationships/image" Target="../media/image32.wmf"/></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163.jpg"/><Relationship Id="rId5" Type="http://schemas.openxmlformats.org/officeDocument/2006/relationships/image" Target="../media/image109.wmf"/><Relationship Id="rId4" Type="http://schemas.openxmlformats.org/officeDocument/2006/relationships/image" Target="../media/image32.wmf"/></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18.xml"/><Relationship Id="rId5" Type="http://schemas.openxmlformats.org/officeDocument/2006/relationships/image" Target="../media/image164.jpg"/><Relationship Id="rId4" Type="http://schemas.openxmlformats.org/officeDocument/2006/relationships/image" Target="../media/image32.wmf"/></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7" Type="http://schemas.openxmlformats.org/officeDocument/2006/relationships/image" Target="../media/image166.jpeg"/><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image" Target="../media/image165.jpg"/><Relationship Id="rId5" Type="http://schemas.openxmlformats.org/officeDocument/2006/relationships/image" Target="../media/image32.wmf"/><Relationship Id="rId4" Type="http://schemas.openxmlformats.org/officeDocument/2006/relationships/image" Target="../media/image28.wmf"/></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0.xml"/><Relationship Id="rId6" Type="http://schemas.openxmlformats.org/officeDocument/2006/relationships/image" Target="../media/image167.jpg"/><Relationship Id="rId5" Type="http://schemas.openxmlformats.org/officeDocument/2006/relationships/image" Target="../media/image32.wmf"/><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audio" Target="../media/audio2.wav"/></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21.xml"/><Relationship Id="rId6" Type="http://schemas.openxmlformats.org/officeDocument/2006/relationships/image" Target="../media/image168.jpg"/><Relationship Id="rId5" Type="http://schemas.openxmlformats.org/officeDocument/2006/relationships/image" Target="../media/image32.wmf"/><Relationship Id="rId4" Type="http://schemas.openxmlformats.org/officeDocument/2006/relationships/image" Target="../media/image28.wmf"/></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22.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169.jp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7" Type="http://schemas.openxmlformats.org/officeDocument/2006/relationships/image" Target="../media/image170.jpg"/><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24.xml"/><Relationship Id="rId6" Type="http://schemas.openxmlformats.org/officeDocument/2006/relationships/image" Target="../media/image171.jpg"/><Relationship Id="rId5" Type="http://schemas.openxmlformats.org/officeDocument/2006/relationships/image" Target="../media/image109.wmf"/><Relationship Id="rId4" Type="http://schemas.openxmlformats.org/officeDocument/2006/relationships/image" Target="../media/image32.wmf"/></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125.xml"/><Relationship Id="rId6" Type="http://schemas.openxmlformats.org/officeDocument/2006/relationships/image" Target="../media/image28.wmf"/><Relationship Id="rId5" Type="http://schemas.openxmlformats.org/officeDocument/2006/relationships/image" Target="../media/image173.jpg"/><Relationship Id="rId4" Type="http://schemas.openxmlformats.org/officeDocument/2006/relationships/image" Target="../media/image172.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174.jpg"/><Relationship Id="rId5" Type="http://schemas.openxmlformats.org/officeDocument/2006/relationships/image" Target="../media/image32.wmf"/><Relationship Id="rId4" Type="http://schemas.openxmlformats.org/officeDocument/2006/relationships/image" Target="../media/image28.wmf"/></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127.xml"/><Relationship Id="rId6" Type="http://schemas.openxmlformats.org/officeDocument/2006/relationships/image" Target="../media/image177.jpg"/><Relationship Id="rId5" Type="http://schemas.openxmlformats.org/officeDocument/2006/relationships/image" Target="../media/image176.jpg"/><Relationship Id="rId4" Type="http://schemas.openxmlformats.org/officeDocument/2006/relationships/image" Target="../media/image175.jp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28.xml"/><Relationship Id="rId5" Type="http://schemas.openxmlformats.org/officeDocument/2006/relationships/image" Target="../media/image178.jpg"/><Relationship Id="rId4" Type="http://schemas.openxmlformats.org/officeDocument/2006/relationships/image" Target="../media/image32.wmf"/></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29.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179.jpg"/></Relationships>
</file>

<file path=ppt/slides/_rels/slide129.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129.xml"/><Relationship Id="rId7" Type="http://schemas.openxmlformats.org/officeDocument/2006/relationships/image" Target="../media/image182.jpg"/><Relationship Id="rId2" Type="http://schemas.openxmlformats.org/officeDocument/2006/relationships/slideLayout" Target="../slideLayouts/slideLayout2.xml"/><Relationship Id="rId1" Type="http://schemas.openxmlformats.org/officeDocument/2006/relationships/tags" Target="../tags/tag130.xml"/><Relationship Id="rId6" Type="http://schemas.openxmlformats.org/officeDocument/2006/relationships/image" Target="../media/image28.wmf"/><Relationship Id="rId5" Type="http://schemas.openxmlformats.org/officeDocument/2006/relationships/image" Target="../media/image181.jpg"/><Relationship Id="rId4" Type="http://schemas.openxmlformats.org/officeDocument/2006/relationships/image" Target="../media/image18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audio" Target="../media/audio2.wav"/></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31.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183.jp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132.xml"/><Relationship Id="rId6" Type="http://schemas.openxmlformats.org/officeDocument/2006/relationships/image" Target="../media/image184.jpg"/><Relationship Id="rId5" Type="http://schemas.openxmlformats.org/officeDocument/2006/relationships/image" Target="../media/image32.wmf"/><Relationship Id="rId4" Type="http://schemas.openxmlformats.org/officeDocument/2006/relationships/image" Target="../media/image28.wmf"/></Relationships>
</file>

<file path=ppt/slides/_rels/slide13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132.xml"/><Relationship Id="rId7" Type="http://schemas.openxmlformats.org/officeDocument/2006/relationships/image" Target="../media/image188.jpg"/><Relationship Id="rId2" Type="http://schemas.openxmlformats.org/officeDocument/2006/relationships/slideLayout" Target="../slideLayouts/slideLayout2.xml"/><Relationship Id="rId1" Type="http://schemas.openxmlformats.org/officeDocument/2006/relationships/tags" Target="../tags/tag133.xml"/><Relationship Id="rId6" Type="http://schemas.openxmlformats.org/officeDocument/2006/relationships/image" Target="../media/image187.jpg"/><Relationship Id="rId5" Type="http://schemas.openxmlformats.org/officeDocument/2006/relationships/image" Target="../media/image186.jpg"/><Relationship Id="rId4" Type="http://schemas.openxmlformats.org/officeDocument/2006/relationships/image" Target="../media/image185.jpg"/><Relationship Id="rId9" Type="http://schemas.openxmlformats.org/officeDocument/2006/relationships/image" Target="../media/image109.wmf"/></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34.xml"/><Relationship Id="rId6" Type="http://schemas.openxmlformats.org/officeDocument/2006/relationships/image" Target="../media/image32.wmf"/><Relationship Id="rId5" Type="http://schemas.openxmlformats.org/officeDocument/2006/relationships/image" Target="../media/image190.jpg"/><Relationship Id="rId4" Type="http://schemas.openxmlformats.org/officeDocument/2006/relationships/image" Target="../media/image189.jp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35.xml"/><Relationship Id="rId6" Type="http://schemas.openxmlformats.org/officeDocument/2006/relationships/image" Target="../media/image192.jpg"/><Relationship Id="rId5" Type="http://schemas.openxmlformats.org/officeDocument/2006/relationships/image" Target="../media/image191.jpg"/><Relationship Id="rId4" Type="http://schemas.openxmlformats.org/officeDocument/2006/relationships/image" Target="../media/image32.wmf"/></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136.xml"/><Relationship Id="rId6" Type="http://schemas.openxmlformats.org/officeDocument/2006/relationships/image" Target="../media/image194.jpg"/><Relationship Id="rId5" Type="http://schemas.openxmlformats.org/officeDocument/2006/relationships/image" Target="../media/image28.wmf"/><Relationship Id="rId4" Type="http://schemas.openxmlformats.org/officeDocument/2006/relationships/image" Target="../media/image193.jp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37.xml"/><Relationship Id="rId6" Type="http://schemas.openxmlformats.org/officeDocument/2006/relationships/image" Target="../media/image60.jpg"/><Relationship Id="rId5" Type="http://schemas.openxmlformats.org/officeDocument/2006/relationships/image" Target="../media/image32.wmf"/><Relationship Id="rId4" Type="http://schemas.openxmlformats.org/officeDocument/2006/relationships/image" Target="../media/image28.wmf"/></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image" Target="../media/image28.wmf"/><Relationship Id="rId5" Type="http://schemas.openxmlformats.org/officeDocument/2006/relationships/image" Target="../media/image196.jpg"/><Relationship Id="rId4" Type="http://schemas.openxmlformats.org/officeDocument/2006/relationships/image" Target="../media/image195.jp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139.xml"/><Relationship Id="rId6" Type="http://schemas.openxmlformats.org/officeDocument/2006/relationships/image" Target="../media/image28.wmf"/><Relationship Id="rId5" Type="http://schemas.openxmlformats.org/officeDocument/2006/relationships/image" Target="../media/image196.jpg"/><Relationship Id="rId4" Type="http://schemas.openxmlformats.org/officeDocument/2006/relationships/image" Target="../media/image195.jp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197.jpg"/><Relationship Id="rId5" Type="http://schemas.openxmlformats.org/officeDocument/2006/relationships/image" Target="../media/image109.wmf"/><Relationship Id="rId4" Type="http://schemas.openxmlformats.org/officeDocument/2006/relationships/image" Target="../media/image32.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9.jpg"/><Relationship Id="rId5" Type="http://schemas.openxmlformats.org/officeDocument/2006/relationships/image" Target="../media/image28.wmf"/><Relationship Id="rId4" Type="http://schemas.openxmlformats.org/officeDocument/2006/relationships/audio" Target="../media/audio2.wav"/></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tags" Target="../tags/tag141.xml"/><Relationship Id="rId6" Type="http://schemas.openxmlformats.org/officeDocument/2006/relationships/image" Target="../media/image197.jpg"/><Relationship Id="rId5" Type="http://schemas.openxmlformats.org/officeDocument/2006/relationships/image" Target="../media/image109.wmf"/><Relationship Id="rId4" Type="http://schemas.openxmlformats.org/officeDocument/2006/relationships/image" Target="../media/image32.wmf"/></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42.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198.jp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7" Type="http://schemas.openxmlformats.org/officeDocument/2006/relationships/image" Target="../media/image199.jpg"/><Relationship Id="rId2" Type="http://schemas.openxmlformats.org/officeDocument/2006/relationships/slideLayout" Target="../slideLayouts/slideLayout2.xml"/><Relationship Id="rId1" Type="http://schemas.openxmlformats.org/officeDocument/2006/relationships/tags" Target="../tags/tag143.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44.xml"/><Relationship Id="rId5" Type="http://schemas.openxmlformats.org/officeDocument/2006/relationships/image" Target="../media/image32.wmf"/><Relationship Id="rId4" Type="http://schemas.openxmlformats.org/officeDocument/2006/relationships/image" Target="../media/image200.jp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45.xml"/><Relationship Id="rId5" Type="http://schemas.openxmlformats.org/officeDocument/2006/relationships/image" Target="../media/image32.wmf"/><Relationship Id="rId4" Type="http://schemas.openxmlformats.org/officeDocument/2006/relationships/image" Target="../media/image201.jp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46.xml"/><Relationship Id="rId5" Type="http://schemas.openxmlformats.org/officeDocument/2006/relationships/image" Target="../media/image202.jpg"/><Relationship Id="rId4" Type="http://schemas.openxmlformats.org/officeDocument/2006/relationships/image" Target="../media/image32.wmf"/></Relationships>
</file>

<file path=ppt/slides/_rels/slide146.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146.xml"/><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tags" Target="../tags/tag147.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 Id="rId9" Type="http://schemas.openxmlformats.org/officeDocument/2006/relationships/image" Target="../media/image109.wmf"/></Relationships>
</file>

<file path=ppt/slides/_rels/slide147.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147.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148.xml"/><Relationship Id="rId6" Type="http://schemas.openxmlformats.org/officeDocument/2006/relationships/image" Target="../media/image109.wmf"/><Relationship Id="rId5" Type="http://schemas.openxmlformats.org/officeDocument/2006/relationships/image" Target="../media/image122.wmf"/><Relationship Id="rId4" Type="http://schemas.openxmlformats.org/officeDocument/2006/relationships/image" Target="../media/image206.jpg"/><Relationship Id="rId9" Type="http://schemas.openxmlformats.org/officeDocument/2006/relationships/image" Target="../media/image207.jp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49.xml"/><Relationship Id="rId6" Type="http://schemas.openxmlformats.org/officeDocument/2006/relationships/image" Target="../media/image32.wmf"/><Relationship Id="rId5" Type="http://schemas.openxmlformats.org/officeDocument/2006/relationships/image" Target="../media/image209.jpg"/><Relationship Id="rId4" Type="http://schemas.openxmlformats.org/officeDocument/2006/relationships/image" Target="../media/image208.jpg"/></Relationships>
</file>

<file path=ppt/slides/_rels/slide149.xml.rels><?xml version="1.0" encoding="UTF-8" standalone="yes"?>
<Relationships xmlns="http://schemas.openxmlformats.org/package/2006/relationships"><Relationship Id="rId8" Type="http://schemas.openxmlformats.org/officeDocument/2006/relationships/image" Target="../media/image212.jpg"/><Relationship Id="rId3" Type="http://schemas.openxmlformats.org/officeDocument/2006/relationships/notesSlide" Target="../notesSlides/notesSlide149.xml"/><Relationship Id="rId7" Type="http://schemas.openxmlformats.org/officeDocument/2006/relationships/image" Target="../media/image211.jpg"/><Relationship Id="rId2" Type="http://schemas.openxmlformats.org/officeDocument/2006/relationships/slideLayout" Target="../slideLayouts/slideLayout2.xml"/><Relationship Id="rId1" Type="http://schemas.openxmlformats.org/officeDocument/2006/relationships/tags" Target="../tags/tag150.xml"/><Relationship Id="rId6" Type="http://schemas.openxmlformats.org/officeDocument/2006/relationships/image" Target="../media/image210.jpg"/><Relationship Id="rId5" Type="http://schemas.openxmlformats.org/officeDocument/2006/relationships/image" Target="../media/image109.wmf"/><Relationship Id="rId4" Type="http://schemas.openxmlformats.org/officeDocument/2006/relationships/image" Target="../media/image32.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0.png"/><Relationship Id="rId5" Type="http://schemas.openxmlformats.org/officeDocument/2006/relationships/image" Target="../media/image28.wmf"/><Relationship Id="rId4" Type="http://schemas.openxmlformats.org/officeDocument/2006/relationships/audio" Target="../media/audio2.wav"/></Relationships>
</file>

<file path=ppt/slides/_rels/slide150.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132.wmf"/><Relationship Id="rId3" Type="http://schemas.openxmlformats.org/officeDocument/2006/relationships/notesSlide" Target="../notesSlides/notesSlide150.xml"/><Relationship Id="rId7" Type="http://schemas.openxmlformats.org/officeDocument/2006/relationships/image" Target="../media/image216.jpg"/><Relationship Id="rId12"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tags" Target="../tags/tag151.xml"/><Relationship Id="rId6" Type="http://schemas.openxmlformats.org/officeDocument/2006/relationships/image" Target="../media/image215.jpg"/><Relationship Id="rId11" Type="http://schemas.openxmlformats.org/officeDocument/2006/relationships/image" Target="../media/image122.wmf"/><Relationship Id="rId5" Type="http://schemas.openxmlformats.org/officeDocument/2006/relationships/image" Target="../media/image214.jpg"/><Relationship Id="rId10" Type="http://schemas.openxmlformats.org/officeDocument/2006/relationships/image" Target="../media/image109.wmf"/><Relationship Id="rId4" Type="http://schemas.openxmlformats.org/officeDocument/2006/relationships/image" Target="../media/image213.jpg"/><Relationship Id="rId9" Type="http://schemas.openxmlformats.org/officeDocument/2006/relationships/image" Target="../media/image32.wmf"/></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52.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217.jp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7"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tags" Target="../tags/tag153.xml"/><Relationship Id="rId6" Type="http://schemas.openxmlformats.org/officeDocument/2006/relationships/image" Target="../media/image122.wmf"/><Relationship Id="rId5" Type="http://schemas.openxmlformats.org/officeDocument/2006/relationships/image" Target="../media/image109.wmf"/><Relationship Id="rId4" Type="http://schemas.openxmlformats.org/officeDocument/2006/relationships/image" Target="../media/image32.wmf"/></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54.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217.jpg"/></Relationships>
</file>

<file path=ppt/slides/_rels/slide154.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notesSlide" Target="../notesSlides/notesSlide154.xml"/><Relationship Id="rId7"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tags" Target="../tags/tag155.xml"/><Relationship Id="rId6" Type="http://schemas.openxmlformats.org/officeDocument/2006/relationships/image" Target="../media/image122.wmf"/><Relationship Id="rId5" Type="http://schemas.openxmlformats.org/officeDocument/2006/relationships/image" Target="../media/image109.wmf"/><Relationship Id="rId10" Type="http://schemas.openxmlformats.org/officeDocument/2006/relationships/image" Target="../media/image218.jpeg"/><Relationship Id="rId4" Type="http://schemas.openxmlformats.org/officeDocument/2006/relationships/image" Target="../media/image50.wmf"/><Relationship Id="rId9" Type="http://schemas.openxmlformats.org/officeDocument/2006/relationships/image" Target="../media/image28.wmf"/></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56.xml"/><Relationship Id="rId6" Type="http://schemas.openxmlformats.org/officeDocument/2006/relationships/image" Target="../media/image50.wmf"/><Relationship Id="rId5" Type="http://schemas.openxmlformats.org/officeDocument/2006/relationships/image" Target="../media/image122.wmf"/><Relationship Id="rId4" Type="http://schemas.openxmlformats.org/officeDocument/2006/relationships/image" Target="../media/image109.wmf"/></Relationships>
</file>

<file path=ppt/slides/_rels/slide156.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56.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57.xml"/><Relationship Id="rId6" Type="http://schemas.openxmlformats.org/officeDocument/2006/relationships/image" Target="../media/image122.wmf"/><Relationship Id="rId5" Type="http://schemas.openxmlformats.org/officeDocument/2006/relationships/image" Target="../media/image50.wmf"/><Relationship Id="rId10" Type="http://schemas.openxmlformats.org/officeDocument/2006/relationships/image" Target="../media/image221.jpeg"/><Relationship Id="rId4" Type="http://schemas.openxmlformats.org/officeDocument/2006/relationships/image" Target="../media/image219.png"/><Relationship Id="rId9" Type="http://schemas.openxmlformats.org/officeDocument/2006/relationships/image" Target="../media/image220.jpeg"/></Relationships>
</file>

<file path=ppt/slides/_rels/slide157.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notesSlide" Target="../notesSlides/notesSlide157.xml"/><Relationship Id="rId7" Type="http://schemas.openxmlformats.org/officeDocument/2006/relationships/image" Target="../media/image222.jpeg"/><Relationship Id="rId2" Type="http://schemas.openxmlformats.org/officeDocument/2006/relationships/slideLayout" Target="../slideLayouts/slideLayout2.xml"/><Relationship Id="rId1" Type="http://schemas.openxmlformats.org/officeDocument/2006/relationships/tags" Target="../tags/tag158.xml"/><Relationship Id="rId6" Type="http://schemas.openxmlformats.org/officeDocument/2006/relationships/image" Target="../media/image122.wmf"/><Relationship Id="rId5" Type="http://schemas.openxmlformats.org/officeDocument/2006/relationships/image" Target="../media/image109.wmf"/><Relationship Id="rId4" Type="http://schemas.openxmlformats.org/officeDocument/2006/relationships/image" Target="../media/image50.wmf"/></Relationships>
</file>

<file path=ppt/slides/_rels/slide158.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50.wmf"/><Relationship Id="rId1" Type="http://schemas.openxmlformats.org/officeDocument/2006/relationships/slideLayout" Target="../slideLayouts/slideLayout7.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122.wmf"/></Relationships>
</file>

<file path=ppt/slides/_rels/slide159.xml.rels><?xml version="1.0" encoding="UTF-8" standalone="yes"?>
<Relationships xmlns="http://schemas.openxmlformats.org/package/2006/relationships"><Relationship Id="rId8" Type="http://schemas.openxmlformats.org/officeDocument/2006/relationships/hyperlink" Target="http://ocw.um.es/cc.-de-la-salud/alimentacion-y-nutricion-actuales/otros-recursos-1/or-f-003.pdf" TargetMode="External"/><Relationship Id="rId3" Type="http://schemas.openxmlformats.org/officeDocument/2006/relationships/notesSlide" Target="../notesSlides/notesSlide158.xml"/><Relationship Id="rId7"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tags" Target="../tags/tag159.xml"/><Relationship Id="rId6" Type="http://schemas.openxmlformats.org/officeDocument/2006/relationships/image" Target="../media/image109.wmf"/><Relationship Id="rId5" Type="http://schemas.openxmlformats.org/officeDocument/2006/relationships/image" Target="../media/image50.wmf"/><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2.wmf"/><Relationship Id="rId5" Type="http://schemas.openxmlformats.org/officeDocument/2006/relationships/image" Target="../media/image31.jpg"/><Relationship Id="rId4" Type="http://schemas.openxmlformats.org/officeDocument/2006/relationships/audio" Target="../media/audio2.wav"/></Relationships>
</file>

<file path=ppt/slides/_rels/slide160.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notesSlide" Target="../notesSlides/notesSlide159.xml"/><Relationship Id="rId7"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tags" Target="../tags/tag160.xml"/><Relationship Id="rId6" Type="http://schemas.openxmlformats.org/officeDocument/2006/relationships/image" Target="../media/image109.wmf"/><Relationship Id="rId5" Type="http://schemas.openxmlformats.org/officeDocument/2006/relationships/image" Target="../media/image226.jpeg"/><Relationship Id="rId10" Type="http://schemas.openxmlformats.org/officeDocument/2006/relationships/image" Target="../media/image50.wmf"/><Relationship Id="rId4" Type="http://schemas.openxmlformats.org/officeDocument/2006/relationships/audio" Target="../media/audio3.wav"/><Relationship Id="rId9" Type="http://schemas.openxmlformats.org/officeDocument/2006/relationships/image" Target="../media/image28.wmf"/></Relationships>
</file>

<file path=ppt/slides/_rels/slide161.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notesSlide" Target="../notesSlides/notesSlide160.xml"/><Relationship Id="rId7"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tags" Target="../tags/tag161.xml"/><Relationship Id="rId6" Type="http://schemas.openxmlformats.org/officeDocument/2006/relationships/image" Target="../media/image50.wmf"/><Relationship Id="rId5" Type="http://schemas.openxmlformats.org/officeDocument/2006/relationships/image" Target="../media/image109.wmf"/><Relationship Id="rId4" Type="http://schemas.openxmlformats.org/officeDocument/2006/relationships/audio" Target="../media/audio3.wav"/></Relationships>
</file>

<file path=ppt/slides/_rels/slide162.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notesSlide" Target="../notesSlides/notesSlide161.xml"/><Relationship Id="rId7" Type="http://schemas.openxmlformats.org/officeDocument/2006/relationships/image" Target="../media/image50.wmf"/><Relationship Id="rId2" Type="http://schemas.openxmlformats.org/officeDocument/2006/relationships/slideLayout" Target="../slideLayouts/slideLayout7.xml"/><Relationship Id="rId1" Type="http://schemas.openxmlformats.org/officeDocument/2006/relationships/tags" Target="../tags/tag162.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audio" Target="../media/audio3.wav"/><Relationship Id="rId9" Type="http://schemas.openxmlformats.org/officeDocument/2006/relationships/image" Target="../media/image109.wmf"/></Relationships>
</file>

<file path=ppt/slides/_rels/slide163.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notesSlide" Target="../notesSlides/notesSlide162.xml"/><Relationship Id="rId7"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tags" Target="../tags/tag163.xml"/><Relationship Id="rId6" Type="http://schemas.openxmlformats.org/officeDocument/2006/relationships/image" Target="../media/image50.wmf"/><Relationship Id="rId5" Type="http://schemas.openxmlformats.org/officeDocument/2006/relationships/image" Target="../media/image231.jpeg"/><Relationship Id="rId4" Type="http://schemas.openxmlformats.org/officeDocument/2006/relationships/audio" Target="../media/audio3.wav"/><Relationship Id="rId9" Type="http://schemas.openxmlformats.org/officeDocument/2006/relationships/image" Target="../media/image127.wmf"/></Relationships>
</file>

<file path=ppt/slides/_rels/slide164.xml.rels><?xml version="1.0" encoding="UTF-8" standalone="yes"?>
<Relationships xmlns="http://schemas.openxmlformats.org/package/2006/relationships"><Relationship Id="rId8" Type="http://schemas.openxmlformats.org/officeDocument/2006/relationships/image" Target="../media/image232.jpg"/><Relationship Id="rId3" Type="http://schemas.openxmlformats.org/officeDocument/2006/relationships/notesSlide" Target="../notesSlides/notesSlide163.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64.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65.xml"/><Relationship Id="rId5" Type="http://schemas.openxmlformats.org/officeDocument/2006/relationships/image" Target="../media/image233.jpeg"/><Relationship Id="rId4" Type="http://schemas.openxmlformats.org/officeDocument/2006/relationships/image" Target="../media/image50.wmf"/></Relationships>
</file>

<file path=ppt/slides/_rels/slide166.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165.xml"/><Relationship Id="rId7" Type="http://schemas.openxmlformats.org/officeDocument/2006/relationships/image" Target="../media/image236.jpg"/><Relationship Id="rId12"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tags" Target="../tags/tag166.xml"/><Relationship Id="rId6" Type="http://schemas.openxmlformats.org/officeDocument/2006/relationships/image" Target="../media/image235.jpg"/><Relationship Id="rId11" Type="http://schemas.openxmlformats.org/officeDocument/2006/relationships/image" Target="../media/image109.wmf"/><Relationship Id="rId5" Type="http://schemas.openxmlformats.org/officeDocument/2006/relationships/image" Target="../media/image234.jpg"/><Relationship Id="rId10" Type="http://schemas.openxmlformats.org/officeDocument/2006/relationships/image" Target="../media/image32.wmf"/><Relationship Id="rId4" Type="http://schemas.openxmlformats.org/officeDocument/2006/relationships/audio" Target="../media/audio3.wav"/><Relationship Id="rId9" Type="http://schemas.openxmlformats.org/officeDocument/2006/relationships/image" Target="../media/image237.jpg"/></Relationships>
</file>

<file path=ppt/slides/_rels/slide167.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notesSlide" Target="../notesSlides/notesSlide166.xml"/><Relationship Id="rId7" Type="http://schemas.openxmlformats.org/officeDocument/2006/relationships/image" Target="../media/image239.jpeg"/><Relationship Id="rId2" Type="http://schemas.openxmlformats.org/officeDocument/2006/relationships/slideLayout" Target="../slideLayouts/slideLayout2.xml"/><Relationship Id="rId1" Type="http://schemas.openxmlformats.org/officeDocument/2006/relationships/tags" Target="../tags/tag167.xml"/><Relationship Id="rId6" Type="http://schemas.openxmlformats.org/officeDocument/2006/relationships/image" Target="../media/image109.wmf"/><Relationship Id="rId5" Type="http://schemas.openxmlformats.org/officeDocument/2006/relationships/image" Target="../media/image50.wmf"/><Relationship Id="rId10" Type="http://schemas.openxmlformats.org/officeDocument/2006/relationships/image" Target="../media/image242.jpeg"/><Relationship Id="rId4" Type="http://schemas.openxmlformats.org/officeDocument/2006/relationships/image" Target="../media/image238.jpeg"/><Relationship Id="rId9" Type="http://schemas.openxmlformats.org/officeDocument/2006/relationships/image" Target="../media/image241.jpeg"/></Relationships>
</file>

<file path=ppt/slides/_rels/slide168.xml.rels><?xml version="1.0" encoding="UTF-8" standalone="yes"?>
<Relationships xmlns="http://schemas.openxmlformats.org/package/2006/relationships"><Relationship Id="rId8" Type="http://schemas.openxmlformats.org/officeDocument/2006/relationships/image" Target="../media/image246.jpg"/><Relationship Id="rId3" Type="http://schemas.openxmlformats.org/officeDocument/2006/relationships/notesSlide" Target="../notesSlides/notesSlide167.xml"/><Relationship Id="rId7" Type="http://schemas.openxmlformats.org/officeDocument/2006/relationships/image" Target="../media/image245.jpg"/><Relationship Id="rId2" Type="http://schemas.openxmlformats.org/officeDocument/2006/relationships/slideLayout" Target="../slideLayouts/slideLayout2.xml"/><Relationship Id="rId1" Type="http://schemas.openxmlformats.org/officeDocument/2006/relationships/tags" Target="../tags/tag168.xml"/><Relationship Id="rId6" Type="http://schemas.openxmlformats.org/officeDocument/2006/relationships/image" Target="../media/image244.jpg"/><Relationship Id="rId5" Type="http://schemas.openxmlformats.org/officeDocument/2006/relationships/image" Target="../media/image243.jpg"/><Relationship Id="rId4" Type="http://schemas.openxmlformats.org/officeDocument/2006/relationships/image" Target="../media/image32.wmf"/></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69.xml"/><Relationship Id="rId6" Type="http://schemas.openxmlformats.org/officeDocument/2006/relationships/image" Target="../media/image32.wmf"/><Relationship Id="rId5" Type="http://schemas.openxmlformats.org/officeDocument/2006/relationships/image" Target="../media/image248.jpg"/><Relationship Id="rId4" Type="http://schemas.openxmlformats.org/officeDocument/2006/relationships/image" Target="../media/image247.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3.jpg"/><Relationship Id="rId5" Type="http://schemas.openxmlformats.org/officeDocument/2006/relationships/image" Target="../media/image32.wmf"/><Relationship Id="rId4" Type="http://schemas.openxmlformats.org/officeDocument/2006/relationships/audio" Target="../media/audio2.wav"/></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170.xml"/><Relationship Id="rId6" Type="http://schemas.openxmlformats.org/officeDocument/2006/relationships/image" Target="../media/image250.jpg"/><Relationship Id="rId5" Type="http://schemas.openxmlformats.org/officeDocument/2006/relationships/image" Target="../media/image28.wmf"/><Relationship Id="rId4" Type="http://schemas.openxmlformats.org/officeDocument/2006/relationships/image" Target="../media/image249.jpg"/></Relationships>
</file>

<file path=ppt/slides/_rels/slide171.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notesSlide" Target="../notesSlides/notesSlide170.xml"/><Relationship Id="rId7" Type="http://schemas.openxmlformats.org/officeDocument/2006/relationships/image" Target="../media/image253.jpeg"/><Relationship Id="rId2" Type="http://schemas.openxmlformats.org/officeDocument/2006/relationships/slideLayout" Target="../slideLayouts/slideLayout2.xml"/><Relationship Id="rId1" Type="http://schemas.openxmlformats.org/officeDocument/2006/relationships/tags" Target="../tags/tag171.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50.wmf"/></Relationships>
</file>

<file path=ppt/slides/_rels/slide172.xml.rels><?xml version="1.0" encoding="UTF-8" standalone="yes"?>
<Relationships xmlns="http://schemas.openxmlformats.org/package/2006/relationships"><Relationship Id="rId8" Type="http://schemas.openxmlformats.org/officeDocument/2006/relationships/image" Target="../media/image257.jpg"/><Relationship Id="rId3" Type="http://schemas.openxmlformats.org/officeDocument/2006/relationships/notesSlide" Target="../notesSlides/notesSlide171.xml"/><Relationship Id="rId7" Type="http://schemas.openxmlformats.org/officeDocument/2006/relationships/image" Target="../media/image256.jpeg"/><Relationship Id="rId2" Type="http://schemas.openxmlformats.org/officeDocument/2006/relationships/slideLayout" Target="../slideLayouts/slideLayout2.xml"/><Relationship Id="rId1" Type="http://schemas.openxmlformats.org/officeDocument/2006/relationships/tags" Target="../tags/tag172.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255.jpeg"/></Relationships>
</file>

<file path=ppt/slides/_rels/slide173.xml.rels><?xml version="1.0" encoding="UTF-8" standalone="yes"?>
<Relationships xmlns="http://schemas.openxmlformats.org/package/2006/relationships"><Relationship Id="rId8" Type="http://schemas.openxmlformats.org/officeDocument/2006/relationships/image" Target="../media/image261.jpg"/><Relationship Id="rId3" Type="http://schemas.openxmlformats.org/officeDocument/2006/relationships/notesSlide" Target="../notesSlides/notesSlide172.xml"/><Relationship Id="rId7" Type="http://schemas.openxmlformats.org/officeDocument/2006/relationships/image" Target="../media/image260.jpg"/><Relationship Id="rId2" Type="http://schemas.openxmlformats.org/officeDocument/2006/relationships/slideLayout" Target="../slideLayouts/slideLayout2.xml"/><Relationship Id="rId1" Type="http://schemas.openxmlformats.org/officeDocument/2006/relationships/tags" Target="../tags/tag173.xml"/><Relationship Id="rId6" Type="http://schemas.openxmlformats.org/officeDocument/2006/relationships/image" Target="../media/image32.wmf"/><Relationship Id="rId5" Type="http://schemas.openxmlformats.org/officeDocument/2006/relationships/image" Target="../media/image259.jpg"/><Relationship Id="rId4" Type="http://schemas.openxmlformats.org/officeDocument/2006/relationships/image" Target="../media/image258.jpg"/></Relationships>
</file>

<file path=ppt/slides/_rels/slide174.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notesSlide" Target="../notesSlides/notesSlide173.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174.xml"/><Relationship Id="rId6" Type="http://schemas.openxmlformats.org/officeDocument/2006/relationships/image" Target="../media/image264.jpg"/><Relationship Id="rId5" Type="http://schemas.openxmlformats.org/officeDocument/2006/relationships/image" Target="../media/image263.jpg"/><Relationship Id="rId10" Type="http://schemas.openxmlformats.org/officeDocument/2006/relationships/image" Target="../media/image127.wmf"/><Relationship Id="rId4" Type="http://schemas.openxmlformats.org/officeDocument/2006/relationships/image" Target="../media/image262.jpg"/><Relationship Id="rId9" Type="http://schemas.openxmlformats.org/officeDocument/2006/relationships/image" Target="../media/image122.wmf"/></Relationships>
</file>

<file path=ppt/slides/_rels/slide175.xml.rels><?xml version="1.0" encoding="UTF-8" standalone="yes"?>
<Relationships xmlns="http://schemas.openxmlformats.org/package/2006/relationships"><Relationship Id="rId8" Type="http://schemas.openxmlformats.org/officeDocument/2006/relationships/image" Target="../media/image269.jpeg"/><Relationship Id="rId3" Type="http://schemas.openxmlformats.org/officeDocument/2006/relationships/notesSlide" Target="../notesSlides/notesSlide174.xml"/><Relationship Id="rId7" Type="http://schemas.openxmlformats.org/officeDocument/2006/relationships/image" Target="../media/image268.jpeg"/><Relationship Id="rId2" Type="http://schemas.openxmlformats.org/officeDocument/2006/relationships/slideLayout" Target="../slideLayouts/slideLayout2.xml"/><Relationship Id="rId1" Type="http://schemas.openxmlformats.org/officeDocument/2006/relationships/tags" Target="../tags/tag175.xml"/><Relationship Id="rId6" Type="http://schemas.openxmlformats.org/officeDocument/2006/relationships/image" Target="../media/image267.jpeg"/><Relationship Id="rId5" Type="http://schemas.openxmlformats.org/officeDocument/2006/relationships/image" Target="../media/image266.jpeg"/><Relationship Id="rId10" Type="http://schemas.openxmlformats.org/officeDocument/2006/relationships/image" Target="../media/image109.wmf"/><Relationship Id="rId4" Type="http://schemas.openxmlformats.org/officeDocument/2006/relationships/image" Target="../media/image265.jpeg"/><Relationship Id="rId9" Type="http://schemas.openxmlformats.org/officeDocument/2006/relationships/image" Target="../media/image50.wmf"/></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7" Type="http://schemas.openxmlformats.org/officeDocument/2006/relationships/image" Target="../media/image271.jpeg"/><Relationship Id="rId2" Type="http://schemas.openxmlformats.org/officeDocument/2006/relationships/slideLayout" Target="../slideLayouts/slideLayout2.xml"/><Relationship Id="rId1" Type="http://schemas.openxmlformats.org/officeDocument/2006/relationships/tags" Target="../tags/tag176.xml"/><Relationship Id="rId6" Type="http://schemas.openxmlformats.org/officeDocument/2006/relationships/image" Target="../media/image50.wmf"/><Relationship Id="rId5" Type="http://schemas.openxmlformats.org/officeDocument/2006/relationships/image" Target="../media/image28.wmf"/><Relationship Id="rId4" Type="http://schemas.openxmlformats.org/officeDocument/2006/relationships/image" Target="../media/image270.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77.xml"/><Relationship Id="rId6" Type="http://schemas.openxmlformats.org/officeDocument/2006/relationships/image" Target="../media/image272.jpeg"/><Relationship Id="rId5" Type="http://schemas.openxmlformats.org/officeDocument/2006/relationships/image" Target="../media/image50.wmf"/><Relationship Id="rId4" Type="http://schemas.openxmlformats.org/officeDocument/2006/relationships/image" Target="../media/image28.wmf"/></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7" Type="http://schemas.openxmlformats.org/officeDocument/2006/relationships/image" Target="../media/image273.jpg"/><Relationship Id="rId2" Type="http://schemas.openxmlformats.org/officeDocument/2006/relationships/slideLayout" Target="../slideLayouts/slideLayout2.xml"/><Relationship Id="rId1" Type="http://schemas.openxmlformats.org/officeDocument/2006/relationships/tags" Target="../tags/tag178.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s>
</file>

<file path=ppt/slides/_rels/slide179.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178.xml"/><Relationship Id="rId7" Type="http://schemas.openxmlformats.org/officeDocument/2006/relationships/image" Target="../media/image275.jpg"/><Relationship Id="rId2" Type="http://schemas.openxmlformats.org/officeDocument/2006/relationships/slideLayout" Target="../slideLayouts/slideLayout2.xml"/><Relationship Id="rId1" Type="http://schemas.openxmlformats.org/officeDocument/2006/relationships/tags" Target="../tags/tag179.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7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3.jpg"/><Relationship Id="rId5" Type="http://schemas.openxmlformats.org/officeDocument/2006/relationships/image" Target="../media/image32.wmf"/><Relationship Id="rId4" Type="http://schemas.openxmlformats.org/officeDocument/2006/relationships/audio" Target="../media/audio2.wav"/></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80.xml"/><Relationship Id="rId6" Type="http://schemas.openxmlformats.org/officeDocument/2006/relationships/image" Target="../media/image276.jpeg"/><Relationship Id="rId5" Type="http://schemas.openxmlformats.org/officeDocument/2006/relationships/image" Target="../media/image50.wmf"/><Relationship Id="rId4" Type="http://schemas.openxmlformats.org/officeDocument/2006/relationships/image" Target="../media/image28.wmf"/></Relationships>
</file>

<file path=ppt/slides/_rels/slide181.xml.rels><?xml version="1.0" encoding="UTF-8" standalone="yes"?>
<Relationships xmlns="http://schemas.openxmlformats.org/package/2006/relationships"><Relationship Id="rId8" Type="http://schemas.openxmlformats.org/officeDocument/2006/relationships/image" Target="../media/image278.jpeg"/><Relationship Id="rId3" Type="http://schemas.openxmlformats.org/officeDocument/2006/relationships/notesSlide" Target="../notesSlides/notesSlide180.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81.xml"/><Relationship Id="rId6" Type="http://schemas.openxmlformats.org/officeDocument/2006/relationships/image" Target="../media/image50.wmf"/><Relationship Id="rId5" Type="http://schemas.openxmlformats.org/officeDocument/2006/relationships/image" Target="../media/image28.wmf"/><Relationship Id="rId10" Type="http://schemas.openxmlformats.org/officeDocument/2006/relationships/image" Target="../media/image280.jpeg"/><Relationship Id="rId4" Type="http://schemas.openxmlformats.org/officeDocument/2006/relationships/image" Target="../media/image277.jpeg"/><Relationship Id="rId9" Type="http://schemas.openxmlformats.org/officeDocument/2006/relationships/image" Target="../media/image279.jpeg"/></Relationships>
</file>

<file path=ppt/slides/_rels/slide182.xml.rels><?xml version="1.0" encoding="UTF-8" standalone="yes"?>
<Relationships xmlns="http://schemas.openxmlformats.org/package/2006/relationships"><Relationship Id="rId8" Type="http://schemas.openxmlformats.org/officeDocument/2006/relationships/image" Target="../media/image283.jpeg"/><Relationship Id="rId3" Type="http://schemas.openxmlformats.org/officeDocument/2006/relationships/notesSlide" Target="../notesSlides/notesSlide181.xml"/><Relationship Id="rId7" Type="http://schemas.openxmlformats.org/officeDocument/2006/relationships/image" Target="../media/image282.jpeg"/><Relationship Id="rId2" Type="http://schemas.openxmlformats.org/officeDocument/2006/relationships/slideLayout" Target="../slideLayouts/slideLayout2.xml"/><Relationship Id="rId1" Type="http://schemas.openxmlformats.org/officeDocument/2006/relationships/tags" Target="../tags/tag182.xml"/><Relationship Id="rId6" Type="http://schemas.openxmlformats.org/officeDocument/2006/relationships/image" Target="../media/image281.jpeg"/><Relationship Id="rId5" Type="http://schemas.openxmlformats.org/officeDocument/2006/relationships/image" Target="../media/image50.wmf"/><Relationship Id="rId4" Type="http://schemas.openxmlformats.org/officeDocument/2006/relationships/image" Target="../media/image28.wmf"/></Relationships>
</file>

<file path=ppt/slides/_rels/slide183.xml.rels><?xml version="1.0" encoding="UTF-8" standalone="yes"?>
<Relationships xmlns="http://schemas.openxmlformats.org/package/2006/relationships"><Relationship Id="rId8" Type="http://schemas.openxmlformats.org/officeDocument/2006/relationships/image" Target="../media/image284.jpg"/><Relationship Id="rId3" Type="http://schemas.openxmlformats.org/officeDocument/2006/relationships/notesSlide" Target="../notesSlides/notesSlide182.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83.xml"/><Relationship Id="rId6" Type="http://schemas.openxmlformats.org/officeDocument/2006/relationships/image" Target="../media/image28.wmf"/><Relationship Id="rId5" Type="http://schemas.openxmlformats.org/officeDocument/2006/relationships/image" Target="../media/image109.wmf"/><Relationship Id="rId4" Type="http://schemas.openxmlformats.org/officeDocument/2006/relationships/image" Target="../media/image32.wmf"/></Relationships>
</file>

<file path=ppt/slides/_rels/slide184.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83.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84.xml"/><Relationship Id="rId6" Type="http://schemas.openxmlformats.org/officeDocument/2006/relationships/image" Target="../media/image122.wmf"/><Relationship Id="rId11" Type="http://schemas.openxmlformats.org/officeDocument/2006/relationships/image" Target="../media/image132.wmf"/><Relationship Id="rId5" Type="http://schemas.openxmlformats.org/officeDocument/2006/relationships/image" Target="../media/image286.jpg"/><Relationship Id="rId10" Type="http://schemas.openxmlformats.org/officeDocument/2006/relationships/image" Target="../media/image28.wmf"/><Relationship Id="rId4" Type="http://schemas.openxmlformats.org/officeDocument/2006/relationships/image" Target="../media/image285.jpg"/><Relationship Id="rId9" Type="http://schemas.openxmlformats.org/officeDocument/2006/relationships/image" Target="../media/image32.wmf"/></Relationships>
</file>

<file path=ppt/slides/_rels/slide185.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184.xml"/><Relationship Id="rId7" Type="http://schemas.openxmlformats.org/officeDocument/2006/relationships/image" Target="../media/image287.jpg"/><Relationship Id="rId2" Type="http://schemas.openxmlformats.org/officeDocument/2006/relationships/slideLayout" Target="../slideLayouts/slideLayout2.xml"/><Relationship Id="rId1" Type="http://schemas.openxmlformats.org/officeDocument/2006/relationships/tags" Target="../tags/tag185.xml"/><Relationship Id="rId6" Type="http://schemas.openxmlformats.org/officeDocument/2006/relationships/image" Target="../media/image122.wmf"/><Relationship Id="rId5" Type="http://schemas.openxmlformats.org/officeDocument/2006/relationships/image" Target="../media/image109.wmf"/><Relationship Id="rId4" Type="http://schemas.openxmlformats.org/officeDocument/2006/relationships/image" Target="../media/image32.wmf"/></Relationships>
</file>

<file path=ppt/slides/_rels/slide186.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185.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86.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8.jpg"/><Relationship Id="rId9" Type="http://schemas.openxmlformats.org/officeDocument/2006/relationships/image" Target="../media/image289.jp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187.xml"/><Relationship Id="rId6"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290.jpg"/></Relationships>
</file>

<file path=ppt/slides/_rels/slide188.xml.rels><?xml version="1.0" encoding="UTF-8" standalone="yes"?>
<Relationships xmlns="http://schemas.openxmlformats.org/package/2006/relationships"><Relationship Id="rId8" Type="http://schemas.openxmlformats.org/officeDocument/2006/relationships/image" Target="../media/image293.jpg"/><Relationship Id="rId3" Type="http://schemas.openxmlformats.org/officeDocument/2006/relationships/notesSlide" Target="../notesSlides/notesSlide187.xml"/><Relationship Id="rId7" Type="http://schemas.openxmlformats.org/officeDocument/2006/relationships/image" Target="../media/image292.jpg"/><Relationship Id="rId2" Type="http://schemas.openxmlformats.org/officeDocument/2006/relationships/slideLayout" Target="../slideLayouts/slideLayout2.xml"/><Relationship Id="rId1" Type="http://schemas.openxmlformats.org/officeDocument/2006/relationships/tags" Target="../tags/tag188.xml"/><Relationship Id="rId6" Type="http://schemas.openxmlformats.org/officeDocument/2006/relationships/image" Target="../media/image291.jpg"/><Relationship Id="rId5" Type="http://schemas.openxmlformats.org/officeDocument/2006/relationships/image" Target="../media/image32.wmf"/><Relationship Id="rId4" Type="http://schemas.openxmlformats.org/officeDocument/2006/relationships/image" Target="../media/image28.wmf"/></Relationships>
</file>

<file path=ppt/slides/_rels/slide189.xml.rels><?xml version="1.0" encoding="UTF-8" standalone="yes"?>
<Relationships xmlns="http://schemas.openxmlformats.org/package/2006/relationships"><Relationship Id="rId8" Type="http://schemas.openxmlformats.org/officeDocument/2006/relationships/image" Target="../media/image294.jpeg"/><Relationship Id="rId3" Type="http://schemas.openxmlformats.org/officeDocument/2006/relationships/notesSlide" Target="../notesSlides/notesSlide188.xml"/><Relationship Id="rId7" Type="http://schemas.openxmlformats.org/officeDocument/2006/relationships/image" Target="../media/image122.wmf"/><Relationship Id="rId12" Type="http://schemas.openxmlformats.org/officeDocument/2006/relationships/image" Target="../media/image298.jpeg"/><Relationship Id="rId2" Type="http://schemas.openxmlformats.org/officeDocument/2006/relationships/slideLayout" Target="../slideLayouts/slideLayout2.xml"/><Relationship Id="rId1" Type="http://schemas.openxmlformats.org/officeDocument/2006/relationships/tags" Target="../tags/tag189.xml"/><Relationship Id="rId6" Type="http://schemas.openxmlformats.org/officeDocument/2006/relationships/image" Target="../media/image109.wmf"/><Relationship Id="rId11" Type="http://schemas.openxmlformats.org/officeDocument/2006/relationships/image" Target="../media/image297.jpeg"/><Relationship Id="rId5" Type="http://schemas.openxmlformats.org/officeDocument/2006/relationships/image" Target="../media/image50.wmf"/><Relationship Id="rId10" Type="http://schemas.openxmlformats.org/officeDocument/2006/relationships/image" Target="../media/image296.jpeg"/><Relationship Id="rId4" Type="http://schemas.openxmlformats.org/officeDocument/2006/relationships/image" Target="../media/image28.wmf"/><Relationship Id="rId9" Type="http://schemas.openxmlformats.org/officeDocument/2006/relationships/image" Target="../media/image29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5.jp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2.wmf"/><Relationship Id="rId5" Type="http://schemas.openxmlformats.org/officeDocument/2006/relationships/image" Target="../media/image34.jpg"/><Relationship Id="rId4" Type="http://schemas.openxmlformats.org/officeDocument/2006/relationships/audio" Target="../media/audio2.wav"/></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7" Type="http://schemas.openxmlformats.org/officeDocument/2006/relationships/image" Target="../media/image299.jpeg"/><Relationship Id="rId2" Type="http://schemas.openxmlformats.org/officeDocument/2006/relationships/slideLayout" Target="../slideLayouts/slideLayout2.xml"/><Relationship Id="rId1" Type="http://schemas.openxmlformats.org/officeDocument/2006/relationships/tags" Target="../tags/tag190.xml"/><Relationship Id="rId6" Type="http://schemas.openxmlformats.org/officeDocument/2006/relationships/image" Target="../media/image109.wmf"/><Relationship Id="rId5" Type="http://schemas.openxmlformats.org/officeDocument/2006/relationships/image" Target="../media/image50.wmf"/><Relationship Id="rId4" Type="http://schemas.openxmlformats.org/officeDocument/2006/relationships/image" Target="../media/image28.wmf"/></Relationships>
</file>

<file path=ppt/slides/_rels/slide191.xml.rels><?xml version="1.0" encoding="UTF-8" standalone="yes"?>
<Relationships xmlns="http://schemas.openxmlformats.org/package/2006/relationships"><Relationship Id="rId8" Type="http://schemas.openxmlformats.org/officeDocument/2006/relationships/image" Target="../media/image302.jpeg"/><Relationship Id="rId3" Type="http://schemas.openxmlformats.org/officeDocument/2006/relationships/notesSlide" Target="../notesSlides/notesSlide190.xml"/><Relationship Id="rId7" Type="http://schemas.openxmlformats.org/officeDocument/2006/relationships/image" Target="../media/image301.jpeg"/><Relationship Id="rId2" Type="http://schemas.openxmlformats.org/officeDocument/2006/relationships/slideLayout" Target="../slideLayouts/slideLayout2.xml"/><Relationship Id="rId1" Type="http://schemas.openxmlformats.org/officeDocument/2006/relationships/tags" Target="../tags/tag191.xml"/><Relationship Id="rId6" Type="http://schemas.openxmlformats.org/officeDocument/2006/relationships/image" Target="../media/image300.jpeg"/><Relationship Id="rId5" Type="http://schemas.openxmlformats.org/officeDocument/2006/relationships/image" Target="../media/image50.wmf"/><Relationship Id="rId4" Type="http://schemas.openxmlformats.org/officeDocument/2006/relationships/image" Target="../media/image28.wmf"/><Relationship Id="rId9" Type="http://schemas.openxmlformats.org/officeDocument/2006/relationships/image" Target="../media/image303.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7" Type="http://schemas.openxmlformats.org/officeDocument/2006/relationships/image" Target="../media/image305.jpeg"/><Relationship Id="rId2" Type="http://schemas.openxmlformats.org/officeDocument/2006/relationships/slideLayout" Target="../slideLayouts/slideLayout2.xml"/><Relationship Id="rId1" Type="http://schemas.openxmlformats.org/officeDocument/2006/relationships/tags" Target="../tags/tag192.xml"/><Relationship Id="rId6" Type="http://schemas.openxmlformats.org/officeDocument/2006/relationships/image" Target="../media/image304.jpeg"/><Relationship Id="rId5" Type="http://schemas.openxmlformats.org/officeDocument/2006/relationships/image" Target="../media/image50.wmf"/><Relationship Id="rId4" Type="http://schemas.openxmlformats.org/officeDocument/2006/relationships/image" Target="../media/image28.wmf"/></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193.xml"/><Relationship Id="rId5" Type="http://schemas.openxmlformats.org/officeDocument/2006/relationships/image" Target="../media/image306.png"/><Relationship Id="rId4" Type="http://schemas.openxmlformats.org/officeDocument/2006/relationships/image" Target="../media/image32.wmf"/></Relationships>
</file>

<file path=ppt/slides/_rels/slide194.xml.rels><?xml version="1.0" encoding="UTF-8" standalone="yes"?>
<Relationships xmlns="http://schemas.openxmlformats.org/package/2006/relationships"><Relationship Id="rId8" Type="http://schemas.openxmlformats.org/officeDocument/2006/relationships/image" Target="../media/image308.jpeg"/><Relationship Id="rId3" Type="http://schemas.openxmlformats.org/officeDocument/2006/relationships/notesSlide" Target="../notesSlides/notesSlide193.xml"/><Relationship Id="rId7" Type="http://schemas.openxmlformats.org/officeDocument/2006/relationships/image" Target="../media/image307.jpeg"/><Relationship Id="rId2" Type="http://schemas.openxmlformats.org/officeDocument/2006/relationships/slideLayout" Target="../slideLayouts/slideLayout2.xml"/><Relationship Id="rId1" Type="http://schemas.openxmlformats.org/officeDocument/2006/relationships/tags" Target="../tags/tag194.xml"/><Relationship Id="rId6" Type="http://schemas.openxmlformats.org/officeDocument/2006/relationships/image" Target="../media/image109.wmf"/><Relationship Id="rId5" Type="http://schemas.openxmlformats.org/officeDocument/2006/relationships/image" Target="../media/image50.wmf"/><Relationship Id="rId4" Type="http://schemas.openxmlformats.org/officeDocument/2006/relationships/image" Target="../media/image28.wmf"/><Relationship Id="rId9" Type="http://schemas.openxmlformats.org/officeDocument/2006/relationships/image" Target="../media/image309.jpeg"/></Relationships>
</file>

<file path=ppt/slides/_rels/slide195.xml.rels><?xml version="1.0" encoding="UTF-8" standalone="yes"?>
<Relationships xmlns="http://schemas.openxmlformats.org/package/2006/relationships"><Relationship Id="rId8" Type="http://schemas.openxmlformats.org/officeDocument/2006/relationships/image" Target="../media/image310.jpeg"/><Relationship Id="rId3" Type="http://schemas.openxmlformats.org/officeDocument/2006/relationships/notesSlide" Target="../notesSlides/notesSlide194.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195.xml"/><Relationship Id="rId6" Type="http://schemas.openxmlformats.org/officeDocument/2006/relationships/image" Target="../media/image122.wmf"/><Relationship Id="rId5" Type="http://schemas.openxmlformats.org/officeDocument/2006/relationships/image" Target="../media/image50.wmf"/><Relationship Id="rId4" Type="http://schemas.openxmlformats.org/officeDocument/2006/relationships/image" Target="../media/image28.wmf"/><Relationship Id="rId9" Type="http://schemas.openxmlformats.org/officeDocument/2006/relationships/image" Target="../media/image311.jpeg"/></Relationships>
</file>

<file path=ppt/slides/_rels/slide196.xml.rels><?xml version="1.0" encoding="UTF-8" standalone="yes"?>
<Relationships xmlns="http://schemas.openxmlformats.org/package/2006/relationships"><Relationship Id="rId8" Type="http://schemas.openxmlformats.org/officeDocument/2006/relationships/image" Target="../media/image313.jpeg"/><Relationship Id="rId3" Type="http://schemas.openxmlformats.org/officeDocument/2006/relationships/notesSlide" Target="../notesSlides/notesSlide195.xml"/><Relationship Id="rId7" Type="http://schemas.openxmlformats.org/officeDocument/2006/relationships/image" Target="../media/image312.jpeg"/><Relationship Id="rId2" Type="http://schemas.openxmlformats.org/officeDocument/2006/relationships/slideLayout" Target="../slideLayouts/slideLayout2.xml"/><Relationship Id="rId1" Type="http://schemas.openxmlformats.org/officeDocument/2006/relationships/tags" Target="../tags/tag196.xml"/><Relationship Id="rId6" Type="http://schemas.openxmlformats.org/officeDocument/2006/relationships/image" Target="../media/image109.wmf"/><Relationship Id="rId5" Type="http://schemas.openxmlformats.org/officeDocument/2006/relationships/image" Target="../media/image50.wmf"/><Relationship Id="rId4" Type="http://schemas.openxmlformats.org/officeDocument/2006/relationships/image" Target="../media/image28.wmf"/></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7" Type="http://schemas.openxmlformats.org/officeDocument/2006/relationships/image" Target="../media/image139.wmf"/><Relationship Id="rId2" Type="http://schemas.openxmlformats.org/officeDocument/2006/relationships/slideLayout" Target="../slideLayouts/slideLayout2.xml"/><Relationship Id="rId1" Type="http://schemas.openxmlformats.org/officeDocument/2006/relationships/tags" Target="../tags/tag197.xml"/><Relationship Id="rId6" Type="http://schemas.openxmlformats.org/officeDocument/2006/relationships/image" Target="../media/image314.wmf"/><Relationship Id="rId5" Type="http://schemas.openxmlformats.org/officeDocument/2006/relationships/image" Target="../media/image40.wmf"/><Relationship Id="rId4" Type="http://schemas.openxmlformats.org/officeDocument/2006/relationships/image" Target="../media/image138.wmf"/></Relationships>
</file>

<file path=ppt/slides/_rels/slide198.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97.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98.xml"/><Relationship Id="rId6" Type="http://schemas.openxmlformats.org/officeDocument/2006/relationships/image" Target="../media/image109.wmf"/><Relationship Id="rId5" Type="http://schemas.openxmlformats.org/officeDocument/2006/relationships/image" Target="../media/image40.wmf"/><Relationship Id="rId4" Type="http://schemas.openxmlformats.org/officeDocument/2006/relationships/image" Target="../media/image315.jpeg"/><Relationship Id="rId9" Type="http://schemas.openxmlformats.org/officeDocument/2006/relationships/image" Target="../media/image132.wmf"/></Relationships>
</file>

<file path=ppt/slides/_rels/slide199.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98.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199.xml"/><Relationship Id="rId6" Type="http://schemas.openxmlformats.org/officeDocument/2006/relationships/image" Target="../media/image109.wmf"/><Relationship Id="rId5" Type="http://schemas.openxmlformats.org/officeDocument/2006/relationships/image" Target="../media/image40.wmf"/><Relationship Id="rId10" Type="http://schemas.openxmlformats.org/officeDocument/2006/relationships/image" Target="../media/image316.jpeg"/><Relationship Id="rId4" Type="http://schemas.openxmlformats.org/officeDocument/2006/relationships/image" Target="../media/image28.wmf"/><Relationship Id="rId9" Type="http://schemas.openxmlformats.org/officeDocument/2006/relationships/image" Target="../media/image132.wmf"/></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2.xml"/><Relationship Id="rId7"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2.wmf"/><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audio" Target="../media/audio2.wav"/></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7" Type="http://schemas.openxmlformats.org/officeDocument/2006/relationships/image" Target="../media/image317.jpeg"/><Relationship Id="rId2" Type="http://schemas.openxmlformats.org/officeDocument/2006/relationships/slideLayout" Target="../slideLayouts/slideLayout2.xml"/><Relationship Id="rId1" Type="http://schemas.openxmlformats.org/officeDocument/2006/relationships/tags" Target="../tags/tag200.xml"/><Relationship Id="rId6" Type="http://schemas.openxmlformats.org/officeDocument/2006/relationships/image" Target="../media/image122.wmf"/><Relationship Id="rId5" Type="http://schemas.openxmlformats.org/officeDocument/2006/relationships/image" Target="../media/image109.wmf"/><Relationship Id="rId4" Type="http://schemas.openxmlformats.org/officeDocument/2006/relationships/image" Target="../media/image40.wmf"/></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01.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40.wmf"/></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02.xml"/><Relationship Id="rId6" Type="http://schemas.openxmlformats.org/officeDocument/2006/relationships/image" Target="../media/image320.jpeg"/><Relationship Id="rId5" Type="http://schemas.openxmlformats.org/officeDocument/2006/relationships/image" Target="../media/image109.wmf"/><Relationship Id="rId4" Type="http://schemas.openxmlformats.org/officeDocument/2006/relationships/image" Target="../media/image40.wmf"/></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03.xml"/><Relationship Id="rId5" Type="http://schemas.openxmlformats.org/officeDocument/2006/relationships/image" Target="../media/image321.jpeg"/><Relationship Id="rId4" Type="http://schemas.openxmlformats.org/officeDocument/2006/relationships/image" Target="../media/image40.wmf"/></Relationships>
</file>

<file path=ppt/slides/_rels/slide204.xml.rels><?xml version="1.0" encoding="UTF-8" standalone="yes"?>
<Relationships xmlns="http://schemas.openxmlformats.org/package/2006/relationships"><Relationship Id="rId8" Type="http://schemas.openxmlformats.org/officeDocument/2006/relationships/image" Target="../media/image324.jpg"/><Relationship Id="rId3" Type="http://schemas.openxmlformats.org/officeDocument/2006/relationships/notesSlide" Target="../notesSlides/notesSlide203.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204.xml"/><Relationship Id="rId6" Type="http://schemas.openxmlformats.org/officeDocument/2006/relationships/image" Target="../media/image323.jpg"/><Relationship Id="rId5" Type="http://schemas.openxmlformats.org/officeDocument/2006/relationships/image" Target="../media/image28.wmf"/><Relationship Id="rId4" Type="http://schemas.openxmlformats.org/officeDocument/2006/relationships/image" Target="../media/image322.jp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05.xml"/><Relationship Id="rId5" Type="http://schemas.openxmlformats.org/officeDocument/2006/relationships/image" Target="../media/image32.wmf"/><Relationship Id="rId4" Type="http://schemas.openxmlformats.org/officeDocument/2006/relationships/image" Target="../media/image325.jp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06.xml"/><Relationship Id="rId5" Type="http://schemas.openxmlformats.org/officeDocument/2006/relationships/image" Target="../media/image32.wmf"/><Relationship Id="rId4" Type="http://schemas.openxmlformats.org/officeDocument/2006/relationships/image" Target="../media/image326.jp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07.xml"/><Relationship Id="rId6" Type="http://schemas.openxmlformats.org/officeDocument/2006/relationships/image" Target="../media/image32.wmf"/><Relationship Id="rId5" Type="http://schemas.openxmlformats.org/officeDocument/2006/relationships/image" Target="../media/image328.jpg"/><Relationship Id="rId4" Type="http://schemas.openxmlformats.org/officeDocument/2006/relationships/image" Target="../media/image327.jp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08.xml"/><Relationship Id="rId6" Type="http://schemas.openxmlformats.org/officeDocument/2006/relationships/image" Target="../media/image32.wmf"/><Relationship Id="rId5" Type="http://schemas.openxmlformats.org/officeDocument/2006/relationships/image" Target="../media/image330.jpg"/><Relationship Id="rId4" Type="http://schemas.openxmlformats.org/officeDocument/2006/relationships/image" Target="../media/image329.jp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09.xml"/><Relationship Id="rId6" Type="http://schemas.openxmlformats.org/officeDocument/2006/relationships/image" Target="../media/image331.jpeg"/><Relationship Id="rId5" Type="http://schemas.openxmlformats.org/officeDocument/2006/relationships/image" Target="../media/image109.wmf"/><Relationship Id="rId4" Type="http://schemas.openxmlformats.org/officeDocument/2006/relationships/image" Target="../media/image32.wmf"/></Relationships>
</file>

<file path=ppt/slides/_rels/slide21.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21.xml"/><Relationship Id="rId7" Type="http://schemas.openxmlformats.org/officeDocument/2006/relationships/image" Target="../media/image38.jp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audio" Target="../media/audio2.wav"/></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10.xml"/><Relationship Id="rId5" Type="http://schemas.openxmlformats.org/officeDocument/2006/relationships/image" Target="../media/image40.wmf"/><Relationship Id="rId4" Type="http://schemas.openxmlformats.org/officeDocument/2006/relationships/image" Target="../media/image332.jpe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tags" Target="../tags/tag211.xml"/><Relationship Id="rId6" Type="http://schemas.openxmlformats.org/officeDocument/2006/relationships/image" Target="../media/image40.wmf"/><Relationship Id="rId5" Type="http://schemas.openxmlformats.org/officeDocument/2006/relationships/image" Target="../media/image28.wmf"/><Relationship Id="rId4" Type="http://schemas.openxmlformats.org/officeDocument/2006/relationships/audio" Target="../media/audio3.wav"/></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7" Type="http://schemas.openxmlformats.org/officeDocument/2006/relationships/image" Target="../media/image334.jpeg"/><Relationship Id="rId2" Type="http://schemas.openxmlformats.org/officeDocument/2006/relationships/slideLayout" Target="../slideLayouts/slideLayout2.xml"/><Relationship Id="rId1" Type="http://schemas.openxmlformats.org/officeDocument/2006/relationships/tags" Target="../tags/tag212.xml"/><Relationship Id="rId6" Type="http://schemas.openxmlformats.org/officeDocument/2006/relationships/image" Target="../media/image333.jpeg"/><Relationship Id="rId5" Type="http://schemas.openxmlformats.org/officeDocument/2006/relationships/image" Target="../media/image109.wmf"/><Relationship Id="rId4" Type="http://schemas.openxmlformats.org/officeDocument/2006/relationships/image" Target="../media/image40.wmf"/></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13.xml"/><Relationship Id="rId6" Type="http://schemas.openxmlformats.org/officeDocument/2006/relationships/image" Target="../media/image335.jpeg"/><Relationship Id="rId5" Type="http://schemas.openxmlformats.org/officeDocument/2006/relationships/image" Target="../media/image28.wmf"/><Relationship Id="rId4" Type="http://schemas.openxmlformats.org/officeDocument/2006/relationships/image" Target="../media/image40.wmf"/></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14.xml"/><Relationship Id="rId6" Type="http://schemas.openxmlformats.org/officeDocument/2006/relationships/image" Target="../media/image336.jpeg"/><Relationship Id="rId5" Type="http://schemas.openxmlformats.org/officeDocument/2006/relationships/image" Target="../media/image28.wmf"/><Relationship Id="rId4" Type="http://schemas.openxmlformats.org/officeDocument/2006/relationships/image" Target="../media/image40.wmf"/></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15.xml"/><Relationship Id="rId6" Type="http://schemas.openxmlformats.org/officeDocument/2006/relationships/image" Target="../media/image337.jpeg"/><Relationship Id="rId5" Type="http://schemas.openxmlformats.org/officeDocument/2006/relationships/image" Target="../media/image28.wmf"/><Relationship Id="rId4" Type="http://schemas.openxmlformats.org/officeDocument/2006/relationships/image" Target="../media/image40.wmf"/></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16.xml"/><Relationship Id="rId5" Type="http://schemas.openxmlformats.org/officeDocument/2006/relationships/image" Target="../media/image40.wmf"/><Relationship Id="rId4" Type="http://schemas.openxmlformats.org/officeDocument/2006/relationships/image" Target="../media/image338.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17.xml"/><Relationship Id="rId6" Type="http://schemas.openxmlformats.org/officeDocument/2006/relationships/image" Target="../media/image339.jpeg"/><Relationship Id="rId5" Type="http://schemas.openxmlformats.org/officeDocument/2006/relationships/image" Target="../media/image109.wmf"/><Relationship Id="rId4" Type="http://schemas.openxmlformats.org/officeDocument/2006/relationships/image" Target="../media/image40.wmf"/></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7.xml"/><Relationship Id="rId1" Type="http://schemas.openxmlformats.org/officeDocument/2006/relationships/tags" Target="../tags/tag218.xml"/><Relationship Id="rId6" Type="http://schemas.openxmlformats.org/officeDocument/2006/relationships/image" Target="../media/image340.png"/><Relationship Id="rId5" Type="http://schemas.openxmlformats.org/officeDocument/2006/relationships/image" Target="../media/image40.wmf"/><Relationship Id="rId4" Type="http://schemas.openxmlformats.org/officeDocument/2006/relationships/audio" Target="../media/audio2.wav"/></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7.xml"/><Relationship Id="rId1" Type="http://schemas.openxmlformats.org/officeDocument/2006/relationships/tags" Target="../tags/tag219.xml"/><Relationship Id="rId6" Type="http://schemas.openxmlformats.org/officeDocument/2006/relationships/image" Target="../media/image28.wmf"/><Relationship Id="rId5" Type="http://schemas.openxmlformats.org/officeDocument/2006/relationships/image" Target="../media/image50.wm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audio" Target="../media/audio2.wav"/></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7.xml"/><Relationship Id="rId1" Type="http://schemas.openxmlformats.org/officeDocument/2006/relationships/tags" Target="../tags/tag220.xml"/><Relationship Id="rId6" Type="http://schemas.openxmlformats.org/officeDocument/2006/relationships/image" Target="../media/image341.jpeg"/><Relationship Id="rId5" Type="http://schemas.openxmlformats.org/officeDocument/2006/relationships/image" Target="../media/image50.wmf"/><Relationship Id="rId4" Type="http://schemas.openxmlformats.org/officeDocument/2006/relationships/audio" Target="../media/audio2.wav"/></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7.xml"/><Relationship Id="rId1" Type="http://schemas.openxmlformats.org/officeDocument/2006/relationships/tags" Target="../tags/tag221.xml"/><Relationship Id="rId6" Type="http://schemas.openxmlformats.org/officeDocument/2006/relationships/image" Target="../media/image50.wmf"/><Relationship Id="rId5" Type="http://schemas.openxmlformats.org/officeDocument/2006/relationships/image" Target="../media/image342.jpeg"/><Relationship Id="rId4" Type="http://schemas.openxmlformats.org/officeDocument/2006/relationships/audio" Target="../media/audio2.wav"/></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7.xml"/><Relationship Id="rId1" Type="http://schemas.openxmlformats.org/officeDocument/2006/relationships/tags" Target="../tags/tag222.xml"/><Relationship Id="rId5" Type="http://schemas.openxmlformats.org/officeDocument/2006/relationships/image" Target="../media/image50.wmf"/><Relationship Id="rId4" Type="http://schemas.openxmlformats.org/officeDocument/2006/relationships/audio" Target="../media/audio2.wav"/></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7.xml"/><Relationship Id="rId1" Type="http://schemas.openxmlformats.org/officeDocument/2006/relationships/tags" Target="../tags/tag223.xml"/><Relationship Id="rId5" Type="http://schemas.openxmlformats.org/officeDocument/2006/relationships/image" Target="../media/image50.wmf"/><Relationship Id="rId4" Type="http://schemas.openxmlformats.org/officeDocument/2006/relationships/audio" Target="../media/audio2.wav"/></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7.xml"/><Relationship Id="rId1" Type="http://schemas.openxmlformats.org/officeDocument/2006/relationships/tags" Target="../tags/tag224.xml"/><Relationship Id="rId5" Type="http://schemas.openxmlformats.org/officeDocument/2006/relationships/image" Target="../media/image50.wmf"/><Relationship Id="rId4" Type="http://schemas.openxmlformats.org/officeDocument/2006/relationships/audio" Target="../media/audio2.wav"/></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7" Type="http://schemas.openxmlformats.org/officeDocument/2006/relationships/image" Target="../media/image344.jpeg"/><Relationship Id="rId2" Type="http://schemas.openxmlformats.org/officeDocument/2006/relationships/slideLayout" Target="../slideLayouts/slideLayout7.xml"/><Relationship Id="rId1" Type="http://schemas.openxmlformats.org/officeDocument/2006/relationships/tags" Target="../tags/tag225.xml"/><Relationship Id="rId6" Type="http://schemas.openxmlformats.org/officeDocument/2006/relationships/image" Target="../media/image343.jpeg"/><Relationship Id="rId5" Type="http://schemas.openxmlformats.org/officeDocument/2006/relationships/image" Target="../media/image50.wmf"/><Relationship Id="rId4" Type="http://schemas.openxmlformats.org/officeDocument/2006/relationships/audio" Target="../media/audio3.wav"/></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7.xml"/><Relationship Id="rId1" Type="http://schemas.openxmlformats.org/officeDocument/2006/relationships/tags" Target="../tags/tag226.xml"/><Relationship Id="rId5" Type="http://schemas.openxmlformats.org/officeDocument/2006/relationships/image" Target="../media/image50.wmf"/><Relationship Id="rId4" Type="http://schemas.openxmlformats.org/officeDocument/2006/relationships/audio" Target="../media/audio3.wav"/></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7.xml"/><Relationship Id="rId1" Type="http://schemas.openxmlformats.org/officeDocument/2006/relationships/tags" Target="../tags/tag227.xml"/><Relationship Id="rId5" Type="http://schemas.openxmlformats.org/officeDocument/2006/relationships/image" Target="../media/image50.wmf"/><Relationship Id="rId4" Type="http://schemas.openxmlformats.org/officeDocument/2006/relationships/audio" Target="../media/audio3.wav"/></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7.xml"/><Relationship Id="rId1" Type="http://schemas.openxmlformats.org/officeDocument/2006/relationships/tags" Target="../tags/tag228.xml"/><Relationship Id="rId6" Type="http://schemas.openxmlformats.org/officeDocument/2006/relationships/image" Target="../media/image50.wmf"/><Relationship Id="rId5" Type="http://schemas.openxmlformats.org/officeDocument/2006/relationships/image" Target="../media/image28.wmf"/><Relationship Id="rId4" Type="http://schemas.openxmlformats.org/officeDocument/2006/relationships/audio" Target="../media/audio3.wav"/></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7.xml"/><Relationship Id="rId1" Type="http://schemas.openxmlformats.org/officeDocument/2006/relationships/tags" Target="../tags/tag229.xml"/><Relationship Id="rId6" Type="http://schemas.openxmlformats.org/officeDocument/2006/relationships/image" Target="../media/image50.wmf"/><Relationship Id="rId5" Type="http://schemas.openxmlformats.org/officeDocument/2006/relationships/image" Target="../media/image28.wmf"/><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2.jp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2.wmf"/><Relationship Id="rId5" Type="http://schemas.openxmlformats.org/officeDocument/2006/relationships/image" Target="../media/image41.jpg"/><Relationship Id="rId4" Type="http://schemas.openxmlformats.org/officeDocument/2006/relationships/audio" Target="../media/audio2.wav"/></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7.xml"/><Relationship Id="rId1" Type="http://schemas.openxmlformats.org/officeDocument/2006/relationships/tags" Target="../tags/tag230.xml"/><Relationship Id="rId6" Type="http://schemas.openxmlformats.org/officeDocument/2006/relationships/image" Target="../media/image50.wmf"/><Relationship Id="rId5" Type="http://schemas.openxmlformats.org/officeDocument/2006/relationships/image" Target="../media/image28.wmf"/><Relationship Id="rId4" Type="http://schemas.openxmlformats.org/officeDocument/2006/relationships/audio" Target="../media/audio3.wav"/></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7.xml"/><Relationship Id="rId1" Type="http://schemas.openxmlformats.org/officeDocument/2006/relationships/tags" Target="../tags/tag231.xml"/><Relationship Id="rId6" Type="http://schemas.openxmlformats.org/officeDocument/2006/relationships/image" Target="../media/image50.wmf"/><Relationship Id="rId5" Type="http://schemas.openxmlformats.org/officeDocument/2006/relationships/image" Target="../media/image28.wmf"/><Relationship Id="rId4" Type="http://schemas.openxmlformats.org/officeDocument/2006/relationships/audio" Target="../media/audio3.wav"/></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7.xml"/><Relationship Id="rId1" Type="http://schemas.openxmlformats.org/officeDocument/2006/relationships/tags" Target="../tags/tag232.xml"/><Relationship Id="rId6" Type="http://schemas.openxmlformats.org/officeDocument/2006/relationships/image" Target="../media/image50.wmf"/><Relationship Id="rId5" Type="http://schemas.openxmlformats.org/officeDocument/2006/relationships/image" Target="../media/image28.wmf"/><Relationship Id="rId4" Type="http://schemas.openxmlformats.org/officeDocument/2006/relationships/audio" Target="../media/audio2.wav"/></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7.xml"/><Relationship Id="rId1" Type="http://schemas.openxmlformats.org/officeDocument/2006/relationships/tags" Target="../tags/tag233.xml"/><Relationship Id="rId6" Type="http://schemas.openxmlformats.org/officeDocument/2006/relationships/image" Target="../media/image345.jpeg"/><Relationship Id="rId5" Type="http://schemas.openxmlformats.org/officeDocument/2006/relationships/image" Target="../media/image50.wmf"/><Relationship Id="rId4" Type="http://schemas.openxmlformats.org/officeDocument/2006/relationships/audio" Target="../media/audio3.wav"/></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7.xml"/><Relationship Id="rId1" Type="http://schemas.openxmlformats.org/officeDocument/2006/relationships/tags" Target="../tags/tag234.xml"/><Relationship Id="rId6" Type="http://schemas.openxmlformats.org/officeDocument/2006/relationships/image" Target="../media/image346.png"/><Relationship Id="rId5" Type="http://schemas.openxmlformats.org/officeDocument/2006/relationships/image" Target="../media/image40.wmf"/><Relationship Id="rId4" Type="http://schemas.openxmlformats.org/officeDocument/2006/relationships/audio" Target="../media/audio3.wav"/></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7" Type="http://schemas.openxmlformats.org/officeDocument/2006/relationships/image" Target="../media/image348.jpg"/><Relationship Id="rId2" Type="http://schemas.openxmlformats.org/officeDocument/2006/relationships/slideLayout" Target="../slideLayouts/slideLayout7.xml"/><Relationship Id="rId1" Type="http://schemas.openxmlformats.org/officeDocument/2006/relationships/tags" Target="../tags/tag235.xml"/><Relationship Id="rId6" Type="http://schemas.openxmlformats.org/officeDocument/2006/relationships/image" Target="../media/image32.wmf"/><Relationship Id="rId5" Type="http://schemas.openxmlformats.org/officeDocument/2006/relationships/image" Target="../media/image347.jpg"/><Relationship Id="rId4" Type="http://schemas.openxmlformats.org/officeDocument/2006/relationships/audio" Target="../media/audio3.wav"/></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7.xml"/><Relationship Id="rId1" Type="http://schemas.openxmlformats.org/officeDocument/2006/relationships/tags" Target="../tags/tag236.xml"/><Relationship Id="rId6" Type="http://schemas.openxmlformats.org/officeDocument/2006/relationships/image" Target="../media/image50.wmf"/><Relationship Id="rId5" Type="http://schemas.openxmlformats.org/officeDocument/2006/relationships/image" Target="../media/image349.jpeg"/><Relationship Id="rId4" Type="http://schemas.openxmlformats.org/officeDocument/2006/relationships/audio" Target="../media/audio3.wav"/></Relationships>
</file>

<file path=ppt/slides/_rels/slide237.xml.rels><?xml version="1.0" encoding="UTF-8" standalone="yes"?>
<Relationships xmlns="http://schemas.openxmlformats.org/package/2006/relationships"><Relationship Id="rId8" Type="http://schemas.openxmlformats.org/officeDocument/2006/relationships/image" Target="../media/image350.jpeg"/><Relationship Id="rId3" Type="http://schemas.openxmlformats.org/officeDocument/2006/relationships/notesSlide" Target="../notesSlides/notesSlide236.xml"/><Relationship Id="rId7"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tags" Target="../tags/tag237.xml"/><Relationship Id="rId6" Type="http://schemas.openxmlformats.org/officeDocument/2006/relationships/image" Target="../media/image109.wmf"/><Relationship Id="rId5" Type="http://schemas.openxmlformats.org/officeDocument/2006/relationships/image" Target="../media/image40.wmf"/><Relationship Id="rId4" Type="http://schemas.openxmlformats.org/officeDocument/2006/relationships/audio" Target="../media/audio2.wav"/><Relationship Id="rId9" Type="http://schemas.openxmlformats.org/officeDocument/2006/relationships/image" Target="../media/image351.jpeg"/></Relationships>
</file>

<file path=ppt/slides/_rels/slide238.xml.rels><?xml version="1.0" encoding="UTF-8" standalone="yes"?>
<Relationships xmlns="http://schemas.openxmlformats.org/package/2006/relationships"><Relationship Id="rId8" Type="http://schemas.openxmlformats.org/officeDocument/2006/relationships/image" Target="../media/image352.jpeg"/><Relationship Id="rId3" Type="http://schemas.openxmlformats.org/officeDocument/2006/relationships/notesSlide" Target="../notesSlides/notesSlide237.xml"/><Relationship Id="rId7"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tags" Target="../tags/tag238.xml"/><Relationship Id="rId6" Type="http://schemas.openxmlformats.org/officeDocument/2006/relationships/image" Target="../media/image109.wmf"/><Relationship Id="rId5" Type="http://schemas.openxmlformats.org/officeDocument/2006/relationships/image" Target="../media/image40.wmf"/><Relationship Id="rId4" Type="http://schemas.openxmlformats.org/officeDocument/2006/relationships/audio" Target="../media/audio2.wav"/></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tags" Target="../tags/tag239.xml"/><Relationship Id="rId6" Type="http://schemas.openxmlformats.org/officeDocument/2006/relationships/image" Target="../media/image40.wmf"/><Relationship Id="rId5" Type="http://schemas.openxmlformats.org/officeDocument/2006/relationships/image" Target="../media/image353.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4.jp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3.jpg"/><Relationship Id="rId5" Type="http://schemas.openxmlformats.org/officeDocument/2006/relationships/image" Target="../media/image32.wmf"/><Relationship Id="rId4" Type="http://schemas.openxmlformats.org/officeDocument/2006/relationships/audio" Target="../media/audio2.wav"/></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tags" Target="../tags/tag240.xml"/><Relationship Id="rId6" Type="http://schemas.openxmlformats.org/officeDocument/2006/relationships/image" Target="../media/image354.png"/><Relationship Id="rId5" Type="http://schemas.openxmlformats.org/officeDocument/2006/relationships/image" Target="../media/image32.wmf"/><Relationship Id="rId4" Type="http://schemas.openxmlformats.org/officeDocument/2006/relationships/audio" Target="../media/audio2.wav"/></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7.xml"/><Relationship Id="rId1" Type="http://schemas.openxmlformats.org/officeDocument/2006/relationships/tags" Target="../tags/tag241.xml"/><Relationship Id="rId6" Type="http://schemas.openxmlformats.org/officeDocument/2006/relationships/image" Target="../media/image355.jpeg"/><Relationship Id="rId5" Type="http://schemas.openxmlformats.org/officeDocument/2006/relationships/image" Target="../media/image40.wmf"/><Relationship Id="rId4" Type="http://schemas.openxmlformats.org/officeDocument/2006/relationships/audio" Target="../media/audio2.wav"/></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7.xml"/><Relationship Id="rId1" Type="http://schemas.openxmlformats.org/officeDocument/2006/relationships/tags" Target="../tags/tag242.xml"/><Relationship Id="rId6" Type="http://schemas.openxmlformats.org/officeDocument/2006/relationships/image" Target="../media/image356.jpeg"/><Relationship Id="rId5" Type="http://schemas.openxmlformats.org/officeDocument/2006/relationships/image" Target="../media/image40.wmf"/><Relationship Id="rId4" Type="http://schemas.openxmlformats.org/officeDocument/2006/relationships/audio" Target="../media/audio2.wav"/></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7" Type="http://schemas.openxmlformats.org/officeDocument/2006/relationships/image" Target="../media/image358.jpeg"/><Relationship Id="rId2" Type="http://schemas.openxmlformats.org/officeDocument/2006/relationships/slideLayout" Target="../slideLayouts/slideLayout7.xml"/><Relationship Id="rId1" Type="http://schemas.openxmlformats.org/officeDocument/2006/relationships/tags" Target="../tags/tag243.xml"/><Relationship Id="rId6" Type="http://schemas.openxmlformats.org/officeDocument/2006/relationships/image" Target="../media/image40.wmf"/><Relationship Id="rId5" Type="http://schemas.openxmlformats.org/officeDocument/2006/relationships/image" Target="../media/image357.jpeg"/><Relationship Id="rId4" Type="http://schemas.openxmlformats.org/officeDocument/2006/relationships/audio" Target="../media/audio2.wav"/></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7.xml"/><Relationship Id="rId1" Type="http://schemas.openxmlformats.org/officeDocument/2006/relationships/tags" Target="../tags/tag244.xml"/><Relationship Id="rId6" Type="http://schemas.openxmlformats.org/officeDocument/2006/relationships/image" Target="../media/image32.wmf"/><Relationship Id="rId5" Type="http://schemas.openxmlformats.org/officeDocument/2006/relationships/image" Target="../media/image359.jpg"/><Relationship Id="rId4" Type="http://schemas.openxmlformats.org/officeDocument/2006/relationships/audio" Target="../media/audio2.wav"/></Relationships>
</file>

<file path=ppt/slides/_rels/slide245.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notesSlide" Target="../notesSlides/notesSlide244.xml"/><Relationship Id="rId7" Type="http://schemas.openxmlformats.org/officeDocument/2006/relationships/image" Target="../media/image362.jpeg"/><Relationship Id="rId2" Type="http://schemas.openxmlformats.org/officeDocument/2006/relationships/slideLayout" Target="../slideLayouts/slideLayout7.xml"/><Relationship Id="rId1" Type="http://schemas.openxmlformats.org/officeDocument/2006/relationships/tags" Target="../tags/tag245.xml"/><Relationship Id="rId6" Type="http://schemas.openxmlformats.org/officeDocument/2006/relationships/image" Target="../media/image361.jpeg"/><Relationship Id="rId5" Type="http://schemas.openxmlformats.org/officeDocument/2006/relationships/image" Target="../media/image360.jpeg"/><Relationship Id="rId4" Type="http://schemas.openxmlformats.org/officeDocument/2006/relationships/audio" Target="../media/audio2.wav"/><Relationship Id="rId9" Type="http://schemas.openxmlformats.org/officeDocument/2006/relationships/image" Target="../media/image363.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7" Type="http://schemas.openxmlformats.org/officeDocument/2006/relationships/image" Target="../media/image365.jpeg"/><Relationship Id="rId2" Type="http://schemas.openxmlformats.org/officeDocument/2006/relationships/slideLayout" Target="../slideLayouts/slideLayout7.xml"/><Relationship Id="rId1" Type="http://schemas.openxmlformats.org/officeDocument/2006/relationships/tags" Target="../tags/tag246.xml"/><Relationship Id="rId6" Type="http://schemas.openxmlformats.org/officeDocument/2006/relationships/image" Target="../media/image364.jpeg"/><Relationship Id="rId5" Type="http://schemas.openxmlformats.org/officeDocument/2006/relationships/image" Target="../media/image40.wmf"/><Relationship Id="rId4" Type="http://schemas.openxmlformats.org/officeDocument/2006/relationships/audio" Target="../media/audio2.wav"/></Relationships>
</file>

<file path=ppt/slides/_rels/slide247.xml.rels><?xml version="1.0" encoding="UTF-8" standalone="yes"?>
<Relationships xmlns="http://schemas.openxmlformats.org/package/2006/relationships"><Relationship Id="rId3" Type="http://schemas.openxmlformats.org/officeDocument/2006/relationships/image" Target="../media/image367.jpg"/><Relationship Id="rId7" Type="http://schemas.openxmlformats.org/officeDocument/2006/relationships/image" Target="../media/image32.wmf"/><Relationship Id="rId2" Type="http://schemas.openxmlformats.org/officeDocument/2006/relationships/image" Target="../media/image366.jpg"/><Relationship Id="rId1" Type="http://schemas.openxmlformats.org/officeDocument/2006/relationships/slideLayout" Target="../slideLayouts/slideLayout7.xml"/><Relationship Id="rId6" Type="http://schemas.openxmlformats.org/officeDocument/2006/relationships/image" Target="../media/image127.wmf"/><Relationship Id="rId5" Type="http://schemas.openxmlformats.org/officeDocument/2006/relationships/image" Target="../media/image109.wmf"/><Relationship Id="rId4" Type="http://schemas.openxmlformats.org/officeDocument/2006/relationships/image" Target="../media/image122.wmf"/></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7.xml"/><Relationship Id="rId1" Type="http://schemas.openxmlformats.org/officeDocument/2006/relationships/tags" Target="../tags/tag247.xml"/><Relationship Id="rId6" Type="http://schemas.openxmlformats.org/officeDocument/2006/relationships/image" Target="../media/image368.jpg"/><Relationship Id="rId5" Type="http://schemas.openxmlformats.org/officeDocument/2006/relationships/image" Target="../media/image32.wmf"/><Relationship Id="rId4" Type="http://schemas.openxmlformats.org/officeDocument/2006/relationships/audio" Target="../media/audio2.wav"/></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7.xml"/><Relationship Id="rId1" Type="http://schemas.openxmlformats.org/officeDocument/2006/relationships/tags" Target="../tags/tag248.xml"/><Relationship Id="rId6" Type="http://schemas.openxmlformats.org/officeDocument/2006/relationships/image" Target="../media/image32.wmf"/><Relationship Id="rId5" Type="http://schemas.openxmlformats.org/officeDocument/2006/relationships/image" Target="../media/image53.jp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40.wmf"/><Relationship Id="rId5" Type="http://schemas.openxmlformats.org/officeDocument/2006/relationships/image" Target="../media/image45.png"/><Relationship Id="rId4" Type="http://schemas.openxmlformats.org/officeDocument/2006/relationships/audio" Target="../media/audio2.wav"/></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8.xml"/><Relationship Id="rId7" Type="http://schemas.openxmlformats.org/officeDocument/2006/relationships/image" Target="../media/image32.wmf"/><Relationship Id="rId2" Type="http://schemas.openxmlformats.org/officeDocument/2006/relationships/slideLayout" Target="../slideLayouts/slideLayout7.xml"/><Relationship Id="rId1" Type="http://schemas.openxmlformats.org/officeDocument/2006/relationships/tags" Target="../tags/tag249.xml"/><Relationship Id="rId6" Type="http://schemas.openxmlformats.org/officeDocument/2006/relationships/image" Target="../media/image28.wmf"/><Relationship Id="rId5" Type="http://schemas.openxmlformats.org/officeDocument/2006/relationships/image" Target="../media/image369.jpg"/><Relationship Id="rId4" Type="http://schemas.openxmlformats.org/officeDocument/2006/relationships/audio" Target="../media/audio2.wav"/></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7.xml"/><Relationship Id="rId1" Type="http://schemas.openxmlformats.org/officeDocument/2006/relationships/tags" Target="../tags/tag250.xml"/><Relationship Id="rId6" Type="http://schemas.openxmlformats.org/officeDocument/2006/relationships/image" Target="../media/image370.png"/><Relationship Id="rId5" Type="http://schemas.openxmlformats.org/officeDocument/2006/relationships/image" Target="../media/image32.wmf"/><Relationship Id="rId4" Type="http://schemas.openxmlformats.org/officeDocument/2006/relationships/audio" Target="../media/audio2.wav"/></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7.xml"/><Relationship Id="rId1" Type="http://schemas.openxmlformats.org/officeDocument/2006/relationships/tags" Target="../tags/tag251.xml"/><Relationship Id="rId6" Type="http://schemas.openxmlformats.org/officeDocument/2006/relationships/image" Target="../media/image371.png"/><Relationship Id="rId5" Type="http://schemas.openxmlformats.org/officeDocument/2006/relationships/image" Target="../media/image32.wmf"/><Relationship Id="rId4" Type="http://schemas.openxmlformats.org/officeDocument/2006/relationships/audio" Target="../media/audio2.wav"/></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7.xml"/><Relationship Id="rId1" Type="http://schemas.openxmlformats.org/officeDocument/2006/relationships/tags" Target="../tags/tag252.xml"/><Relationship Id="rId6" Type="http://schemas.openxmlformats.org/officeDocument/2006/relationships/image" Target="../media/image306.png"/><Relationship Id="rId5" Type="http://schemas.openxmlformats.org/officeDocument/2006/relationships/image" Target="../media/image32.wmf"/><Relationship Id="rId4" Type="http://schemas.openxmlformats.org/officeDocument/2006/relationships/audio" Target="../media/audio2.wav"/></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2.xml"/><Relationship Id="rId7" Type="http://schemas.openxmlformats.org/officeDocument/2006/relationships/image" Target="../media/image373.jpg"/><Relationship Id="rId2" Type="http://schemas.openxmlformats.org/officeDocument/2006/relationships/slideLayout" Target="../slideLayouts/slideLayout7.xml"/><Relationship Id="rId1" Type="http://schemas.openxmlformats.org/officeDocument/2006/relationships/tags" Target="../tags/tag253.xml"/><Relationship Id="rId6" Type="http://schemas.openxmlformats.org/officeDocument/2006/relationships/image" Target="../media/image372.png"/><Relationship Id="rId5" Type="http://schemas.openxmlformats.org/officeDocument/2006/relationships/image" Target="../media/image32.wmf"/><Relationship Id="rId4" Type="http://schemas.openxmlformats.org/officeDocument/2006/relationships/audio" Target="../media/audio2.wav"/></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7.xml"/><Relationship Id="rId1" Type="http://schemas.openxmlformats.org/officeDocument/2006/relationships/tags" Target="../tags/tag254.xml"/><Relationship Id="rId6" Type="http://schemas.openxmlformats.org/officeDocument/2006/relationships/image" Target="../media/image374.png"/><Relationship Id="rId5" Type="http://schemas.openxmlformats.org/officeDocument/2006/relationships/image" Target="../media/image32.wmf"/><Relationship Id="rId4" Type="http://schemas.openxmlformats.org/officeDocument/2006/relationships/audio" Target="../media/audio2.wav"/></Relationships>
</file>

<file path=ppt/slides/_rels/slide256.xml.rels><?xml version="1.0" encoding="UTF-8" standalone="yes"?>
<Relationships xmlns="http://schemas.openxmlformats.org/package/2006/relationships"><Relationship Id="rId8" Type="http://schemas.openxmlformats.org/officeDocument/2006/relationships/image" Target="../media/image376.jpg"/><Relationship Id="rId3" Type="http://schemas.openxmlformats.org/officeDocument/2006/relationships/notesSlide" Target="../notesSlides/notesSlide254.xml"/><Relationship Id="rId7" Type="http://schemas.openxmlformats.org/officeDocument/2006/relationships/image" Target="../media/image32.wmf"/><Relationship Id="rId2" Type="http://schemas.openxmlformats.org/officeDocument/2006/relationships/slideLayout" Target="../slideLayouts/slideLayout7.xml"/><Relationship Id="rId1" Type="http://schemas.openxmlformats.org/officeDocument/2006/relationships/tags" Target="../tags/tag255.xml"/><Relationship Id="rId6" Type="http://schemas.openxmlformats.org/officeDocument/2006/relationships/image" Target="../media/image375.jpg"/><Relationship Id="rId5" Type="http://schemas.openxmlformats.org/officeDocument/2006/relationships/image" Target="../media/image28.wmf"/><Relationship Id="rId4" Type="http://schemas.openxmlformats.org/officeDocument/2006/relationships/audio" Target="../media/audio2.wav"/></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7.xml"/><Relationship Id="rId1" Type="http://schemas.openxmlformats.org/officeDocument/2006/relationships/tags" Target="../tags/tag256.xml"/><Relationship Id="rId6" Type="http://schemas.openxmlformats.org/officeDocument/2006/relationships/image" Target="../media/image377.png"/><Relationship Id="rId5" Type="http://schemas.openxmlformats.org/officeDocument/2006/relationships/image" Target="../media/image32.wmf"/><Relationship Id="rId4" Type="http://schemas.openxmlformats.org/officeDocument/2006/relationships/audio" Target="../media/audio2.wav"/></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7.xml"/><Relationship Id="rId1" Type="http://schemas.openxmlformats.org/officeDocument/2006/relationships/tags" Target="../tags/tag257.xml"/><Relationship Id="rId6" Type="http://schemas.openxmlformats.org/officeDocument/2006/relationships/image" Target="../media/image378.png"/><Relationship Id="rId5" Type="http://schemas.openxmlformats.org/officeDocument/2006/relationships/image" Target="../media/image32.wmf"/><Relationship Id="rId4" Type="http://schemas.openxmlformats.org/officeDocument/2006/relationships/audio" Target="../media/audio2.wav"/></Relationships>
</file>

<file path=ppt/slides/_rels/slide259.xml.rels><?xml version="1.0" encoding="UTF-8" standalone="yes"?>
<Relationships xmlns="http://schemas.openxmlformats.org/package/2006/relationships"><Relationship Id="rId8" Type="http://schemas.openxmlformats.org/officeDocument/2006/relationships/hyperlink" Target="http://www.saludmed.com/nutricionentrena/bienvenida/I1_B-O_Orientacion_HPER-3480.html" TargetMode="External"/><Relationship Id="rId3" Type="http://schemas.openxmlformats.org/officeDocument/2006/relationships/notesSlide" Target="../notesSlides/notesSlide257.xml"/><Relationship Id="rId7" Type="http://schemas.openxmlformats.org/officeDocument/2006/relationships/hyperlink" Target="http://www.saludmed.com/nutricionentrena/presentaciones/P1_B-O_Fundamentos_HPER-3480.pdf" TargetMode="External"/><Relationship Id="rId2" Type="http://schemas.openxmlformats.org/officeDocument/2006/relationships/slideLayout" Target="../slideLayouts/slideLayout7.xml"/><Relationship Id="rId1" Type="http://schemas.openxmlformats.org/officeDocument/2006/relationships/tags" Target="../tags/tag258.xml"/><Relationship Id="rId6" Type="http://schemas.openxmlformats.org/officeDocument/2006/relationships/image" Target="../media/image40.wmf"/><Relationship Id="rId5" Type="http://schemas.openxmlformats.org/officeDocument/2006/relationships/image" Target="../media/image379.png"/><Relationship Id="rId4" Type="http://schemas.openxmlformats.org/officeDocument/2006/relationships/audio" Target="../media/audio3.wav"/><Relationship Id="rId9" Type="http://schemas.openxmlformats.org/officeDocument/2006/relationships/hyperlink" Target="http://www.saludmed.com/nutricionentrena/prontuario/HPER-3480_PRN.pdf"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46.jpeg"/><Relationship Id="rId5" Type="http://schemas.openxmlformats.org/officeDocument/2006/relationships/image" Target="../media/image40.wmf"/><Relationship Id="rId4" Type="http://schemas.openxmlformats.org/officeDocument/2006/relationships/audio" Target="../media/audio2.wav"/></Relationships>
</file>

<file path=ppt/slides/_rels/slide260.xml.rels><?xml version="1.0" encoding="UTF-8" standalone="yes"?>
<Relationships xmlns="http://schemas.openxmlformats.org/package/2006/relationships"><Relationship Id="rId8" Type="http://schemas.openxmlformats.org/officeDocument/2006/relationships/hyperlink" Target="http://www.wikipedia.org/" TargetMode="External"/><Relationship Id="rId3" Type="http://schemas.openxmlformats.org/officeDocument/2006/relationships/notesSlide" Target="../notesSlides/notesSlide258.xml"/><Relationship Id="rId7" Type="http://schemas.openxmlformats.org/officeDocument/2006/relationships/hyperlink" Target="http://www.monografias.com/" TargetMode="External"/><Relationship Id="rId2" Type="http://schemas.openxmlformats.org/officeDocument/2006/relationships/slideLayout" Target="../slideLayouts/slideLayout7.xml"/><Relationship Id="rId1" Type="http://schemas.openxmlformats.org/officeDocument/2006/relationships/tags" Target="../tags/tag259.xml"/><Relationship Id="rId6" Type="http://schemas.openxmlformats.org/officeDocument/2006/relationships/hyperlink" Target="http://www.rincondelvago.com/" TargetMode="External"/><Relationship Id="rId5" Type="http://schemas.openxmlformats.org/officeDocument/2006/relationships/image" Target="../media/image40.wmf"/><Relationship Id="rId4" Type="http://schemas.openxmlformats.org/officeDocument/2006/relationships/audio" Target="../media/audio3.wav"/><Relationship Id="rId9" Type="http://schemas.openxmlformats.org/officeDocument/2006/relationships/image" Target="../media/image380.pn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59.xml"/><Relationship Id="rId7" Type="http://schemas.openxmlformats.org/officeDocument/2006/relationships/image" Target="../media/image381.png"/><Relationship Id="rId2" Type="http://schemas.openxmlformats.org/officeDocument/2006/relationships/slideLayout" Target="../slideLayouts/slideLayout7.xml"/><Relationship Id="rId1" Type="http://schemas.openxmlformats.org/officeDocument/2006/relationships/tags" Target="../tags/tag260.xml"/><Relationship Id="rId6" Type="http://schemas.openxmlformats.org/officeDocument/2006/relationships/image" Target="../media/image109.wmf"/><Relationship Id="rId5" Type="http://schemas.openxmlformats.org/officeDocument/2006/relationships/image" Target="../media/image40.wmf"/><Relationship Id="rId4" Type="http://schemas.openxmlformats.org/officeDocument/2006/relationships/audio" Target="../media/audio3.wav"/></Relationships>
</file>

<file path=ppt/slides/_rels/slide262.xml.rels><?xml version="1.0" encoding="UTF-8" standalone="yes"?>
<Relationships xmlns="http://schemas.openxmlformats.org/package/2006/relationships"><Relationship Id="rId8" Type="http://schemas.openxmlformats.org/officeDocument/2006/relationships/image" Target="../media/image382.png"/><Relationship Id="rId3" Type="http://schemas.openxmlformats.org/officeDocument/2006/relationships/notesSlide" Target="../notesSlides/notesSlide260.xml"/><Relationship Id="rId7" Type="http://schemas.openxmlformats.org/officeDocument/2006/relationships/hyperlink" Target="http://interbb.blackboard.com/webapps/login/" TargetMode="External"/><Relationship Id="rId2" Type="http://schemas.openxmlformats.org/officeDocument/2006/relationships/slideLayout" Target="../slideLayouts/slideLayout7.xml"/><Relationship Id="rId1" Type="http://schemas.openxmlformats.org/officeDocument/2006/relationships/tags" Target="../tags/tag261.xml"/><Relationship Id="rId6" Type="http://schemas.openxmlformats.org/officeDocument/2006/relationships/hyperlink" Target="http://www.saludmed.com/nutricionentrena/evaluacion/T1_B-O_Present_Est_HPER-3480.html" TargetMode="External"/><Relationship Id="rId5" Type="http://schemas.openxmlformats.org/officeDocument/2006/relationships/image" Target="../media/image40.wmf"/><Relationship Id="rId4" Type="http://schemas.openxmlformats.org/officeDocument/2006/relationships/audio" Target="../media/audio3.wav"/></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1.xml"/><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tags" Target="../tags/tag262.xml"/><Relationship Id="rId6" Type="http://schemas.openxmlformats.org/officeDocument/2006/relationships/image" Target="../media/image40.wmf"/><Relationship Id="rId5" Type="http://schemas.openxmlformats.org/officeDocument/2006/relationships/image" Target="../media/image28.wmf"/><Relationship Id="rId4" Type="http://schemas.openxmlformats.org/officeDocument/2006/relationships/audio" Target="../media/audio3.wav"/></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7.xml"/><Relationship Id="rId1" Type="http://schemas.openxmlformats.org/officeDocument/2006/relationships/tags" Target="../tags/tag263.xml"/><Relationship Id="rId6" Type="http://schemas.openxmlformats.org/officeDocument/2006/relationships/image" Target="../media/image40.wmf"/><Relationship Id="rId5" Type="http://schemas.openxmlformats.org/officeDocument/2006/relationships/image" Target="../media/image28.wmf"/><Relationship Id="rId4" Type="http://schemas.openxmlformats.org/officeDocument/2006/relationships/audio" Target="../media/audio3.wav"/></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7.xml"/><Relationship Id="rId1" Type="http://schemas.openxmlformats.org/officeDocument/2006/relationships/tags" Target="../tags/tag264.xml"/><Relationship Id="rId6" Type="http://schemas.openxmlformats.org/officeDocument/2006/relationships/image" Target="../media/image383.png"/><Relationship Id="rId5" Type="http://schemas.openxmlformats.org/officeDocument/2006/relationships/image" Target="../media/image40.wmf"/><Relationship Id="rId4" Type="http://schemas.openxmlformats.org/officeDocument/2006/relationships/audio" Target="../media/audio3.wav"/></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7.xml"/><Relationship Id="rId1" Type="http://schemas.openxmlformats.org/officeDocument/2006/relationships/tags" Target="../tags/tag265.xml"/><Relationship Id="rId6" Type="http://schemas.openxmlformats.org/officeDocument/2006/relationships/image" Target="../media/image32.wmf"/><Relationship Id="rId5" Type="http://schemas.openxmlformats.org/officeDocument/2006/relationships/image" Target="../media/image384.png"/><Relationship Id="rId4" Type="http://schemas.openxmlformats.org/officeDocument/2006/relationships/audio" Target="../media/audio3.wav"/></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7.xml"/><Relationship Id="rId1" Type="http://schemas.openxmlformats.org/officeDocument/2006/relationships/tags" Target="../tags/tag266.xml"/><Relationship Id="rId6" Type="http://schemas.openxmlformats.org/officeDocument/2006/relationships/image" Target="../media/image40.wmf"/><Relationship Id="rId5" Type="http://schemas.openxmlformats.org/officeDocument/2006/relationships/image" Target="../media/image28.wmf"/><Relationship Id="rId4" Type="http://schemas.openxmlformats.org/officeDocument/2006/relationships/audio" Target="../media/audio3.wav"/></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6.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267.xml"/><Relationship Id="rId6" Type="http://schemas.openxmlformats.org/officeDocument/2006/relationships/image" Target="../media/image40.wmf"/><Relationship Id="rId5" Type="http://schemas.openxmlformats.org/officeDocument/2006/relationships/image" Target="../media/image28.wmf"/><Relationship Id="rId4" Type="http://schemas.openxmlformats.org/officeDocument/2006/relationships/audio" Target="../media/audio2.wav"/></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7.xml"/><Relationship Id="rId7"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tags" Target="../tags/tag268.xml"/><Relationship Id="rId6" Type="http://schemas.openxmlformats.org/officeDocument/2006/relationships/image" Target="../media/image109.wmf"/><Relationship Id="rId5" Type="http://schemas.openxmlformats.org/officeDocument/2006/relationships/image" Target="../media/image28.wmf"/><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audio" Target="../media/audio2.wav"/></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8.xml"/><Relationship Id="rId7" Type="http://schemas.openxmlformats.org/officeDocument/2006/relationships/image" Target="../media/image385.jpeg"/><Relationship Id="rId2" Type="http://schemas.openxmlformats.org/officeDocument/2006/relationships/slideLayout" Target="../slideLayouts/slideLayout7.xml"/><Relationship Id="rId1" Type="http://schemas.openxmlformats.org/officeDocument/2006/relationships/tags" Target="../tags/tag269.xml"/><Relationship Id="rId6" Type="http://schemas.openxmlformats.org/officeDocument/2006/relationships/image" Target="../media/image109.wmf"/><Relationship Id="rId5" Type="http://schemas.openxmlformats.org/officeDocument/2006/relationships/image" Target="../media/image40.wmf"/><Relationship Id="rId4" Type="http://schemas.openxmlformats.org/officeDocument/2006/relationships/audio" Target="../media/audio2.wav"/></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7.xml"/><Relationship Id="rId1" Type="http://schemas.openxmlformats.org/officeDocument/2006/relationships/tags" Target="../tags/tag270.xml"/><Relationship Id="rId6" Type="http://schemas.openxmlformats.org/officeDocument/2006/relationships/image" Target="../media/image386.jpeg"/><Relationship Id="rId5" Type="http://schemas.openxmlformats.org/officeDocument/2006/relationships/image" Target="../media/image40.wmf"/><Relationship Id="rId4" Type="http://schemas.openxmlformats.org/officeDocument/2006/relationships/audio" Target="../media/audio2.wav"/></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0.xml"/><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tags" Target="../tags/tag271.xml"/><Relationship Id="rId6" Type="http://schemas.openxmlformats.org/officeDocument/2006/relationships/image" Target="../media/image40.wmf"/><Relationship Id="rId5" Type="http://schemas.openxmlformats.org/officeDocument/2006/relationships/image" Target="../media/image387.jpeg"/><Relationship Id="rId4" Type="http://schemas.openxmlformats.org/officeDocument/2006/relationships/audio" Target="../media/audio2.wav"/></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1.xml"/><Relationship Id="rId7" Type="http://schemas.openxmlformats.org/officeDocument/2006/relationships/image" Target="../media/image388.png"/><Relationship Id="rId2" Type="http://schemas.openxmlformats.org/officeDocument/2006/relationships/slideLayout" Target="../slideLayouts/slideLayout7.xml"/><Relationship Id="rId1" Type="http://schemas.openxmlformats.org/officeDocument/2006/relationships/tags" Target="../tags/tag272.xml"/><Relationship Id="rId6" Type="http://schemas.openxmlformats.org/officeDocument/2006/relationships/image" Target="../media/image109.wmf"/><Relationship Id="rId5" Type="http://schemas.openxmlformats.org/officeDocument/2006/relationships/image" Target="../media/image40.wmf"/><Relationship Id="rId4" Type="http://schemas.openxmlformats.org/officeDocument/2006/relationships/audio" Target="../media/audio2.wav"/></Relationships>
</file>

<file path=ppt/slides/_rels/slide274.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notesSlide" Target="../notesSlides/notesSlide272.xml"/><Relationship Id="rId7" Type="http://schemas.openxmlformats.org/officeDocument/2006/relationships/hyperlink" Target="http://www.saludmed.com/nutricionentrena/contenido/Modulos_HPER-3480.html" TargetMode="External"/><Relationship Id="rId2" Type="http://schemas.openxmlformats.org/officeDocument/2006/relationships/slideLayout" Target="../slideLayouts/slideLayout7.xml"/><Relationship Id="rId1" Type="http://schemas.openxmlformats.org/officeDocument/2006/relationships/tags" Target="../tags/tag273.xml"/><Relationship Id="rId6" Type="http://schemas.openxmlformats.org/officeDocument/2006/relationships/image" Target="../media/image40.wmf"/><Relationship Id="rId5" Type="http://schemas.openxmlformats.org/officeDocument/2006/relationships/image" Target="../media/image389.png"/><Relationship Id="rId4" Type="http://schemas.openxmlformats.org/officeDocument/2006/relationships/audio" Target="../media/audio2.wav"/></Relationships>
</file>

<file path=ppt/slides/_rels/slide275.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notesSlide" Target="../notesSlides/notesSlide273.xml"/><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tags" Target="../tags/tag274.xml"/><Relationship Id="rId6" Type="http://schemas.openxmlformats.org/officeDocument/2006/relationships/image" Target="../media/image40.wmf"/><Relationship Id="rId5" Type="http://schemas.openxmlformats.org/officeDocument/2006/relationships/image" Target="../media/image28.wmf"/><Relationship Id="rId4" Type="http://schemas.openxmlformats.org/officeDocument/2006/relationships/audio" Target="../media/audio2.wav"/></Relationships>
</file>

<file path=ppt/slides/_rels/slide276.xml.rels><?xml version="1.0" encoding="UTF-8" standalone="yes"?>
<Relationships xmlns="http://schemas.openxmlformats.org/package/2006/relationships"><Relationship Id="rId8" Type="http://schemas.openxmlformats.org/officeDocument/2006/relationships/image" Target="../media/image32.wmf"/><Relationship Id="rId3" Type="http://schemas.microsoft.com/office/2007/relationships/media" Target="../media/media4.WAV"/><Relationship Id="rId7" Type="http://schemas.openxmlformats.org/officeDocument/2006/relationships/image" Target="../media/image28.w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90.jpg"/><Relationship Id="rId5" Type="http://schemas.openxmlformats.org/officeDocument/2006/relationships/slideLayout" Target="../slideLayouts/slideLayout7.xml"/><Relationship Id="rId10" Type="http://schemas.openxmlformats.org/officeDocument/2006/relationships/image" Target="../media/image131.png"/><Relationship Id="rId4" Type="http://schemas.openxmlformats.org/officeDocument/2006/relationships/audio" Target="../media/media4.WAV"/><Relationship Id="rId9" Type="http://schemas.openxmlformats.org/officeDocument/2006/relationships/image" Target="../media/image391.jpg"/></Relationships>
</file>

<file path=ppt/slides/_rels/slide27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392.png"/><Relationship Id="rId1" Type="http://schemas.openxmlformats.org/officeDocument/2006/relationships/slideLayout" Target="../slideLayouts/slideLayout7.xml"/><Relationship Id="rId4" Type="http://schemas.openxmlformats.org/officeDocument/2006/relationships/image" Target="../media/image50.wmf"/></Relationships>
</file>

<file path=ppt/slides/_rels/slide278.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28.wmf"/><Relationship Id="rId1" Type="http://schemas.openxmlformats.org/officeDocument/2006/relationships/slideLayout" Target="../slideLayouts/slideLayout7.xml"/><Relationship Id="rId4" Type="http://schemas.openxmlformats.org/officeDocument/2006/relationships/image" Target="../media/image50.wmf"/></Relationships>
</file>

<file path=ppt/slides/_rels/slide27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50.wmf"/><Relationship Id="rId1" Type="http://schemas.openxmlformats.org/officeDocument/2006/relationships/slideLayout" Target="../slideLayouts/slideLayout7.xml"/><Relationship Id="rId4" Type="http://schemas.openxmlformats.org/officeDocument/2006/relationships/image" Target="../media/image39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0.wmf"/><Relationship Id="rId4" Type="http://schemas.openxmlformats.org/officeDocument/2006/relationships/audio" Target="../media/audio2.wav"/></Relationships>
</file>

<file path=ppt/slides/_rels/slide280.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28.wmf"/><Relationship Id="rId1" Type="http://schemas.openxmlformats.org/officeDocument/2006/relationships/slideLayout" Target="../slideLayouts/slideLayout7.xml"/><Relationship Id="rId4" Type="http://schemas.openxmlformats.org/officeDocument/2006/relationships/image" Target="../media/image50.wmf"/></Relationships>
</file>

<file path=ppt/slides/_rels/slide28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50.wmf"/><Relationship Id="rId1" Type="http://schemas.openxmlformats.org/officeDocument/2006/relationships/slideLayout" Target="../slideLayouts/slideLayout7.xml"/><Relationship Id="rId4" Type="http://schemas.openxmlformats.org/officeDocument/2006/relationships/image" Target="../media/image392.png"/></Relationships>
</file>

<file path=ppt/slides/_rels/slide282.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50.wmf"/><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283.xml.rels><?xml version="1.0" encoding="UTF-8" standalone="yes"?>
<Relationships xmlns="http://schemas.openxmlformats.org/package/2006/relationships"><Relationship Id="rId3" Type="http://schemas.openxmlformats.org/officeDocument/2006/relationships/image" Target="../media/image396.jpg"/><Relationship Id="rId2" Type="http://schemas.openxmlformats.org/officeDocument/2006/relationships/image" Target="../media/image395.jpg"/><Relationship Id="rId1" Type="http://schemas.openxmlformats.org/officeDocument/2006/relationships/slideLayout" Target="../slideLayouts/slideLayout7.xml"/><Relationship Id="rId5" Type="http://schemas.openxmlformats.org/officeDocument/2006/relationships/image" Target="../media/image398.jpg"/><Relationship Id="rId4" Type="http://schemas.openxmlformats.org/officeDocument/2006/relationships/image" Target="../media/image397.jpg"/></Relationships>
</file>

<file path=ppt/slides/_rels/slide28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397.jp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399.jp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400.jpg"/><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7.xml"/><Relationship Id="rId1" Type="http://schemas.openxmlformats.org/officeDocument/2006/relationships/tags" Target="../tags/tag275.xml"/><Relationship Id="rId5" Type="http://schemas.openxmlformats.org/officeDocument/2006/relationships/image" Target="../media/image401.jpg"/><Relationship Id="rId4" Type="http://schemas.openxmlformats.org/officeDocument/2006/relationships/audio" Target="../media/audio3.wav"/></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7.xml"/><Relationship Id="rId1" Type="http://schemas.openxmlformats.org/officeDocument/2006/relationships/tags" Target="../tags/tag276.xml"/><Relationship Id="rId5" Type="http://schemas.openxmlformats.org/officeDocument/2006/relationships/image" Target="../media/image402.jpg"/><Relationship Id="rId4" Type="http://schemas.openxmlformats.org/officeDocument/2006/relationships/audio" Target="../media/audio3.wav"/></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7.xml"/><Relationship Id="rId1" Type="http://schemas.openxmlformats.org/officeDocument/2006/relationships/tags" Target="../tags/tag277.xml"/><Relationship Id="rId5" Type="http://schemas.openxmlformats.org/officeDocument/2006/relationships/image" Target="../media/image403.jp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40.wmf"/><Relationship Id="rId5" Type="http://schemas.openxmlformats.org/officeDocument/2006/relationships/image" Target="../media/image45.png"/><Relationship Id="rId4" Type="http://schemas.openxmlformats.org/officeDocument/2006/relationships/audio" Target="../media/audio2.wav"/></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7.xml"/><Relationship Id="rId1" Type="http://schemas.openxmlformats.org/officeDocument/2006/relationships/tags" Target="../tags/tag278.xml"/><Relationship Id="rId5" Type="http://schemas.openxmlformats.org/officeDocument/2006/relationships/image" Target="../media/image404.jpg"/><Relationship Id="rId4" Type="http://schemas.openxmlformats.org/officeDocument/2006/relationships/audio" Target="../media/audio3.wav"/></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7.xml"/><Relationship Id="rId1" Type="http://schemas.openxmlformats.org/officeDocument/2006/relationships/tags" Target="../tags/tag279.xml"/><Relationship Id="rId5" Type="http://schemas.openxmlformats.org/officeDocument/2006/relationships/image" Target="../media/image405.jpg"/><Relationship Id="rId4" Type="http://schemas.openxmlformats.org/officeDocument/2006/relationships/audio" Target="../media/audio3.wav"/></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7.xml"/><Relationship Id="rId1" Type="http://schemas.openxmlformats.org/officeDocument/2006/relationships/tags" Target="../tags/tag280.xml"/><Relationship Id="rId5" Type="http://schemas.openxmlformats.org/officeDocument/2006/relationships/image" Target="../media/image406.jpg"/><Relationship Id="rId4" Type="http://schemas.openxmlformats.org/officeDocument/2006/relationships/audio" Target="../media/audio3.wav"/></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7.xml"/><Relationship Id="rId1" Type="http://schemas.openxmlformats.org/officeDocument/2006/relationships/tags" Target="../tags/tag281.xml"/><Relationship Id="rId5" Type="http://schemas.openxmlformats.org/officeDocument/2006/relationships/image" Target="../media/image407.jpg"/><Relationship Id="rId4" Type="http://schemas.openxmlformats.org/officeDocument/2006/relationships/audio" Target="../media/audio3.wav"/></Relationships>
</file>

<file path=ppt/slides/_rels/slide294.xml.rels><?xml version="1.0" encoding="UTF-8" standalone="yes"?>
<Relationships xmlns="http://schemas.openxmlformats.org/package/2006/relationships"><Relationship Id="rId2" Type="http://schemas.openxmlformats.org/officeDocument/2006/relationships/image" Target="../media/image408.jp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409.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7.xml"/><Relationship Id="rId1" Type="http://schemas.openxmlformats.org/officeDocument/2006/relationships/tags" Target="../tags/tag282.xml"/><Relationship Id="rId5" Type="http://schemas.openxmlformats.org/officeDocument/2006/relationships/image" Target="../media/image410.jpg"/><Relationship Id="rId4" Type="http://schemas.openxmlformats.org/officeDocument/2006/relationships/audio" Target="../media/audio3.wav"/></Relationships>
</file>

<file path=ppt/slides/_rels/slide297.xml.rels><?xml version="1.0" encoding="UTF-8" standalone="yes"?>
<Relationships xmlns="http://schemas.openxmlformats.org/package/2006/relationships"><Relationship Id="rId2" Type="http://schemas.openxmlformats.org/officeDocument/2006/relationships/image" Target="../media/image411.jp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412.jp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40.wmf"/><Relationship Id="rId4" Type="http://schemas.openxmlformats.org/officeDocument/2006/relationships/audio" Target="../media/audio2.wav"/></Relationships>
</file>

<file path=ppt/slides/_rels/slide300.xml.rels><?xml version="1.0" encoding="UTF-8" standalone="yes"?>
<Relationships xmlns="http://schemas.openxmlformats.org/package/2006/relationships"><Relationship Id="rId3" Type="http://schemas.openxmlformats.org/officeDocument/2006/relationships/hyperlink" Target="https://www.researchgate.net/publication/257171197_Review_of_trends_from_mobile_learning_studies_A_meta-analysis" TargetMode="External"/><Relationship Id="rId2" Type="http://schemas.openxmlformats.org/officeDocument/2006/relationships/image" Target="../media/image28.wmf"/><Relationship Id="rId1" Type="http://schemas.openxmlformats.org/officeDocument/2006/relationships/slideLayout" Target="../slideLayouts/slideLayout7.xml"/><Relationship Id="rId4" Type="http://schemas.openxmlformats.org/officeDocument/2006/relationships/image" Target="../media/image414.jpg"/></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7.xml"/><Relationship Id="rId1" Type="http://schemas.openxmlformats.org/officeDocument/2006/relationships/tags" Target="../tags/tag283.xml"/><Relationship Id="rId5" Type="http://schemas.openxmlformats.org/officeDocument/2006/relationships/image" Target="../media/image415.jpg"/><Relationship Id="rId4" Type="http://schemas.openxmlformats.org/officeDocument/2006/relationships/audio" Target="../media/audio3.wav"/></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7.xml"/><Relationship Id="rId1" Type="http://schemas.openxmlformats.org/officeDocument/2006/relationships/tags" Target="../tags/tag284.xml"/><Relationship Id="rId5" Type="http://schemas.openxmlformats.org/officeDocument/2006/relationships/image" Target="../media/image416.jpg"/><Relationship Id="rId4" Type="http://schemas.openxmlformats.org/officeDocument/2006/relationships/audio" Target="../media/audio3.wav"/></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7.xml"/><Relationship Id="rId1" Type="http://schemas.openxmlformats.org/officeDocument/2006/relationships/tags" Target="../tags/tag285.xml"/><Relationship Id="rId5" Type="http://schemas.openxmlformats.org/officeDocument/2006/relationships/image" Target="../media/image417.jpeg"/><Relationship Id="rId4" Type="http://schemas.openxmlformats.org/officeDocument/2006/relationships/audio" Target="../media/audio3.wav"/></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7.xml"/><Relationship Id="rId1" Type="http://schemas.openxmlformats.org/officeDocument/2006/relationships/tags" Target="../tags/tag286.xml"/><Relationship Id="rId5" Type="http://schemas.openxmlformats.org/officeDocument/2006/relationships/image" Target="../media/image418.jpg"/><Relationship Id="rId4" Type="http://schemas.openxmlformats.org/officeDocument/2006/relationships/audio" Target="../media/audio3.wav"/></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7.xml"/><Relationship Id="rId1" Type="http://schemas.openxmlformats.org/officeDocument/2006/relationships/tags" Target="../tags/tag287.xml"/><Relationship Id="rId5" Type="http://schemas.openxmlformats.org/officeDocument/2006/relationships/image" Target="../media/image419.jpeg"/><Relationship Id="rId4" Type="http://schemas.openxmlformats.org/officeDocument/2006/relationships/audio" Target="../media/audio3.wav"/></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7.xml"/><Relationship Id="rId1" Type="http://schemas.openxmlformats.org/officeDocument/2006/relationships/tags" Target="../tags/tag288.xml"/><Relationship Id="rId5" Type="http://schemas.openxmlformats.org/officeDocument/2006/relationships/image" Target="../media/image420.jpeg"/><Relationship Id="rId4" Type="http://schemas.openxmlformats.org/officeDocument/2006/relationships/audio" Target="../media/audio3.wav"/></Relationships>
</file>

<file path=ppt/slides/_rels/slide307.xml.rels><?xml version="1.0" encoding="UTF-8" standalone="yes"?>
<Relationships xmlns="http://schemas.openxmlformats.org/package/2006/relationships"><Relationship Id="rId2" Type="http://schemas.openxmlformats.org/officeDocument/2006/relationships/image" Target="../media/image421.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422.jpe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4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49.jpeg"/><Relationship Id="rId5" Type="http://schemas.openxmlformats.org/officeDocument/2006/relationships/image" Target="../media/image40.wmf"/><Relationship Id="rId4" Type="http://schemas.openxmlformats.org/officeDocument/2006/relationships/audio" Target="../media/audio2.wav"/></Relationships>
</file>

<file path=ppt/slides/_rels/slide310.xml.rels><?xml version="1.0" encoding="UTF-8" standalone="yes"?>
<Relationships xmlns="http://schemas.openxmlformats.org/package/2006/relationships"><Relationship Id="rId2" Type="http://schemas.openxmlformats.org/officeDocument/2006/relationships/image" Target="../media/image424.jpe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425.jpe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image" Target="../media/image426.jpe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427.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7.xml"/><Relationship Id="rId1" Type="http://schemas.openxmlformats.org/officeDocument/2006/relationships/tags" Target="../tags/tag289.xml"/><Relationship Id="rId5" Type="http://schemas.openxmlformats.org/officeDocument/2006/relationships/image" Target="../media/image428.jpeg"/><Relationship Id="rId4" Type="http://schemas.openxmlformats.org/officeDocument/2006/relationships/audio" Target="../media/audio3.wav"/></Relationships>
</file>

<file path=ppt/slides/_rels/slide315.xml.rels><?xml version="1.0" encoding="UTF-8" standalone="yes"?>
<Relationships xmlns="http://schemas.openxmlformats.org/package/2006/relationships"><Relationship Id="rId2" Type="http://schemas.openxmlformats.org/officeDocument/2006/relationships/image" Target="../media/image429.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430.jpeg"/><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432.jp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4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2.jp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51.jpg"/><Relationship Id="rId5" Type="http://schemas.openxmlformats.org/officeDocument/2006/relationships/image" Target="../media/image50.wmf"/><Relationship Id="rId4" Type="http://schemas.openxmlformats.org/officeDocument/2006/relationships/audio" Target="../media/audio2.wav"/></Relationships>
</file>

<file path=ppt/slides/_rels/slide320.xml.rels><?xml version="1.0" encoding="UTF-8" standalone="yes"?>
<Relationships xmlns="http://schemas.openxmlformats.org/package/2006/relationships"><Relationship Id="rId3" Type="http://schemas.openxmlformats.org/officeDocument/2006/relationships/image" Target="../media/image434.jpg"/><Relationship Id="rId2" Type="http://schemas.openxmlformats.org/officeDocument/2006/relationships/notesSlide" Target="../notesSlides/notesSlide289.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435.jp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106.jpg"/><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32.wmf"/></Relationships>
</file>

<file path=ppt/slides/_rels/slide32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436.jpg"/><Relationship Id="rId1" Type="http://schemas.openxmlformats.org/officeDocument/2006/relationships/slideLayout" Target="../slideLayouts/slideLayout7.xml"/><Relationship Id="rId4" Type="http://schemas.openxmlformats.org/officeDocument/2006/relationships/image" Target="../media/image32.wmf"/></Relationships>
</file>

<file path=ppt/slides/_rels/slide32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437.jp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438.jp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439.jp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440.jp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2" Type="http://schemas.openxmlformats.org/officeDocument/2006/relationships/image" Target="../media/image441.jp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image" Target="../media/image44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50.wmf"/><Relationship Id="rId4" Type="http://schemas.openxmlformats.org/officeDocument/2006/relationships/audio" Target="../media/audio2.wav"/></Relationships>
</file>

<file path=ppt/slides/_rels/slide330.xml.rels><?xml version="1.0" encoding="UTF-8" standalone="yes"?>
<Relationships xmlns="http://schemas.openxmlformats.org/package/2006/relationships"><Relationship Id="rId2" Type="http://schemas.openxmlformats.org/officeDocument/2006/relationships/image" Target="../media/image443.jp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image" Target="../media/image444.jp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2" Type="http://schemas.openxmlformats.org/officeDocument/2006/relationships/image" Target="../media/image445.jpg"/><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448.jpe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449.pn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image" Target="../media/image450.jp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image" Target="../media/image451.jp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4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32.wmf"/><Relationship Id="rId5" Type="http://schemas.openxmlformats.org/officeDocument/2006/relationships/image" Target="../media/image53.jpg"/><Relationship Id="rId4" Type="http://schemas.openxmlformats.org/officeDocument/2006/relationships/audio" Target="../media/audio2.wav"/></Relationships>
</file>

<file path=ppt/slides/_rels/slide340.xml.rels><?xml version="1.0" encoding="UTF-8" standalone="yes"?>
<Relationships xmlns="http://schemas.openxmlformats.org/package/2006/relationships"><Relationship Id="rId2" Type="http://schemas.openxmlformats.org/officeDocument/2006/relationships/image" Target="../media/image453.jp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2" Type="http://schemas.openxmlformats.org/officeDocument/2006/relationships/image" Target="../media/image454.jpg"/><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image" Target="../media/image455.jp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image" Target="../media/image457.jpe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2" Type="http://schemas.openxmlformats.org/officeDocument/2006/relationships/image" Target="../media/image460.jpeg"/><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2" Type="http://schemas.openxmlformats.org/officeDocument/2006/relationships/image" Target="../media/image461.jpeg"/><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2" Type="http://schemas.openxmlformats.org/officeDocument/2006/relationships/image" Target="../media/image46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35.xml"/><Relationship Id="rId7"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audio" Target="../media/audio2.wav"/><Relationship Id="rId9" Type="http://schemas.openxmlformats.org/officeDocument/2006/relationships/image" Target="../media/image57.jpeg"/></Relationships>
</file>

<file path=ppt/slides/_rels/slide350.xml.rels><?xml version="1.0" encoding="UTF-8" standalone="yes"?>
<Relationships xmlns="http://schemas.openxmlformats.org/package/2006/relationships"><Relationship Id="rId2" Type="http://schemas.openxmlformats.org/officeDocument/2006/relationships/image" Target="../media/image463.jpeg"/><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2" Type="http://schemas.openxmlformats.org/officeDocument/2006/relationships/image" Target="../media/image464.jpe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465.jpe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466.jpe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467.jpeg"/><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3" Type="http://schemas.openxmlformats.org/officeDocument/2006/relationships/image" Target="../media/image468.jpeg"/><Relationship Id="rId2" Type="http://schemas.openxmlformats.org/officeDocument/2006/relationships/image" Target="../media/image28.wmf"/><Relationship Id="rId1" Type="http://schemas.openxmlformats.org/officeDocument/2006/relationships/slideLayout" Target="../slideLayouts/slideLayout7.xml"/><Relationship Id="rId5" Type="http://schemas.openxmlformats.org/officeDocument/2006/relationships/image" Target="../media/image469.jpeg"/><Relationship Id="rId4" Type="http://schemas.openxmlformats.org/officeDocument/2006/relationships/image" Target="../media/image50.wmf"/></Relationships>
</file>

<file path=ppt/slides/_rels/slide356.xml.rels><?xml version="1.0" encoding="UTF-8" standalone="yes"?>
<Relationships xmlns="http://schemas.openxmlformats.org/package/2006/relationships"><Relationship Id="rId3" Type="http://schemas.openxmlformats.org/officeDocument/2006/relationships/image" Target="../media/image470.jpeg"/><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7.xml"/><Relationship Id="rId1" Type="http://schemas.openxmlformats.org/officeDocument/2006/relationships/tags" Target="../tags/tag290.xml"/><Relationship Id="rId5" Type="http://schemas.openxmlformats.org/officeDocument/2006/relationships/image" Target="../media/image471.png"/><Relationship Id="rId4" Type="http://schemas.openxmlformats.org/officeDocument/2006/relationships/audio" Target="../media/audio3.wav"/></Relationships>
</file>

<file path=ppt/slides/_rels/slide358.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40.wmf"/><Relationship Id="rId1" Type="http://schemas.openxmlformats.org/officeDocument/2006/relationships/slideLayout" Target="../slideLayouts/slideLayout7.xml"/><Relationship Id="rId5" Type="http://schemas.openxmlformats.org/officeDocument/2006/relationships/image" Target="../media/image473.jpeg"/><Relationship Id="rId4" Type="http://schemas.openxmlformats.org/officeDocument/2006/relationships/image" Target="../media/image472.jpeg"/></Relationships>
</file>

<file path=ppt/slides/_rels/slide35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109.wmf"/><Relationship Id="rId1" Type="http://schemas.openxmlformats.org/officeDocument/2006/relationships/slideLayout" Target="../slideLayouts/slideLayout7.xml"/><Relationship Id="rId6" Type="http://schemas.openxmlformats.org/officeDocument/2006/relationships/image" Target="../media/image474.jpeg"/><Relationship Id="rId5" Type="http://schemas.openxmlformats.org/officeDocument/2006/relationships/image" Target="../media/image127.wmf"/><Relationship Id="rId4" Type="http://schemas.openxmlformats.org/officeDocument/2006/relationships/image" Target="../media/image122.w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50.wmf"/><Relationship Id="rId4" Type="http://schemas.openxmlformats.org/officeDocument/2006/relationships/audio" Target="../media/audio2.wav"/></Relationships>
</file>

<file path=ppt/slides/_rels/slide360.xml.rels><?xml version="1.0" encoding="UTF-8" standalone="yes"?>
<Relationships xmlns="http://schemas.openxmlformats.org/package/2006/relationships"><Relationship Id="rId3" Type="http://schemas.openxmlformats.org/officeDocument/2006/relationships/image" Target="../media/image109.wmf"/><Relationship Id="rId7" Type="http://schemas.openxmlformats.org/officeDocument/2006/relationships/image" Target="../media/image476.jpeg"/><Relationship Id="rId2" Type="http://schemas.openxmlformats.org/officeDocument/2006/relationships/image" Target="../media/image50.wmf"/><Relationship Id="rId1" Type="http://schemas.openxmlformats.org/officeDocument/2006/relationships/slideLayout" Target="../slideLayouts/slideLayout7.xml"/><Relationship Id="rId6" Type="http://schemas.openxmlformats.org/officeDocument/2006/relationships/image" Target="../media/image127.wmf"/><Relationship Id="rId5" Type="http://schemas.openxmlformats.org/officeDocument/2006/relationships/image" Target="../media/image122.wmf"/><Relationship Id="rId4" Type="http://schemas.openxmlformats.org/officeDocument/2006/relationships/image" Target="../media/image475.jpeg"/></Relationships>
</file>

<file path=ppt/slides/_rels/slide361.xml.rels><?xml version="1.0" encoding="UTF-8" standalone="yes"?>
<Relationships xmlns="http://schemas.openxmlformats.org/package/2006/relationships"><Relationship Id="rId3" Type="http://schemas.openxmlformats.org/officeDocument/2006/relationships/image" Target="../media/image477.jpeg"/><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3" Type="http://schemas.openxmlformats.org/officeDocument/2006/relationships/image" Target="../media/image478.png"/><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3" Type="http://schemas.openxmlformats.org/officeDocument/2006/relationships/image" Target="../media/image479.jpeg"/><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3" Type="http://schemas.openxmlformats.org/officeDocument/2006/relationships/image" Target="../media/image480.tif"/><Relationship Id="rId2" Type="http://schemas.openxmlformats.org/officeDocument/2006/relationships/image" Target="../media/image28.wmf"/><Relationship Id="rId1" Type="http://schemas.openxmlformats.org/officeDocument/2006/relationships/slideLayout" Target="../slideLayouts/slideLayout7.xml"/><Relationship Id="rId4" Type="http://schemas.openxmlformats.org/officeDocument/2006/relationships/image" Target="../media/image32.wmf"/></Relationships>
</file>

<file path=ppt/slides/_rels/slide36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481.jpg"/><Relationship Id="rId1" Type="http://schemas.openxmlformats.org/officeDocument/2006/relationships/slideLayout" Target="../slideLayouts/slideLayout7.xml"/><Relationship Id="rId5" Type="http://schemas.openxmlformats.org/officeDocument/2006/relationships/image" Target="../media/image109.wmf"/><Relationship Id="rId4" Type="http://schemas.openxmlformats.org/officeDocument/2006/relationships/image" Target="../media/image32.wmf"/></Relationships>
</file>

<file path=ppt/slides/_rels/slide36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28.wmf"/><Relationship Id="rId1" Type="http://schemas.openxmlformats.org/officeDocument/2006/relationships/slideLayout" Target="../slideLayouts/slideLayout7.xml"/><Relationship Id="rId6" Type="http://schemas.openxmlformats.org/officeDocument/2006/relationships/image" Target="../media/image484.tiff"/><Relationship Id="rId5" Type="http://schemas.openxmlformats.org/officeDocument/2006/relationships/image" Target="../media/image483.tiff"/><Relationship Id="rId4" Type="http://schemas.openxmlformats.org/officeDocument/2006/relationships/image" Target="../media/image482.tiff"/></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7.xml"/><Relationship Id="rId1" Type="http://schemas.openxmlformats.org/officeDocument/2006/relationships/tags" Target="../tags/tag291.xml"/><Relationship Id="rId5" Type="http://schemas.openxmlformats.org/officeDocument/2006/relationships/image" Target="../media/image28.wmf"/><Relationship Id="rId4" Type="http://schemas.openxmlformats.org/officeDocument/2006/relationships/audio" Target="../media/audio3.wav"/></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7.xml"/><Relationship Id="rId1" Type="http://schemas.openxmlformats.org/officeDocument/2006/relationships/tags" Target="../tags/tag292.xml"/><Relationship Id="rId5" Type="http://schemas.openxmlformats.org/officeDocument/2006/relationships/image" Target="../media/image28.wmf"/><Relationship Id="rId4" Type="http://schemas.openxmlformats.org/officeDocument/2006/relationships/audio" Target="../media/audio3.wav"/></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7.xml"/><Relationship Id="rId1" Type="http://schemas.openxmlformats.org/officeDocument/2006/relationships/tags" Target="../tags/tag293.xml"/><Relationship Id="rId5" Type="http://schemas.openxmlformats.org/officeDocument/2006/relationships/image" Target="../media/image28.wmf"/><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58.jpeg"/><Relationship Id="rId5" Type="http://schemas.openxmlformats.org/officeDocument/2006/relationships/image" Target="../media/image50.wmf"/><Relationship Id="rId4" Type="http://schemas.openxmlformats.org/officeDocument/2006/relationships/audio" Target="../media/audio2.wav"/></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7.xml"/><Relationship Id="rId1" Type="http://schemas.openxmlformats.org/officeDocument/2006/relationships/tags" Target="../tags/tag294.xml"/><Relationship Id="rId5" Type="http://schemas.openxmlformats.org/officeDocument/2006/relationships/image" Target="../media/image28.wmf"/><Relationship Id="rId4" Type="http://schemas.openxmlformats.org/officeDocument/2006/relationships/audio" Target="../media/audio3.wav"/></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7.xml"/><Relationship Id="rId1" Type="http://schemas.openxmlformats.org/officeDocument/2006/relationships/tags" Target="../tags/tag295.xml"/><Relationship Id="rId5" Type="http://schemas.openxmlformats.org/officeDocument/2006/relationships/image" Target="../media/image28.wmf"/><Relationship Id="rId4" Type="http://schemas.openxmlformats.org/officeDocument/2006/relationships/audio" Target="../media/audio3.wav"/></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7.xml"/><Relationship Id="rId1" Type="http://schemas.openxmlformats.org/officeDocument/2006/relationships/tags" Target="../tags/tag296.xml"/><Relationship Id="rId5" Type="http://schemas.openxmlformats.org/officeDocument/2006/relationships/image" Target="../media/image28.wmf"/><Relationship Id="rId4" Type="http://schemas.openxmlformats.org/officeDocument/2006/relationships/audio" Target="../media/audio3.wav"/></Relationships>
</file>

<file path=ppt/slides/_rels/slide373.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50.wmf"/><Relationship Id="rId1" Type="http://schemas.openxmlformats.org/officeDocument/2006/relationships/slideLayout" Target="../slideLayouts/slideLayout7.xml"/><Relationship Id="rId4" Type="http://schemas.openxmlformats.org/officeDocument/2006/relationships/image" Target="../media/image485.jpeg"/></Relationships>
</file>

<file path=ppt/slides/_rels/slide374.xml.rels><?xml version="1.0" encoding="UTF-8" standalone="yes"?>
<Relationships xmlns="http://schemas.openxmlformats.org/package/2006/relationships"><Relationship Id="rId3" Type="http://schemas.openxmlformats.org/officeDocument/2006/relationships/image" Target="../media/image486.jpeg"/><Relationship Id="rId2" Type="http://schemas.openxmlformats.org/officeDocument/2006/relationships/hyperlink" Target="http://www.uq.edu.au/uqwellness/docs/Too-much-sitting.pdf" TargetMode="External"/><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2" Type="http://schemas.openxmlformats.org/officeDocument/2006/relationships/image" Target="../media/image487.jpeg"/><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2" Type="http://schemas.openxmlformats.org/officeDocument/2006/relationships/image" Target="../media/image488.jpeg"/><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489.jpeg"/><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7.xml"/><Relationship Id="rId1" Type="http://schemas.openxmlformats.org/officeDocument/2006/relationships/tags" Target="../tags/tag297.xml"/><Relationship Id="rId5" Type="http://schemas.openxmlformats.org/officeDocument/2006/relationships/image" Target="../media/image28.wmf"/><Relationship Id="rId4" Type="http://schemas.openxmlformats.org/officeDocument/2006/relationships/audio" Target="../media/audio3.wav"/></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7.xml"/><Relationship Id="rId1" Type="http://schemas.openxmlformats.org/officeDocument/2006/relationships/tags" Target="../tags/tag298.xml"/><Relationship Id="rId5" Type="http://schemas.openxmlformats.org/officeDocument/2006/relationships/image" Target="../media/image28.wmf"/><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32.wmf"/><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audio" Target="../media/audio2.wav"/></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7.xml"/><Relationship Id="rId1" Type="http://schemas.openxmlformats.org/officeDocument/2006/relationships/tags" Target="../tags/tag299.xml"/><Relationship Id="rId5" Type="http://schemas.openxmlformats.org/officeDocument/2006/relationships/image" Target="../media/image490.jpeg"/><Relationship Id="rId4" Type="http://schemas.openxmlformats.org/officeDocument/2006/relationships/audio" Target="../media/audio3.wav"/></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7.xml"/><Relationship Id="rId1" Type="http://schemas.openxmlformats.org/officeDocument/2006/relationships/tags" Target="../tags/tag300.xml"/><Relationship Id="rId5" Type="http://schemas.openxmlformats.org/officeDocument/2006/relationships/image" Target="../media/image491.jpeg"/><Relationship Id="rId4" Type="http://schemas.openxmlformats.org/officeDocument/2006/relationships/audio" Target="../media/audio3.wav"/></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7.xml"/><Relationship Id="rId1" Type="http://schemas.openxmlformats.org/officeDocument/2006/relationships/tags" Target="../tags/tag301.xml"/><Relationship Id="rId5" Type="http://schemas.openxmlformats.org/officeDocument/2006/relationships/image" Target="../media/image492.jpeg"/><Relationship Id="rId4" Type="http://schemas.openxmlformats.org/officeDocument/2006/relationships/audio" Target="../media/audio3.wav"/></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7.xml"/><Relationship Id="rId1" Type="http://schemas.openxmlformats.org/officeDocument/2006/relationships/tags" Target="../tags/tag302.xml"/><Relationship Id="rId4" Type="http://schemas.openxmlformats.org/officeDocument/2006/relationships/audio" Target="../media/audio2.wav"/></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7.xml"/><Relationship Id="rId1" Type="http://schemas.openxmlformats.org/officeDocument/2006/relationships/tags" Target="../tags/tag303.xml"/><Relationship Id="rId5" Type="http://schemas.openxmlformats.org/officeDocument/2006/relationships/image" Target="../media/image28.wmf"/><Relationship Id="rId4" Type="http://schemas.openxmlformats.org/officeDocument/2006/relationships/audio" Target="../media/audio3.wav"/></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28.wmf"/></Relationships>
</file>

<file path=ppt/slides/_rels/slide386.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7.xml"/><Relationship Id="rId1" Type="http://schemas.openxmlformats.org/officeDocument/2006/relationships/tags" Target="../tags/tag305.xml"/><Relationship Id="rId5" Type="http://schemas.openxmlformats.org/officeDocument/2006/relationships/image" Target="../media/image28.wmf"/><Relationship Id="rId4" Type="http://schemas.openxmlformats.org/officeDocument/2006/relationships/audio" Target="../media/audio3.wav"/></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7.xml"/><Relationship Id="rId1" Type="http://schemas.openxmlformats.org/officeDocument/2006/relationships/tags" Target="../tags/tag306.xml"/><Relationship Id="rId5" Type="http://schemas.openxmlformats.org/officeDocument/2006/relationships/image" Target="../media/image28.wmf"/><Relationship Id="rId4" Type="http://schemas.openxmlformats.org/officeDocument/2006/relationships/audio" Target="../media/audio3.wav"/></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7.xml"/><Relationship Id="rId1" Type="http://schemas.openxmlformats.org/officeDocument/2006/relationships/tags" Target="../tags/tag307.xml"/><Relationship Id="rId5" Type="http://schemas.openxmlformats.org/officeDocument/2006/relationships/image" Target="../media/image493.jpe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61.jpeg"/><Relationship Id="rId5" Type="http://schemas.openxmlformats.org/officeDocument/2006/relationships/image" Target="../media/image50.wmf"/><Relationship Id="rId4" Type="http://schemas.openxmlformats.org/officeDocument/2006/relationships/audio" Target="../media/audio2.wav"/></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7.xml"/><Relationship Id="rId1" Type="http://schemas.openxmlformats.org/officeDocument/2006/relationships/tags" Target="../tags/tag308.xml"/><Relationship Id="rId6" Type="http://schemas.openxmlformats.org/officeDocument/2006/relationships/hyperlink" Target="http://www.uq.edu.au/uqwellness/docs/Too-much-sitting.pdf" TargetMode="External"/><Relationship Id="rId5" Type="http://schemas.openxmlformats.org/officeDocument/2006/relationships/image" Target="../media/image494.jpeg"/><Relationship Id="rId4" Type="http://schemas.openxmlformats.org/officeDocument/2006/relationships/audio" Target="../media/audio3.wav"/></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7.xml"/><Relationship Id="rId1" Type="http://schemas.openxmlformats.org/officeDocument/2006/relationships/tags" Target="../tags/tag309.xml"/><Relationship Id="rId6" Type="http://schemas.openxmlformats.org/officeDocument/2006/relationships/hyperlink" Target="http://www.nielsen.com/content/dam/corporate/us/en/reports-downloads/2011-Reports/2010-2011-nielsen-television-audience-report.pdf" TargetMode="External"/><Relationship Id="rId5" Type="http://schemas.openxmlformats.org/officeDocument/2006/relationships/image" Target="../media/image495.jpeg"/><Relationship Id="rId4" Type="http://schemas.openxmlformats.org/officeDocument/2006/relationships/audio" Target="../media/audio3.wav"/></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7.xml"/><Relationship Id="rId1" Type="http://schemas.openxmlformats.org/officeDocument/2006/relationships/tags" Target="../tags/tag310.xml"/><Relationship Id="rId4" Type="http://schemas.openxmlformats.org/officeDocument/2006/relationships/audio" Target="../media/audio3.wav"/></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7.xml"/><Relationship Id="rId1" Type="http://schemas.openxmlformats.org/officeDocument/2006/relationships/tags" Target="../tags/tag311.xml"/><Relationship Id="rId4" Type="http://schemas.openxmlformats.org/officeDocument/2006/relationships/audio" Target="../media/audio3.wav"/></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7.xml"/><Relationship Id="rId1" Type="http://schemas.openxmlformats.org/officeDocument/2006/relationships/tags" Target="../tags/tag312.xml"/><Relationship Id="rId4" Type="http://schemas.openxmlformats.org/officeDocument/2006/relationships/audio" Target="../media/audio3.wav"/></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7.xml"/><Relationship Id="rId1" Type="http://schemas.openxmlformats.org/officeDocument/2006/relationships/tags" Target="../tags/tag313.xml"/><Relationship Id="rId4" Type="http://schemas.openxmlformats.org/officeDocument/2006/relationships/audio" Target="../media/audio3.wav"/></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7.xml"/><Relationship Id="rId1" Type="http://schemas.openxmlformats.org/officeDocument/2006/relationships/tags" Target="../tags/tag314.xml"/><Relationship Id="rId4" Type="http://schemas.openxmlformats.org/officeDocument/2006/relationships/audio" Target="../media/audio3.wav"/></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7.xml"/><Relationship Id="rId1" Type="http://schemas.openxmlformats.org/officeDocument/2006/relationships/tags" Target="../tags/tag315.xml"/><Relationship Id="rId4" Type="http://schemas.openxmlformats.org/officeDocument/2006/relationships/audio" Target="../media/audio3.wav"/></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7.xml"/><Relationship Id="rId1" Type="http://schemas.openxmlformats.org/officeDocument/2006/relationships/tags" Target="../tags/tag316.xml"/><Relationship Id="rId4" Type="http://schemas.openxmlformats.org/officeDocument/2006/relationships/audio" Target="../media/audio3.wav"/></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7.xml"/><Relationship Id="rId1" Type="http://schemas.openxmlformats.org/officeDocument/2006/relationships/tags" Target="../tags/tag317.xml"/><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40.wmf"/><Relationship Id="rId4" Type="http://schemas.openxmlformats.org/officeDocument/2006/relationships/audio" Target="../media/audio2.wav"/></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7.xml"/><Relationship Id="rId1" Type="http://schemas.openxmlformats.org/officeDocument/2006/relationships/tags" Target="../tags/tag318.xml"/><Relationship Id="rId4" Type="http://schemas.openxmlformats.org/officeDocument/2006/relationships/audio" Target="../media/audio3.wav"/></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7.xml"/><Relationship Id="rId1" Type="http://schemas.openxmlformats.org/officeDocument/2006/relationships/tags" Target="../tags/tag319.xml"/><Relationship Id="rId4" Type="http://schemas.openxmlformats.org/officeDocument/2006/relationships/audio" Target="../media/audio3.wav"/></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7.xml"/><Relationship Id="rId1" Type="http://schemas.openxmlformats.org/officeDocument/2006/relationships/tags" Target="../tags/tag320.xml"/><Relationship Id="rId4" Type="http://schemas.openxmlformats.org/officeDocument/2006/relationships/audio" Target="../media/audio3.wav"/></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7.xml"/><Relationship Id="rId1" Type="http://schemas.openxmlformats.org/officeDocument/2006/relationships/tags" Target="../tags/tag321.xml"/><Relationship Id="rId4" Type="http://schemas.openxmlformats.org/officeDocument/2006/relationships/audio" Target="../media/audio3.wav"/></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7.xml"/><Relationship Id="rId1" Type="http://schemas.openxmlformats.org/officeDocument/2006/relationships/tags" Target="../tags/tag322.xml"/><Relationship Id="rId4" Type="http://schemas.openxmlformats.org/officeDocument/2006/relationships/audio" Target="../media/audio3.wav"/></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7.xml"/><Relationship Id="rId1" Type="http://schemas.openxmlformats.org/officeDocument/2006/relationships/tags" Target="../tags/tag323.xml"/><Relationship Id="rId4" Type="http://schemas.openxmlformats.org/officeDocument/2006/relationships/audio" Target="../media/audio3.wav"/></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7.xml"/><Relationship Id="rId1" Type="http://schemas.openxmlformats.org/officeDocument/2006/relationships/tags" Target="../tags/tag324.xml"/><Relationship Id="rId4" Type="http://schemas.openxmlformats.org/officeDocument/2006/relationships/audio" Target="../media/audio3.wav"/></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7.xml"/><Relationship Id="rId1" Type="http://schemas.openxmlformats.org/officeDocument/2006/relationships/tags" Target="../tags/tag325.xml"/><Relationship Id="rId4" Type="http://schemas.openxmlformats.org/officeDocument/2006/relationships/audio" Target="../media/audio3.wav"/></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7.xml"/><Relationship Id="rId1" Type="http://schemas.openxmlformats.org/officeDocument/2006/relationships/tags" Target="../tags/tag326.xml"/><Relationship Id="rId4" Type="http://schemas.openxmlformats.org/officeDocument/2006/relationships/audio" Target="../media/audio3.wav"/></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7.xml"/><Relationship Id="rId1" Type="http://schemas.openxmlformats.org/officeDocument/2006/relationships/tags" Target="../tags/tag327.xml"/><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63.png"/><Relationship Id="rId5" Type="http://schemas.openxmlformats.org/officeDocument/2006/relationships/image" Target="../media/image40.wmf"/><Relationship Id="rId4" Type="http://schemas.openxmlformats.org/officeDocument/2006/relationships/audio" Target="../media/audio2.wav"/></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7.xml"/><Relationship Id="rId1" Type="http://schemas.openxmlformats.org/officeDocument/2006/relationships/tags" Target="../tags/tag328.xml"/><Relationship Id="rId4" Type="http://schemas.openxmlformats.org/officeDocument/2006/relationships/audio" Target="../media/audio3.wav"/></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7.xml"/><Relationship Id="rId1" Type="http://schemas.openxmlformats.org/officeDocument/2006/relationships/tags" Target="../tags/tag329.xml"/><Relationship Id="rId4" Type="http://schemas.openxmlformats.org/officeDocument/2006/relationships/audio" Target="../media/audio3.wav"/></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7.xml"/><Relationship Id="rId1" Type="http://schemas.openxmlformats.org/officeDocument/2006/relationships/tags" Target="../tags/tag330.xml"/><Relationship Id="rId4" Type="http://schemas.openxmlformats.org/officeDocument/2006/relationships/audio" Target="../media/audio3.wav"/></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7.xml"/><Relationship Id="rId1" Type="http://schemas.openxmlformats.org/officeDocument/2006/relationships/tags" Target="../tags/tag331.xml"/><Relationship Id="rId4" Type="http://schemas.openxmlformats.org/officeDocument/2006/relationships/audio" Target="../media/audio3.wav"/></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7.xml"/><Relationship Id="rId1" Type="http://schemas.openxmlformats.org/officeDocument/2006/relationships/tags" Target="../tags/tag332.xml"/><Relationship Id="rId4" Type="http://schemas.openxmlformats.org/officeDocument/2006/relationships/audio" Target="../media/audio3.wav"/></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7.xml"/><Relationship Id="rId1" Type="http://schemas.openxmlformats.org/officeDocument/2006/relationships/tags" Target="../tags/tag333.xml"/><Relationship Id="rId4" Type="http://schemas.openxmlformats.org/officeDocument/2006/relationships/audio" Target="../media/audio3.wav"/></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7.xml"/><Relationship Id="rId1" Type="http://schemas.openxmlformats.org/officeDocument/2006/relationships/tags" Target="../tags/tag334.xml"/><Relationship Id="rId4" Type="http://schemas.openxmlformats.org/officeDocument/2006/relationships/audio" Target="../media/audio3.wav"/></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7.xml"/><Relationship Id="rId1" Type="http://schemas.openxmlformats.org/officeDocument/2006/relationships/tags" Target="../tags/tag335.xml"/><Relationship Id="rId4" Type="http://schemas.openxmlformats.org/officeDocument/2006/relationships/audio" Target="../media/audio3.wav"/></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7.xml"/><Relationship Id="rId1" Type="http://schemas.openxmlformats.org/officeDocument/2006/relationships/tags" Target="../tags/tag336.xml"/><Relationship Id="rId4" Type="http://schemas.openxmlformats.org/officeDocument/2006/relationships/audio" Target="../media/audio3.wav"/></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7.xml"/><Relationship Id="rId1" Type="http://schemas.openxmlformats.org/officeDocument/2006/relationships/tags" Target="../tags/tag337.xml"/><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64.jpeg"/><Relationship Id="rId4" Type="http://schemas.openxmlformats.org/officeDocument/2006/relationships/audio" Target="../media/audio3.wav"/></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7.xml"/><Relationship Id="rId1" Type="http://schemas.openxmlformats.org/officeDocument/2006/relationships/tags" Target="../tags/tag338.xml"/><Relationship Id="rId4" Type="http://schemas.openxmlformats.org/officeDocument/2006/relationships/audio" Target="../media/audio3.wav"/></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7.xml"/><Relationship Id="rId1" Type="http://schemas.openxmlformats.org/officeDocument/2006/relationships/tags" Target="../tags/tag339.xml"/><Relationship Id="rId4" Type="http://schemas.openxmlformats.org/officeDocument/2006/relationships/audio" Target="../media/audio3.wav"/></Relationships>
</file>

<file path=ppt/slides/_rels/slide422.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7.xml"/><Relationship Id="rId1" Type="http://schemas.openxmlformats.org/officeDocument/2006/relationships/tags" Target="../tags/tag340.xml"/><Relationship Id="rId4" Type="http://schemas.openxmlformats.org/officeDocument/2006/relationships/audio" Target="../media/audio3.wav"/></Relationships>
</file>

<file path=ppt/slides/_rels/slide423.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7.xml"/><Relationship Id="rId1" Type="http://schemas.openxmlformats.org/officeDocument/2006/relationships/tags" Target="../tags/tag341.xml"/><Relationship Id="rId4" Type="http://schemas.openxmlformats.org/officeDocument/2006/relationships/audio" Target="../media/audio3.wav"/></Relationships>
</file>

<file path=ppt/slides/_rels/slide424.xml.rels><?xml version="1.0" encoding="UTF-8" standalone="yes"?>
<Relationships xmlns="http://schemas.openxmlformats.org/package/2006/relationships"><Relationship Id="rId3" Type="http://schemas.openxmlformats.org/officeDocument/2006/relationships/notesSlide" Target="../notesSlides/notesSlide342.xml"/><Relationship Id="rId2" Type="http://schemas.openxmlformats.org/officeDocument/2006/relationships/slideLayout" Target="../slideLayouts/slideLayout7.xml"/><Relationship Id="rId1" Type="http://schemas.openxmlformats.org/officeDocument/2006/relationships/tags" Target="../tags/tag342.xml"/><Relationship Id="rId4" Type="http://schemas.openxmlformats.org/officeDocument/2006/relationships/audio" Target="../media/audio3.wav"/></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343.xml"/><Relationship Id="rId7" Type="http://schemas.openxmlformats.org/officeDocument/2006/relationships/hyperlink" Target="http://circ.ahajournals.org/content/116/5/572.full.pdf+html" TargetMode="External"/><Relationship Id="rId2" Type="http://schemas.openxmlformats.org/officeDocument/2006/relationships/slideLayout" Target="../slideLayouts/slideLayout7.xml"/><Relationship Id="rId1" Type="http://schemas.openxmlformats.org/officeDocument/2006/relationships/tags" Target="../tags/tag343.xml"/><Relationship Id="rId6" Type="http://schemas.openxmlformats.org/officeDocument/2006/relationships/hyperlink" Target="http://circ.ahajournals.org/content/115/17/2358.full.pdf+html" TargetMode="External"/><Relationship Id="rId5" Type="http://schemas.openxmlformats.org/officeDocument/2006/relationships/hyperlink" Target="http://lema.rae.es/drae/?val=Mito" TargetMode="External"/><Relationship Id="rId4" Type="http://schemas.openxmlformats.org/officeDocument/2006/relationships/audio" Target="../media/audio3.wav"/></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7.xml"/><Relationship Id="rId1" Type="http://schemas.openxmlformats.org/officeDocument/2006/relationships/tags" Target="../tags/tag344.xml"/><Relationship Id="rId5" Type="http://schemas.openxmlformats.org/officeDocument/2006/relationships/hyperlink" Target="http://pubmedcentralcanada.ca/pmcc/articles/PMC1424733/pdf/pubhealthrep00100-0016.pdf" TargetMode="External"/><Relationship Id="rId4" Type="http://schemas.openxmlformats.org/officeDocument/2006/relationships/audio" Target="../media/audio3.wav"/></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7.xml"/><Relationship Id="rId1" Type="http://schemas.openxmlformats.org/officeDocument/2006/relationships/tags" Target="../tags/tag345.xml"/><Relationship Id="rId4" Type="http://schemas.openxmlformats.org/officeDocument/2006/relationships/audio" Target="../media/audio3.wav"/></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346.xml"/><Relationship Id="rId2" Type="http://schemas.openxmlformats.org/officeDocument/2006/relationships/slideLayout" Target="../slideLayouts/slideLayout7.xml"/><Relationship Id="rId1" Type="http://schemas.openxmlformats.org/officeDocument/2006/relationships/tags" Target="../tags/tag346.xml"/><Relationship Id="rId6" Type="http://schemas.openxmlformats.org/officeDocument/2006/relationships/image" Target="../media/image496.jpeg"/><Relationship Id="rId5" Type="http://schemas.openxmlformats.org/officeDocument/2006/relationships/hyperlink" Target="http://www.sph.sc.edu/usc_cparg/pdf/Sedentary2008.pdf" TargetMode="External"/><Relationship Id="rId4" Type="http://schemas.openxmlformats.org/officeDocument/2006/relationships/audio" Target="../media/audio3.wav"/></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347.xml"/><Relationship Id="rId2" Type="http://schemas.openxmlformats.org/officeDocument/2006/relationships/slideLayout" Target="../slideLayouts/slideLayout7.xml"/><Relationship Id="rId1" Type="http://schemas.openxmlformats.org/officeDocument/2006/relationships/tags" Target="../tags/tag347.xml"/><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65.jpeg"/><Relationship Id="rId4" Type="http://schemas.openxmlformats.org/officeDocument/2006/relationships/audio" Target="../media/audio3.wav"/></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7.xml"/><Relationship Id="rId1" Type="http://schemas.openxmlformats.org/officeDocument/2006/relationships/tags" Target="../tags/tag348.xml"/><Relationship Id="rId4" Type="http://schemas.openxmlformats.org/officeDocument/2006/relationships/audio" Target="../media/audio3.wav"/></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7.xml"/><Relationship Id="rId1" Type="http://schemas.openxmlformats.org/officeDocument/2006/relationships/tags" Target="../tags/tag349.xml"/><Relationship Id="rId5" Type="http://schemas.openxmlformats.org/officeDocument/2006/relationships/image" Target="../media/image40.wmf"/><Relationship Id="rId4" Type="http://schemas.openxmlformats.org/officeDocument/2006/relationships/audio" Target="../media/audio3.wav"/></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7.xml"/><Relationship Id="rId1" Type="http://schemas.openxmlformats.org/officeDocument/2006/relationships/tags" Target="../tags/tag350.xml"/><Relationship Id="rId4" Type="http://schemas.openxmlformats.org/officeDocument/2006/relationships/audio" Target="../media/audio3.wav"/></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7.xml"/><Relationship Id="rId1" Type="http://schemas.openxmlformats.org/officeDocument/2006/relationships/tags" Target="../tags/tag351.xml"/><Relationship Id="rId4" Type="http://schemas.openxmlformats.org/officeDocument/2006/relationships/audio" Target="../media/audio3.wav"/></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7.xml"/><Relationship Id="rId1" Type="http://schemas.openxmlformats.org/officeDocument/2006/relationships/tags" Target="../tags/tag352.xml"/><Relationship Id="rId4" Type="http://schemas.openxmlformats.org/officeDocument/2006/relationships/audio" Target="../media/audio3.wav"/></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7.xml"/><Relationship Id="rId1" Type="http://schemas.openxmlformats.org/officeDocument/2006/relationships/tags" Target="../tags/tag353.xml"/><Relationship Id="rId4" Type="http://schemas.openxmlformats.org/officeDocument/2006/relationships/audio" Target="../media/audio3.wav"/></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7.xml"/><Relationship Id="rId1" Type="http://schemas.openxmlformats.org/officeDocument/2006/relationships/tags" Target="../tags/tag354.xml"/><Relationship Id="rId4" Type="http://schemas.openxmlformats.org/officeDocument/2006/relationships/audio" Target="../media/audio3.wav"/></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7.xml"/><Relationship Id="rId1" Type="http://schemas.openxmlformats.org/officeDocument/2006/relationships/tags" Target="../tags/tag355.xml"/><Relationship Id="rId4" Type="http://schemas.openxmlformats.org/officeDocument/2006/relationships/audio" Target="../media/audio3.wav"/></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7.xml"/><Relationship Id="rId1" Type="http://schemas.openxmlformats.org/officeDocument/2006/relationships/tags" Target="../tags/tag356.xml"/><Relationship Id="rId4" Type="http://schemas.openxmlformats.org/officeDocument/2006/relationships/audio" Target="../media/audio3.wav"/></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7.xml"/><Relationship Id="rId1" Type="http://schemas.openxmlformats.org/officeDocument/2006/relationships/tags" Target="../tags/tag357.xml"/><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66.jpeg"/><Relationship Id="rId4" Type="http://schemas.openxmlformats.org/officeDocument/2006/relationships/audio" Target="../media/audio3.wav"/></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7.xml"/><Relationship Id="rId1" Type="http://schemas.openxmlformats.org/officeDocument/2006/relationships/tags" Target="../tags/tag358.xml"/><Relationship Id="rId4" Type="http://schemas.openxmlformats.org/officeDocument/2006/relationships/audio" Target="../media/audio3.wav"/></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7.xml"/><Relationship Id="rId1" Type="http://schemas.openxmlformats.org/officeDocument/2006/relationships/tags" Target="../tags/tag359.xml"/><Relationship Id="rId4" Type="http://schemas.openxmlformats.org/officeDocument/2006/relationships/audio" Target="../media/audio3.wav"/></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7.xml"/><Relationship Id="rId1" Type="http://schemas.openxmlformats.org/officeDocument/2006/relationships/tags" Target="../tags/tag360.xml"/><Relationship Id="rId4" Type="http://schemas.openxmlformats.org/officeDocument/2006/relationships/audio" Target="../media/audio3.wav"/></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7.xml"/><Relationship Id="rId1" Type="http://schemas.openxmlformats.org/officeDocument/2006/relationships/tags" Target="../tags/tag361.xml"/><Relationship Id="rId4" Type="http://schemas.openxmlformats.org/officeDocument/2006/relationships/audio" Target="../media/audio3.wav"/></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7.xml"/><Relationship Id="rId1" Type="http://schemas.openxmlformats.org/officeDocument/2006/relationships/tags" Target="../tags/tag362.xml"/><Relationship Id="rId4" Type="http://schemas.openxmlformats.org/officeDocument/2006/relationships/audio" Target="../media/audio3.wav"/></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7.xml"/><Relationship Id="rId1" Type="http://schemas.openxmlformats.org/officeDocument/2006/relationships/tags" Target="../tags/tag363.xml"/><Relationship Id="rId5" Type="http://schemas.openxmlformats.org/officeDocument/2006/relationships/image" Target="../media/image497.jpeg"/><Relationship Id="rId4" Type="http://schemas.openxmlformats.org/officeDocument/2006/relationships/audio" Target="../media/audio3.wav"/></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7.xml"/><Relationship Id="rId1" Type="http://schemas.openxmlformats.org/officeDocument/2006/relationships/tags" Target="../tags/tag364.xml"/><Relationship Id="rId5" Type="http://schemas.openxmlformats.org/officeDocument/2006/relationships/image" Target="../media/image498.jpeg"/><Relationship Id="rId4" Type="http://schemas.openxmlformats.org/officeDocument/2006/relationships/audio" Target="../media/audio3.wav"/></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7.xml"/><Relationship Id="rId1" Type="http://schemas.openxmlformats.org/officeDocument/2006/relationships/tags" Target="../tags/tag365.xml"/><Relationship Id="rId4" Type="http://schemas.openxmlformats.org/officeDocument/2006/relationships/audio" Target="../media/audio3.wav"/></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7.xml"/><Relationship Id="rId1" Type="http://schemas.openxmlformats.org/officeDocument/2006/relationships/tags" Target="../tags/tag366.xml"/><Relationship Id="rId4" Type="http://schemas.openxmlformats.org/officeDocument/2006/relationships/audio" Target="../media/audio3.wav"/></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7.xml"/><Relationship Id="rId1" Type="http://schemas.openxmlformats.org/officeDocument/2006/relationships/tags" Target="../tags/tag367.xml"/><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67.jpeg"/><Relationship Id="rId4" Type="http://schemas.openxmlformats.org/officeDocument/2006/relationships/audio" Target="../media/audio3.wav"/></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7.xml"/><Relationship Id="rId1" Type="http://schemas.openxmlformats.org/officeDocument/2006/relationships/tags" Target="../tags/tag368.xml"/><Relationship Id="rId4" Type="http://schemas.openxmlformats.org/officeDocument/2006/relationships/audio" Target="../media/audio3.wav"/></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7.xml"/><Relationship Id="rId1" Type="http://schemas.openxmlformats.org/officeDocument/2006/relationships/tags" Target="../tags/tag369.xml"/><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68.jpe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69.jpe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70.jpe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71.jpe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9.pn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72.jpeg"/><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73.jpeg"/><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74.jpeg"/><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75.jpeg"/><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76.jpeg"/><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77.jpe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78.jpeg"/><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5" Type="http://schemas.openxmlformats.org/officeDocument/2006/relationships/image" Target="../media/image79.jpeg"/><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9.xml"/><Relationship Id="rId5" Type="http://schemas.openxmlformats.org/officeDocument/2006/relationships/image" Target="../media/image80.jpeg"/><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60.xml"/><Relationship Id="rId5" Type="http://schemas.openxmlformats.org/officeDocument/2006/relationships/image" Target="../media/image81.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23.jpeg"/><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82.jpeg"/><Relationship Id="rId4" Type="http://schemas.openxmlformats.org/officeDocument/2006/relationships/audio" Target="../media/audio3.wav"/></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83.jpeg"/><Relationship Id="rId4" Type="http://schemas.openxmlformats.org/officeDocument/2006/relationships/audio" Target="../media/audio3.wav"/></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84.jpeg"/><Relationship Id="rId4" Type="http://schemas.openxmlformats.org/officeDocument/2006/relationships/audio" Target="../media/audio3.wav"/></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85.jpeg"/><Relationship Id="rId4" Type="http://schemas.openxmlformats.org/officeDocument/2006/relationships/audio" Target="../media/audio3.wav"/></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86.jpeg"/><Relationship Id="rId4" Type="http://schemas.openxmlformats.org/officeDocument/2006/relationships/audio" Target="../media/audio3.wav"/></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87.jpeg"/><Relationship Id="rId4" Type="http://schemas.openxmlformats.org/officeDocument/2006/relationships/audio" Target="../media/audio3.wav"/></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88.jpeg"/><Relationship Id="rId4" Type="http://schemas.openxmlformats.org/officeDocument/2006/relationships/audio" Target="../media/audio3.wav"/></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8.xml"/><Relationship Id="rId5" Type="http://schemas.openxmlformats.org/officeDocument/2006/relationships/image" Target="../media/image89.jpeg"/><Relationship Id="rId4" Type="http://schemas.openxmlformats.org/officeDocument/2006/relationships/audio" Target="../media/audio3.wav"/></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90.jpeg"/><Relationship Id="rId4" Type="http://schemas.openxmlformats.org/officeDocument/2006/relationships/audio" Target="../media/audio3.wav"/></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91.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92.jpeg"/><Relationship Id="rId4" Type="http://schemas.openxmlformats.org/officeDocument/2006/relationships/audio" Target="../media/audio3.wav"/></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72.xml"/><Relationship Id="rId5" Type="http://schemas.openxmlformats.org/officeDocument/2006/relationships/image" Target="../media/image93.jpeg"/><Relationship Id="rId4" Type="http://schemas.openxmlformats.org/officeDocument/2006/relationships/audio" Target="../media/audio3.wav"/></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3.xml"/><Relationship Id="rId5" Type="http://schemas.openxmlformats.org/officeDocument/2006/relationships/image" Target="../media/image94.jpeg"/><Relationship Id="rId4" Type="http://schemas.openxmlformats.org/officeDocument/2006/relationships/audio" Target="../media/audio3.wav"/></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4.xml"/><Relationship Id="rId5" Type="http://schemas.openxmlformats.org/officeDocument/2006/relationships/image" Target="../media/image95.jpeg"/><Relationship Id="rId4" Type="http://schemas.openxmlformats.org/officeDocument/2006/relationships/audio" Target="../media/audio3.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5" Type="http://schemas.openxmlformats.org/officeDocument/2006/relationships/image" Target="../media/image96.jpeg"/><Relationship Id="rId4" Type="http://schemas.openxmlformats.org/officeDocument/2006/relationships/audio" Target="../media/audio3.wav"/></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6.xml"/><Relationship Id="rId5" Type="http://schemas.openxmlformats.org/officeDocument/2006/relationships/image" Target="../media/image97.png"/><Relationship Id="rId4" Type="http://schemas.openxmlformats.org/officeDocument/2006/relationships/audio" Target="../media/audio3.wav"/></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98.png"/><Relationship Id="rId4" Type="http://schemas.openxmlformats.org/officeDocument/2006/relationships/audio" Target="../media/audio3.wav"/></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8.xml"/><Relationship Id="rId5" Type="http://schemas.openxmlformats.org/officeDocument/2006/relationships/image" Target="../media/image99.png"/><Relationship Id="rId4" Type="http://schemas.openxmlformats.org/officeDocument/2006/relationships/audio" Target="../media/audio3.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79.xml"/><Relationship Id="rId5" Type="http://schemas.openxmlformats.org/officeDocument/2006/relationships/image" Target="../media/image100.jpeg"/><Relationship Id="rId4" Type="http://schemas.openxmlformats.org/officeDocument/2006/relationships/audio" Target="../media/audio3.wav"/></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80.xml"/><Relationship Id="rId5" Type="http://schemas.openxmlformats.org/officeDocument/2006/relationships/image" Target="../media/image101.jp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102.jpg"/><Relationship Id="rId4" Type="http://schemas.openxmlformats.org/officeDocument/2006/relationships/audio" Target="../media/audio3.wav"/></Relationships>
</file>

<file path=ppt/slides/_rels/slide81.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notesSlide" Target="../notesSlides/notesSlide81.xml"/><Relationship Id="rId7" Type="http://schemas.openxmlformats.org/officeDocument/2006/relationships/image" Target="../media/image104.jpg"/><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103.jp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107.jp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106.jpg"/></Relationships>
</file>

<file path=ppt/slides/_rels/slide83.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83.xml"/><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110.jpg"/><Relationship Id="rId5" Type="http://schemas.openxmlformats.org/officeDocument/2006/relationships/image" Target="../media/image109.wmf"/><Relationship Id="rId4" Type="http://schemas.openxmlformats.org/officeDocument/2006/relationships/image" Target="../media/image108.jp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112.jpg"/><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111.jpg"/><Relationship Id="rId5" Type="http://schemas.openxmlformats.org/officeDocument/2006/relationships/image" Target="../media/image32.wmf"/><Relationship Id="rId4" Type="http://schemas.openxmlformats.org/officeDocument/2006/relationships/image" Target="../media/image28.w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114.jpg"/><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113.jpg"/><Relationship Id="rId5" Type="http://schemas.openxmlformats.org/officeDocument/2006/relationships/image" Target="../media/image32.wmf"/><Relationship Id="rId4" Type="http://schemas.openxmlformats.org/officeDocument/2006/relationships/image" Target="../media/image28.wmf"/></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image" Target="../media/image32.wmf"/><Relationship Id="rId5" Type="http://schemas.openxmlformats.org/officeDocument/2006/relationships/image" Target="../media/image28.wmf"/><Relationship Id="rId4" Type="http://schemas.openxmlformats.org/officeDocument/2006/relationships/image" Target="../media/image115.jpg"/></Relationships>
</file>

<file path=ppt/slides/_rels/slide87.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notesSlide" Target="../notesSlides/notesSlide87.xml"/><Relationship Id="rId7"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32.wmf"/><Relationship Id="rId5" Type="http://schemas.openxmlformats.org/officeDocument/2006/relationships/image" Target="../media/image28.wmf"/><Relationship Id="rId10" Type="http://schemas.openxmlformats.org/officeDocument/2006/relationships/image" Target="../media/image119.jpg"/><Relationship Id="rId4" Type="http://schemas.openxmlformats.org/officeDocument/2006/relationships/image" Target="../media/image116.jpg"/><Relationship Id="rId9" Type="http://schemas.openxmlformats.org/officeDocument/2006/relationships/image" Target="../media/image118.jp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28.wmf"/><Relationship Id="rId5" Type="http://schemas.openxmlformats.org/officeDocument/2006/relationships/image" Target="../media/image120.jpg"/><Relationship Id="rId4" Type="http://schemas.openxmlformats.org/officeDocument/2006/relationships/image" Target="../media/image38.jpg"/></Relationships>
</file>

<file path=ppt/slides/_rels/slide89.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notesSlide" Target="../notesSlides/notesSlide89.xml"/><Relationship Id="rId7" Type="http://schemas.openxmlformats.org/officeDocument/2006/relationships/image" Target="../media/image121.jpg"/><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 Id="rId9" Type="http://schemas.openxmlformats.org/officeDocument/2006/relationships/image" Target="../media/image12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s>
</file>

<file path=ppt/slides/_rels/slide90.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notesSlide" Target="../notesSlides/notesSlide90.xml"/><Relationship Id="rId7" Type="http://schemas.openxmlformats.org/officeDocument/2006/relationships/image" Target="../media/image124.jpg"/><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126.jpg"/><Relationship Id="rId5" Type="http://schemas.openxmlformats.org/officeDocument/2006/relationships/image" Target="../media/image28.wmf"/><Relationship Id="rId4" Type="http://schemas.openxmlformats.org/officeDocument/2006/relationships/image" Target="../media/image32.wmf"/></Relationships>
</file>

<file path=ppt/slides/_rels/slide92.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92.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109.wmf"/><Relationship Id="rId5" Type="http://schemas.openxmlformats.org/officeDocument/2006/relationships/image" Target="../media/image32.wmf"/><Relationship Id="rId4" Type="http://schemas.openxmlformats.org/officeDocument/2006/relationships/image" Target="../media/image28.wmf"/><Relationship Id="rId9" Type="http://schemas.openxmlformats.org/officeDocument/2006/relationships/image" Target="../media/image128.jpg"/></Relationships>
</file>

<file path=ppt/slides/_rels/slide93.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audio" Target="../media/media1.m4a"/><Relationship Id="rId7" Type="http://schemas.openxmlformats.org/officeDocument/2006/relationships/notesSlide" Target="../notesSlides/notesSlide93.xml"/><Relationship Id="rId12" Type="http://schemas.openxmlformats.org/officeDocument/2006/relationships/image" Target="../media/image109.wmf"/><Relationship Id="rId2" Type="http://schemas.microsoft.com/office/2007/relationships/media" Target="../media/media1.m4a"/><Relationship Id="rId1" Type="http://schemas.openxmlformats.org/officeDocument/2006/relationships/tags" Target="../tags/tag94.xml"/><Relationship Id="rId6" Type="http://schemas.openxmlformats.org/officeDocument/2006/relationships/slideLayout" Target="../slideLayouts/slideLayout2.xml"/><Relationship Id="rId11" Type="http://schemas.openxmlformats.org/officeDocument/2006/relationships/image" Target="../media/image32.wmf"/><Relationship Id="rId5" Type="http://schemas.openxmlformats.org/officeDocument/2006/relationships/audio" Target="../media/media2.WAV"/><Relationship Id="rId10" Type="http://schemas.openxmlformats.org/officeDocument/2006/relationships/image" Target="../media/image131.png"/><Relationship Id="rId4" Type="http://schemas.microsoft.com/office/2007/relationships/media" Target="../media/media2.WAV"/><Relationship Id="rId9" Type="http://schemas.openxmlformats.org/officeDocument/2006/relationships/image" Target="../media/image130.jpg"/></Relationships>
</file>

<file path=ppt/slides/_rels/slide94.xml.rels><?xml version="1.0" encoding="UTF-8" standalone="yes"?>
<Relationships xmlns="http://schemas.openxmlformats.org/package/2006/relationships"><Relationship Id="rId8" Type="http://schemas.openxmlformats.org/officeDocument/2006/relationships/image" Target="../media/image127.wmf"/><Relationship Id="rId13" Type="http://schemas.openxmlformats.org/officeDocument/2006/relationships/image" Target="../media/image136.wmf"/><Relationship Id="rId3" Type="http://schemas.openxmlformats.org/officeDocument/2006/relationships/notesSlide" Target="../notesSlides/notesSlide94.xml"/><Relationship Id="rId7" Type="http://schemas.openxmlformats.org/officeDocument/2006/relationships/image" Target="../media/image109.wmf"/><Relationship Id="rId12" Type="http://schemas.openxmlformats.org/officeDocument/2006/relationships/image" Target="../media/image135.wmf"/><Relationship Id="rId2" Type="http://schemas.openxmlformats.org/officeDocument/2006/relationships/slideLayout" Target="../slideLayouts/slideLayout7.xml"/><Relationship Id="rId16" Type="http://schemas.openxmlformats.org/officeDocument/2006/relationships/image" Target="../media/image139.wmf"/><Relationship Id="rId1" Type="http://schemas.openxmlformats.org/officeDocument/2006/relationships/tags" Target="../tags/tag95.xml"/><Relationship Id="rId6" Type="http://schemas.openxmlformats.org/officeDocument/2006/relationships/image" Target="../media/image122.wmf"/><Relationship Id="rId11" Type="http://schemas.openxmlformats.org/officeDocument/2006/relationships/image" Target="../media/image134.wmf"/><Relationship Id="rId5" Type="http://schemas.openxmlformats.org/officeDocument/2006/relationships/image" Target="../media/image50.wmf"/><Relationship Id="rId15" Type="http://schemas.openxmlformats.org/officeDocument/2006/relationships/image" Target="../media/image138.wmf"/><Relationship Id="rId10" Type="http://schemas.openxmlformats.org/officeDocument/2006/relationships/image" Target="../media/image133.wmf"/><Relationship Id="rId4" Type="http://schemas.openxmlformats.org/officeDocument/2006/relationships/audio" Target="../media/audio3.wav"/><Relationship Id="rId9" Type="http://schemas.openxmlformats.org/officeDocument/2006/relationships/image" Target="../media/image132.wmf"/><Relationship Id="rId14" Type="http://schemas.openxmlformats.org/officeDocument/2006/relationships/image" Target="../media/image137.wmf"/></Relationships>
</file>

<file path=ppt/slides/_rels/slide95.xml.rels><?xml version="1.0" encoding="UTF-8" standalone="yes"?>
<Relationships xmlns="http://schemas.openxmlformats.org/package/2006/relationships"><Relationship Id="rId8" Type="http://schemas.openxmlformats.org/officeDocument/2006/relationships/image" Target="../media/image109.wmf"/><Relationship Id="rId13" Type="http://schemas.openxmlformats.org/officeDocument/2006/relationships/image" Target="../media/image135.wmf"/><Relationship Id="rId3" Type="http://schemas.openxmlformats.org/officeDocument/2006/relationships/notesSlide" Target="../notesSlides/notesSlide95.xml"/><Relationship Id="rId7" Type="http://schemas.openxmlformats.org/officeDocument/2006/relationships/image" Target="../media/image122.wmf"/><Relationship Id="rId12" Type="http://schemas.openxmlformats.org/officeDocument/2006/relationships/image" Target="../media/image134.wmf"/><Relationship Id="rId2" Type="http://schemas.openxmlformats.org/officeDocument/2006/relationships/slideLayout" Target="../slideLayouts/slideLayout7.xml"/><Relationship Id="rId1" Type="http://schemas.openxmlformats.org/officeDocument/2006/relationships/tags" Target="../tags/tag96.xml"/><Relationship Id="rId6" Type="http://schemas.openxmlformats.org/officeDocument/2006/relationships/image" Target="../media/image50.wmf"/><Relationship Id="rId11" Type="http://schemas.openxmlformats.org/officeDocument/2006/relationships/image" Target="../media/image133.wmf"/><Relationship Id="rId5" Type="http://schemas.openxmlformats.org/officeDocument/2006/relationships/image" Target="../media/image28.wmf"/><Relationship Id="rId15" Type="http://schemas.openxmlformats.org/officeDocument/2006/relationships/image" Target="../media/image137.wmf"/><Relationship Id="rId10" Type="http://schemas.openxmlformats.org/officeDocument/2006/relationships/image" Target="../media/image132.wmf"/><Relationship Id="rId4" Type="http://schemas.openxmlformats.org/officeDocument/2006/relationships/audio" Target="../media/audio3.wav"/><Relationship Id="rId9" Type="http://schemas.openxmlformats.org/officeDocument/2006/relationships/image" Target="../media/image127.wmf"/><Relationship Id="rId14" Type="http://schemas.openxmlformats.org/officeDocument/2006/relationships/image" Target="../media/image136.wmf"/></Relationships>
</file>

<file path=ppt/slides/_rels/slide96.xml.rels><?xml version="1.0" encoding="UTF-8" standalone="yes"?>
<Relationships xmlns="http://schemas.openxmlformats.org/package/2006/relationships"><Relationship Id="rId8" Type="http://schemas.openxmlformats.org/officeDocument/2006/relationships/image" Target="../media/image127.wmf"/><Relationship Id="rId13" Type="http://schemas.openxmlformats.org/officeDocument/2006/relationships/image" Target="../media/image136.wmf"/><Relationship Id="rId3" Type="http://schemas.openxmlformats.org/officeDocument/2006/relationships/notesSlide" Target="../notesSlides/notesSlide96.xml"/><Relationship Id="rId7" Type="http://schemas.openxmlformats.org/officeDocument/2006/relationships/image" Target="../media/image122.wmf"/><Relationship Id="rId12" Type="http://schemas.openxmlformats.org/officeDocument/2006/relationships/image" Target="../media/image135.wmf"/><Relationship Id="rId2" Type="http://schemas.openxmlformats.org/officeDocument/2006/relationships/slideLayout" Target="../slideLayouts/slideLayout7.xml"/><Relationship Id="rId1" Type="http://schemas.openxmlformats.org/officeDocument/2006/relationships/tags" Target="../tags/tag97.xml"/><Relationship Id="rId6" Type="http://schemas.openxmlformats.org/officeDocument/2006/relationships/image" Target="../media/image109.wmf"/><Relationship Id="rId11" Type="http://schemas.openxmlformats.org/officeDocument/2006/relationships/image" Target="../media/image134.wmf"/><Relationship Id="rId5" Type="http://schemas.openxmlformats.org/officeDocument/2006/relationships/image" Target="../media/image50.wmf"/><Relationship Id="rId10" Type="http://schemas.openxmlformats.org/officeDocument/2006/relationships/image" Target="../media/image133.wmf"/><Relationship Id="rId4" Type="http://schemas.openxmlformats.org/officeDocument/2006/relationships/audio" Target="../media/audio3.wav"/><Relationship Id="rId9" Type="http://schemas.openxmlformats.org/officeDocument/2006/relationships/image" Target="../media/image132.wmf"/></Relationships>
</file>

<file path=ppt/slides/_rels/slide97.xml.rels><?xml version="1.0" encoding="UTF-8" standalone="yes"?>
<Relationships xmlns="http://schemas.openxmlformats.org/package/2006/relationships"><Relationship Id="rId8" Type="http://schemas.openxmlformats.org/officeDocument/2006/relationships/image" Target="../media/image132.wmf"/><Relationship Id="rId13" Type="http://schemas.openxmlformats.org/officeDocument/2006/relationships/image" Target="../media/image140.jpeg"/><Relationship Id="rId3" Type="http://schemas.openxmlformats.org/officeDocument/2006/relationships/notesSlide" Target="../notesSlides/notesSlide97.xml"/><Relationship Id="rId7" Type="http://schemas.openxmlformats.org/officeDocument/2006/relationships/image" Target="../media/image127.wmf"/><Relationship Id="rId12" Type="http://schemas.openxmlformats.org/officeDocument/2006/relationships/image" Target="../media/image136.wmf"/><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122.wmf"/><Relationship Id="rId11" Type="http://schemas.openxmlformats.org/officeDocument/2006/relationships/image" Target="../media/image28.wmf"/><Relationship Id="rId5" Type="http://schemas.openxmlformats.org/officeDocument/2006/relationships/image" Target="../media/image109.wmf"/><Relationship Id="rId10" Type="http://schemas.openxmlformats.org/officeDocument/2006/relationships/image" Target="../media/image134.wmf"/><Relationship Id="rId4" Type="http://schemas.openxmlformats.org/officeDocument/2006/relationships/image" Target="../media/image50.wmf"/><Relationship Id="rId9" Type="http://schemas.openxmlformats.org/officeDocument/2006/relationships/image" Target="../media/image133.wmf"/></Relationships>
</file>

<file path=ppt/slides/_rels/slide98.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notesSlide" Target="../notesSlides/notesSlide98.xml"/><Relationship Id="rId7"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109.wmf"/><Relationship Id="rId5" Type="http://schemas.openxmlformats.org/officeDocument/2006/relationships/image" Target="../media/image50.wmf"/><Relationship Id="rId4" Type="http://schemas.openxmlformats.org/officeDocument/2006/relationships/image" Target="../media/image122.wmf"/><Relationship Id="rId9" Type="http://schemas.openxmlformats.org/officeDocument/2006/relationships/image" Target="../media/image133.wmf"/></Relationships>
</file>

<file path=ppt/slides/_rels/slide99.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notesSlide" Target="../notesSlides/notesSlide99.xml"/><Relationship Id="rId7"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109.wmf"/><Relationship Id="rId5" Type="http://schemas.openxmlformats.org/officeDocument/2006/relationships/image" Target="../media/image50.wmf"/><Relationship Id="rId4" Type="http://schemas.openxmlformats.org/officeDocument/2006/relationships/image" Target="../media/image122.wmf"/><Relationship Id="rId9" Type="http://schemas.openxmlformats.org/officeDocument/2006/relationships/image" Target="../media/image13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580407C0-EA61-4DFD-B48C-46FBC6E34559}"/>
              </a:ext>
            </a:extLst>
          </p:cNvPr>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lgn="ctr">
              <a:spcBef>
                <a:spcPts val="300"/>
              </a:spcBef>
              <a:buClr>
                <a:srgbClr val="A04DA3"/>
              </a:buClr>
              <a:buFont typeface="Georgia" pitchFamily="18" charset="0"/>
              <a:defRPr sz="2800">
                <a:solidFill>
                  <a:schemeClr val="tx1"/>
                </a:solidFill>
                <a:latin typeface="Georgia" pitchFamily="18" charset="0"/>
              </a:defRPr>
            </a:lvl1pPr>
            <a:lvl2pPr marL="742950" indent="-285750" algn="ctr">
              <a:spcBef>
                <a:spcPts val="300"/>
              </a:spcBef>
              <a:buClr>
                <a:schemeClr val="accent2"/>
              </a:buClr>
              <a:buFont typeface="Georgia" pitchFamily="18" charset="0"/>
              <a:defRPr sz="2600">
                <a:solidFill>
                  <a:schemeClr val="accent2"/>
                </a:solidFill>
                <a:latin typeface="Georgia" pitchFamily="18" charset="0"/>
              </a:defRPr>
            </a:lvl2pPr>
            <a:lvl3pPr marL="1143000" indent="-228600" algn="ctr">
              <a:spcBef>
                <a:spcPts val="300"/>
              </a:spcBef>
              <a:buClr>
                <a:schemeClr val="accent1"/>
              </a:buClr>
              <a:buFont typeface="Wingdings 2" pitchFamily="18" charset="2"/>
              <a:defRPr sz="2400">
                <a:solidFill>
                  <a:schemeClr val="accent1"/>
                </a:solidFill>
                <a:latin typeface="Georgia" pitchFamily="18" charset="0"/>
              </a:defRPr>
            </a:lvl3pPr>
            <a:lvl4pPr marL="1600200" indent="-228600" algn="ctr">
              <a:spcBef>
                <a:spcPts val="300"/>
              </a:spcBef>
              <a:buClr>
                <a:schemeClr val="accent1"/>
              </a:buClr>
              <a:buFont typeface="Wingdings 2" pitchFamily="18" charset="2"/>
              <a:defRPr sz="2200">
                <a:solidFill>
                  <a:schemeClr val="accent1"/>
                </a:solidFill>
                <a:latin typeface="Georgia" pitchFamily="18" charset="0"/>
              </a:defRPr>
            </a:lvl4pPr>
            <a:lvl5pPr marL="2057400" indent="-228600" algn="ctr">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b="1" dirty="0">
                <a:solidFill>
                  <a:srgbClr val="484876"/>
                </a:solidFill>
                <a:latin typeface="Arial" charset="0"/>
                <a:cs typeface="Arial" charset="0"/>
              </a:rPr>
              <a:t>Prof. Edgar Lopategui Corsino</a:t>
            </a:r>
          </a:p>
          <a:p>
            <a:pPr algn="l">
              <a:lnSpc>
                <a:spcPct val="90000"/>
              </a:lnSpc>
            </a:pPr>
            <a:r>
              <a:rPr lang="es-PR" altLang="es-PR" sz="2400" b="1" i="1" dirty="0">
                <a:solidFill>
                  <a:srgbClr val="484876"/>
                </a:solidFill>
                <a:latin typeface="Arial" charset="0"/>
                <a:cs typeface="Arial" charset="0"/>
              </a:rPr>
              <a:t>M.A., Fisiología del Ejercicio</a:t>
            </a:r>
          </a:p>
        </p:txBody>
      </p:sp>
      <p:pic>
        <p:nvPicPr>
          <p:cNvPr id="14" name="Picture 10" descr="RSEAUX~2">
            <a:extLst>
              <a:ext uri="{FF2B5EF4-FFF2-40B4-BE49-F238E27FC236}">
                <a16:creationId xmlns:a16="http://schemas.microsoft.com/office/drawing/2014/main" id="{20D7BE8D-1DD4-417F-83B6-58FDE47E52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635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7">
            <a:extLst>
              <a:ext uri="{FF2B5EF4-FFF2-40B4-BE49-F238E27FC236}">
                <a16:creationId xmlns:a16="http://schemas.microsoft.com/office/drawing/2014/main" id="{BA0B8C3B-3C0E-4873-A1E6-1DD4044056E9}"/>
              </a:ext>
            </a:extLst>
          </p:cNvPr>
          <p:cNvSpPr>
            <a:spLocks noChangeArrowheads="1"/>
          </p:cNvSpPr>
          <p:nvPr/>
        </p:nvSpPr>
        <p:spPr bwMode="auto">
          <a:xfrm>
            <a:off x="682625" y="4727575"/>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dirty="0">
                <a:solidFill>
                  <a:srgbClr val="484876"/>
                </a:solidFill>
              </a:rPr>
              <a:t>Web:        </a:t>
            </a:r>
            <a:r>
              <a:rPr lang="es-PR" altLang="es-PR" sz="1800" b="1" i="1" dirty="0">
                <a:solidFill>
                  <a:srgbClr val="484876"/>
                </a:solidFill>
              </a:rPr>
              <a:t>http://www.saludmed.com/</a:t>
            </a:r>
            <a:endParaRPr lang="es-PR" altLang="es-PR" sz="2800" i="1" dirty="0">
              <a:solidFill>
                <a:srgbClr val="484876"/>
              </a:solidFill>
            </a:endParaRPr>
          </a:p>
        </p:txBody>
      </p:sp>
      <p:pic>
        <p:nvPicPr>
          <p:cNvPr id="27" name="Picture 18" descr="IE 73D">
            <a:extLst>
              <a:ext uri="{FF2B5EF4-FFF2-40B4-BE49-F238E27FC236}">
                <a16:creationId xmlns:a16="http://schemas.microsoft.com/office/drawing/2014/main" id="{087EBDCF-EB8F-4D67-9E5B-154C9477C5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72598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0">
            <a:extLst>
              <a:ext uri="{FF2B5EF4-FFF2-40B4-BE49-F238E27FC236}">
                <a16:creationId xmlns:a16="http://schemas.microsoft.com/office/drawing/2014/main" id="{E05CD247-5A84-45C5-8106-C2E1143C1DD9}"/>
              </a:ext>
            </a:extLst>
          </p:cNvPr>
          <p:cNvSpPr>
            <a:spLocks noChangeArrowheads="1"/>
          </p:cNvSpPr>
          <p:nvPr/>
        </p:nvSpPr>
        <p:spPr bwMode="auto">
          <a:xfrm>
            <a:off x="682625" y="5086350"/>
            <a:ext cx="432117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dirty="0">
                <a:solidFill>
                  <a:srgbClr val="484876"/>
                </a:solidFill>
              </a:rPr>
              <a:t>E-Mail:</a:t>
            </a:r>
            <a:r>
              <a:rPr lang="es-PR" altLang="es-PR" sz="1800" b="1" i="1" dirty="0">
                <a:solidFill>
                  <a:srgbClr val="484876"/>
                </a:solidFill>
              </a:rPr>
              <a:t>     elopategui@intermetro.edu</a:t>
            </a:r>
          </a:p>
        </p:txBody>
      </p:sp>
      <p:pic>
        <p:nvPicPr>
          <p:cNvPr id="29" name="Picture 23" descr="IE 73D">
            <a:extLst>
              <a:ext uri="{FF2B5EF4-FFF2-40B4-BE49-F238E27FC236}">
                <a16:creationId xmlns:a16="http://schemas.microsoft.com/office/drawing/2014/main" id="{7C0EDA7A-0DDB-4264-8BF4-271CDBAC5D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445224"/>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7">
            <a:extLst>
              <a:ext uri="{FF2B5EF4-FFF2-40B4-BE49-F238E27FC236}">
                <a16:creationId xmlns:a16="http://schemas.microsoft.com/office/drawing/2014/main" id="{97C8C5B3-CC3E-4E45-A57A-CBEDFA59BC58}"/>
              </a:ext>
            </a:extLst>
          </p:cNvPr>
          <p:cNvSpPr>
            <a:spLocks noChangeArrowheads="1"/>
          </p:cNvSpPr>
          <p:nvPr/>
        </p:nvSpPr>
        <p:spPr bwMode="auto">
          <a:xfrm>
            <a:off x="684213" y="5415335"/>
            <a:ext cx="4607867" cy="82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b="1" dirty="0" err="1">
                <a:solidFill>
                  <a:srgbClr val="484876"/>
                </a:solidFill>
              </a:rPr>
              <a:t>Press</a:t>
            </a:r>
            <a:r>
              <a:rPr lang="es-PR" altLang="es-PR" sz="1700" b="1" dirty="0">
                <a:solidFill>
                  <a:srgbClr val="484876"/>
                </a:solidFill>
              </a:rPr>
              <a:t> PPTX:  </a:t>
            </a:r>
            <a:r>
              <a:rPr lang="es-PR" altLang="es-PR" sz="1700" b="1" i="1" dirty="0">
                <a:solidFill>
                  <a:srgbClr val="484876"/>
                </a:solidFill>
              </a:rPr>
              <a:t>http://www.saludmed.com/</a:t>
            </a:r>
            <a:br>
              <a:rPr lang="es-PR" altLang="es-PR" sz="1700" b="1" i="1" dirty="0">
                <a:solidFill>
                  <a:srgbClr val="484876"/>
                </a:solidFill>
              </a:rPr>
            </a:br>
            <a:r>
              <a:rPr lang="es-PR" altLang="es-PR" sz="1700" b="1" i="1" dirty="0" err="1">
                <a:solidFill>
                  <a:srgbClr val="484876"/>
                </a:solidFill>
              </a:rPr>
              <a:t>entrenadeportivo</a:t>
            </a:r>
            <a:r>
              <a:rPr lang="es-PR" altLang="es-PR" sz="1700" b="1" i="1" dirty="0">
                <a:solidFill>
                  <a:srgbClr val="484876"/>
                </a:solidFill>
              </a:rPr>
              <a:t>/presentaciones/</a:t>
            </a:r>
            <a:r>
              <a:rPr lang="es-PR" altLang="es-PR" sz="1700" b="1" i="1" dirty="0" err="1">
                <a:solidFill>
                  <a:srgbClr val="484876"/>
                </a:solidFill>
              </a:rPr>
              <a:t>Bompa</a:t>
            </a:r>
            <a:endParaRPr lang="es-PR" altLang="es-PR" sz="1700" b="1" i="1" dirty="0">
              <a:solidFill>
                <a:srgbClr val="484876"/>
              </a:solidFill>
            </a:endParaRPr>
          </a:p>
          <a:p>
            <a:pPr>
              <a:lnSpc>
                <a:spcPct val="85000"/>
              </a:lnSpc>
            </a:pPr>
            <a:r>
              <a:rPr lang="es-PR" altLang="es-PR" sz="1700" b="1" i="1" dirty="0">
                <a:solidFill>
                  <a:srgbClr val="484876"/>
                </a:solidFill>
              </a:rPr>
              <a:t>CAP1_Bases-Entrenamiento.pptx</a:t>
            </a:r>
          </a:p>
        </p:txBody>
      </p:sp>
      <p:sp>
        <p:nvSpPr>
          <p:cNvPr id="31" name="Title 1">
            <a:extLst>
              <a:ext uri="{FF2B5EF4-FFF2-40B4-BE49-F238E27FC236}">
                <a16:creationId xmlns:a16="http://schemas.microsoft.com/office/drawing/2014/main" id="{9BFD4CBB-C080-42DF-B971-C426963D2527}"/>
              </a:ext>
            </a:extLst>
          </p:cNvPr>
          <p:cNvSpPr>
            <a:spLocks/>
          </p:cNvSpPr>
          <p:nvPr/>
        </p:nvSpPr>
        <p:spPr bwMode="auto">
          <a:xfrm>
            <a:off x="0" y="444848"/>
            <a:ext cx="9144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pPr>
            <a:r>
              <a:rPr lang="es-PR" altLang="es-PR" sz="2600" b="0" dirty="0">
                <a:solidFill>
                  <a:srgbClr val="99CCFF"/>
                </a:solidFill>
                <a:effectLst>
                  <a:outerShdw blurRad="38100" dist="38100" dir="2700000" algn="tl">
                    <a:srgbClr val="C0C0C0"/>
                  </a:outerShdw>
                </a:effectLst>
                <a:latin typeface="Arial Black" pitchFamily="34" charset="0"/>
              </a:rPr>
              <a:t>METODOLOGÍA – </a:t>
            </a:r>
            <a:r>
              <a:rPr lang="es-PR" altLang="es-PR" sz="2600" b="0" i="1" dirty="0">
                <a:solidFill>
                  <a:srgbClr val="99CCFF"/>
                </a:solidFill>
                <a:effectLst>
                  <a:outerShdw blurRad="38100" dist="38100" dir="2700000" algn="tl">
                    <a:srgbClr val="C0C0C0"/>
                  </a:outerShdw>
                </a:effectLst>
                <a:latin typeface="Arial Black" pitchFamily="34" charset="0"/>
              </a:rPr>
              <a:t>ENTRENAMIENTO DEPORTIVO:</a:t>
            </a:r>
            <a:br>
              <a:rPr lang="es-PR" altLang="es-PR" sz="2600" b="0" dirty="0">
                <a:solidFill>
                  <a:schemeClr val="bg1"/>
                </a:solidFill>
                <a:effectLst>
                  <a:outerShdw blurRad="38100" dist="38100" dir="2700000" algn="tl">
                    <a:srgbClr val="C0C0C0"/>
                  </a:outerShdw>
                </a:effectLst>
                <a:latin typeface="Arial Black" pitchFamily="34" charset="0"/>
              </a:rPr>
            </a:br>
            <a:r>
              <a:rPr lang="es-PR" altLang="es-PR" sz="2800" b="0" dirty="0">
                <a:solidFill>
                  <a:schemeClr val="bg1"/>
                </a:solidFill>
                <a:effectLst>
                  <a:outerShdw blurRad="38100" dist="38100" dir="2700000" algn="tl">
                    <a:srgbClr val="C0C0C0"/>
                  </a:outerShdw>
                </a:effectLst>
                <a:latin typeface="Arial Black" pitchFamily="34" charset="0"/>
              </a:rPr>
              <a:t>BASES: </a:t>
            </a:r>
            <a:r>
              <a:rPr lang="es-PR" altLang="es-PR" sz="2800" i="1" dirty="0">
                <a:solidFill>
                  <a:srgbClr val="E6E6EF"/>
                </a:solidFill>
                <a:effectLst>
                  <a:outerShdw blurRad="38100" dist="38100" dir="2700000" algn="tl">
                    <a:srgbClr val="C0C0C0"/>
                  </a:outerShdw>
                </a:effectLst>
                <a:latin typeface="Arial Black" pitchFamily="34" charset="0"/>
              </a:rPr>
              <a:t>p</a:t>
            </a:r>
            <a:r>
              <a:rPr lang="es-PR" altLang="es-PR" sz="2800" b="0" i="1" dirty="0">
                <a:solidFill>
                  <a:srgbClr val="E6E6EF"/>
                </a:solidFill>
                <a:effectLst>
                  <a:outerShdw blurRad="38100" dist="38100" dir="2700000" algn="tl">
                    <a:srgbClr val="C0C0C0"/>
                  </a:outerShdw>
                </a:effectLst>
                <a:latin typeface="Arial Black" pitchFamily="34" charset="0"/>
              </a:rPr>
              <a:t>ara el Entrenamiento Deportivo</a:t>
            </a:r>
          </a:p>
        </p:txBody>
      </p:sp>
      <p:sp>
        <p:nvSpPr>
          <p:cNvPr id="32" name="Rectangle 11">
            <a:extLst>
              <a:ext uri="{FF2B5EF4-FFF2-40B4-BE49-F238E27FC236}">
                <a16:creationId xmlns:a16="http://schemas.microsoft.com/office/drawing/2014/main" id="{7CE51DCE-4356-4970-9A84-94C4F8713AC1}"/>
              </a:ext>
            </a:extLst>
          </p:cNvPr>
          <p:cNvSpPr>
            <a:spLocks noChangeArrowheads="1"/>
          </p:cNvSpPr>
          <p:nvPr/>
        </p:nvSpPr>
        <p:spPr bwMode="auto">
          <a:xfrm>
            <a:off x="-108520" y="3284661"/>
            <a:ext cx="932356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85000"/>
              </a:lnSpc>
            </a:pPr>
            <a:r>
              <a:rPr lang="es-PR" altLang="es-PR" sz="1700" i="1" dirty="0">
                <a:solidFill>
                  <a:schemeClr val="bg1">
                    <a:lumMod val="95000"/>
                  </a:schemeClr>
                </a:solidFill>
              </a:rPr>
              <a:t>http://www.saludmed.com/entrenadeportivo/Bompa/CAP1_Bases-Entrenamiento.html</a:t>
            </a:r>
          </a:p>
        </p:txBody>
      </p:sp>
      <p:pic>
        <p:nvPicPr>
          <p:cNvPr id="33" name="Picture 32" descr="A person posing for the camera&#10;&#10;Description automatically generated">
            <a:extLst>
              <a:ext uri="{FF2B5EF4-FFF2-40B4-BE49-F238E27FC236}">
                <a16:creationId xmlns:a16="http://schemas.microsoft.com/office/drawing/2014/main" id="{B938D833-9FE8-4ECE-AD4D-C4D7E7CBAE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96" y="1220341"/>
            <a:ext cx="9144000" cy="2221215"/>
          </a:xfrm>
          <a:prstGeom prst="rect">
            <a:avLst/>
          </a:prstGeom>
          <a:effectLst>
            <a:softEdge rad="635000"/>
          </a:effectLst>
        </p:spPr>
      </p:pic>
    </p:spTree>
    <p:custDataLst>
      <p:tags r:id="rId1"/>
    </p:custDataLst>
  </p:cSld>
  <p:clrMapOvr>
    <a:masterClrMapping/>
  </p:clrMapOvr>
  <p:transition spd="slow">
    <p:dissolve/>
    <p:sndAc>
      <p:stSnd>
        <p:snd r:embed="rId4" name="chimes.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931"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ts val="300"/>
              </a:spcBef>
              <a:buClr>
                <a:srgbClr val="A04DA3"/>
              </a:buClr>
              <a:buFont typeface="Georgia" pitchFamily="18" charset="0"/>
              <a:buNone/>
            </a:pPr>
            <a:r>
              <a:rPr lang="es-PR" altLang="es-PR" sz="2400">
                <a:solidFill>
                  <a:srgbClr val="484876"/>
                </a:solidFill>
                <a:latin typeface="Arial" charset="0"/>
                <a:cs typeface="Arial" charset="0"/>
              </a:rPr>
              <a:t>Prof. Edgar Lopategui Corsino</a:t>
            </a:r>
          </a:p>
          <a:p>
            <a:pPr>
              <a:lnSpc>
                <a:spcPct val="90000"/>
              </a:lnSpc>
              <a:spcBef>
                <a:spcPts val="300"/>
              </a:spcBef>
              <a:buClr>
                <a:srgbClr val="A04DA3"/>
              </a:buClr>
              <a:buFont typeface="Georgia" pitchFamily="18" charset="0"/>
              <a:buNone/>
            </a:pPr>
            <a:r>
              <a:rPr lang="es-PR" altLang="es-PR" sz="2400" i="1">
                <a:solidFill>
                  <a:srgbClr val="484876"/>
                </a:solidFill>
                <a:latin typeface="Arial" charset="0"/>
                <a:cs typeface="Arial" charset="0"/>
              </a:rPr>
              <a:t>M.A., Fisiología del Ejercicio</a:t>
            </a:r>
          </a:p>
        </p:txBody>
      </p:sp>
      <p:pic>
        <p:nvPicPr>
          <p:cNvPr id="1745932" name="Picture 10" descr="RSEAU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933" name="Rectangle 17"/>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5000"/>
              </a:lnSpc>
            </a:pPr>
            <a:r>
              <a:rPr lang="es-PR" altLang="es-PR" sz="1800">
                <a:solidFill>
                  <a:srgbClr val="484876"/>
                </a:solidFill>
                <a:latin typeface="Trebuchet MS" pitchFamily="34" charset="0"/>
              </a:rPr>
              <a:t>Web:        </a:t>
            </a:r>
            <a:endParaRPr lang="es-PR" altLang="es-PR" sz="2800" b="0" i="1">
              <a:solidFill>
                <a:srgbClr val="484876"/>
              </a:solidFill>
              <a:latin typeface="Trebuchet MS" pitchFamily="34" charset="0"/>
            </a:endParaRPr>
          </a:p>
        </p:txBody>
      </p:sp>
      <p:pic>
        <p:nvPicPr>
          <p:cNvPr id="1745934" name="Picture 18"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935" name="Rectangle 20"/>
          <p:cNvSpPr>
            <a:spLocks noChangeArrowheads="1"/>
          </p:cNvSpPr>
          <p:nvPr/>
        </p:nvSpPr>
        <p:spPr bwMode="auto">
          <a:xfrm>
            <a:off x="682625" y="5084763"/>
            <a:ext cx="100965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5000"/>
              </a:lnSpc>
            </a:pPr>
            <a:r>
              <a:rPr lang="es-PR" altLang="es-PR" sz="1800">
                <a:solidFill>
                  <a:srgbClr val="484876"/>
                </a:solidFill>
                <a:latin typeface="Trebuchet MS" pitchFamily="34" charset="0"/>
              </a:rPr>
              <a:t>E-Mail:</a:t>
            </a:r>
            <a:r>
              <a:rPr lang="es-PR" altLang="es-PR" sz="1800" i="1">
                <a:solidFill>
                  <a:srgbClr val="484876"/>
                </a:solidFill>
                <a:latin typeface="Trebuchet MS" pitchFamily="34" charset="0"/>
              </a:rPr>
              <a:t>     </a:t>
            </a:r>
            <a:br>
              <a:rPr lang="es-PR" altLang="es-PR" sz="1800" i="1">
                <a:solidFill>
                  <a:srgbClr val="484876"/>
                </a:solidFill>
                <a:latin typeface="Trebuchet MS" pitchFamily="34" charset="0"/>
              </a:rPr>
            </a:br>
            <a:r>
              <a:rPr lang="es-PR" altLang="es-PR" sz="1800" i="1">
                <a:solidFill>
                  <a:srgbClr val="484876"/>
                </a:solidFill>
                <a:latin typeface="Trebuchet MS" pitchFamily="34" charset="0"/>
              </a:rPr>
              <a:t>                </a:t>
            </a:r>
          </a:p>
        </p:txBody>
      </p:sp>
      <p:pic>
        <p:nvPicPr>
          <p:cNvPr id="1745936" name="Picture 23"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937" name="Rectangle 27"/>
          <p:cNvSpPr>
            <a:spLocks noChangeArrowheads="1"/>
          </p:cNvSpPr>
          <p:nvPr/>
        </p:nvSpPr>
        <p:spPr bwMode="auto">
          <a:xfrm>
            <a:off x="684213" y="5732463"/>
            <a:ext cx="863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85000"/>
              </a:lnSpc>
            </a:pPr>
            <a:r>
              <a:rPr lang="es-PR" altLang="es-PR" sz="1700">
                <a:solidFill>
                  <a:srgbClr val="484876"/>
                </a:solidFill>
                <a:latin typeface="Trebuchet MS" pitchFamily="34" charset="0"/>
              </a:rPr>
              <a:t>Curso:      </a:t>
            </a:r>
            <a:endParaRPr lang="es-PR" altLang="es-PR" sz="1700" i="1">
              <a:solidFill>
                <a:schemeClr val="tx2"/>
              </a:solidFill>
              <a:latin typeface="Trebuchet MS" pitchFamily="34" charset="0"/>
            </a:endParaRPr>
          </a:p>
        </p:txBody>
      </p:sp>
      <p:sp>
        <p:nvSpPr>
          <p:cNvPr id="2" name="Title 1"/>
          <p:cNvSpPr>
            <a:spLocks/>
          </p:cNvSpPr>
          <p:nvPr/>
        </p:nvSpPr>
        <p:spPr bwMode="auto">
          <a:xfrm>
            <a:off x="0" y="476250"/>
            <a:ext cx="91440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10000"/>
              </a:lnSpc>
            </a:pPr>
            <a:r>
              <a:rPr lang="es-PR" altLang="es-PR" sz="2600" b="0">
                <a:solidFill>
                  <a:srgbClr val="99CCFF"/>
                </a:solidFill>
                <a:effectLst>
                  <a:outerShdw blurRad="38100" dist="38100" dir="2700000" algn="tl">
                    <a:srgbClr val="C0C0C0"/>
                  </a:outerShdw>
                </a:effectLst>
                <a:latin typeface="Arial Black" pitchFamily="34" charset="0"/>
              </a:rPr>
              <a:t>FISIOLOGÍA DEL MOVIMIENTO HUMANO - </a:t>
            </a:r>
            <a:r>
              <a:rPr lang="es-PR" altLang="es-PR" sz="2600" b="0" i="1">
                <a:solidFill>
                  <a:srgbClr val="99CCFF"/>
                </a:solidFill>
                <a:effectLst>
                  <a:outerShdw blurRad="38100" dist="38100" dir="2700000" algn="tl">
                    <a:srgbClr val="C0C0C0"/>
                  </a:outerShdw>
                </a:effectLst>
                <a:latin typeface="Arial Black" pitchFamily="34" charset="0"/>
              </a:rPr>
              <a:t>INTRODUCCIÓN:</a:t>
            </a:r>
            <a:br>
              <a:rPr lang="es-PR" altLang="es-PR" sz="2600" b="0">
                <a:solidFill>
                  <a:schemeClr val="bg1"/>
                </a:solidFill>
                <a:effectLst>
                  <a:outerShdw blurRad="38100" dist="38100" dir="2700000" algn="tl">
                    <a:srgbClr val="C0C0C0"/>
                  </a:outerShdw>
                </a:effectLst>
                <a:latin typeface="Arial Black" pitchFamily="34" charset="0"/>
              </a:rPr>
            </a:br>
            <a:r>
              <a:rPr lang="es-PR" altLang="es-PR" sz="2700" b="0" i="1">
                <a:solidFill>
                  <a:srgbClr val="E6E6EF"/>
                </a:solidFill>
                <a:effectLst>
                  <a:outerShdw blurRad="38100" dist="38100" dir="2700000" algn="tl">
                    <a:srgbClr val="C0C0C0"/>
                  </a:outerShdw>
                </a:effectLst>
                <a:latin typeface="Arial Black" pitchFamily="34" charset="0"/>
              </a:rPr>
              <a:t>Conceptos Básicos, </a:t>
            </a:r>
            <a:r>
              <a:rPr lang="en-US" altLang="es-PR" sz="2700" b="0" i="1">
                <a:solidFill>
                  <a:srgbClr val="E6E6EF"/>
                </a:solidFill>
                <a:effectLst>
                  <a:outerShdw blurRad="38100" dist="38100" dir="2700000" algn="tl">
                    <a:srgbClr val="C0C0C0"/>
                  </a:outerShdw>
                </a:effectLst>
                <a:latin typeface="Arial Black" pitchFamily="34" charset="0"/>
              </a:rPr>
              <a:t>Historia y</a:t>
            </a:r>
            <a:r>
              <a:rPr lang="es-PR" altLang="es-PR" sz="2700" b="0" i="1">
                <a:solidFill>
                  <a:srgbClr val="E6E6EF"/>
                </a:solidFill>
                <a:effectLst>
                  <a:outerShdw blurRad="38100" dist="38100" dir="2700000" algn="tl">
                    <a:srgbClr val="C0C0C0"/>
                  </a:outerShdw>
                </a:effectLst>
                <a:latin typeface="Arial Black" pitchFamily="34" charset="0"/>
              </a:rPr>
              <a:t> Aptitud Física</a:t>
            </a:r>
          </a:p>
        </p:txBody>
      </p:sp>
      <p:sp>
        <p:nvSpPr>
          <p:cNvPr id="1745939" name="Rectangle 27"/>
          <p:cNvSpPr>
            <a:spLocks noChangeArrowheads="1"/>
          </p:cNvSpPr>
          <p:nvPr/>
        </p:nvSpPr>
        <p:spPr bwMode="auto">
          <a:xfrm>
            <a:off x="1549400" y="5732463"/>
            <a:ext cx="7343775"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85000"/>
              </a:lnSpc>
            </a:pPr>
            <a:r>
              <a:rPr lang="es-PR" altLang="es-PR" sz="1700" i="1">
                <a:solidFill>
                  <a:srgbClr val="484876"/>
                </a:solidFill>
                <a:latin typeface="Trebuchet MS" pitchFamily="34" charset="0"/>
              </a:rPr>
              <a:t>http://www.saludmed.com/</a:t>
            </a:r>
            <a:r>
              <a:rPr lang="es-PR" altLang="es-PR" sz="1700" i="1">
                <a:solidFill>
                  <a:schemeClr val="tx2"/>
                </a:solidFill>
                <a:latin typeface="Trebuchet MS" pitchFamily="34" charset="0"/>
              </a:rPr>
              <a:t>fisiologiaejercicio/fisiologiaejercicio.html</a:t>
            </a:r>
          </a:p>
        </p:txBody>
      </p:sp>
      <p:sp>
        <p:nvSpPr>
          <p:cNvPr id="1745940" name="Rectangle 20"/>
          <p:cNvSpPr>
            <a:spLocks noChangeArrowheads="1"/>
          </p:cNvSpPr>
          <p:nvPr/>
        </p:nvSpPr>
        <p:spPr bwMode="auto">
          <a:xfrm>
            <a:off x="1547813" y="5084763"/>
            <a:ext cx="3455987"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5000"/>
              </a:lnSpc>
            </a:pPr>
            <a:r>
              <a:rPr lang="es-PR" altLang="es-PR" sz="1800" i="1">
                <a:solidFill>
                  <a:srgbClr val="484876"/>
                </a:solidFill>
                <a:latin typeface="Trebuchet MS" pitchFamily="34" charset="0"/>
              </a:rPr>
              <a:t>elopategui@intermetro.edu</a:t>
            </a:r>
            <a:br>
              <a:rPr lang="es-PR" altLang="es-PR" sz="1800" i="1">
                <a:solidFill>
                  <a:srgbClr val="484876"/>
                </a:solidFill>
                <a:latin typeface="Trebuchet MS" pitchFamily="34" charset="0"/>
              </a:rPr>
            </a:br>
            <a:r>
              <a:rPr lang="es-PR" altLang="es-PR" sz="1800" i="1">
                <a:solidFill>
                  <a:srgbClr val="484876"/>
                </a:solidFill>
                <a:latin typeface="Trebuchet MS" pitchFamily="34" charset="0"/>
              </a:rPr>
              <a:t>elopateg@gmail.com</a:t>
            </a:r>
          </a:p>
        </p:txBody>
      </p:sp>
      <p:sp>
        <p:nvSpPr>
          <p:cNvPr id="1745941" name="Rectangle 17"/>
          <p:cNvSpPr>
            <a:spLocks noChangeArrowheads="1"/>
          </p:cNvSpPr>
          <p:nvPr/>
        </p:nvSpPr>
        <p:spPr bwMode="auto">
          <a:xfrm>
            <a:off x="1547813" y="4724400"/>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5000"/>
              </a:lnSpc>
            </a:pPr>
            <a:r>
              <a:rPr lang="es-PR" altLang="es-PR" sz="1800" i="1">
                <a:solidFill>
                  <a:srgbClr val="484876"/>
                </a:solidFill>
                <a:latin typeface="Trebuchet MS" pitchFamily="34" charset="0"/>
              </a:rPr>
              <a:t>http://www.saludmed.com/</a:t>
            </a:r>
            <a:endParaRPr lang="es-PR" altLang="es-PR" sz="2800" b="0" i="1">
              <a:solidFill>
                <a:srgbClr val="484876"/>
              </a:solidFill>
              <a:latin typeface="Trebuchet MS" pitchFamily="34" charset="0"/>
            </a:endParaRPr>
          </a:p>
        </p:txBody>
      </p:sp>
    </p:spTree>
    <p:custDataLst>
      <p:tags r:id="rId1"/>
    </p:custDataLst>
  </p:cSld>
  <p:clrMapOvr>
    <a:masterClrMapping/>
  </p:clrMapOvr>
  <p:transition spd="slow">
    <p:dissolve/>
    <p:sndAc>
      <p:stSnd>
        <p:snd r:embed="rId4" name="chimes.wav"/>
      </p:stSnd>
    </p:sndAc>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21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3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CONSUMO DE CHO + PRO: </a:t>
            </a:r>
            <a:r>
              <a:rPr lang="es-PR" altLang="es-PR" sz="2400" b="0" i="1">
                <a:solidFill>
                  <a:srgbClr val="484876"/>
                </a:solidFill>
                <a:effectLst>
                  <a:outerShdw blurRad="38100" dist="38100" dir="2700000" algn="tl">
                    <a:srgbClr val="C0C0C0"/>
                  </a:outerShdw>
                </a:effectLst>
                <a:latin typeface="Arial Black" pitchFamily="34" charset="0"/>
                <a:cs typeface="Arial" charset="0"/>
              </a:rPr>
              <a:t>RECUPERACIÓN</a:t>
            </a:r>
          </a:p>
          <a:p>
            <a:pPr algn="ctr">
              <a:lnSpc>
                <a:spcPct val="13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 CORTO PLAZO</a:t>
            </a:r>
            <a:r>
              <a:rPr lang="es-PR" altLang="es-PR" sz="2400" b="0">
                <a:solidFill>
                  <a:srgbClr val="484876"/>
                </a:solidFill>
                <a:effectLst>
                  <a:outerShdw blurRad="38100" dist="38100" dir="2700000" algn="tl">
                    <a:srgbClr val="C0C0C0"/>
                  </a:outerShdw>
                </a:effectLst>
                <a:latin typeface="Arial Black" pitchFamily="34" charset="0"/>
                <a:cs typeface="Arial" charset="0"/>
              </a:rPr>
              <a:t>: Actividad de Tolerancia</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p>
        </p:txBody>
      </p:sp>
      <p:sp>
        <p:nvSpPr>
          <p:cNvPr id="1741867" name="Text Box 43"/>
          <p:cNvSpPr txBox="1">
            <a:spLocks noChangeArrowheads="1"/>
          </p:cNvSpPr>
          <p:nvPr/>
        </p:nvSpPr>
        <p:spPr bwMode="auto">
          <a:xfrm>
            <a:off x="501650" y="16287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Ventajas:</a:t>
            </a:r>
          </a:p>
        </p:txBody>
      </p:sp>
      <p:pic>
        <p:nvPicPr>
          <p:cNvPr id="1741868" name="Picture 44"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17002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876925"/>
            <a:ext cx="8785225"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De</a:t>
            </a:r>
            <a:r>
              <a:rPr lang="en-US" altLang="es-PR" sz="1200" b="0">
                <a:latin typeface="Times New Roman" pitchFamily="18" charset="0"/>
              </a:rPr>
              <a:t>: </a:t>
            </a:r>
            <a:r>
              <a:rPr lang="es-ES" altLang="es-PR" sz="1200" b="0">
                <a:solidFill>
                  <a:srgbClr val="000000"/>
                </a:solidFill>
                <a:latin typeface="Times New Roman" pitchFamily="18" charset="0"/>
              </a:rPr>
              <a:t>“</a:t>
            </a:r>
            <a:r>
              <a:rPr lang="en-US" altLang="es-PR" sz="1200" b="0">
                <a:latin typeface="Times New Roman" pitchFamily="18" charset="0"/>
              </a:rPr>
              <a:t>Short-Term Recovery from Prolonged Exercise Exploring the Potential for Protein Ingestion to Accentuate the Benefits of Carbohydrate Supplements</a:t>
            </a:r>
            <a:r>
              <a:rPr lang="es-ES" altLang="es-PR" sz="1200" b="0">
                <a:solidFill>
                  <a:srgbClr val="000000"/>
                </a:solidFill>
                <a:latin typeface="Times New Roman" pitchFamily="18" charset="0"/>
              </a:rPr>
              <a:t>”, por </a:t>
            </a:r>
            <a:r>
              <a:rPr lang="en-US" altLang="es-PR" sz="1200" b="0">
                <a:latin typeface="Times New Roman" pitchFamily="18" charset="0"/>
              </a:rPr>
              <a:t>J. A.</a:t>
            </a:r>
            <a:r>
              <a:rPr lang="es-ES" altLang="es-PR" sz="1200" b="0">
                <a:latin typeface="Times New Roman" pitchFamily="18" charset="0"/>
              </a:rPr>
              <a:t> </a:t>
            </a:r>
            <a:r>
              <a:rPr lang="en-US" altLang="es-PR" sz="1200" b="0">
                <a:latin typeface="Times New Roman" pitchFamily="18" charset="0"/>
              </a:rPr>
              <a:t>Betts, &amp; C. Williams,</a:t>
            </a:r>
            <a:r>
              <a:rPr lang="es-ES" altLang="es-PR" sz="1200" b="0">
                <a:solidFill>
                  <a:srgbClr val="000000"/>
                </a:solidFill>
                <a:latin typeface="Times New Roman" pitchFamily="18" charset="0"/>
              </a:rPr>
              <a:t> 2010, </a:t>
            </a:r>
            <a:r>
              <a:rPr lang="es-ES" altLang="es-PR" sz="1200" i="1">
                <a:latin typeface="Times New Roman" pitchFamily="18" charset="0"/>
              </a:rPr>
              <a:t>Sports Medicine</a:t>
            </a:r>
            <a:r>
              <a:rPr lang="es-ES" altLang="es-PR" sz="1200" i="1">
                <a:solidFill>
                  <a:srgbClr val="000000"/>
                </a:solidFill>
                <a:latin typeface="Times New Roman" pitchFamily="18" charset="0"/>
              </a:rPr>
              <a:t>, </a:t>
            </a:r>
            <a:r>
              <a:rPr lang="es-ES" altLang="es-PR" sz="1200" i="1">
                <a:latin typeface="Times New Roman" pitchFamily="18" charset="0"/>
              </a:rPr>
              <a:t>40</a:t>
            </a:r>
            <a:r>
              <a:rPr lang="es-ES" altLang="es-PR" sz="1200" b="0">
                <a:latin typeface="Times New Roman" pitchFamily="18" charset="0"/>
              </a:rPr>
              <a:t>(11), 941-959. Recuperado de la base de datos de EBSCOhost (SPORTDiscus with Full Text)</a:t>
            </a:r>
            <a:endParaRPr lang="en-US" altLang="es-PR" sz="1200" b="0">
              <a:latin typeface="Times New Roman" pitchFamily="18" charset="0"/>
            </a:endParaRPr>
          </a:p>
        </p:txBody>
      </p:sp>
      <p:sp>
        <p:nvSpPr>
          <p:cNvPr id="1741870" name="Text Box 46"/>
          <p:cNvSpPr txBox="1">
            <a:spLocks noChangeArrowheads="1"/>
          </p:cNvSpPr>
          <p:nvPr/>
        </p:nvSpPr>
        <p:spPr bwMode="auto">
          <a:xfrm>
            <a:off x="1476375" y="2832100"/>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Incremento en la ejecutoria física del deportista:</a:t>
            </a:r>
            <a:endParaRPr lang="en-US" altLang="es-PR" sz="2200" i="1">
              <a:solidFill>
                <a:srgbClr val="FF0000"/>
              </a:solidFill>
              <a:effectLst>
                <a:outerShdw blurRad="38100" dist="38100" dir="2700000" algn="tl">
                  <a:srgbClr val="C0C0C0"/>
                </a:outerShdw>
              </a:effectLst>
              <a:latin typeface="Calibri" pitchFamily="34" charset="0"/>
            </a:endParaRPr>
          </a:p>
        </p:txBody>
      </p:sp>
      <p:pic>
        <p:nvPicPr>
          <p:cNvPr id="1741871" name="Picture 47" descr="Bullet_Square_Belved_Red1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913" y="2935288"/>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741872" name="Text Box 48"/>
          <p:cNvSpPr txBox="1">
            <a:spLocks noChangeArrowheads="1"/>
          </p:cNvSpPr>
          <p:nvPr/>
        </p:nvSpPr>
        <p:spPr bwMode="auto">
          <a:xfrm>
            <a:off x="1190625" y="2473325"/>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Algunos estudios han evidenciado:</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1741873" name="Picture 49"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50" y="25066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741874" name="Text Box 50"/>
          <p:cNvSpPr txBox="1">
            <a:spLocks noChangeArrowheads="1"/>
          </p:cNvSpPr>
          <p:nvPr/>
        </p:nvSpPr>
        <p:spPr bwMode="auto">
          <a:xfrm>
            <a:off x="827088" y="20605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Rendimiento competitivo:</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1741875" name="Picture 51"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88" y="21320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741876" name="Text Box 52"/>
          <p:cNvSpPr txBox="1">
            <a:spLocks noChangeArrowheads="1"/>
          </p:cNvSpPr>
          <p:nvPr/>
        </p:nvSpPr>
        <p:spPr bwMode="auto">
          <a:xfrm>
            <a:off x="1728788" y="3192463"/>
            <a:ext cx="71643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latin typeface="Calibri" pitchFamily="34" charset="0"/>
              </a:rPr>
              <a:t>Posibles mecanismos:</a:t>
            </a:r>
            <a:endParaRPr lang="en-US" altLang="es-PR" sz="2200">
              <a:latin typeface="Calibri" pitchFamily="34" charset="0"/>
            </a:endParaRPr>
          </a:p>
        </p:txBody>
      </p:sp>
      <p:pic>
        <p:nvPicPr>
          <p:cNvPr id="1741877" name="Picture 53" descr="Bullet_Round_Sphere_Violete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813" y="3263900"/>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1741878" name="Text Box 54"/>
          <p:cNvSpPr txBox="1">
            <a:spLocks noChangeArrowheads="1"/>
          </p:cNvSpPr>
          <p:nvPr/>
        </p:nvSpPr>
        <p:spPr bwMode="auto">
          <a:xfrm>
            <a:off x="1979613" y="3552825"/>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i="1">
                <a:effectLst>
                  <a:outerShdw blurRad="38100" dist="38100" dir="2700000" algn="tl">
                    <a:srgbClr val="C0C0C0"/>
                  </a:outerShdw>
                </a:effectLst>
                <a:latin typeface="Times New Roman" pitchFamily="18" charset="0"/>
              </a:rPr>
              <a:t>Aumento en la resintetización del glucógeno muscular</a:t>
            </a:r>
            <a:endParaRPr lang="en-US" altLang="es-PR" sz="2100" i="1">
              <a:effectLst>
                <a:outerShdw blurRad="38100" dist="38100" dir="2700000" algn="tl">
                  <a:srgbClr val="C0C0C0"/>
                </a:outerShdw>
              </a:effectLst>
              <a:latin typeface="Times New Roman" pitchFamily="18" charset="0"/>
            </a:endParaRPr>
          </a:p>
        </p:txBody>
      </p:sp>
      <p:pic>
        <p:nvPicPr>
          <p:cNvPr id="1741879" name="Picture 55" descr="Bullets_Checkmark_Dark-Yellow_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3624263"/>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1741880" name="Text Box 56"/>
          <p:cNvSpPr txBox="1">
            <a:spLocks noChangeArrowheads="1"/>
          </p:cNvSpPr>
          <p:nvPr/>
        </p:nvSpPr>
        <p:spPr bwMode="auto">
          <a:xfrm>
            <a:off x="1979613" y="3913188"/>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i="1">
                <a:effectLst>
                  <a:outerShdw blurRad="38100" dist="38100" dir="2700000" algn="tl">
                    <a:srgbClr val="C0C0C0"/>
                  </a:outerShdw>
                </a:effectLst>
                <a:latin typeface="Times New Roman" pitchFamily="18" charset="0"/>
              </a:rPr>
              <a:t>Aumento en la activación central (SNC) al ejercicio</a:t>
            </a:r>
            <a:endParaRPr lang="en-US" altLang="es-PR" sz="2100" i="1">
              <a:effectLst>
                <a:outerShdw blurRad="38100" dist="38100" dir="2700000" algn="tl">
                  <a:srgbClr val="C0C0C0"/>
                </a:outerShdw>
              </a:effectLst>
              <a:latin typeface="Times New Roman" pitchFamily="18" charset="0"/>
            </a:endParaRPr>
          </a:p>
        </p:txBody>
      </p:sp>
      <p:pic>
        <p:nvPicPr>
          <p:cNvPr id="1741881" name="Picture 57" descr="Bullets_Checkmark_Dark-Yellow_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3984625"/>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1741882" name="Text Box 58"/>
          <p:cNvSpPr txBox="1">
            <a:spLocks noChangeArrowheads="1"/>
          </p:cNvSpPr>
          <p:nvPr/>
        </p:nvSpPr>
        <p:spPr bwMode="auto">
          <a:xfrm>
            <a:off x="1979613" y="4271963"/>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i="1">
                <a:effectLst>
                  <a:outerShdw blurRad="38100" dist="38100" dir="2700000" algn="tl">
                    <a:srgbClr val="C0C0C0"/>
                  </a:outerShdw>
                </a:effectLst>
                <a:latin typeface="Times New Roman" pitchFamily="18" charset="0"/>
              </a:rPr>
              <a:t>Atenuación del daño muscular ocasionado por el ejercicio</a:t>
            </a:r>
            <a:endParaRPr lang="en-US" altLang="es-PR" sz="2100" i="1">
              <a:effectLst>
                <a:outerShdw blurRad="38100" dist="38100" dir="2700000" algn="tl">
                  <a:srgbClr val="C0C0C0"/>
                </a:outerShdw>
              </a:effectLst>
              <a:latin typeface="Times New Roman" pitchFamily="18" charset="0"/>
            </a:endParaRPr>
          </a:p>
        </p:txBody>
      </p:sp>
      <p:pic>
        <p:nvPicPr>
          <p:cNvPr id="1741883" name="Picture 59" descr="Bullets_Checkmark_Dark-Yellow_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4343400"/>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1741884" name="Text Box 60"/>
          <p:cNvSpPr txBox="1">
            <a:spLocks noChangeArrowheads="1"/>
          </p:cNvSpPr>
          <p:nvPr/>
        </p:nvSpPr>
        <p:spPr bwMode="auto">
          <a:xfrm>
            <a:off x="1979613" y="4632325"/>
            <a:ext cx="7056437"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i="1">
                <a:effectLst>
                  <a:outerShdw blurRad="38100" dist="38100" dir="2700000" algn="tl">
                    <a:srgbClr val="C0C0C0"/>
                  </a:outerShdw>
                </a:effectLst>
                <a:latin typeface="Times New Roman" pitchFamily="18" charset="0"/>
              </a:rPr>
              <a:t>Alteración del metabolismo durante el ejercicio, posterior al periodo de recuperación</a:t>
            </a:r>
            <a:endParaRPr lang="en-US" altLang="es-PR" sz="2100" i="1">
              <a:effectLst>
                <a:outerShdw blurRad="38100" dist="38100" dir="2700000" algn="tl">
                  <a:srgbClr val="C0C0C0"/>
                </a:outerShdw>
              </a:effectLst>
              <a:latin typeface="Times New Roman" pitchFamily="18" charset="0"/>
            </a:endParaRPr>
          </a:p>
        </p:txBody>
      </p:sp>
      <p:pic>
        <p:nvPicPr>
          <p:cNvPr id="1741885" name="Picture 61" descr="Bullets_Checkmark_Dark-Yellow_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4703763"/>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1741886" name="Text Box 62"/>
          <p:cNvSpPr txBox="1">
            <a:spLocks noChangeArrowheads="1"/>
          </p:cNvSpPr>
          <p:nvPr/>
        </p:nvSpPr>
        <p:spPr bwMode="auto">
          <a:xfrm>
            <a:off x="1979613" y="5280025"/>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i="1">
                <a:effectLst>
                  <a:outerShdw blurRad="38100" dist="38100" dir="2700000" algn="tl">
                    <a:srgbClr val="C0C0C0"/>
                  </a:outerShdw>
                </a:effectLst>
                <a:latin typeface="Times New Roman" pitchFamily="18" charset="0"/>
              </a:rPr>
              <a:t>Una combinación de estos mecanismos</a:t>
            </a:r>
            <a:endParaRPr lang="en-US" altLang="es-PR" sz="2100" i="1">
              <a:effectLst>
                <a:outerShdw blurRad="38100" dist="38100" dir="2700000" algn="tl">
                  <a:srgbClr val="C0C0C0"/>
                </a:outerShdw>
              </a:effectLst>
              <a:latin typeface="Times New Roman" pitchFamily="18" charset="0"/>
            </a:endParaRPr>
          </a:p>
        </p:txBody>
      </p:sp>
      <p:pic>
        <p:nvPicPr>
          <p:cNvPr id="1741887" name="Picture 63" descr="Bullets_Checkmark_Dark-Yellow_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5351463"/>
            <a:ext cx="184150" cy="2349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7698" name="Picture 2" descr="Students_Outside-Campus_Edge-FRAME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63" y="620713"/>
            <a:ext cx="2592387" cy="17700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773363" y="908050"/>
            <a:ext cx="61912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10000"/>
              </a:lnSpc>
            </a:pPr>
            <a:r>
              <a:rPr lang="es-PR" altLang="es-PR" b="0">
                <a:solidFill>
                  <a:srgbClr val="484876"/>
                </a:solidFill>
                <a:effectLst>
                  <a:outerShdw blurRad="38100" dist="38100" dir="2700000" algn="tl">
                    <a:srgbClr val="C0C0C0"/>
                  </a:outerShdw>
                </a:effectLst>
                <a:latin typeface="Arial Black" pitchFamily="34" charset="0"/>
                <a:cs typeface="Arial" charset="0"/>
              </a:rPr>
              <a:t>¿POR QUÉ</a:t>
            </a:r>
            <a:br>
              <a:rPr lang="es-PR" altLang="es-PR" b="0">
                <a:solidFill>
                  <a:srgbClr val="484876"/>
                </a:solidFill>
                <a:effectLst>
                  <a:outerShdw blurRad="38100" dist="38100" dir="2700000" algn="tl">
                    <a:srgbClr val="C0C0C0"/>
                  </a:outerShdw>
                </a:effectLst>
                <a:latin typeface="Arial Black" pitchFamily="34" charset="0"/>
                <a:cs typeface="Arial" charset="0"/>
              </a:rPr>
            </a:br>
            <a:r>
              <a:rPr lang="es-PR" altLang="es-PR" b="0">
                <a:solidFill>
                  <a:srgbClr val="484876"/>
                </a:solidFill>
                <a:effectLst>
                  <a:outerShdw blurRad="38100" dist="38100" dir="2700000" algn="tl">
                    <a:srgbClr val="C0C0C0"/>
                  </a:outerShdw>
                </a:effectLst>
                <a:latin typeface="Arial Black" pitchFamily="34" charset="0"/>
                <a:cs typeface="Arial" charset="0"/>
              </a:rPr>
              <a:t>ESTUDIAR SALUD?</a:t>
            </a:r>
          </a:p>
        </p:txBody>
      </p:sp>
      <p:pic>
        <p:nvPicPr>
          <p:cNvPr id="2077700" name="Picture 4" descr="Child_Cycling_Edge-FRAME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852738"/>
            <a:ext cx="2557463" cy="3744912"/>
          </a:xfrm>
          <a:prstGeom prst="rect">
            <a:avLst/>
          </a:prstGeom>
          <a:noFill/>
          <a:extLst>
            <a:ext uri="{909E8E84-426E-40DD-AFC4-6F175D3DCCD1}">
              <a14:hiddenFill xmlns:a14="http://schemas.microsoft.com/office/drawing/2010/main">
                <a:solidFill>
                  <a:srgbClr val="FFFFFF"/>
                </a:solidFill>
              </a14:hiddenFill>
            </a:ext>
          </a:extLst>
        </p:spPr>
      </p:pic>
      <p:sp>
        <p:nvSpPr>
          <p:cNvPr id="2077701" name="Text Box 5"/>
          <p:cNvSpPr txBox="1">
            <a:spLocks noChangeArrowheads="1"/>
          </p:cNvSpPr>
          <p:nvPr/>
        </p:nvSpPr>
        <p:spPr bwMode="auto">
          <a:xfrm>
            <a:off x="717550" y="2493963"/>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Para hacer que la vida sea más significante:</a:t>
            </a:r>
          </a:p>
        </p:txBody>
      </p:sp>
      <p:sp>
        <p:nvSpPr>
          <p:cNvPr id="2077702" name="Text Box 6"/>
          <p:cNvSpPr txBox="1">
            <a:spLocks noChangeArrowheads="1"/>
          </p:cNvSpPr>
          <p:nvPr/>
        </p:nvSpPr>
        <p:spPr bwMode="auto">
          <a:xfrm>
            <a:off x="1042988" y="2924175"/>
            <a:ext cx="39608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Al tratar de:</a:t>
            </a:r>
          </a:p>
        </p:txBody>
      </p:sp>
      <p:pic>
        <p:nvPicPr>
          <p:cNvPr id="2077703" name="Picture 7"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088" y="2995613"/>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77704" name="Picture 8" descr="Bullets_Arrow_Blue1_Right_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650" y="25654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77705" name="Text Box 9"/>
          <p:cNvSpPr txBox="1">
            <a:spLocks noChangeArrowheads="1"/>
          </p:cNvSpPr>
          <p:nvPr/>
        </p:nvSpPr>
        <p:spPr bwMode="auto">
          <a:xfrm>
            <a:off x="1042988" y="3357563"/>
            <a:ext cx="48958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Mejorar lo que uno puede hacer</a:t>
            </a:r>
            <a:endParaRPr lang="en-US" altLang="es-PR" sz="2200">
              <a:solidFill>
                <a:srgbClr val="000000"/>
              </a:solidFill>
              <a:latin typeface="Arial" charset="0"/>
            </a:endParaRPr>
          </a:p>
        </p:txBody>
      </p:sp>
      <p:sp>
        <p:nvSpPr>
          <p:cNvPr id="2077706" name="Text Box 10"/>
          <p:cNvSpPr txBox="1">
            <a:spLocks noChangeArrowheads="1"/>
          </p:cNvSpPr>
          <p:nvPr/>
        </p:nvSpPr>
        <p:spPr bwMode="auto">
          <a:xfrm>
            <a:off x="717550" y="3860800"/>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Para poder:</a:t>
            </a:r>
          </a:p>
        </p:txBody>
      </p:sp>
      <p:sp>
        <p:nvSpPr>
          <p:cNvPr id="2077707" name="Text Box 11"/>
          <p:cNvSpPr txBox="1">
            <a:spLocks noChangeArrowheads="1"/>
          </p:cNvSpPr>
          <p:nvPr/>
        </p:nvSpPr>
        <p:spPr bwMode="auto">
          <a:xfrm>
            <a:off x="1042988" y="4324350"/>
            <a:ext cx="39608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Autoactualizarse:</a:t>
            </a:r>
          </a:p>
        </p:txBody>
      </p:sp>
      <p:pic>
        <p:nvPicPr>
          <p:cNvPr id="2077708" name="Picture 12"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088" y="439578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77709" name="Picture 13" descr="Bullets_Arrow_Blue1_Right_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650" y="39322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77710" name="Text Box 14"/>
          <p:cNvSpPr txBox="1">
            <a:spLocks noChangeArrowheads="1"/>
          </p:cNvSpPr>
          <p:nvPr/>
        </p:nvSpPr>
        <p:spPr bwMode="auto">
          <a:xfrm>
            <a:off x="1406525" y="4791075"/>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Significado:</a:t>
            </a:r>
            <a:endParaRPr lang="en-US" altLang="es-PR" sz="2200">
              <a:solidFill>
                <a:srgbClr val="000000"/>
              </a:solidFill>
              <a:latin typeface="Arial" charset="0"/>
            </a:endParaRPr>
          </a:p>
        </p:txBody>
      </p:sp>
      <p:pic>
        <p:nvPicPr>
          <p:cNvPr id="2077711" name="Picture 15" descr="Bullets_Arrow-Thin_Green_Right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82441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77712" name="Text Box 16"/>
          <p:cNvSpPr txBox="1">
            <a:spLocks noChangeArrowheads="1"/>
          </p:cNvSpPr>
          <p:nvPr/>
        </p:nvSpPr>
        <p:spPr bwMode="auto">
          <a:xfrm>
            <a:off x="1692275" y="5222875"/>
            <a:ext cx="71278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Hacer lo que uno es capaz de hacer:</a:t>
            </a:r>
            <a:endParaRPr lang="en-US" altLang="es-PR" sz="2200">
              <a:solidFill>
                <a:srgbClr val="000000"/>
              </a:solidFill>
              <a:latin typeface="Calibri" pitchFamily="34" charset="0"/>
            </a:endParaRPr>
          </a:p>
        </p:txBody>
      </p:sp>
      <p:pic>
        <p:nvPicPr>
          <p:cNvPr id="2077713" name="Picture 17" descr="Bullet_Square_Belved_Red1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47813" y="5326063"/>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077714" name="Text Box 18"/>
          <p:cNvSpPr txBox="1">
            <a:spLocks noChangeArrowheads="1"/>
          </p:cNvSpPr>
          <p:nvPr/>
        </p:nvSpPr>
        <p:spPr bwMode="auto">
          <a:xfrm>
            <a:off x="1944688" y="5667375"/>
            <a:ext cx="35623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2200" i="1">
                <a:solidFill>
                  <a:srgbClr val="000000"/>
                </a:solidFill>
                <a:latin typeface="Calibri" pitchFamily="34" charset="0"/>
              </a:rPr>
              <a:t>Con el fin de:</a:t>
            </a:r>
            <a:endParaRPr lang="en-US" altLang="es-PR" sz="2200" i="1">
              <a:solidFill>
                <a:srgbClr val="000000"/>
              </a:solidFill>
              <a:latin typeface="Calibri" pitchFamily="34" charset="0"/>
            </a:endParaRPr>
          </a:p>
        </p:txBody>
      </p:sp>
      <p:pic>
        <p:nvPicPr>
          <p:cNvPr id="2077715" name="Picture 19" descr="Bullet_Round_Sphere_Violete_0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3713" y="5734050"/>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2077716" name="Text Box 20"/>
          <p:cNvSpPr txBox="1">
            <a:spLocks noChangeArrowheads="1"/>
          </p:cNvSpPr>
          <p:nvPr/>
        </p:nvSpPr>
        <p:spPr bwMode="auto">
          <a:xfrm>
            <a:off x="1979613" y="6021388"/>
            <a:ext cx="345598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a:solidFill>
                  <a:srgbClr val="000000"/>
                </a:solidFill>
                <a:latin typeface="Times New Roman" pitchFamily="18" charset="0"/>
              </a:rPr>
              <a:t>Alcanzar autosatisfacción</a:t>
            </a:r>
            <a:endParaRPr lang="en-US" altLang="es-PR" sz="2100">
              <a:solidFill>
                <a:srgbClr val="000000"/>
              </a:solidFill>
              <a:latin typeface="Times New Roman" pitchFamily="18" charset="0"/>
            </a:endParaRPr>
          </a:p>
        </p:txBody>
      </p:sp>
    </p:spTree>
    <p:custDataLst>
      <p:tags r:id="rId1"/>
    </p:custDataLst>
  </p:cSld>
  <p:clrMapOvr>
    <a:masterClrMapping/>
  </p:clrMapOvr>
  <p:transition spd="slow">
    <p:checke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8677" name="Picture 21" descr="KT_Tape_0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58800"/>
            <a:ext cx="2376488" cy="2303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987675" y="908050"/>
            <a:ext cx="59769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KINESIO-TAPING – Ventajas</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BENEFICIOS TEÓRICOS:</a:t>
            </a:r>
          </a:p>
        </p:txBody>
      </p:sp>
      <p:pic>
        <p:nvPicPr>
          <p:cNvPr id="2118679" name="Picture 2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138" y="1917700"/>
            <a:ext cx="54006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3205163" y="1989138"/>
            <a:ext cx="51117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EFECTOS TERAPÉUTICOS</a:t>
            </a:r>
          </a:p>
        </p:txBody>
      </p:sp>
      <p:pic>
        <p:nvPicPr>
          <p:cNvPr id="2118681" name="Picture 25" descr="KT_Tape_11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100" y="4581525"/>
            <a:ext cx="1944688" cy="1444625"/>
          </a:xfrm>
          <a:prstGeom prst="rect">
            <a:avLst/>
          </a:prstGeom>
          <a:noFill/>
          <a:extLst>
            <a:ext uri="{909E8E84-426E-40DD-AFC4-6F175D3DCCD1}">
              <a14:hiddenFill xmlns:a14="http://schemas.microsoft.com/office/drawing/2010/main">
                <a:solidFill>
                  <a:srgbClr val="FFFFFF"/>
                </a:solidFill>
              </a14:hiddenFill>
            </a:ext>
          </a:extLst>
        </p:spPr>
      </p:pic>
      <p:sp>
        <p:nvSpPr>
          <p:cNvPr id="2118682" name="Text Box 26"/>
          <p:cNvSpPr txBox="1">
            <a:spLocks noChangeArrowheads="1"/>
          </p:cNvSpPr>
          <p:nvPr/>
        </p:nvSpPr>
        <p:spPr bwMode="auto">
          <a:xfrm>
            <a:off x="539750" y="28527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Acción favorable para los músculos esqueléticos:</a:t>
            </a:r>
          </a:p>
        </p:txBody>
      </p:sp>
      <p:pic>
        <p:nvPicPr>
          <p:cNvPr id="2118683" name="Picture 27" descr="Bullets_Arrow_Blue1_Right_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850" y="29241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18684" name="Text Box 28"/>
          <p:cNvSpPr txBox="1">
            <a:spLocks noChangeArrowheads="1"/>
          </p:cNvSpPr>
          <p:nvPr/>
        </p:nvSpPr>
        <p:spPr bwMode="auto">
          <a:xfrm>
            <a:off x="865188" y="3284538"/>
            <a:ext cx="799306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400">
                <a:solidFill>
                  <a:srgbClr val="000000"/>
                </a:solidFill>
                <a:latin typeface="Calibri" pitchFamily="34" charset="0"/>
              </a:rPr>
              <a:t>Estimula la función muscular:</a:t>
            </a:r>
            <a:endParaRPr lang="en-US" altLang="es-PR" sz="2400" b="0" i="1">
              <a:solidFill>
                <a:srgbClr val="FF0000"/>
              </a:solidFill>
              <a:effectLst>
                <a:outerShdw blurRad="38100" dist="38100" dir="2700000" algn="tl">
                  <a:srgbClr val="C0C0C0"/>
                </a:outerShdw>
              </a:effectLst>
              <a:latin typeface="Calibri" pitchFamily="34" charset="0"/>
            </a:endParaRPr>
          </a:p>
        </p:txBody>
      </p:sp>
      <p:pic>
        <p:nvPicPr>
          <p:cNvPr id="2118685" name="Picture 29" descr="Bullet_Round_Diamond_Maggenta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288" y="34321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18686" name="Text Box 30"/>
          <p:cNvSpPr txBox="1">
            <a:spLocks noChangeArrowheads="1"/>
          </p:cNvSpPr>
          <p:nvPr/>
        </p:nvSpPr>
        <p:spPr bwMode="auto">
          <a:xfrm>
            <a:off x="900113" y="3716338"/>
            <a:ext cx="78486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0" i="1" dirty="0">
                <a:solidFill>
                  <a:srgbClr val="000000"/>
                </a:solidFill>
              </a:rPr>
              <a:t>Asiste, o mejora, la contracción (o tono) muscular</a:t>
            </a:r>
            <a:endParaRPr lang="en-US" altLang="es-PR" sz="2200" b="0" dirty="0">
              <a:solidFill>
                <a:srgbClr val="FF0000"/>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179388" y="6094413"/>
            <a:ext cx="8964612" cy="43021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Adaptado de</a:t>
            </a:r>
            <a:r>
              <a:rPr lang="en-US" altLang="es-PR" sz="1200" b="0">
                <a:latin typeface="Times New Roman" pitchFamily="18" charset="0"/>
                <a:cs typeface="Times New Roman" pitchFamily="18" charset="0"/>
              </a:rPr>
              <a:t>: </a:t>
            </a:r>
            <a:r>
              <a:rPr lang="en-US" altLang="es-PR" sz="1200" i="1">
                <a:latin typeface="Times New Roman" pitchFamily="18" charset="0"/>
                <a:cs typeface="Times New Roman" pitchFamily="18" charset="0"/>
              </a:rPr>
              <a:t>Manual of Kinesiological Taping: an Epitome of Kinesiology Taping Techniques</a:t>
            </a:r>
            <a:r>
              <a:rPr lang="en-US" altLang="es-PR" sz="1200" b="0">
                <a:latin typeface="Times New Roman" pitchFamily="18" charset="0"/>
                <a:cs typeface="Times New Roman" pitchFamily="18" charset="0"/>
              </a:rPr>
              <a:t>. (p. 4), por P.  Jain, 2012, India: CPSTA. Copyright 2012 por: P.  Jain.</a:t>
            </a:r>
          </a:p>
        </p:txBody>
      </p:sp>
      <p:sp>
        <p:nvSpPr>
          <p:cNvPr id="2118688" name="Text Box 32"/>
          <p:cNvSpPr txBox="1">
            <a:spLocks noChangeArrowheads="1"/>
          </p:cNvSpPr>
          <p:nvPr/>
        </p:nvSpPr>
        <p:spPr bwMode="auto">
          <a:xfrm>
            <a:off x="1190625" y="4187825"/>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T</a:t>
            </a:r>
            <a:r>
              <a:rPr lang="en-US" altLang="es-PR" sz="2200">
                <a:solidFill>
                  <a:srgbClr val="000000"/>
                </a:solidFill>
                <a:latin typeface="Arial" charset="0"/>
              </a:rPr>
              <a:t>écnica (protocolo) para aumentar el tono muscular</a:t>
            </a:r>
            <a:r>
              <a:rPr lang="es-ES" altLang="es-PR" sz="2200">
                <a:solidFill>
                  <a:srgbClr val="000000"/>
                </a:solidFill>
                <a:latin typeface="Arial" charset="0"/>
              </a:rPr>
              <a:t>:</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118689" name="Picture 33" descr="Bullets_Arrow-Thin_Green_Right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550" y="42211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18690" name="Text Box 34"/>
          <p:cNvSpPr txBox="1">
            <a:spLocks noChangeArrowheads="1"/>
          </p:cNvSpPr>
          <p:nvPr/>
        </p:nvSpPr>
        <p:spPr bwMode="auto">
          <a:xfrm>
            <a:off x="1260475" y="4508500"/>
            <a:ext cx="784860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300" b="0" i="1">
                <a:solidFill>
                  <a:srgbClr val="000000"/>
                </a:solidFill>
                <a:latin typeface="Times New Roman" pitchFamily="18" charset="0"/>
                <a:cs typeface="Times New Roman" pitchFamily="18" charset="0"/>
              </a:rPr>
              <a:t>Aplicación del vendaje muscular</a:t>
            </a:r>
            <a:endParaRPr lang="en-US" altLang="es-PR" sz="2300" b="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2118691" name="Text Box 35"/>
          <p:cNvSpPr txBox="1">
            <a:spLocks noChangeArrowheads="1"/>
          </p:cNvSpPr>
          <p:nvPr/>
        </p:nvSpPr>
        <p:spPr bwMode="auto">
          <a:xfrm>
            <a:off x="1476375" y="4911725"/>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Desde el ORIGEN (BASE) del músculo:</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pic>
        <p:nvPicPr>
          <p:cNvPr id="2118692" name="Picture 36" descr="Bullet_Square_Belved_Red1_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1913" y="5014913"/>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118693" name="Text Box 37"/>
          <p:cNvSpPr txBox="1">
            <a:spLocks noChangeArrowheads="1"/>
          </p:cNvSpPr>
          <p:nvPr/>
        </p:nvSpPr>
        <p:spPr bwMode="auto">
          <a:xfrm>
            <a:off x="1728788" y="5357813"/>
            <a:ext cx="71643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latin typeface="Calibri" pitchFamily="34" charset="0"/>
              </a:rPr>
              <a:t>Nivel de estiramiento - 0%:</a:t>
            </a:r>
            <a:endParaRPr lang="en-US" altLang="es-PR" sz="2200" i="1">
              <a:latin typeface="Calibri" pitchFamily="34" charset="0"/>
            </a:endParaRPr>
          </a:p>
        </p:txBody>
      </p:sp>
      <p:pic>
        <p:nvPicPr>
          <p:cNvPr id="2118694" name="Picture 38" descr="Bullet_Round_Sphere_Violete_0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7813" y="5424488"/>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2118695" name="Text Box 39"/>
          <p:cNvSpPr txBox="1">
            <a:spLocks noChangeArrowheads="1"/>
          </p:cNvSpPr>
          <p:nvPr/>
        </p:nvSpPr>
        <p:spPr bwMode="auto">
          <a:xfrm>
            <a:off x="1727200" y="5661025"/>
            <a:ext cx="71278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i="1">
                <a:effectLst>
                  <a:outerShdw blurRad="38100" dist="38100" dir="2700000" algn="tl">
                    <a:srgbClr val="C0C0C0"/>
                  </a:outerShdw>
                </a:effectLst>
                <a:latin typeface="Times New Roman" pitchFamily="18" charset="0"/>
              </a:rPr>
              <a:t>Ausencia de tensión</a:t>
            </a:r>
            <a:endParaRPr lang="en-US" altLang="es-PR" sz="2100" i="1">
              <a:effectLst>
                <a:outerShdw blurRad="38100" dist="38100" dir="2700000" algn="tl">
                  <a:srgbClr val="C0C0C0"/>
                </a:outerShdw>
              </a:effectLst>
              <a:latin typeface="Times New Roman" pitchFamily="18" charset="0"/>
            </a:endParaRPr>
          </a:p>
        </p:txBody>
      </p:sp>
    </p:spTree>
    <p:custDataLst>
      <p:tags r:id="rId1"/>
    </p:custDataLst>
  </p:cSld>
  <p:clrMapOvr>
    <a:masterClrMapping/>
  </p:clrMapOvr>
  <p:transition spd="slow">
    <p:checke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2645" name="Picture 21" descr="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841750"/>
            <a:ext cx="2376488" cy="15097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876925"/>
            <a:ext cx="8893175"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“The Evaluation Process in Rehabilitation,” por D. A. Padua. En </a:t>
            </a:r>
            <a:r>
              <a:rPr lang="en-US" altLang="es-PR" sz="1200" i="1">
                <a:latin typeface="Times New Roman" pitchFamily="18" charset="0"/>
              </a:rPr>
              <a:t>Rehabilitation Techniques for Sports Medicine and Athletic Training</a:t>
            </a:r>
            <a:r>
              <a:rPr lang="en-US" altLang="es-PR" sz="1200" b="0">
                <a:latin typeface="Times New Roman" pitchFamily="18" charset="0"/>
              </a:rPr>
              <a:t>. 5ta. ed.; (p. 47), por</a:t>
            </a:r>
            <a:r>
              <a:rPr lang="es-ES" altLang="es-PR" sz="1200">
                <a:latin typeface="Times New Roman" pitchFamily="18" charset="0"/>
              </a:rPr>
              <a:t> </a:t>
            </a:r>
            <a:r>
              <a:rPr lang="es-ES" altLang="es-PR" sz="1200" b="0">
                <a:latin typeface="Times New Roman" pitchFamily="18" charset="0"/>
              </a:rPr>
              <a:t>W. E. Prentice (Ed.), 2011, New York, NY: McGraw-Hill, an imprint of The McGraw-Hill Companies, Inc. C</a:t>
            </a:r>
            <a:r>
              <a:rPr lang="en-US" altLang="es-PR" sz="1200" b="0">
                <a:latin typeface="Times New Roman" pitchFamily="18" charset="0"/>
              </a:rPr>
              <a:t>opyright 2011 por The McGraw-Hill Companies, Inc.</a:t>
            </a:r>
          </a:p>
        </p:txBody>
      </p:sp>
      <p:pic>
        <p:nvPicPr>
          <p:cNvPr id="2202647" name="Picture 23" descr="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8" y="695325"/>
            <a:ext cx="2771775" cy="18700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700338" y="682625"/>
            <a:ext cx="62642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EVALUACIÓN – Lesión Atlética</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TIPOS DE EVALUACIONES:</a:t>
            </a:r>
          </a:p>
        </p:txBody>
      </p:sp>
      <p:pic>
        <p:nvPicPr>
          <p:cNvPr id="2202649" name="Picture 25"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213" y="1700213"/>
            <a:ext cx="30972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2843213" y="1763713"/>
            <a:ext cx="29527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DIFERENCIAS</a:t>
            </a:r>
          </a:p>
        </p:txBody>
      </p:sp>
      <p:sp>
        <p:nvSpPr>
          <p:cNvPr id="2202651" name="Text Box 27"/>
          <p:cNvSpPr txBox="1">
            <a:spLocks noChangeArrowheads="1"/>
          </p:cNvSpPr>
          <p:nvPr/>
        </p:nvSpPr>
        <p:spPr bwMode="auto">
          <a:xfrm>
            <a:off x="539750" y="26273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Evaluación en el Lugar del terreno de juego:</a:t>
            </a:r>
          </a:p>
        </p:txBody>
      </p:sp>
      <p:pic>
        <p:nvPicPr>
          <p:cNvPr id="2202652" name="Picture 28" descr="Bullets_Arrow_Blue1_Right_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850" y="26987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02653" name="Text Box 29"/>
          <p:cNvSpPr txBox="1">
            <a:spLocks noChangeArrowheads="1"/>
          </p:cNvSpPr>
          <p:nvPr/>
        </p:nvSpPr>
        <p:spPr bwMode="auto">
          <a:xfrm>
            <a:off x="865188" y="2997200"/>
            <a:ext cx="799306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400">
                <a:solidFill>
                  <a:srgbClr val="000000"/>
                </a:solidFill>
                <a:latin typeface="Calibri" pitchFamily="34" charset="0"/>
              </a:rPr>
              <a:t>Meta:</a:t>
            </a:r>
            <a:endParaRPr lang="en-US" altLang="es-PR" sz="2400" b="0" i="1">
              <a:solidFill>
                <a:srgbClr val="FF0000"/>
              </a:solidFill>
              <a:effectLst>
                <a:outerShdw blurRad="38100" dist="38100" dir="2700000" algn="tl">
                  <a:srgbClr val="C0C0C0"/>
                </a:outerShdw>
              </a:effectLst>
              <a:latin typeface="Calibri" pitchFamily="34" charset="0"/>
            </a:endParaRPr>
          </a:p>
        </p:txBody>
      </p:sp>
      <p:pic>
        <p:nvPicPr>
          <p:cNvPr id="2202654" name="Picture 30" descr="Bullet_Round_Diamond_Maggenta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288" y="31448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02655" name="Text Box 31"/>
          <p:cNvSpPr txBox="1">
            <a:spLocks noChangeArrowheads="1"/>
          </p:cNvSpPr>
          <p:nvPr/>
        </p:nvSpPr>
        <p:spPr bwMode="auto">
          <a:xfrm>
            <a:off x="900113" y="3429000"/>
            <a:ext cx="78486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0" i="1">
                <a:solidFill>
                  <a:srgbClr val="000000"/>
                </a:solidFill>
              </a:rPr>
              <a:t>Evaluación rápida y completa para determinar la severidad de la lesión, ya sea para:</a:t>
            </a:r>
            <a:endParaRPr lang="en-US" altLang="es-PR" sz="2200" b="0">
              <a:solidFill>
                <a:srgbClr val="FF0000"/>
              </a:solidFill>
              <a:effectLst>
                <a:outerShdw blurRad="38100" dist="38100" dir="2700000" algn="tl">
                  <a:srgbClr val="C0C0C0"/>
                </a:outerShdw>
              </a:effectLst>
              <a:latin typeface="Arial Black" pitchFamily="34" charset="0"/>
            </a:endParaRPr>
          </a:p>
        </p:txBody>
      </p:sp>
      <p:sp>
        <p:nvSpPr>
          <p:cNvPr id="2202656" name="Text Box 32"/>
          <p:cNvSpPr txBox="1">
            <a:spLocks noChangeArrowheads="1"/>
          </p:cNvSpPr>
          <p:nvPr/>
        </p:nvSpPr>
        <p:spPr bwMode="auto">
          <a:xfrm>
            <a:off x="1190625" y="4140200"/>
            <a:ext cx="33813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Proveer inmovilización</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202657" name="Picture 33" descr="Bullets_Arrow-Thin_Green_Right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550" y="41735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02658" name="Text Box 34"/>
          <p:cNvSpPr txBox="1">
            <a:spLocks noChangeArrowheads="1"/>
          </p:cNvSpPr>
          <p:nvPr/>
        </p:nvSpPr>
        <p:spPr bwMode="auto">
          <a:xfrm>
            <a:off x="1190625" y="4598988"/>
            <a:ext cx="44608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Realizar un referido médico</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202659" name="Picture 35" descr="Bullets_Arrow-Thin_Green_Right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550" y="46323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02660" name="Text Box 36"/>
          <p:cNvSpPr txBox="1">
            <a:spLocks noChangeArrowheads="1"/>
          </p:cNvSpPr>
          <p:nvPr/>
        </p:nvSpPr>
        <p:spPr bwMode="auto">
          <a:xfrm>
            <a:off x="1190625" y="5038725"/>
            <a:ext cx="5757863"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Establecer el método de</a:t>
            </a:r>
          </a:p>
          <a:p>
            <a:pPr algn="l" eaLnBrk="0" hangingPunct="0">
              <a:lnSpc>
                <a:spcPct val="90000"/>
              </a:lnSpc>
            </a:pPr>
            <a:r>
              <a:rPr lang="es-ES" altLang="es-PR" sz="2200">
                <a:solidFill>
                  <a:srgbClr val="000000"/>
                </a:solidFill>
                <a:latin typeface="Arial" charset="0"/>
              </a:rPr>
              <a:t>transportanción desde el campo de juego</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202661" name="Picture 37" descr="Bullets_Arrow-Thin_Green_Right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550" y="5072063"/>
            <a:ext cx="284163" cy="288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p:cNvSpPr>
          <p:nvPr/>
        </p:nvSpPr>
        <p:spPr bwMode="auto">
          <a:xfrm>
            <a:off x="2411760" y="584721"/>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8" name="Title 1"/>
          <p:cNvSpPr>
            <a:spLocks/>
          </p:cNvSpPr>
          <p:nvPr/>
        </p:nvSpPr>
        <p:spPr bwMode="auto">
          <a:xfrm>
            <a:off x="2411761" y="1412776"/>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4"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4183" y="1916832"/>
            <a:ext cx="446449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1"/>
          <p:cNvSpPr>
            <a:spLocks/>
          </p:cNvSpPr>
          <p:nvPr/>
        </p:nvSpPr>
        <p:spPr bwMode="auto">
          <a:xfrm>
            <a:off x="2576192" y="2014687"/>
            <a:ext cx="4104456"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NIVELES DE CAMBIO</a:t>
            </a:r>
          </a:p>
        </p:txBody>
      </p:sp>
      <p:sp>
        <p:nvSpPr>
          <p:cNvPr id="36" name="Text Box 6"/>
          <p:cNvSpPr txBox="1">
            <a:spLocks noChangeArrowheads="1"/>
          </p:cNvSpPr>
          <p:nvPr/>
        </p:nvSpPr>
        <p:spPr bwMode="auto">
          <a:xfrm>
            <a:off x="462548" y="6092973"/>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37" name="Text Box 2"/>
          <p:cNvSpPr txBox="1">
            <a:spLocks noChangeArrowheads="1"/>
          </p:cNvSpPr>
          <p:nvPr/>
        </p:nvSpPr>
        <p:spPr bwMode="auto">
          <a:xfrm>
            <a:off x="908352" y="2636912"/>
            <a:ext cx="7695848"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dirty="0">
                <a:latin typeface="Arial" panose="020B0604020202020204" pitchFamily="34" charset="0"/>
                <a:cs typeface="Arial" panose="020B0604020202020204" pitchFamily="34" charset="0"/>
              </a:rPr>
              <a:t>La </a:t>
            </a:r>
            <a:r>
              <a:rPr lang="es-PR" altLang="es-PR" sz="2600"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Cadena Extensora</a:t>
            </a:r>
            <a:r>
              <a:rPr lang="es-PR" altLang="es-PR" sz="2600" dirty="0">
                <a:latin typeface="Arial" panose="020B0604020202020204" pitchFamily="34" charset="0"/>
                <a:cs typeface="Arial" panose="020B0604020202020204" pitchFamily="34" charset="0"/>
              </a:rPr>
              <a:t> del Sistema Muscular:</a:t>
            </a:r>
            <a:endParaRPr lang="es-PR" altLang="es-PR" sz="2300" b="1" i="1" dirty="0">
              <a:latin typeface="Arial" panose="020B0604020202020204" pitchFamily="34" charset="0"/>
              <a:cs typeface="Arial" panose="020B0604020202020204" pitchFamily="34" charset="0"/>
            </a:endParaRPr>
          </a:p>
        </p:txBody>
      </p:sp>
      <p:pic>
        <p:nvPicPr>
          <p:cNvPr id="38" name="Picture 3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63691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28"/>
          <p:cNvSpPr txBox="1">
            <a:spLocks noChangeArrowheads="1"/>
          </p:cNvSpPr>
          <p:nvPr/>
        </p:nvSpPr>
        <p:spPr bwMode="auto">
          <a:xfrm>
            <a:off x="1393129" y="3141340"/>
            <a:ext cx="7499351" cy="4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err="1">
                <a:solidFill>
                  <a:srgbClr val="000000"/>
                </a:solidFill>
                <a:latin typeface="Calibri" pitchFamily="34" charset="0"/>
              </a:rPr>
              <a:t>Función</a:t>
            </a:r>
            <a:r>
              <a:rPr lang="en-US" altLang="es-PR" sz="2900" dirty="0">
                <a:solidFill>
                  <a:srgbClr val="000000"/>
                </a:solidFill>
                <a:latin typeface="Calibri" pitchFamily="34" charset="0"/>
              </a:rPr>
              <a:t>:</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0"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3" y="3181825"/>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32"/>
          <p:cNvSpPr txBox="1">
            <a:spLocks noChangeArrowheads="1"/>
          </p:cNvSpPr>
          <p:nvPr/>
        </p:nvSpPr>
        <p:spPr bwMode="auto">
          <a:xfrm>
            <a:off x="1831827" y="3662004"/>
            <a:ext cx="6699076"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Controla la velocidad y el grado de flexión en función</a:t>
            </a:r>
            <a:r>
              <a:rPr lang="es-ES" altLang="es-PR" sz="2200" b="1" dirty="0">
                <a:solidFill>
                  <a:srgbClr val="000000"/>
                </a:solidFill>
                <a:latin typeface="Arial" charset="0"/>
              </a:rPr>
              <a:t>:</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42" name="Picture 41"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3695342"/>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p:cNvSpPr txBox="1">
            <a:spLocks noChangeArrowheads="1"/>
          </p:cNvSpPr>
          <p:nvPr/>
        </p:nvSpPr>
        <p:spPr bwMode="auto">
          <a:xfrm>
            <a:off x="2124645" y="4365476"/>
            <a:ext cx="3023419"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Calibri" pitchFamily="34" charset="0"/>
              </a:rPr>
              <a:t>Implicación:</a:t>
            </a:r>
            <a:endParaRPr lang="en-US" altLang="es-PR" sz="2200" dirty="0">
              <a:solidFill>
                <a:srgbClr val="000000"/>
              </a:solidFill>
              <a:latin typeface="Calibri" pitchFamily="34" charset="0"/>
            </a:endParaRPr>
          </a:p>
        </p:txBody>
      </p:sp>
      <p:pic>
        <p:nvPicPr>
          <p:cNvPr id="44" name="Picture 17"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0183" y="4468664"/>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8"/>
          <p:cNvSpPr txBox="1">
            <a:spLocks noChangeArrowheads="1"/>
          </p:cNvSpPr>
          <p:nvPr/>
        </p:nvSpPr>
        <p:spPr bwMode="auto">
          <a:xfrm>
            <a:off x="2377058" y="4805501"/>
            <a:ext cx="5867350"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80000"/>
              </a:lnSpc>
            </a:pPr>
            <a:r>
              <a:rPr lang="es-ES" altLang="es-PR" sz="2200" i="1" dirty="0">
                <a:solidFill>
                  <a:srgbClr val="000000"/>
                </a:solidFill>
                <a:latin typeface="Calibri" pitchFamily="34" charset="0"/>
              </a:rPr>
              <a:t>Las Lesiones de cambio de nivel:</a:t>
            </a:r>
            <a:endParaRPr lang="en-US" altLang="es-PR" sz="2200" i="1" dirty="0">
              <a:solidFill>
                <a:srgbClr val="000000"/>
              </a:solidFill>
              <a:latin typeface="Calibri" pitchFamily="34" charset="0"/>
            </a:endParaRPr>
          </a:p>
        </p:txBody>
      </p:sp>
      <p:pic>
        <p:nvPicPr>
          <p:cNvPr id="46" name="Picture 19" descr="Bullet_Round_Sphere_Violete_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6083" y="4872176"/>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20"/>
          <p:cNvSpPr txBox="1">
            <a:spLocks noChangeArrowheads="1"/>
          </p:cNvSpPr>
          <p:nvPr/>
        </p:nvSpPr>
        <p:spPr bwMode="auto">
          <a:xfrm>
            <a:off x="2411983" y="5159514"/>
            <a:ext cx="648049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000"/>
              </a:lnSpc>
            </a:pPr>
            <a:r>
              <a:rPr lang="es-ES" altLang="es-PR" sz="2100" dirty="0">
                <a:solidFill>
                  <a:srgbClr val="000000"/>
                </a:solidFill>
                <a:latin typeface="Times New Roman" pitchFamily="18" charset="0"/>
              </a:rPr>
              <a:t>Ocurren comúnmente en las estructuras posteriores al cuerpo (</a:t>
            </a:r>
            <a:r>
              <a:rPr lang="es-ES" altLang="es-PR" sz="2100" dirty="0" err="1">
                <a:solidFill>
                  <a:srgbClr val="000000"/>
                </a:solidFill>
                <a:latin typeface="Times New Roman" pitchFamily="18" charset="0"/>
              </a:rPr>
              <a:t>Ej</a:t>
            </a:r>
            <a:r>
              <a:rPr lang="es-ES" altLang="es-PR" sz="2100" dirty="0">
                <a:solidFill>
                  <a:srgbClr val="000000"/>
                </a:solidFill>
                <a:latin typeface="Times New Roman" pitchFamily="18" charset="0"/>
              </a:rPr>
              <a:t>: tendón de Aquiles, músculos </a:t>
            </a:r>
            <a:r>
              <a:rPr lang="es-ES" altLang="es-PR" sz="2100" dirty="0" err="1">
                <a:solidFill>
                  <a:srgbClr val="000000"/>
                </a:solidFill>
                <a:latin typeface="Times New Roman" pitchFamily="18" charset="0"/>
              </a:rPr>
              <a:t>isquiotibiales</a:t>
            </a:r>
            <a:r>
              <a:rPr lang="es-ES" altLang="es-PR" sz="2100" dirty="0">
                <a:solidFill>
                  <a:srgbClr val="000000"/>
                </a:solidFill>
                <a:latin typeface="Times New Roman" pitchFamily="18" charset="0"/>
              </a:rPr>
              <a:t> [de la corva], espalda baja)</a:t>
            </a:r>
            <a:endParaRPr lang="en-US" altLang="es-PR" sz="2100" dirty="0">
              <a:solidFill>
                <a:srgbClr val="000000"/>
              </a:solidFill>
              <a:latin typeface="Times New Roman" pitchFamily="18" charset="0"/>
            </a:endParaRP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60" y="737941"/>
            <a:ext cx="1143973" cy="1894706"/>
          </a:xfrm>
          <a:prstGeom prst="rect">
            <a:avLst/>
          </a:prstGeom>
        </p:spPr>
      </p:pic>
    </p:spTree>
    <p:custDataLst>
      <p:tags r:id="rId1"/>
    </p:custDataLst>
    <p:extLst>
      <p:ext uri="{BB962C8B-B14F-4D97-AF65-F5344CB8AC3E}">
        <p14:creationId xmlns:p14="http://schemas.microsoft.com/office/powerpoint/2010/main" val="2024751778"/>
      </p:ext>
    </p:extLst>
  </p:cSld>
  <p:clrMapOvr>
    <a:masterClrMapping/>
  </p:clrMapOvr>
  <p:transition spd="slow">
    <p:checke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9735" y="2144032"/>
            <a:ext cx="5040559"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p:cNvSpPr>
          <p:nvPr/>
        </p:nvSpPr>
        <p:spPr bwMode="auto">
          <a:xfrm>
            <a:off x="2733751" y="2257712"/>
            <a:ext cx="4609803" cy="36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MARCOS DE REFERENCIA</a:t>
            </a:r>
          </a:p>
        </p:txBody>
      </p:sp>
      <p:sp>
        <p:nvSpPr>
          <p:cNvPr id="21" name="Title 1"/>
          <p:cNvSpPr>
            <a:spLocks/>
          </p:cNvSpPr>
          <p:nvPr/>
        </p:nvSpPr>
        <p:spPr bwMode="auto">
          <a:xfrm>
            <a:off x="2483768" y="631864"/>
            <a:ext cx="6404621"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PRUEBAS DE APTITUD FÍSICA – De</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FÁCIL ADMINISTRACIÓN:</a:t>
            </a:r>
          </a:p>
        </p:txBody>
      </p:sp>
      <p:sp>
        <p:nvSpPr>
          <p:cNvPr id="22" name="Title 1"/>
          <p:cNvSpPr>
            <a:spLocks/>
          </p:cNvSpPr>
          <p:nvPr/>
        </p:nvSpPr>
        <p:spPr bwMode="auto">
          <a:xfrm>
            <a:off x="2483769" y="1581660"/>
            <a:ext cx="586660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INTERPRETACIÓN</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3" name="Title 5"/>
          <p:cNvSpPr txBox="1">
            <a:spLocks/>
          </p:cNvSpPr>
          <p:nvPr/>
        </p:nvSpPr>
        <p:spPr bwMode="auto">
          <a:xfrm>
            <a:off x="2517727" y="2926854"/>
            <a:ext cx="6267610"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s-PR" altLang="es-PR" sz="2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ESTÁNDARES NORMATIVOS (NORMAS)</a:t>
            </a:r>
          </a:p>
        </p:txBody>
      </p:sp>
      <p:sp>
        <p:nvSpPr>
          <p:cNvPr id="24" name="Text Box 9"/>
          <p:cNvSpPr txBox="1">
            <a:spLocks noChangeArrowheads="1"/>
          </p:cNvSpPr>
          <p:nvPr/>
        </p:nvSpPr>
        <p:spPr bwMode="auto">
          <a:xfrm>
            <a:off x="828835" y="3498836"/>
            <a:ext cx="781248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Referencia comparativa:</a:t>
            </a:r>
          </a:p>
        </p:txBody>
      </p:sp>
      <p:pic>
        <p:nvPicPr>
          <p:cNvPr id="25"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28" y="346064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8"/>
          <p:cNvSpPr txBox="1">
            <a:spLocks noChangeArrowheads="1"/>
          </p:cNvSpPr>
          <p:nvPr/>
        </p:nvSpPr>
        <p:spPr bwMode="auto">
          <a:xfrm>
            <a:off x="1238729" y="3926860"/>
            <a:ext cx="7687709" cy="84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err="1">
                <a:solidFill>
                  <a:srgbClr val="000000"/>
                </a:solidFill>
                <a:effectLst>
                  <a:outerShdw blurRad="38100" dist="38100" dir="2700000" algn="tl">
                    <a:srgbClr val="000000">
                      <a:alpha val="43137"/>
                    </a:srgbClr>
                  </a:outerShdw>
                </a:effectLst>
                <a:latin typeface="Calibri" pitchFamily="34" charset="0"/>
              </a:rPr>
              <a:t>Determinación</a:t>
            </a:r>
            <a:r>
              <a:rPr lang="en-US" altLang="es-PR" sz="2900" b="1" dirty="0">
                <a:solidFill>
                  <a:srgbClr val="000000"/>
                </a:solidFill>
                <a:effectLst>
                  <a:outerShdw blurRad="38100" dist="38100" dir="2700000" algn="tl">
                    <a:srgbClr val="000000">
                      <a:alpha val="43137"/>
                    </a:srgbClr>
                  </a:outerShdw>
                </a:effectLst>
                <a:latin typeface="Calibri" pitchFamily="34" charset="0"/>
              </a:rPr>
              <a:t> de la </a:t>
            </a:r>
            <a:r>
              <a:rPr lang="en-US" altLang="es-PR" sz="2900" b="1" dirty="0" err="1">
                <a:solidFill>
                  <a:srgbClr val="000000"/>
                </a:solidFill>
                <a:effectLst>
                  <a:outerShdw blurRad="38100" dist="38100" dir="2700000" algn="tl">
                    <a:srgbClr val="000000">
                      <a:alpha val="43137"/>
                    </a:srgbClr>
                  </a:outerShdw>
                </a:effectLst>
                <a:latin typeface="Calibri" pitchFamily="34" charset="0"/>
              </a:rPr>
              <a:t>clasificación</a:t>
            </a:r>
            <a:r>
              <a:rPr lang="en-US" altLang="es-PR" sz="2900" b="1" dirty="0">
                <a:solidFill>
                  <a:srgbClr val="000000"/>
                </a:solidFill>
                <a:effectLst>
                  <a:outerShdw blurRad="38100" dist="38100" dir="2700000" algn="tl">
                    <a:srgbClr val="000000">
                      <a:alpha val="43137"/>
                    </a:srgbClr>
                  </a:outerShdw>
                </a:effectLst>
                <a:latin typeface="Calibri" pitchFamily="34" charset="0"/>
              </a:rPr>
              <a:t> de </a:t>
            </a:r>
            <a:r>
              <a:rPr lang="en-US" altLang="es-PR" sz="2900" b="1" dirty="0" err="1">
                <a:solidFill>
                  <a:srgbClr val="000000"/>
                </a:solidFill>
                <a:effectLst>
                  <a:outerShdw blurRad="38100" dist="38100" dir="2700000" algn="tl">
                    <a:srgbClr val="000000">
                      <a:alpha val="43137"/>
                    </a:srgbClr>
                  </a:outerShdw>
                </a:effectLst>
                <a:latin typeface="Calibri" pitchFamily="34" charset="0"/>
              </a:rPr>
              <a:t>los</a:t>
            </a:r>
            <a:r>
              <a:rPr lang="en-US" altLang="es-PR" sz="2900" b="1" dirty="0">
                <a:solidFill>
                  <a:srgbClr val="000000"/>
                </a:solidFill>
                <a:effectLst>
                  <a:outerShdw blurRad="38100" dist="38100" dir="2700000" algn="tl">
                    <a:srgbClr val="000000">
                      <a:alpha val="43137"/>
                    </a:srgbClr>
                  </a:outerShdw>
                </a:effectLst>
                <a:latin typeface="Calibri" pitchFamily="34" charset="0"/>
              </a:rPr>
              <a:t> </a:t>
            </a:r>
            <a:r>
              <a:rPr lang="en-US" altLang="es-PR" sz="2900" b="1" dirty="0" err="1">
                <a:solidFill>
                  <a:srgbClr val="000000"/>
                </a:solidFill>
                <a:effectLst>
                  <a:outerShdw blurRad="38100" dist="38100" dir="2700000" algn="tl">
                    <a:srgbClr val="000000">
                      <a:alpha val="43137"/>
                    </a:srgbClr>
                  </a:outerShdw>
                </a:effectLst>
                <a:latin typeface="Calibri" pitchFamily="34" charset="0"/>
              </a:rPr>
              <a:t>evaluados</a:t>
            </a:r>
            <a:r>
              <a:rPr lang="en-US" altLang="es-PR" sz="2900" b="1" dirty="0">
                <a:solidFill>
                  <a:srgbClr val="000000"/>
                </a:solidFill>
                <a:effectLst>
                  <a:outerShdw blurRad="38100" dist="38100" dir="2700000" algn="tl">
                    <a:srgbClr val="000000">
                      <a:alpha val="43137"/>
                    </a:srgbClr>
                  </a:outerShdw>
                </a:effectLst>
                <a:latin typeface="Calibri" pitchFamily="34" charset="0"/>
              </a:rPr>
              <a:t>:</a:t>
            </a:r>
            <a:endParaRPr lang="en-US" altLang="es-PR" sz="2900" b="1" i="1" dirty="0">
              <a:solidFill>
                <a:srgbClr val="FF0000"/>
              </a:solidFill>
              <a:effectLst>
                <a:outerShdw blurRad="38100" dist="38100" dir="2700000" algn="tl">
                  <a:srgbClr val="000000">
                    <a:alpha val="43137"/>
                  </a:srgbClr>
                </a:outerShdw>
              </a:effectLst>
              <a:latin typeface="Calibri" pitchFamily="34" charset="0"/>
            </a:endParaRPr>
          </a:p>
        </p:txBody>
      </p:sp>
      <p:pic>
        <p:nvPicPr>
          <p:cNvPr id="27" name="Picture 26"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084" y="3991695"/>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32"/>
          <p:cNvSpPr txBox="1">
            <a:spLocks noChangeArrowheads="1"/>
          </p:cNvSpPr>
          <p:nvPr/>
        </p:nvSpPr>
        <p:spPr bwMode="auto">
          <a:xfrm>
            <a:off x="1687761" y="4834994"/>
            <a:ext cx="7135625"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Categorías descriptivas (derivadas de los rangos porcentuales):</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29" name="Picture 33"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598" y="4868332"/>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35"/>
          <p:cNvSpPr txBox="1">
            <a:spLocks noChangeArrowheads="1"/>
          </p:cNvSpPr>
          <p:nvPr/>
        </p:nvSpPr>
        <p:spPr bwMode="auto">
          <a:xfrm>
            <a:off x="1979736" y="5555074"/>
            <a:ext cx="158415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Calibri" pitchFamily="34" charset="0"/>
              </a:rPr>
              <a:t>Ejemplos</a:t>
            </a:r>
            <a:r>
              <a:rPr lang="es-ES" altLang="es-PR" sz="2200" b="1" i="1" dirty="0">
                <a:solidFill>
                  <a:srgbClr val="000000"/>
                </a:solidFill>
                <a:latin typeface="Calibri" pitchFamily="34" charset="0"/>
              </a:rPr>
              <a:t>:</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31" name="Picture 36"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5274" y="5658262"/>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37"/>
          <p:cNvSpPr txBox="1">
            <a:spLocks noChangeArrowheads="1"/>
          </p:cNvSpPr>
          <p:nvPr/>
        </p:nvSpPr>
        <p:spPr bwMode="auto">
          <a:xfrm>
            <a:off x="2016125" y="5915114"/>
            <a:ext cx="7164387" cy="68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ts val="2200"/>
              </a:lnSpc>
            </a:pPr>
            <a:r>
              <a:rPr lang="es-ES" altLang="es-PR" sz="2200" b="1" i="1" dirty="0">
                <a:latin typeface="Calibri" pitchFamily="34" charset="0"/>
              </a:rPr>
              <a:t>Pobre, debajo del promedio, promedio, sobre el promedio, excelente</a:t>
            </a:r>
            <a:endParaRPr lang="en-US" altLang="es-PR" sz="2200" b="1" i="1" dirty="0">
              <a:latin typeface="Calibri" pitchFamily="34" charset="0"/>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301" y="495300"/>
            <a:ext cx="1778000" cy="2933700"/>
          </a:xfrm>
          <a:prstGeom prst="rect">
            <a:avLst/>
          </a:prstGeom>
        </p:spPr>
      </p:pic>
    </p:spTree>
    <p:custDataLst>
      <p:tags r:id="rId1"/>
    </p:custDataLst>
    <p:extLst>
      <p:ext uri="{BB962C8B-B14F-4D97-AF65-F5344CB8AC3E}">
        <p14:creationId xmlns:p14="http://schemas.microsoft.com/office/powerpoint/2010/main" val="1935996626"/>
      </p:ext>
    </p:extLst>
  </p:cSld>
  <p:clrMapOvr>
    <a:masterClrMapping/>
  </p:clrMapOvr>
  <p:transition spd="slow">
    <p:checke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a:spLocks/>
          </p:cNvSpPr>
          <p:nvPr/>
        </p:nvSpPr>
        <p:spPr bwMode="auto">
          <a:xfrm>
            <a:off x="2701081" y="692696"/>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54" name="Title 1"/>
          <p:cNvSpPr>
            <a:spLocks/>
          </p:cNvSpPr>
          <p:nvPr/>
        </p:nvSpPr>
        <p:spPr bwMode="auto">
          <a:xfrm>
            <a:off x="2701082" y="1556792"/>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55"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3504" y="2133228"/>
            <a:ext cx="446449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itle 1"/>
          <p:cNvSpPr>
            <a:spLocks/>
          </p:cNvSpPr>
          <p:nvPr/>
        </p:nvSpPr>
        <p:spPr bwMode="auto">
          <a:xfrm>
            <a:off x="2865513" y="2231083"/>
            <a:ext cx="4104456"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NIVELES DE CAMBIO</a:t>
            </a:r>
          </a:p>
        </p:txBody>
      </p:sp>
      <p:sp>
        <p:nvSpPr>
          <p:cNvPr id="57" name="Text Box 6"/>
          <p:cNvSpPr txBox="1">
            <a:spLocks noChangeArrowheads="1"/>
          </p:cNvSpPr>
          <p:nvPr/>
        </p:nvSpPr>
        <p:spPr bwMode="auto">
          <a:xfrm>
            <a:off x="462548" y="6020965"/>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58" name="Text Box 2"/>
          <p:cNvSpPr txBox="1">
            <a:spLocks noChangeArrowheads="1"/>
          </p:cNvSpPr>
          <p:nvPr/>
        </p:nvSpPr>
        <p:spPr bwMode="auto">
          <a:xfrm>
            <a:off x="908352" y="3039014"/>
            <a:ext cx="8128144" cy="111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dirty="0">
                <a:latin typeface="Arial" panose="020B0604020202020204" pitchFamily="34" charset="0"/>
                <a:cs typeface="Arial" panose="020B0604020202020204" pitchFamily="34" charset="0"/>
              </a:rPr>
              <a:t>Niveles de cambio funcionales –</a:t>
            </a:r>
          </a:p>
          <a:p>
            <a:pPr algn="l">
              <a:lnSpc>
                <a:spcPct val="90000"/>
              </a:lnSpc>
            </a:pPr>
            <a:r>
              <a:rPr lang="es-PR" altLang="es-PR" sz="2300" b="1" i="1" dirty="0">
                <a:latin typeface="Arial" panose="020B0604020202020204" pitchFamily="34" charset="0"/>
                <a:cs typeface="Arial" panose="020B0604020202020204" pitchFamily="34" charset="0"/>
              </a:rPr>
              <a:t>EJEMPLOS:</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Voleo</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bajo</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en</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tenis</a:t>
            </a:r>
            <a:r>
              <a:rPr lang="en-US" altLang="es-PR" sz="2300" i="1" dirty="0">
                <a:latin typeface="Arial" panose="020B0604020202020204" pitchFamily="34" charset="0"/>
                <a:cs typeface="Arial" panose="020B0604020202020204" pitchFamily="34" charset="0"/>
              </a:rPr>
              <a:t> de campo, un “</a:t>
            </a:r>
            <a:r>
              <a:rPr lang="en-US" altLang="es-PR" sz="2300" i="1" dirty="0" err="1">
                <a:latin typeface="Arial" panose="020B0604020202020204" pitchFamily="34" charset="0"/>
                <a:cs typeface="Arial" panose="020B0604020202020204" pitchFamily="34" charset="0"/>
              </a:rPr>
              <a:t>suplex</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en</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lucha</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olímpica</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gatear</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luego</a:t>
            </a:r>
            <a:r>
              <a:rPr lang="en-US" altLang="es-PR" sz="2300" i="1" dirty="0">
                <a:latin typeface="Arial" panose="020B0604020202020204" pitchFamily="34" charset="0"/>
                <a:cs typeface="Arial" panose="020B0604020202020204" pitchFamily="34" charset="0"/>
              </a:rPr>
              <a:t> de </a:t>
            </a:r>
            <a:r>
              <a:rPr lang="en-US" altLang="es-PR" sz="2300" i="1" dirty="0" err="1">
                <a:latin typeface="Arial" panose="020B0604020202020204" pitchFamily="34" charset="0"/>
                <a:cs typeface="Arial" panose="020B0604020202020204" pitchFamily="34" charset="0"/>
              </a:rPr>
              <a:t>una</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caida</a:t>
            </a:r>
            <a:r>
              <a:rPr lang="en-US" altLang="es-PR" sz="2300" i="1" dirty="0">
                <a:latin typeface="Arial" panose="020B0604020202020204" pitchFamily="34" charset="0"/>
                <a:cs typeface="Arial" panose="020B0604020202020204" pitchFamily="34" charset="0"/>
              </a:rPr>
              <a:t>: </a:t>
            </a:r>
            <a:endParaRPr lang="es-PR" altLang="es-PR" sz="2300" b="1" i="1" dirty="0">
              <a:latin typeface="Arial" panose="020B0604020202020204" pitchFamily="34" charset="0"/>
              <a:cs typeface="Arial" panose="020B0604020202020204" pitchFamily="34" charset="0"/>
            </a:endParaRPr>
          </a:p>
        </p:txBody>
      </p:sp>
      <p:pic>
        <p:nvPicPr>
          <p:cNvPr id="59" name="Picture 58"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303901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0" name="Text Box 28"/>
          <p:cNvSpPr txBox="1">
            <a:spLocks noChangeArrowheads="1"/>
          </p:cNvSpPr>
          <p:nvPr/>
        </p:nvSpPr>
        <p:spPr bwMode="auto">
          <a:xfrm>
            <a:off x="1393129" y="4221088"/>
            <a:ext cx="7499351" cy="4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err="1">
                <a:solidFill>
                  <a:srgbClr val="000000"/>
                </a:solidFill>
                <a:latin typeface="Calibri" pitchFamily="34" charset="0"/>
              </a:rPr>
              <a:t>Requisitos</a:t>
            </a:r>
            <a:r>
              <a:rPr lang="en-US" altLang="es-PR" sz="2900" dirty="0">
                <a:solidFill>
                  <a:srgbClr val="000000"/>
                </a:solidFill>
                <a:latin typeface="Calibri" pitchFamily="34" charset="0"/>
              </a:rPr>
              <a:t>:</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61"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3" y="4261573"/>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32"/>
          <p:cNvSpPr txBox="1">
            <a:spLocks noChangeArrowheads="1"/>
          </p:cNvSpPr>
          <p:nvPr/>
        </p:nvSpPr>
        <p:spPr bwMode="auto">
          <a:xfrm>
            <a:off x="1831827" y="4741752"/>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C</a:t>
            </a:r>
            <a:r>
              <a:rPr lang="es-ES" altLang="es-PR" sz="2200" b="1" dirty="0">
                <a:solidFill>
                  <a:srgbClr val="000000"/>
                </a:solidFill>
                <a:latin typeface="Arial" charset="0"/>
              </a:rPr>
              <a:t>ombinación de:</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63" name="Picture 62"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477509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64" name="Text Box 35"/>
          <p:cNvSpPr txBox="1">
            <a:spLocks noChangeArrowheads="1"/>
          </p:cNvSpPr>
          <p:nvPr/>
        </p:nvSpPr>
        <p:spPr bwMode="auto">
          <a:xfrm>
            <a:off x="2089793" y="5138784"/>
            <a:ext cx="651465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Calibri" pitchFamily="34" charset="0"/>
              </a:rPr>
              <a:t>Flexión del tronco</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65" name="Picture 36"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5332" y="5241972"/>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35"/>
          <p:cNvSpPr txBox="1">
            <a:spLocks noChangeArrowheads="1"/>
          </p:cNvSpPr>
          <p:nvPr/>
        </p:nvSpPr>
        <p:spPr bwMode="auto">
          <a:xfrm>
            <a:off x="2097302" y="5526794"/>
            <a:ext cx="5033028"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Calibri" pitchFamily="34" charset="0"/>
              </a:rPr>
              <a:t>Flexión de la extremidad inferior</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67" name="Picture 36"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2840" y="5629982"/>
            <a:ext cx="184150" cy="18415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841" y="583598"/>
            <a:ext cx="2032000" cy="231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914041496"/>
      </p:ext>
    </p:extLst>
  </p:cSld>
  <p:clrMapOvr>
    <a:masterClrMapping/>
  </p:clrMapOvr>
  <p:transition spd="slow">
    <p:checke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p:cNvSpPr>
          <p:nvPr/>
        </p:nvSpPr>
        <p:spPr bwMode="auto">
          <a:xfrm>
            <a:off x="2627784" y="692696"/>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9" name="Title 1"/>
          <p:cNvSpPr>
            <a:spLocks/>
          </p:cNvSpPr>
          <p:nvPr/>
        </p:nvSpPr>
        <p:spPr bwMode="auto">
          <a:xfrm>
            <a:off x="2627785" y="1628800"/>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0"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0207" y="2421260"/>
            <a:ext cx="446449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le 1"/>
          <p:cNvSpPr>
            <a:spLocks/>
          </p:cNvSpPr>
          <p:nvPr/>
        </p:nvSpPr>
        <p:spPr bwMode="auto">
          <a:xfrm>
            <a:off x="2792216" y="2519115"/>
            <a:ext cx="4104456"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NIVELES DE CAMBIO</a:t>
            </a:r>
          </a:p>
        </p:txBody>
      </p:sp>
      <p:sp>
        <p:nvSpPr>
          <p:cNvPr id="22" name="Text Box 6"/>
          <p:cNvSpPr txBox="1">
            <a:spLocks noChangeArrowheads="1"/>
          </p:cNvSpPr>
          <p:nvPr/>
        </p:nvSpPr>
        <p:spPr bwMode="auto">
          <a:xfrm>
            <a:off x="462548" y="6020965"/>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23" name="Text Box 2"/>
          <p:cNvSpPr txBox="1">
            <a:spLocks noChangeArrowheads="1"/>
          </p:cNvSpPr>
          <p:nvPr/>
        </p:nvSpPr>
        <p:spPr bwMode="auto">
          <a:xfrm>
            <a:off x="908352" y="3399054"/>
            <a:ext cx="7695848" cy="77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dirty="0">
                <a:latin typeface="Arial" panose="020B0604020202020204" pitchFamily="34" charset="0"/>
                <a:cs typeface="Arial" panose="020B0604020202020204" pitchFamily="34" charset="0"/>
              </a:rPr>
              <a:t>Descenso del nivel de cambio –</a:t>
            </a:r>
          </a:p>
          <a:p>
            <a:pPr algn="l">
              <a:lnSpc>
                <a:spcPct val="90000"/>
              </a:lnSpc>
            </a:pPr>
            <a:r>
              <a:rPr lang="es-PR" altLang="es-PR" sz="2300" b="1" i="1" dirty="0">
                <a:latin typeface="Arial" panose="020B0604020202020204" pitchFamily="34" charset="0"/>
                <a:cs typeface="Arial" panose="020B0604020202020204" pitchFamily="34" charset="0"/>
              </a:rPr>
              <a:t>IMPLICACIÓN:</a:t>
            </a:r>
            <a:r>
              <a:rPr lang="en-US" altLang="es-PR" sz="2300" i="1" dirty="0">
                <a:latin typeface="Arial" panose="020B0604020202020204" pitchFamily="34" charset="0"/>
                <a:cs typeface="Arial" panose="020B0604020202020204" pitchFamily="34" charset="0"/>
              </a:rPr>
              <a:t> </a:t>
            </a:r>
            <a:r>
              <a:rPr lang="en-US" altLang="es-PR" sz="2300" i="1" dirty="0" err="1">
                <a:latin typeface="Arial" panose="020B0604020202020204" pitchFamily="34" charset="0"/>
                <a:cs typeface="Arial" panose="020B0604020202020204" pitchFamily="34" charset="0"/>
              </a:rPr>
              <a:t>Flexión</a:t>
            </a:r>
            <a:r>
              <a:rPr lang="en-US" altLang="es-PR" sz="2300" i="1" dirty="0">
                <a:latin typeface="Arial" panose="020B0604020202020204" pitchFamily="34" charset="0"/>
                <a:cs typeface="Arial" panose="020B0604020202020204" pitchFamily="34" charset="0"/>
              </a:rPr>
              <a:t> Total del </a:t>
            </a:r>
            <a:r>
              <a:rPr lang="en-US" altLang="es-PR" sz="2300" i="1" dirty="0" err="1">
                <a:latin typeface="Arial" panose="020B0604020202020204" pitchFamily="34" charset="0"/>
                <a:cs typeface="Arial" panose="020B0604020202020204" pitchFamily="34" charset="0"/>
              </a:rPr>
              <a:t>Cuerpo</a:t>
            </a:r>
            <a:r>
              <a:rPr lang="en-US" altLang="es-PR" sz="2300" i="1" dirty="0">
                <a:latin typeface="Arial" panose="020B0604020202020204" pitchFamily="34" charset="0"/>
                <a:cs typeface="Arial" panose="020B0604020202020204" pitchFamily="34" charset="0"/>
              </a:rPr>
              <a:t>: </a:t>
            </a:r>
            <a:endParaRPr lang="es-PR" altLang="es-PR" sz="2300" b="1" i="1" dirty="0">
              <a:latin typeface="Arial" panose="020B0604020202020204" pitchFamily="34" charset="0"/>
              <a:cs typeface="Arial" panose="020B0604020202020204" pitchFamily="34" charset="0"/>
            </a:endParaRPr>
          </a:p>
        </p:txBody>
      </p:sp>
      <p:pic>
        <p:nvPicPr>
          <p:cNvPr id="24" name="Picture 2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339905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8"/>
          <p:cNvSpPr txBox="1">
            <a:spLocks noChangeArrowheads="1"/>
          </p:cNvSpPr>
          <p:nvPr/>
        </p:nvSpPr>
        <p:spPr bwMode="auto">
          <a:xfrm>
            <a:off x="1393129" y="4221088"/>
            <a:ext cx="7499351" cy="4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a:solidFill>
                  <a:srgbClr val="000000"/>
                </a:solidFill>
                <a:latin typeface="Calibri" pitchFamily="34" charset="0"/>
              </a:rPr>
              <a:t>Causa:</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6"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3" y="4261573"/>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32"/>
          <p:cNvSpPr txBox="1">
            <a:spLocks noChangeArrowheads="1"/>
          </p:cNvSpPr>
          <p:nvPr/>
        </p:nvSpPr>
        <p:spPr bwMode="auto">
          <a:xfrm>
            <a:off x="1831827" y="4741752"/>
            <a:ext cx="3604269"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La fuerza de gravedad</a:t>
            </a:r>
            <a:r>
              <a:rPr lang="es-ES" altLang="es-PR" sz="2200" b="1" dirty="0">
                <a:solidFill>
                  <a:srgbClr val="000000"/>
                </a:solidFill>
                <a:latin typeface="Arial" charset="0"/>
              </a:rPr>
              <a:t>:</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28" name="Picture 27"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477509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35"/>
          <p:cNvSpPr txBox="1">
            <a:spLocks noChangeArrowheads="1"/>
          </p:cNvSpPr>
          <p:nvPr/>
        </p:nvSpPr>
        <p:spPr bwMode="auto">
          <a:xfrm>
            <a:off x="1873769" y="5157192"/>
            <a:ext cx="651465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000"/>
              </a:lnSpc>
            </a:pPr>
            <a:r>
              <a:rPr lang="es-ES" altLang="es-PR" sz="2200" b="1" i="1" dirty="0">
                <a:solidFill>
                  <a:srgbClr val="000000"/>
                </a:solidFill>
                <a:latin typeface="Calibri" pitchFamily="34" charset="0"/>
              </a:rPr>
              <a:t>Esto significa </a:t>
            </a:r>
            <a:r>
              <a:rPr lang="es-ES" altLang="es-PR" sz="2200" i="1" dirty="0">
                <a:solidFill>
                  <a:srgbClr val="000000"/>
                </a:solidFill>
                <a:latin typeface="Calibri" pitchFamily="34" charset="0"/>
              </a:rPr>
              <a:t>que es la gravedad, no la cadena </a:t>
            </a:r>
            <a:r>
              <a:rPr lang="es-ES" altLang="es-PR" sz="2200" i="1" dirty="0" err="1">
                <a:solidFill>
                  <a:srgbClr val="000000"/>
                </a:solidFill>
                <a:latin typeface="Calibri" pitchFamily="34" charset="0"/>
              </a:rPr>
              <a:t>flexora</a:t>
            </a:r>
            <a:r>
              <a:rPr lang="es-ES" altLang="es-PR" sz="2200" i="1" dirty="0">
                <a:solidFill>
                  <a:srgbClr val="000000"/>
                </a:solidFill>
                <a:latin typeface="Calibri" pitchFamily="34" charset="0"/>
              </a:rPr>
              <a:t> de los músculos esqueléticos, la responsable del descenso del nivel de cambio</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978" y="620688"/>
            <a:ext cx="2050798" cy="2576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336114211"/>
      </p:ext>
    </p:extLst>
  </p:cSld>
  <p:clrMapOvr>
    <a:masterClrMapping/>
  </p:clrMapOvr>
  <p:transition spd="slow">
    <p:checke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p:cNvSpPr>
          <p:nvPr/>
        </p:nvSpPr>
        <p:spPr bwMode="auto">
          <a:xfrm>
            <a:off x="2557065" y="620724"/>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35" name="Title 1"/>
          <p:cNvSpPr>
            <a:spLocks/>
          </p:cNvSpPr>
          <p:nvPr/>
        </p:nvSpPr>
        <p:spPr bwMode="auto">
          <a:xfrm>
            <a:off x="2557066" y="1412776"/>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6"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1867224"/>
            <a:ext cx="252028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itle 1"/>
          <p:cNvSpPr>
            <a:spLocks/>
          </p:cNvSpPr>
          <p:nvPr/>
        </p:nvSpPr>
        <p:spPr bwMode="auto">
          <a:xfrm>
            <a:off x="2771800" y="1930724"/>
            <a:ext cx="216024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ROTACIÓN</a:t>
            </a:r>
          </a:p>
        </p:txBody>
      </p:sp>
      <p:sp>
        <p:nvSpPr>
          <p:cNvPr id="38" name="Text Box 6"/>
          <p:cNvSpPr txBox="1">
            <a:spLocks noChangeArrowheads="1"/>
          </p:cNvSpPr>
          <p:nvPr/>
        </p:nvSpPr>
        <p:spPr bwMode="auto">
          <a:xfrm>
            <a:off x="462548" y="6093296"/>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15),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39" name="Text Box 9"/>
          <p:cNvSpPr txBox="1">
            <a:spLocks noChangeArrowheads="1"/>
          </p:cNvSpPr>
          <p:nvPr/>
        </p:nvSpPr>
        <p:spPr bwMode="auto">
          <a:xfrm>
            <a:off x="980361" y="3181178"/>
            <a:ext cx="7803470"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Músculos de la zona media del cuerpo (</a:t>
            </a:r>
            <a:r>
              <a:rPr lang="es-PR" altLang="es-PR" sz="2600" dirty="0" err="1">
                <a:solidFill>
                  <a:srgbClr val="26263E"/>
                </a:solidFill>
                <a:latin typeface="Arial" panose="020B0604020202020204" pitchFamily="34" charset="0"/>
                <a:cs typeface="Arial" panose="020B0604020202020204" pitchFamily="34" charset="0"/>
              </a:rPr>
              <a:t>core</a:t>
            </a:r>
            <a:r>
              <a:rPr lang="es-PR" altLang="es-PR" sz="2600" dirty="0">
                <a:solidFill>
                  <a:srgbClr val="26263E"/>
                </a:solidFill>
                <a:latin typeface="Arial" panose="020B0604020202020204" pitchFamily="34" charset="0"/>
                <a:cs typeface="Arial" panose="020B0604020202020204" pitchFamily="34" charset="0"/>
              </a:rPr>
              <a:t>):</a:t>
            </a:r>
          </a:p>
          <a:p>
            <a:pPr algn="l">
              <a:lnSpc>
                <a:spcPct val="80000"/>
              </a:lnSpc>
            </a:pPr>
            <a:r>
              <a:rPr lang="en-US" altLang="es-PR" sz="2400" b="1" i="1" dirty="0" err="1">
                <a:latin typeface="Arial" panose="020B0604020202020204" pitchFamily="34" charset="0"/>
                <a:cs typeface="Arial" panose="020B0604020202020204" pitchFamily="34" charset="0"/>
              </a:rPr>
              <a:t>Complejo</a:t>
            </a:r>
            <a:r>
              <a:rPr lang="en-US" altLang="es-PR" sz="2400" b="1" i="1" dirty="0">
                <a:latin typeface="Arial" panose="020B0604020202020204" pitchFamily="34" charset="0"/>
                <a:cs typeface="Arial" panose="020B0604020202020204" pitchFamily="34" charset="0"/>
              </a:rPr>
              <a:t> </a:t>
            </a:r>
            <a:r>
              <a:rPr lang="en-US" altLang="es-PR" sz="2400" b="1" i="1" dirty="0" err="1">
                <a:latin typeface="Arial" panose="020B0604020202020204" pitchFamily="34" charset="0"/>
                <a:cs typeface="Arial" panose="020B0604020202020204" pitchFamily="34" charset="0"/>
              </a:rPr>
              <a:t>Lumbo</a:t>
            </a:r>
            <a:r>
              <a:rPr lang="en-US" altLang="es-PR" sz="2400" b="1" i="1" dirty="0">
                <a:latin typeface="Arial" panose="020B0604020202020204" pitchFamily="34" charset="0"/>
                <a:cs typeface="Arial" panose="020B0604020202020204" pitchFamily="34" charset="0"/>
              </a:rPr>
              <a:t>-Abdominal o </a:t>
            </a:r>
            <a:r>
              <a:rPr lang="en-US" altLang="es-PR" sz="2400" i="1" dirty="0" err="1">
                <a:latin typeface="Arial" panose="020B0604020202020204" pitchFamily="34" charset="0"/>
                <a:cs typeface="Arial" panose="020B0604020202020204" pitchFamily="34" charset="0"/>
              </a:rPr>
              <a:t>M</a:t>
            </a:r>
            <a:r>
              <a:rPr lang="en-US" altLang="es-PR" sz="2400" b="1" i="1" dirty="0" err="1">
                <a:latin typeface="Arial" panose="020B0604020202020204" pitchFamily="34" charset="0"/>
                <a:cs typeface="Arial" panose="020B0604020202020204" pitchFamily="34" charset="0"/>
              </a:rPr>
              <a:t>úsculos</a:t>
            </a:r>
            <a:r>
              <a:rPr lang="en-US" altLang="es-PR" sz="2400" b="1" i="1" dirty="0">
                <a:latin typeface="Arial" panose="020B0604020202020204" pitchFamily="34" charset="0"/>
                <a:cs typeface="Arial" panose="020B0604020202020204" pitchFamily="34" charset="0"/>
              </a:rPr>
              <a:t> </a:t>
            </a:r>
            <a:r>
              <a:rPr lang="en-US" altLang="es-PR" sz="2400" b="1" i="1" dirty="0" err="1">
                <a:latin typeface="Arial" panose="020B0604020202020204" pitchFamily="34" charset="0"/>
                <a:cs typeface="Arial" panose="020B0604020202020204" pitchFamily="34" charset="0"/>
              </a:rPr>
              <a:t>Estabilizadores</a:t>
            </a:r>
            <a:r>
              <a:rPr lang="en-US" altLang="es-PR" sz="2400" b="1" i="1" dirty="0">
                <a:latin typeface="Arial" panose="020B0604020202020204" pitchFamily="34" charset="0"/>
                <a:cs typeface="Arial" panose="020B0604020202020204" pitchFamily="34" charset="0"/>
              </a:rPr>
              <a:t> del </a:t>
            </a:r>
            <a:r>
              <a:rPr lang="en-US" altLang="es-PR" sz="2400" b="1" i="1" dirty="0" err="1">
                <a:latin typeface="Arial" panose="020B0604020202020204" pitchFamily="34" charset="0"/>
                <a:cs typeface="Arial" panose="020B0604020202020204" pitchFamily="34" charset="0"/>
              </a:rPr>
              <a:t>Tronco</a:t>
            </a:r>
            <a:r>
              <a:rPr lang="en-US" altLang="es-PR" sz="2400" b="1" i="1" dirty="0">
                <a:latin typeface="Arial" panose="020B0604020202020204" pitchFamily="34" charset="0"/>
                <a:cs typeface="Arial" panose="020B0604020202020204" pitchFamily="34" charset="0"/>
              </a:rPr>
              <a:t> y la Pelvis</a:t>
            </a:r>
            <a:endParaRPr lang="es-PR" altLang="es-PR" sz="2400" b="1" i="1" dirty="0">
              <a:latin typeface="Arial" panose="020B0604020202020204" pitchFamily="34" charset="0"/>
              <a:cs typeface="Arial" panose="020B0604020202020204" pitchFamily="34" charset="0"/>
            </a:endParaRPr>
          </a:p>
        </p:txBody>
      </p:sp>
      <p:pic>
        <p:nvPicPr>
          <p:cNvPr id="40" name="Picture 3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16336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8"/>
          <p:cNvSpPr txBox="1">
            <a:spLocks noChangeArrowheads="1"/>
          </p:cNvSpPr>
          <p:nvPr/>
        </p:nvSpPr>
        <p:spPr bwMode="auto">
          <a:xfrm>
            <a:off x="1403474" y="4177408"/>
            <a:ext cx="7705030" cy="46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700" b="1" dirty="0">
                <a:solidFill>
                  <a:srgbClr val="000000"/>
                </a:solidFill>
                <a:latin typeface="Calibri" pitchFamily="34" charset="0"/>
              </a:rPr>
              <a:t>La </a:t>
            </a:r>
            <a:r>
              <a:rPr lang="en-US" altLang="es-PR" sz="2700" b="1" dirty="0" err="1">
                <a:solidFill>
                  <a:srgbClr val="000000"/>
                </a:solidFill>
                <a:latin typeface="Calibri" pitchFamily="34" charset="0"/>
              </a:rPr>
              <a:t>mayoría</a:t>
            </a:r>
            <a:r>
              <a:rPr lang="en-US" altLang="es-PR" sz="2700" b="1" dirty="0">
                <a:solidFill>
                  <a:srgbClr val="000000"/>
                </a:solidFill>
                <a:latin typeface="Calibri" pitchFamily="34" charset="0"/>
              </a:rPr>
              <a:t> </a:t>
            </a:r>
            <a:r>
              <a:rPr lang="en-US" altLang="es-PR" sz="2700" dirty="0">
                <a:solidFill>
                  <a:srgbClr val="000000"/>
                </a:solidFill>
                <a:latin typeface="Calibri" pitchFamily="34" charset="0"/>
              </a:rPr>
              <a:t>de </a:t>
            </a:r>
            <a:r>
              <a:rPr lang="en-US" altLang="es-PR" sz="2700" dirty="0" err="1">
                <a:solidFill>
                  <a:srgbClr val="000000"/>
                </a:solidFill>
                <a:latin typeface="Calibri" pitchFamily="34" charset="0"/>
              </a:rPr>
              <a:t>éstos</a:t>
            </a:r>
            <a:r>
              <a:rPr lang="en-US" altLang="es-PR" sz="2700" dirty="0">
                <a:solidFill>
                  <a:srgbClr val="000000"/>
                </a:solidFill>
                <a:latin typeface="Calibri" pitchFamily="34" charset="0"/>
              </a:rPr>
              <a:t> </a:t>
            </a:r>
            <a:r>
              <a:rPr lang="en-US" altLang="es-PR" sz="2700" dirty="0" err="1">
                <a:solidFill>
                  <a:srgbClr val="000000"/>
                </a:solidFill>
                <a:latin typeface="Calibri" pitchFamily="34" charset="0"/>
              </a:rPr>
              <a:t>músculos</a:t>
            </a:r>
            <a:r>
              <a:rPr lang="en-US" altLang="es-PR" sz="2700" dirty="0">
                <a:solidFill>
                  <a:srgbClr val="000000"/>
                </a:solidFill>
                <a:latin typeface="Calibri" pitchFamily="34" charset="0"/>
              </a:rPr>
              <a:t> son </a:t>
            </a:r>
            <a:r>
              <a:rPr lang="en-US" altLang="es-PR" sz="2700" dirty="0" err="1">
                <a:solidFill>
                  <a:srgbClr val="000000"/>
                </a:solidFill>
                <a:latin typeface="Calibri" pitchFamily="34" charset="0"/>
              </a:rPr>
              <a:t>diagonales</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42"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829" y="4232545"/>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5"/>
          <p:cNvSpPr txBox="1">
            <a:spLocks/>
          </p:cNvSpPr>
          <p:nvPr/>
        </p:nvSpPr>
        <p:spPr bwMode="auto">
          <a:xfrm>
            <a:off x="2585138" y="2659312"/>
            <a:ext cx="5803286"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s-PR" altLang="es-PR" sz="3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POTENCIA</a:t>
            </a:r>
            <a:r>
              <a:rPr lang="es-PR" altLang="es-PR" sz="3200"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ROTATORIA:</a:t>
            </a:r>
            <a:endParaRPr lang="es-PR" altLang="es-PR" sz="3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44" name="Text Box 32"/>
          <p:cNvSpPr txBox="1">
            <a:spLocks noChangeArrowheads="1"/>
          </p:cNvSpPr>
          <p:nvPr/>
        </p:nvSpPr>
        <p:spPr bwMode="auto">
          <a:xfrm>
            <a:off x="1831827" y="4681464"/>
            <a:ext cx="6916637"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93%:</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45" name="Picture 44"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4714802"/>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p:cNvSpPr txBox="1">
            <a:spLocks noChangeArrowheads="1"/>
          </p:cNvSpPr>
          <p:nvPr/>
        </p:nvSpPr>
        <p:spPr bwMode="auto">
          <a:xfrm>
            <a:off x="2123728" y="5661606"/>
            <a:ext cx="1944216" cy="4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300" i="1" dirty="0">
                <a:solidFill>
                  <a:srgbClr val="000000"/>
                </a:solidFill>
                <a:latin typeface="Calibri" pitchFamily="34" charset="0"/>
              </a:rPr>
              <a:t>ROTACIÓN</a:t>
            </a:r>
            <a:endParaRPr lang="en-US" altLang="es-PR" sz="2300" i="1" dirty="0">
              <a:solidFill>
                <a:srgbClr val="000000"/>
              </a:solidFill>
              <a:latin typeface="Calibri" pitchFamily="34" charset="0"/>
            </a:endParaRPr>
          </a:p>
        </p:txBody>
      </p:sp>
      <p:sp>
        <p:nvSpPr>
          <p:cNvPr id="47" name="Text Box 35"/>
          <p:cNvSpPr txBox="1">
            <a:spLocks noChangeArrowheads="1"/>
          </p:cNvSpPr>
          <p:nvPr/>
        </p:nvSpPr>
        <p:spPr bwMode="auto">
          <a:xfrm>
            <a:off x="2089793" y="4969496"/>
            <a:ext cx="651465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Calibri" pitchFamily="34" charset="0"/>
              </a:rPr>
              <a:t>s</a:t>
            </a:r>
            <a:r>
              <a:rPr lang="es-ES" altLang="es-PR" sz="2200" b="1" dirty="0">
                <a:solidFill>
                  <a:srgbClr val="000000"/>
                </a:solidFill>
                <a:latin typeface="Calibri" pitchFamily="34" charset="0"/>
              </a:rPr>
              <a:t>e orientan diagonalmente u horizontalmente</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48" name="Picture 36"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5332" y="5072684"/>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35"/>
          <p:cNvSpPr txBox="1">
            <a:spLocks noChangeArrowheads="1"/>
          </p:cNvSpPr>
          <p:nvPr/>
        </p:nvSpPr>
        <p:spPr bwMode="auto">
          <a:xfrm>
            <a:off x="2097302" y="5329536"/>
            <a:ext cx="593108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Calibri" pitchFamily="34" charset="0"/>
              </a:rPr>
              <a:t>T</a:t>
            </a:r>
            <a:r>
              <a:rPr lang="es-ES" altLang="es-PR" sz="2200" b="1" dirty="0">
                <a:solidFill>
                  <a:srgbClr val="000000"/>
                </a:solidFill>
                <a:latin typeface="Calibri" pitchFamily="34" charset="0"/>
              </a:rPr>
              <a:t>ienen como una de sus </a:t>
            </a:r>
            <a:r>
              <a:rPr lang="es-ES" altLang="es-PR" sz="2200" b="1" dirty="0" err="1">
                <a:solidFill>
                  <a:srgbClr val="000000"/>
                </a:solidFill>
                <a:latin typeface="Calibri" pitchFamily="34" charset="0"/>
              </a:rPr>
              <a:t>prIncipales</a:t>
            </a:r>
            <a:r>
              <a:rPr lang="es-ES" altLang="es-PR" sz="2200" b="1" dirty="0">
                <a:solidFill>
                  <a:srgbClr val="000000"/>
                </a:solidFill>
                <a:latin typeface="Calibri" pitchFamily="34" charset="0"/>
              </a:rPr>
              <a:t> funciones la:</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54" name="Picture 36"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2840" y="5432724"/>
            <a:ext cx="184150" cy="18415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168" y="549683"/>
            <a:ext cx="1943206" cy="2521801"/>
          </a:xfrm>
          <a:prstGeom prst="rect">
            <a:avLst/>
          </a:prstGeom>
        </p:spPr>
      </p:pic>
    </p:spTree>
    <p:custDataLst>
      <p:tags r:id="rId1"/>
    </p:custDataLst>
    <p:extLst>
      <p:ext uri="{BB962C8B-B14F-4D97-AF65-F5344CB8AC3E}">
        <p14:creationId xmlns:p14="http://schemas.microsoft.com/office/powerpoint/2010/main" val="3747179186"/>
      </p:ext>
    </p:extLst>
  </p:cSld>
  <p:clrMapOvr>
    <a:masterClrMapping/>
  </p:clrMapOvr>
  <p:transition spd="slow">
    <p:checke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p:cNvSpPr txBox="1">
            <a:spLocks noChangeArrowheads="1"/>
          </p:cNvSpPr>
          <p:nvPr/>
        </p:nvSpPr>
        <p:spPr bwMode="auto">
          <a:xfrm>
            <a:off x="462548" y="6020965"/>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20" name="Text Box 2"/>
          <p:cNvSpPr txBox="1">
            <a:spLocks noChangeArrowheads="1"/>
          </p:cNvSpPr>
          <p:nvPr/>
        </p:nvSpPr>
        <p:spPr bwMode="auto">
          <a:xfrm>
            <a:off x="980360" y="3320000"/>
            <a:ext cx="7469728"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dirty="0">
                <a:latin typeface="Arial" panose="020B0604020202020204" pitchFamily="34" charset="0"/>
                <a:cs typeface="Arial" panose="020B0604020202020204" pitchFamily="34" charset="0"/>
              </a:rPr>
              <a:t>E</a:t>
            </a:r>
            <a:r>
              <a:rPr lang="es-PR" altLang="es-PR" sz="2600" b="1" dirty="0">
                <a:latin typeface="Arial" panose="020B0604020202020204" pitchFamily="34" charset="0"/>
                <a:cs typeface="Arial" panose="020B0604020202020204" pitchFamily="34" charset="0"/>
              </a:rPr>
              <a:t>xtremidad inferior</a:t>
            </a:r>
            <a:r>
              <a:rPr lang="en-US" altLang="es-PR" sz="2600" b="1" dirty="0">
                <a:latin typeface="Arial" panose="020B0604020202020204" pitchFamily="34" charset="0"/>
                <a:cs typeface="Arial" panose="020B0604020202020204" pitchFamily="34" charset="0"/>
              </a:rPr>
              <a:t>:</a:t>
            </a:r>
            <a:endParaRPr lang="es-PR" altLang="es-PR" sz="2600" b="1" dirty="0">
              <a:latin typeface="Arial" panose="020B0604020202020204" pitchFamily="34" charset="0"/>
              <a:cs typeface="Arial" panose="020B0604020202020204" pitchFamily="34" charset="0"/>
            </a:endParaRPr>
          </a:p>
        </p:txBody>
      </p:sp>
      <p:pic>
        <p:nvPicPr>
          <p:cNvPr id="21" name="Picture 2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32000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28"/>
          <p:cNvSpPr txBox="1">
            <a:spLocks noChangeArrowheads="1"/>
          </p:cNvSpPr>
          <p:nvPr/>
        </p:nvSpPr>
        <p:spPr bwMode="auto">
          <a:xfrm>
            <a:off x="1393129" y="3807448"/>
            <a:ext cx="7499351" cy="46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err="1">
                <a:solidFill>
                  <a:srgbClr val="000000"/>
                </a:solidFill>
                <a:latin typeface="Calibri" pitchFamily="34" charset="0"/>
              </a:rPr>
              <a:t>Método</a:t>
            </a:r>
            <a:r>
              <a:rPr lang="en-US" altLang="es-PR" sz="2900" dirty="0">
                <a:solidFill>
                  <a:srgbClr val="000000"/>
                </a:solidFill>
                <a:latin typeface="Calibri" pitchFamily="34" charset="0"/>
              </a:rPr>
              <a:t> principal para la </a:t>
            </a:r>
            <a:r>
              <a:rPr lang="en-US" altLang="es-PR" sz="2900" dirty="0" err="1">
                <a:solidFill>
                  <a:srgbClr val="000000"/>
                </a:solidFill>
                <a:latin typeface="Calibri" pitchFamily="34" charset="0"/>
              </a:rPr>
              <a:t>producción</a:t>
            </a:r>
            <a:r>
              <a:rPr lang="en-US" altLang="es-PR" sz="2900" dirty="0">
                <a:solidFill>
                  <a:srgbClr val="000000"/>
                </a:solidFill>
                <a:latin typeface="Calibri" pitchFamily="34" charset="0"/>
              </a:rPr>
              <a:t> de </a:t>
            </a:r>
            <a:r>
              <a:rPr lang="en-US" altLang="es-PR" sz="2900" dirty="0" err="1">
                <a:solidFill>
                  <a:srgbClr val="000000"/>
                </a:solidFill>
                <a:latin typeface="Calibri" pitchFamily="34" charset="0"/>
              </a:rPr>
              <a:t>fuerza</a:t>
            </a:r>
            <a:r>
              <a:rPr lang="en-US" altLang="es-PR" sz="2900" dirty="0">
                <a:solidFill>
                  <a:srgbClr val="000000"/>
                </a:solidFill>
                <a:latin typeface="Calibri" pitchFamily="34" charset="0"/>
              </a:rPr>
              <a:t>:</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3"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83" y="3847933"/>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32"/>
          <p:cNvSpPr txBox="1">
            <a:spLocks noChangeArrowheads="1"/>
          </p:cNvSpPr>
          <p:nvPr/>
        </p:nvSpPr>
        <p:spPr bwMode="auto">
          <a:xfrm>
            <a:off x="1831827" y="4328112"/>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Me</a:t>
            </a:r>
            <a:r>
              <a:rPr lang="es-ES" altLang="es-PR" sz="2200" b="1" dirty="0">
                <a:solidFill>
                  <a:srgbClr val="000000"/>
                </a:solidFill>
                <a:latin typeface="Arial" charset="0"/>
              </a:rPr>
              <a:t>canismo de extensión triple, a nivel del:</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25" name="Picture 24"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7664" y="436145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35"/>
          <p:cNvSpPr txBox="1">
            <a:spLocks noChangeArrowheads="1"/>
          </p:cNvSpPr>
          <p:nvPr/>
        </p:nvSpPr>
        <p:spPr bwMode="auto">
          <a:xfrm>
            <a:off x="1979735" y="4760160"/>
            <a:ext cx="651465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Calibri" pitchFamily="34" charset="0"/>
              </a:rPr>
              <a:t>Tobillo</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27" name="Picture 36"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5274" y="4863348"/>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35"/>
          <p:cNvSpPr txBox="1">
            <a:spLocks noChangeArrowheads="1"/>
          </p:cNvSpPr>
          <p:nvPr/>
        </p:nvSpPr>
        <p:spPr bwMode="auto">
          <a:xfrm>
            <a:off x="1987244" y="5148170"/>
            <a:ext cx="5033028"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Calibri" pitchFamily="34" charset="0"/>
              </a:rPr>
              <a:t>Rodilla</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29" name="Picture 36"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2782" y="5251358"/>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35"/>
          <p:cNvSpPr txBox="1">
            <a:spLocks noChangeArrowheads="1"/>
          </p:cNvSpPr>
          <p:nvPr/>
        </p:nvSpPr>
        <p:spPr bwMode="auto">
          <a:xfrm>
            <a:off x="1979735" y="5552248"/>
            <a:ext cx="651465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Calibri" pitchFamily="34" charset="0"/>
              </a:rPr>
              <a:t>Cadera</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31" name="Picture 36"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5274" y="5655436"/>
            <a:ext cx="184150" cy="184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651" y="692696"/>
            <a:ext cx="1384300" cy="248920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9669" y="763252"/>
            <a:ext cx="2171700" cy="2590800"/>
          </a:xfrm>
          <a:prstGeom prst="rect">
            <a:avLst/>
          </a:prstGeom>
        </p:spPr>
      </p:pic>
      <p:sp>
        <p:nvSpPr>
          <p:cNvPr id="49" name="Title 1"/>
          <p:cNvSpPr>
            <a:spLocks/>
          </p:cNvSpPr>
          <p:nvPr/>
        </p:nvSpPr>
        <p:spPr bwMode="auto">
          <a:xfrm>
            <a:off x="2989113" y="655704"/>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50" name="Title 1"/>
          <p:cNvSpPr>
            <a:spLocks/>
          </p:cNvSpPr>
          <p:nvPr/>
        </p:nvSpPr>
        <p:spPr bwMode="auto">
          <a:xfrm>
            <a:off x="2989114" y="1447792"/>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51" name="Picture 23" descr="CURVHEA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81536" y="1951848"/>
            <a:ext cx="446449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itle 1"/>
          <p:cNvSpPr>
            <a:spLocks/>
          </p:cNvSpPr>
          <p:nvPr/>
        </p:nvSpPr>
        <p:spPr bwMode="auto">
          <a:xfrm>
            <a:off x="3153545" y="2023856"/>
            <a:ext cx="4104456"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NIVELES DE CAMBIO</a:t>
            </a:r>
          </a:p>
        </p:txBody>
      </p:sp>
    </p:spTree>
    <p:custDataLst>
      <p:tags r:id="rId1"/>
    </p:custDataLst>
    <p:extLst>
      <p:ext uri="{BB962C8B-B14F-4D97-AF65-F5344CB8AC3E}">
        <p14:creationId xmlns:p14="http://schemas.microsoft.com/office/powerpoint/2010/main" val="3995397989"/>
      </p:ext>
    </p:extLst>
  </p:cSld>
  <p:clrMapOvr>
    <a:masterClrMapping/>
  </p:clrMapOvr>
  <p:transition spd="slow">
    <p:check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E671D8-35EF-4A81-A2E5-E677CCA580C0}"/>
              </a:ext>
            </a:extLst>
          </p:cNvPr>
          <p:cNvSpPr>
            <a:spLocks/>
          </p:cNvSpPr>
          <p:nvPr/>
        </p:nvSpPr>
        <p:spPr bwMode="auto">
          <a:xfrm>
            <a:off x="251520" y="836712"/>
            <a:ext cx="8280920" cy="17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r>
              <a:rPr lang="es-PR" altLang="es-PR" sz="5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ACCESO A LA PRESENTACIÓN:</a:t>
            </a:r>
            <a:endParaRPr lang="es-PR" altLang="es-PR" sz="5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7" name="Text Box 2">
            <a:extLst>
              <a:ext uri="{FF2B5EF4-FFF2-40B4-BE49-F238E27FC236}">
                <a16:creationId xmlns:a16="http://schemas.microsoft.com/office/drawing/2014/main" id="{243CEB84-51EF-4DB3-A742-4DCCD2659C85}"/>
              </a:ext>
            </a:extLst>
          </p:cNvPr>
          <p:cNvSpPr txBox="1">
            <a:spLocks noChangeArrowheads="1"/>
          </p:cNvSpPr>
          <p:nvPr/>
        </p:nvSpPr>
        <p:spPr bwMode="auto">
          <a:xfrm>
            <a:off x="35496" y="2852936"/>
            <a:ext cx="9144000" cy="309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ts val="6000"/>
              </a:lnSpc>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http://www.saludmed.com/</a:t>
            </a:r>
            <a:b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PR" altLang="es-PR" sz="4000" b="1" dirty="0" err="1">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entrenadeportivo</a:t>
            </a: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/presentaciones/</a:t>
            </a:r>
          </a:p>
          <a:p>
            <a:pPr algn="ctr">
              <a:lnSpc>
                <a:spcPts val="6000"/>
              </a:lnSpc>
            </a:pPr>
            <a:r>
              <a:rPr lang="es-PR" altLang="es-PR" sz="4000" b="1" dirty="0" err="1">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Bompa</a:t>
            </a: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a:lnSpc>
                <a:spcPts val="6000"/>
              </a:lnSpc>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CAP1_Bases-Entrenamiento.pdf</a:t>
            </a:r>
          </a:p>
        </p:txBody>
      </p:sp>
    </p:spTree>
    <p:custDataLst>
      <p:tags r:id="rId1"/>
    </p:custDataLst>
    <p:extLst>
      <p:ext uri="{BB962C8B-B14F-4D97-AF65-F5344CB8AC3E}">
        <p14:creationId xmlns:p14="http://schemas.microsoft.com/office/powerpoint/2010/main" val="188382681"/>
      </p:ext>
    </p:extLst>
  </p:cSld>
  <p:clrMapOvr>
    <a:masterClrMapping/>
  </p:clrMapOvr>
  <p:transition spd="slow">
    <p:newsflash/>
    <p:sndAc>
      <p:stSnd>
        <p:snd r:embed="rId4" name="breeze.wav"/>
      </p:stSnd>
    </p:sndAc>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p:cNvSpPr>
          <p:nvPr/>
        </p:nvSpPr>
        <p:spPr bwMode="auto">
          <a:xfrm>
            <a:off x="2608211" y="764704"/>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0" name="Title 1"/>
          <p:cNvSpPr>
            <a:spLocks/>
          </p:cNvSpPr>
          <p:nvPr/>
        </p:nvSpPr>
        <p:spPr bwMode="auto">
          <a:xfrm>
            <a:off x="2608212" y="1772816"/>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CARACTERÍSTICAS</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1" name="Text Box 9"/>
          <p:cNvSpPr txBox="1">
            <a:spLocks noChangeArrowheads="1"/>
          </p:cNvSpPr>
          <p:nvPr/>
        </p:nvSpPr>
        <p:spPr bwMode="auto">
          <a:xfrm>
            <a:off x="836345" y="2438698"/>
            <a:ext cx="7910582"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Entrenamiento de movimientos comunes en los deportes: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2"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4208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8"/>
          <p:cNvSpPr txBox="1">
            <a:spLocks noChangeArrowheads="1"/>
          </p:cNvSpPr>
          <p:nvPr/>
        </p:nvSpPr>
        <p:spPr bwMode="auto">
          <a:xfrm>
            <a:off x="1259458" y="3284984"/>
            <a:ext cx="7705030"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700" b="1" dirty="0" err="1">
                <a:solidFill>
                  <a:srgbClr val="000000"/>
                </a:solidFill>
                <a:latin typeface="Calibri" pitchFamily="34" charset="0"/>
              </a:rPr>
              <a:t>Patrones</a:t>
            </a:r>
            <a:r>
              <a:rPr lang="en-US" altLang="es-PR" sz="2700" b="1" dirty="0">
                <a:solidFill>
                  <a:srgbClr val="000000"/>
                </a:solidFill>
                <a:latin typeface="Calibri" pitchFamily="34" charset="0"/>
              </a:rPr>
              <a:t> de </a:t>
            </a:r>
            <a:r>
              <a:rPr lang="en-US" altLang="es-PR" sz="2700" b="1" dirty="0" err="1">
                <a:solidFill>
                  <a:srgbClr val="000000"/>
                </a:solidFill>
                <a:latin typeface="Calibri" pitchFamily="34" charset="0"/>
              </a:rPr>
              <a:t>movimiento</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fundamentales</a:t>
            </a:r>
            <a:r>
              <a:rPr lang="en-US" altLang="es-PR" sz="2700" b="1" dirty="0">
                <a:solidFill>
                  <a:srgbClr val="000000"/>
                </a:solidFill>
                <a:latin typeface="Calibri" pitchFamily="34" charset="0"/>
              </a:rPr>
              <a:t> y </a:t>
            </a:r>
            <a:r>
              <a:rPr lang="en-US" altLang="es-PR" sz="2700" b="1" dirty="0" err="1">
                <a:solidFill>
                  <a:srgbClr val="000000"/>
                </a:solidFill>
                <a:latin typeface="Calibri" pitchFamily="34" charset="0"/>
              </a:rPr>
              <a:t>destrezas</a:t>
            </a:r>
            <a:r>
              <a:rPr lang="en-US" altLang="es-PR" sz="2700" b="1" dirty="0">
                <a:solidFill>
                  <a:srgbClr val="000000"/>
                </a:solidFill>
                <a:latin typeface="Calibri" pitchFamily="34" charset="0"/>
              </a:rPr>
              <a:t> que </a:t>
            </a:r>
            <a:r>
              <a:rPr lang="en-US" altLang="es-PR" sz="2700" b="1" dirty="0" err="1">
                <a:solidFill>
                  <a:srgbClr val="000000"/>
                </a:solidFill>
                <a:latin typeface="Calibri" pitchFamily="34" charset="0"/>
              </a:rPr>
              <a:t>inciden</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en</a:t>
            </a:r>
            <a:r>
              <a:rPr lang="en-US" altLang="es-PR" sz="2700" b="1" dirty="0">
                <a:solidFill>
                  <a:srgbClr val="000000"/>
                </a:solidFill>
                <a:latin typeface="Calibri" pitchFamily="34" charset="0"/>
              </a:rPr>
              <a:t> las </a:t>
            </a:r>
            <a:r>
              <a:rPr lang="en-US" altLang="es-PR" sz="2700" b="1" dirty="0" err="1">
                <a:solidFill>
                  <a:srgbClr val="000000"/>
                </a:solidFill>
                <a:latin typeface="Calibri" pitchFamily="34" charset="0"/>
              </a:rPr>
              <a:t>actividades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competitivas</a:t>
            </a:r>
            <a:r>
              <a:rPr lang="en-US" altLang="es-PR" sz="2700" b="1" dirty="0">
                <a:solidFill>
                  <a:srgbClr val="000000"/>
                </a:solidFill>
                <a:latin typeface="Calibri" pitchFamily="34" charset="0"/>
              </a:rPr>
              <a:t>:</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4"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3338177"/>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8"/>
          <p:cNvSpPr txBox="1">
            <a:spLocks noChangeArrowheads="1"/>
          </p:cNvSpPr>
          <p:nvPr/>
        </p:nvSpPr>
        <p:spPr bwMode="auto">
          <a:xfrm>
            <a:off x="1259458" y="5689218"/>
            <a:ext cx="7705030"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700" dirty="0">
                <a:solidFill>
                  <a:srgbClr val="000000"/>
                </a:solidFill>
                <a:latin typeface="Calibri" pitchFamily="34" charset="0"/>
              </a:rPr>
              <a:t>Los </a:t>
            </a:r>
            <a:r>
              <a:rPr lang="en-US" altLang="es-PR" sz="2700" dirty="0" err="1">
                <a:solidFill>
                  <a:srgbClr val="000000"/>
                </a:solidFill>
                <a:latin typeface="Calibri" pitchFamily="34" charset="0"/>
              </a:rPr>
              <a:t>movimientos</a:t>
            </a:r>
            <a:r>
              <a:rPr lang="en-US" altLang="es-PR" sz="2700" dirty="0">
                <a:solidFill>
                  <a:srgbClr val="000000"/>
                </a:solidFill>
                <a:latin typeface="Calibri" pitchFamily="34" charset="0"/>
              </a:rPr>
              <a:t> se </a:t>
            </a:r>
            <a:r>
              <a:rPr lang="en-US" altLang="es-PR" sz="2700" dirty="0" err="1">
                <a:solidFill>
                  <a:srgbClr val="000000"/>
                </a:solidFill>
                <a:latin typeface="Calibri" pitchFamily="34" charset="0"/>
              </a:rPr>
              <a:t>encuentran</a:t>
            </a:r>
            <a:r>
              <a:rPr lang="en-US" altLang="es-PR" sz="2700" dirty="0">
                <a:solidFill>
                  <a:srgbClr val="000000"/>
                </a:solidFill>
                <a:latin typeface="Calibri" pitchFamily="34" charset="0"/>
              </a:rPr>
              <a:t> </a:t>
            </a:r>
            <a:r>
              <a:rPr lang="en-US" altLang="es-PR" sz="2700" dirty="0" err="1">
                <a:solidFill>
                  <a:srgbClr val="000000"/>
                </a:solidFill>
                <a:latin typeface="Calibri" pitchFamily="34" charset="0"/>
              </a:rPr>
              <a:t>en</a:t>
            </a:r>
            <a:r>
              <a:rPr lang="en-US" altLang="es-PR" sz="2700" dirty="0">
                <a:solidFill>
                  <a:srgbClr val="000000"/>
                </a:solidFill>
                <a:latin typeface="Calibri" pitchFamily="34" charset="0"/>
              </a:rPr>
              <a:t> un </a:t>
            </a:r>
            <a:r>
              <a:rPr lang="en-US" altLang="es-PR" sz="2700" i="1" dirty="0">
                <a:solidFill>
                  <a:srgbClr val="FF0000"/>
                </a:solidFill>
                <a:effectLst>
                  <a:outerShdw blurRad="38100" dist="38100" dir="2700000" algn="tl">
                    <a:srgbClr val="000000">
                      <a:alpha val="43137"/>
                    </a:srgbClr>
                  </a:outerShdw>
                </a:effectLst>
                <a:latin typeface="Calibri" pitchFamily="34" charset="0"/>
              </a:rPr>
              <a:t>continuo de </a:t>
            </a:r>
            <a:r>
              <a:rPr lang="en-US" altLang="es-PR" sz="2700" i="1" dirty="0" err="1">
                <a:solidFill>
                  <a:srgbClr val="FF0000"/>
                </a:solidFill>
                <a:effectLst>
                  <a:outerShdw blurRad="38100" dist="38100" dir="2700000" algn="tl">
                    <a:srgbClr val="000000">
                      <a:alpha val="43137"/>
                    </a:srgbClr>
                  </a:outerShdw>
                </a:effectLst>
                <a:latin typeface="Calibri" pitchFamily="34" charset="0"/>
              </a:rPr>
              <a:t>función</a:t>
            </a:r>
            <a:endParaRPr lang="en-US" altLang="es-PR" sz="2700" b="1" i="1" dirty="0">
              <a:solidFill>
                <a:srgbClr val="FF0000"/>
              </a:solidFill>
              <a:effectLst>
                <a:outerShdw blurRad="38100" dist="38100" dir="2700000" algn="tl">
                  <a:srgbClr val="000000">
                    <a:alpha val="43137"/>
                  </a:srgbClr>
                </a:outerShdw>
              </a:effectLst>
              <a:latin typeface="Calibri" pitchFamily="34" charset="0"/>
            </a:endParaRPr>
          </a:p>
        </p:txBody>
      </p:sp>
      <p:pic>
        <p:nvPicPr>
          <p:cNvPr id="26"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5761226"/>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32"/>
          <p:cNvSpPr txBox="1">
            <a:spLocks noChangeArrowheads="1"/>
          </p:cNvSpPr>
          <p:nvPr/>
        </p:nvSpPr>
        <p:spPr bwMode="auto">
          <a:xfrm>
            <a:off x="1687761" y="4228134"/>
            <a:ext cx="7135625"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Se entrenan los movimientos, no algún grupo muscular específico (integra grupos musculares en patrones de movimiento):</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28" name="Picture 27"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598" y="4261472"/>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35"/>
          <p:cNvSpPr txBox="1">
            <a:spLocks noChangeArrowheads="1"/>
          </p:cNvSpPr>
          <p:nvPr/>
        </p:nvSpPr>
        <p:spPr bwMode="auto">
          <a:xfrm>
            <a:off x="1691680" y="5229200"/>
            <a:ext cx="681965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500" b="1" i="1" dirty="0">
                <a:solidFill>
                  <a:srgbClr val="000000"/>
                </a:solidFill>
                <a:latin typeface="Calibri" pitchFamily="34" charset="0"/>
              </a:rPr>
              <a:t>El deporte como un movimiento, no una destreza</a:t>
            </a:r>
            <a:endParaRPr lang="en-US" altLang="es-PR" sz="2500" b="1" i="1" u="sng" dirty="0">
              <a:solidFill>
                <a:srgbClr val="FF0000"/>
              </a:solidFill>
              <a:effectLst>
                <a:outerShdw blurRad="38100" dist="38100" dir="2700000" algn="tl">
                  <a:srgbClr val="C0C0C0"/>
                </a:outerShdw>
              </a:effectLst>
              <a:latin typeface="Arial Black" pitchFamily="34" charset="0"/>
            </a:endParaRPr>
          </a:p>
        </p:txBody>
      </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892" y="702729"/>
            <a:ext cx="1499737" cy="153962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303600766"/>
      </p:ext>
    </p:extLst>
  </p:cSld>
  <p:clrMapOvr>
    <a:masterClrMapping/>
  </p:clrMapOvr>
  <p:transition spd="slow">
    <p:checke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p:cNvSpPr>
            <a:spLocks/>
          </p:cNvSpPr>
          <p:nvPr/>
        </p:nvSpPr>
        <p:spPr bwMode="auto">
          <a:xfrm>
            <a:off x="2917105" y="620724"/>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47" name="Title 1"/>
          <p:cNvSpPr>
            <a:spLocks/>
          </p:cNvSpPr>
          <p:nvPr/>
        </p:nvSpPr>
        <p:spPr bwMode="auto">
          <a:xfrm>
            <a:off x="2917106" y="1462384"/>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48"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2038820"/>
            <a:ext cx="252028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itle 1"/>
          <p:cNvSpPr>
            <a:spLocks/>
          </p:cNvSpPr>
          <p:nvPr/>
        </p:nvSpPr>
        <p:spPr bwMode="auto">
          <a:xfrm>
            <a:off x="3131840" y="2102320"/>
            <a:ext cx="216024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ROTACIÓN</a:t>
            </a:r>
          </a:p>
        </p:txBody>
      </p:sp>
      <p:sp>
        <p:nvSpPr>
          <p:cNvPr id="50" name="Text Box 6"/>
          <p:cNvSpPr txBox="1">
            <a:spLocks noChangeArrowheads="1"/>
          </p:cNvSpPr>
          <p:nvPr/>
        </p:nvSpPr>
        <p:spPr bwMode="auto">
          <a:xfrm>
            <a:off x="462548" y="6020965"/>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15),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51" name="Text Box 9"/>
          <p:cNvSpPr txBox="1">
            <a:spLocks noChangeArrowheads="1"/>
          </p:cNvSpPr>
          <p:nvPr/>
        </p:nvSpPr>
        <p:spPr bwMode="auto">
          <a:xfrm>
            <a:off x="980361" y="3368874"/>
            <a:ext cx="780347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Importancia: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2" name="Picture 5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35106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28"/>
          <p:cNvSpPr txBox="1">
            <a:spLocks noChangeArrowheads="1"/>
          </p:cNvSpPr>
          <p:nvPr/>
        </p:nvSpPr>
        <p:spPr bwMode="auto">
          <a:xfrm>
            <a:off x="1403474" y="3853176"/>
            <a:ext cx="7705030" cy="46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700" b="1" dirty="0">
                <a:solidFill>
                  <a:srgbClr val="000000"/>
                </a:solidFill>
                <a:latin typeface="Calibri" pitchFamily="34" charset="0"/>
              </a:rPr>
              <a:t>La </a:t>
            </a:r>
            <a:r>
              <a:rPr lang="en-US" altLang="es-PR" sz="2700" b="1" dirty="0" err="1">
                <a:solidFill>
                  <a:srgbClr val="000000"/>
                </a:solidFill>
                <a:latin typeface="Calibri" pitchFamily="34" charset="0"/>
              </a:rPr>
              <a:t>mayoría</a:t>
            </a:r>
            <a:r>
              <a:rPr lang="en-US" altLang="es-PR" sz="2700" b="1" dirty="0">
                <a:solidFill>
                  <a:srgbClr val="000000"/>
                </a:solidFill>
                <a:latin typeface="Calibri" pitchFamily="34" charset="0"/>
              </a:rPr>
              <a:t> de </a:t>
            </a:r>
            <a:r>
              <a:rPr lang="en-US" altLang="es-PR" sz="2700" b="1" dirty="0" err="1">
                <a:solidFill>
                  <a:srgbClr val="000000"/>
                </a:solidFill>
                <a:latin typeface="Calibri" pitchFamily="34" charset="0"/>
              </a:rPr>
              <a:t>los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movimientos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en</a:t>
            </a:r>
            <a:r>
              <a:rPr lang="en-US" altLang="es-PR" sz="2700" b="1" dirty="0">
                <a:solidFill>
                  <a:srgbClr val="000000"/>
                </a:solidFill>
                <a:latin typeface="Calibri" pitchFamily="34" charset="0"/>
              </a:rPr>
              <a:t> el </a:t>
            </a:r>
            <a:r>
              <a:rPr lang="en-US" altLang="es-PR" sz="2700" b="1" dirty="0" err="1">
                <a:solidFill>
                  <a:srgbClr val="000000"/>
                </a:solidFill>
                <a:latin typeface="Calibri" pitchFamily="34" charset="0"/>
              </a:rPr>
              <a:t>deporte</a:t>
            </a:r>
            <a:r>
              <a:rPr lang="en-US" altLang="es-PR" sz="2700" b="1" dirty="0">
                <a:solidFill>
                  <a:srgbClr val="000000"/>
                </a:solidFill>
                <a:latin typeface="Calibri" pitchFamily="34" charset="0"/>
              </a:rPr>
              <a:t>:</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54"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829" y="3908313"/>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55" name="Title 5"/>
          <p:cNvSpPr txBox="1">
            <a:spLocks/>
          </p:cNvSpPr>
          <p:nvPr/>
        </p:nvSpPr>
        <p:spPr bwMode="auto">
          <a:xfrm>
            <a:off x="2945178" y="2926854"/>
            <a:ext cx="5803286"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s-PR" altLang="es-PR" sz="3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POTENCIA</a:t>
            </a:r>
            <a:r>
              <a:rPr lang="es-PR" altLang="es-PR" sz="3200"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ROTATORIA:</a:t>
            </a:r>
            <a:endParaRPr lang="es-PR" altLang="es-PR" sz="3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56" name="Text Box 32"/>
          <p:cNvSpPr txBox="1">
            <a:spLocks noChangeArrowheads="1"/>
          </p:cNvSpPr>
          <p:nvPr/>
        </p:nvSpPr>
        <p:spPr bwMode="auto">
          <a:xfrm>
            <a:off x="1831827" y="4389414"/>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Son explosivos</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57" name="Picture 5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4422752"/>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58" name="Text Box 32"/>
          <p:cNvSpPr txBox="1">
            <a:spLocks noChangeArrowheads="1"/>
          </p:cNvSpPr>
          <p:nvPr/>
        </p:nvSpPr>
        <p:spPr bwMode="auto">
          <a:xfrm>
            <a:off x="1831827" y="4821462"/>
            <a:ext cx="446836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Involucran el </a:t>
            </a:r>
            <a:r>
              <a:rPr lang="es-ES" altLang="es-PR" sz="2200" dirty="0">
                <a:solidFill>
                  <a:srgbClr val="000000"/>
                </a:solidFill>
                <a:latin typeface="Arial" charset="0"/>
              </a:rPr>
              <a:t>pl</a:t>
            </a:r>
            <a:r>
              <a:rPr lang="es-ES" altLang="es-PR" sz="2200" b="1" dirty="0">
                <a:solidFill>
                  <a:srgbClr val="000000"/>
                </a:solidFill>
                <a:latin typeface="Arial" charset="0"/>
              </a:rPr>
              <a:t>ano transversal:</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59" name="Picture 58"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485480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60" name="Text Box 16"/>
          <p:cNvSpPr txBox="1">
            <a:spLocks noChangeArrowheads="1"/>
          </p:cNvSpPr>
          <p:nvPr/>
        </p:nvSpPr>
        <p:spPr bwMode="auto">
          <a:xfrm>
            <a:off x="1835696" y="5219850"/>
            <a:ext cx="7131756" cy="72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300" i="1" dirty="0">
                <a:solidFill>
                  <a:srgbClr val="000000"/>
                </a:solidFill>
                <a:latin typeface="Calibri" pitchFamily="34" charset="0"/>
              </a:rPr>
              <a:t>Aquel plano de movimiento donde se lleva a cabo la rotación</a:t>
            </a:r>
            <a:endParaRPr lang="en-US" altLang="es-PR" sz="2300" i="1" dirty="0">
              <a:solidFill>
                <a:srgbClr val="000000"/>
              </a:solidFill>
              <a:latin typeface="Calibri" pitchFamily="34" charset="0"/>
            </a:endParaRPr>
          </a:p>
        </p:txBody>
      </p:sp>
      <p:pic>
        <p:nvPicPr>
          <p:cNvPr id="61" name="Picture 6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64" y="403941"/>
            <a:ext cx="3048000" cy="3048000"/>
          </a:xfrm>
          <a:prstGeom prst="rect">
            <a:avLst/>
          </a:prstGeom>
          <a:effectLst>
            <a:softEdge rad="317500"/>
          </a:effectLst>
        </p:spPr>
      </p:pic>
    </p:spTree>
    <p:custDataLst>
      <p:tags r:id="rId1"/>
    </p:custDataLst>
    <p:extLst>
      <p:ext uri="{BB962C8B-B14F-4D97-AF65-F5344CB8AC3E}">
        <p14:creationId xmlns:p14="http://schemas.microsoft.com/office/powerpoint/2010/main" val="1357086527"/>
      </p:ext>
    </p:extLst>
  </p:cSld>
  <p:clrMapOvr>
    <a:masterClrMapping/>
  </p:clrMapOvr>
  <p:transition spd="slow">
    <p:checke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p:cNvSpPr>
          <p:nvPr/>
        </p:nvSpPr>
        <p:spPr bwMode="auto">
          <a:xfrm>
            <a:off x="2629073" y="692696"/>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0" name="Title 1"/>
          <p:cNvSpPr>
            <a:spLocks/>
          </p:cNvSpPr>
          <p:nvPr/>
        </p:nvSpPr>
        <p:spPr bwMode="auto">
          <a:xfrm>
            <a:off x="2629074" y="1673279"/>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1"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2349252"/>
            <a:ext cx="446449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le 1"/>
          <p:cNvSpPr>
            <a:spLocks/>
          </p:cNvSpPr>
          <p:nvPr/>
        </p:nvSpPr>
        <p:spPr bwMode="auto">
          <a:xfrm>
            <a:off x="2843809" y="2412752"/>
            <a:ext cx="4104456"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NIVELES DE CAMBIO</a:t>
            </a:r>
          </a:p>
        </p:txBody>
      </p:sp>
      <p:sp>
        <p:nvSpPr>
          <p:cNvPr id="23" name="Text Box 6"/>
          <p:cNvSpPr txBox="1">
            <a:spLocks noChangeArrowheads="1"/>
          </p:cNvSpPr>
          <p:nvPr/>
        </p:nvSpPr>
        <p:spPr bwMode="auto">
          <a:xfrm>
            <a:off x="462548" y="6020965"/>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24" name="Text Box 2"/>
          <p:cNvSpPr txBox="1">
            <a:spLocks noChangeArrowheads="1"/>
          </p:cNvSpPr>
          <p:nvPr/>
        </p:nvSpPr>
        <p:spPr bwMode="auto">
          <a:xfrm>
            <a:off x="980360" y="3238901"/>
            <a:ext cx="7469728"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Importancia</a:t>
            </a:r>
            <a:r>
              <a:rPr lang="en-US" altLang="es-PR" sz="2600" b="1" dirty="0">
                <a:latin typeface="Arial" panose="020B0604020202020204" pitchFamily="34" charset="0"/>
                <a:cs typeface="Arial" panose="020B0604020202020204" pitchFamily="34" charset="0"/>
              </a:rPr>
              <a:t>:</a:t>
            </a:r>
            <a:endParaRPr lang="es-PR" altLang="es-PR" sz="2600" b="1" dirty="0">
              <a:latin typeface="Arial" panose="020B0604020202020204" pitchFamily="34" charset="0"/>
              <a:cs typeface="Arial" panose="020B0604020202020204" pitchFamily="34" charset="0"/>
            </a:endParaRPr>
          </a:p>
        </p:txBody>
      </p:sp>
      <p:pic>
        <p:nvPicPr>
          <p:cNvPr id="25" name="Picture 2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23890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8"/>
          <p:cNvSpPr txBox="1">
            <a:spLocks noChangeArrowheads="1"/>
          </p:cNvSpPr>
          <p:nvPr/>
        </p:nvSpPr>
        <p:spPr bwMode="auto">
          <a:xfrm>
            <a:off x="1393129" y="3787064"/>
            <a:ext cx="7410915"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err="1">
                <a:solidFill>
                  <a:srgbClr val="000000"/>
                </a:solidFill>
                <a:latin typeface="Calibri" pitchFamily="34" charset="0"/>
              </a:rPr>
              <a:t>Necesario</a:t>
            </a:r>
            <a:r>
              <a:rPr lang="en-US" altLang="es-PR" sz="2900" dirty="0">
                <a:solidFill>
                  <a:srgbClr val="000000"/>
                </a:solidFill>
                <a:latin typeface="Calibri" pitchFamily="34" charset="0"/>
              </a:rPr>
              <a:t> para </a:t>
            </a:r>
            <a:r>
              <a:rPr lang="en-US" altLang="es-PR" sz="2900" dirty="0" err="1">
                <a:solidFill>
                  <a:srgbClr val="000000"/>
                </a:solidFill>
                <a:latin typeface="Calibri" pitchFamily="34" charset="0"/>
              </a:rPr>
              <a:t>realizar</a:t>
            </a:r>
            <a:r>
              <a:rPr lang="en-US" altLang="es-PR" sz="2900" dirty="0">
                <a:solidFill>
                  <a:srgbClr val="000000"/>
                </a:solidFill>
                <a:latin typeface="Calibri" pitchFamily="34" charset="0"/>
              </a:rPr>
              <a:t> </a:t>
            </a:r>
            <a:r>
              <a:rPr lang="en-US" altLang="es-PR" sz="2900" dirty="0" err="1">
                <a:solidFill>
                  <a:srgbClr val="000000"/>
                </a:solidFill>
                <a:latin typeface="Calibri" pitchFamily="34" charset="0"/>
              </a:rPr>
              <a:t>diversas</a:t>
            </a:r>
            <a:r>
              <a:rPr lang="en-US" altLang="es-PR" sz="2900" dirty="0">
                <a:solidFill>
                  <a:srgbClr val="000000"/>
                </a:solidFill>
                <a:latin typeface="Calibri" pitchFamily="34" charset="0"/>
              </a:rPr>
              <a:t> </a:t>
            </a:r>
            <a:r>
              <a:rPr lang="en-US" altLang="es-PR" sz="2900" dirty="0" err="1">
                <a:solidFill>
                  <a:srgbClr val="000000"/>
                </a:solidFill>
                <a:latin typeface="Calibri" pitchFamily="34" charset="0"/>
              </a:rPr>
              <a:t>tareas</a:t>
            </a:r>
            <a:r>
              <a:rPr lang="en-US" altLang="es-PR" sz="2900" dirty="0">
                <a:solidFill>
                  <a:srgbClr val="000000"/>
                </a:solidFill>
                <a:latin typeface="Calibri" pitchFamily="34" charset="0"/>
              </a:rPr>
              <a:t> no </a:t>
            </a:r>
            <a:r>
              <a:rPr lang="en-US" altLang="es-PR" sz="2900" dirty="0" err="1">
                <a:solidFill>
                  <a:srgbClr val="000000"/>
                </a:solidFill>
                <a:latin typeface="Calibri" pitchFamily="34" charset="0"/>
              </a:rPr>
              <a:t>locomotoras</a:t>
            </a:r>
            <a:r>
              <a:rPr lang="en-US" altLang="es-PR" sz="2900" dirty="0">
                <a:solidFill>
                  <a:srgbClr val="000000"/>
                </a:solidFill>
                <a:latin typeface="Calibri" pitchFamily="34" charset="0"/>
              </a:rPr>
              <a:t>, tales </a:t>
            </a:r>
            <a:r>
              <a:rPr lang="en-US" altLang="es-PR" sz="2900" dirty="0" err="1">
                <a:solidFill>
                  <a:srgbClr val="000000"/>
                </a:solidFill>
                <a:latin typeface="Calibri" pitchFamily="34" charset="0"/>
              </a:rPr>
              <a:t>como</a:t>
            </a:r>
            <a:r>
              <a:rPr lang="en-US" altLang="es-PR" sz="2900" dirty="0">
                <a:solidFill>
                  <a:srgbClr val="000000"/>
                </a:solidFill>
                <a:latin typeface="Calibri" pitchFamily="34" charset="0"/>
              </a:rPr>
              <a:t>:</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7"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3" y="3827549"/>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32"/>
          <p:cNvSpPr txBox="1">
            <a:spLocks noChangeArrowheads="1"/>
          </p:cNvSpPr>
          <p:nvPr/>
        </p:nvSpPr>
        <p:spPr bwMode="auto">
          <a:xfrm>
            <a:off x="1840161" y="5552248"/>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Levantarse del suelo</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29" name="Picture 28"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998" y="5585586"/>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32"/>
          <p:cNvSpPr txBox="1">
            <a:spLocks noChangeArrowheads="1"/>
          </p:cNvSpPr>
          <p:nvPr/>
        </p:nvSpPr>
        <p:spPr bwMode="auto">
          <a:xfrm>
            <a:off x="1831827" y="4651160"/>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Recogiendo objetos</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41" name="Picture 40"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468449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2"/>
          <p:cNvSpPr txBox="1">
            <a:spLocks noChangeArrowheads="1"/>
          </p:cNvSpPr>
          <p:nvPr/>
        </p:nvSpPr>
        <p:spPr bwMode="auto">
          <a:xfrm>
            <a:off x="1831827" y="5083208"/>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Tomando posiciones bajas con el cuerpo</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43" name="Picture 42"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116546"/>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037" y="439253"/>
            <a:ext cx="961611" cy="2764632"/>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5921" y="928947"/>
            <a:ext cx="1028390" cy="2230404"/>
          </a:xfrm>
          <a:prstGeom prst="rect">
            <a:avLst/>
          </a:prstGeom>
        </p:spPr>
      </p:pic>
    </p:spTree>
    <p:custDataLst>
      <p:tags r:id="rId1"/>
    </p:custDataLst>
    <p:extLst>
      <p:ext uri="{BB962C8B-B14F-4D97-AF65-F5344CB8AC3E}">
        <p14:creationId xmlns:p14="http://schemas.microsoft.com/office/powerpoint/2010/main" val="4119125702"/>
      </p:ext>
    </p:extLst>
  </p:cSld>
  <p:clrMapOvr>
    <a:masterClrMapping/>
  </p:clrMapOvr>
  <p:transition spd="slow">
    <p:checke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p:cNvSpPr>
          <p:nvPr/>
        </p:nvSpPr>
        <p:spPr bwMode="auto">
          <a:xfrm>
            <a:off x="2773089" y="692696"/>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32" name="Title 1"/>
          <p:cNvSpPr>
            <a:spLocks/>
          </p:cNvSpPr>
          <p:nvPr/>
        </p:nvSpPr>
        <p:spPr bwMode="auto">
          <a:xfrm>
            <a:off x="2773090" y="1700808"/>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3"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5512" y="2493268"/>
            <a:ext cx="446449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a:spLocks/>
          </p:cNvSpPr>
          <p:nvPr/>
        </p:nvSpPr>
        <p:spPr bwMode="auto">
          <a:xfrm>
            <a:off x="2937521" y="2556768"/>
            <a:ext cx="4104456"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NIVELES DE CAMBIO</a:t>
            </a:r>
          </a:p>
        </p:txBody>
      </p:sp>
      <p:sp>
        <p:nvSpPr>
          <p:cNvPr id="35" name="Text Box 6"/>
          <p:cNvSpPr txBox="1">
            <a:spLocks noChangeArrowheads="1"/>
          </p:cNvSpPr>
          <p:nvPr/>
        </p:nvSpPr>
        <p:spPr bwMode="auto">
          <a:xfrm>
            <a:off x="462548" y="6020965"/>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36" name="Text Box 2"/>
          <p:cNvSpPr txBox="1">
            <a:spLocks noChangeArrowheads="1"/>
          </p:cNvSpPr>
          <p:nvPr/>
        </p:nvSpPr>
        <p:spPr bwMode="auto">
          <a:xfrm>
            <a:off x="980360" y="3408616"/>
            <a:ext cx="7469728"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dirty="0">
                <a:latin typeface="Arial" panose="020B0604020202020204" pitchFamily="34" charset="0"/>
                <a:cs typeface="Arial" panose="020B0604020202020204" pitchFamily="34" charset="0"/>
              </a:rPr>
              <a:t>E</a:t>
            </a:r>
            <a:r>
              <a:rPr lang="es-PR" altLang="es-PR" sz="2600" b="1" dirty="0">
                <a:latin typeface="Arial" panose="020B0604020202020204" pitchFamily="34" charset="0"/>
                <a:cs typeface="Arial" panose="020B0604020202020204" pitchFamily="34" charset="0"/>
              </a:rPr>
              <a:t>xtremidad inferior</a:t>
            </a:r>
            <a:r>
              <a:rPr lang="en-US" altLang="es-PR" sz="2600" b="1" dirty="0">
                <a:latin typeface="Arial" panose="020B0604020202020204" pitchFamily="34" charset="0"/>
                <a:cs typeface="Arial" panose="020B0604020202020204" pitchFamily="34" charset="0"/>
              </a:rPr>
              <a:t>:</a:t>
            </a:r>
            <a:endParaRPr lang="es-PR" altLang="es-PR" sz="2600" b="1" dirty="0">
              <a:latin typeface="Arial" panose="020B0604020202020204" pitchFamily="34" charset="0"/>
              <a:cs typeface="Arial" panose="020B0604020202020204" pitchFamily="34" charset="0"/>
            </a:endParaRPr>
          </a:p>
        </p:txBody>
      </p:sp>
      <p:pic>
        <p:nvPicPr>
          <p:cNvPr id="37" name="Picture 36"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4086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8"/>
          <p:cNvSpPr txBox="1">
            <a:spLocks noChangeArrowheads="1"/>
          </p:cNvSpPr>
          <p:nvPr/>
        </p:nvSpPr>
        <p:spPr bwMode="auto">
          <a:xfrm>
            <a:off x="1393129" y="3896064"/>
            <a:ext cx="7715375"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a:solidFill>
                  <a:srgbClr val="000000"/>
                </a:solidFill>
                <a:latin typeface="Calibri" pitchFamily="34" charset="0"/>
              </a:rPr>
              <a:t>Se </a:t>
            </a:r>
            <a:r>
              <a:rPr lang="en-US" altLang="es-PR" sz="2900" dirty="0" err="1">
                <a:solidFill>
                  <a:srgbClr val="000000"/>
                </a:solidFill>
                <a:latin typeface="Calibri" pitchFamily="34" charset="0"/>
              </a:rPr>
              <a:t>evidencian</a:t>
            </a:r>
            <a:r>
              <a:rPr lang="en-US" altLang="es-PR" sz="2900" dirty="0">
                <a:solidFill>
                  <a:srgbClr val="000000"/>
                </a:solidFill>
                <a:latin typeface="Calibri" pitchFamily="34" charset="0"/>
              </a:rPr>
              <a:t> </a:t>
            </a:r>
            <a:r>
              <a:rPr lang="en-US" altLang="es-PR" sz="2900" dirty="0" err="1">
                <a:solidFill>
                  <a:srgbClr val="000000"/>
                </a:solidFill>
                <a:latin typeface="Calibri" pitchFamily="34" charset="0"/>
              </a:rPr>
              <a:t>niveles</a:t>
            </a:r>
            <a:r>
              <a:rPr lang="en-US" altLang="es-PR" sz="2900" dirty="0">
                <a:solidFill>
                  <a:srgbClr val="000000"/>
                </a:solidFill>
                <a:latin typeface="Calibri" pitchFamily="34" charset="0"/>
              </a:rPr>
              <a:t> de </a:t>
            </a:r>
            <a:r>
              <a:rPr lang="en-US" altLang="es-PR" sz="2900" dirty="0" err="1">
                <a:solidFill>
                  <a:srgbClr val="000000"/>
                </a:solidFill>
                <a:latin typeface="Calibri" pitchFamily="34" charset="0"/>
              </a:rPr>
              <a:t>cambio</a:t>
            </a:r>
            <a:r>
              <a:rPr lang="en-US" altLang="es-PR" sz="2900" dirty="0">
                <a:solidFill>
                  <a:srgbClr val="000000"/>
                </a:solidFill>
                <a:latin typeface="Calibri" pitchFamily="34" charset="0"/>
              </a:rPr>
              <a:t> al </a:t>
            </a:r>
            <a:r>
              <a:rPr lang="en-US" altLang="es-PR" sz="2900" dirty="0" err="1">
                <a:solidFill>
                  <a:srgbClr val="000000"/>
                </a:solidFill>
                <a:latin typeface="Calibri" pitchFamily="34" charset="0"/>
              </a:rPr>
              <a:t>flexionar</a:t>
            </a:r>
            <a:r>
              <a:rPr lang="en-US" altLang="es-PR" sz="2900" dirty="0">
                <a:solidFill>
                  <a:srgbClr val="000000"/>
                </a:solidFill>
                <a:latin typeface="Calibri" pitchFamily="34" charset="0"/>
              </a:rPr>
              <a:t> </a:t>
            </a:r>
            <a:r>
              <a:rPr lang="en-US" altLang="es-PR" sz="2900" dirty="0" err="1">
                <a:solidFill>
                  <a:srgbClr val="000000"/>
                </a:solidFill>
                <a:latin typeface="Calibri" pitchFamily="34" charset="0"/>
              </a:rPr>
              <a:t>los</a:t>
            </a:r>
            <a:r>
              <a:rPr lang="en-US" altLang="es-PR" sz="2900" dirty="0">
                <a:solidFill>
                  <a:srgbClr val="000000"/>
                </a:solidFill>
                <a:latin typeface="Calibri" pitchFamily="34" charset="0"/>
              </a:rPr>
              <a:t> </a:t>
            </a:r>
            <a:r>
              <a:rPr lang="en-US" altLang="es-PR" sz="2900" dirty="0" err="1">
                <a:solidFill>
                  <a:srgbClr val="000000"/>
                </a:solidFill>
                <a:latin typeface="Calibri" pitchFamily="34" charset="0"/>
              </a:rPr>
              <a:t>tobillos</a:t>
            </a:r>
            <a:r>
              <a:rPr lang="en-US" altLang="es-PR" sz="2900" dirty="0">
                <a:solidFill>
                  <a:srgbClr val="000000"/>
                </a:solidFill>
                <a:latin typeface="Calibri" pitchFamily="34" charset="0"/>
              </a:rPr>
              <a:t>, </a:t>
            </a:r>
            <a:r>
              <a:rPr lang="en-US" altLang="es-PR" sz="2900" dirty="0" err="1">
                <a:solidFill>
                  <a:srgbClr val="000000"/>
                </a:solidFill>
                <a:latin typeface="Calibri" pitchFamily="34" charset="0"/>
              </a:rPr>
              <a:t>rodilla</a:t>
            </a:r>
            <a:r>
              <a:rPr lang="en-US" altLang="es-PR" sz="2900" dirty="0">
                <a:solidFill>
                  <a:srgbClr val="000000"/>
                </a:solidFill>
                <a:latin typeface="Calibri" pitchFamily="34" charset="0"/>
              </a:rPr>
              <a:t> y </a:t>
            </a:r>
            <a:r>
              <a:rPr lang="en-US" altLang="es-PR" sz="2900" dirty="0" err="1">
                <a:solidFill>
                  <a:srgbClr val="000000"/>
                </a:solidFill>
                <a:latin typeface="Calibri" pitchFamily="34" charset="0"/>
              </a:rPr>
              <a:t>cadera</a:t>
            </a:r>
            <a:r>
              <a:rPr lang="en-US" altLang="es-PR" sz="2900" dirty="0">
                <a:solidFill>
                  <a:srgbClr val="000000"/>
                </a:solidFill>
                <a:latin typeface="Calibri" pitchFamily="34" charset="0"/>
              </a:rPr>
              <a:t>, </a:t>
            </a:r>
            <a:r>
              <a:rPr lang="en-US" altLang="es-PR" sz="2900" dirty="0" err="1">
                <a:solidFill>
                  <a:srgbClr val="000000"/>
                </a:solidFill>
                <a:latin typeface="Calibri" pitchFamily="34" charset="0"/>
              </a:rPr>
              <a:t>como</a:t>
            </a:r>
            <a:r>
              <a:rPr lang="en-US" altLang="es-PR" sz="2900" dirty="0">
                <a:solidFill>
                  <a:srgbClr val="000000"/>
                </a:solidFill>
                <a:latin typeface="Calibri" pitchFamily="34" charset="0"/>
              </a:rPr>
              <a:t> </a:t>
            </a:r>
            <a:r>
              <a:rPr lang="en-US" altLang="es-PR" sz="2900" dirty="0" err="1">
                <a:solidFill>
                  <a:srgbClr val="000000"/>
                </a:solidFill>
                <a:latin typeface="Calibri" pitchFamily="34" charset="0"/>
              </a:rPr>
              <a:t>ocurre</a:t>
            </a:r>
            <a:r>
              <a:rPr lang="en-US" altLang="es-PR" sz="2900" dirty="0">
                <a:solidFill>
                  <a:srgbClr val="000000"/>
                </a:solidFill>
                <a:latin typeface="Calibri" pitchFamily="34" charset="0"/>
              </a:rPr>
              <a:t> al:</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9"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3" y="3936549"/>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32"/>
          <p:cNvSpPr txBox="1">
            <a:spLocks noChangeArrowheads="1"/>
          </p:cNvSpPr>
          <p:nvPr/>
        </p:nvSpPr>
        <p:spPr bwMode="auto">
          <a:xfrm>
            <a:off x="1840161" y="5624256"/>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S</a:t>
            </a:r>
            <a:r>
              <a:rPr lang="es-ES" altLang="es-PR" sz="2200" b="1" dirty="0">
                <a:solidFill>
                  <a:srgbClr val="000000"/>
                </a:solidFill>
                <a:latin typeface="Arial" charset="0"/>
              </a:rPr>
              <a:t>ubir o bajar objetos</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46" name="Picture 45"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998" y="5657594"/>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2"/>
          <p:cNvSpPr txBox="1">
            <a:spLocks noChangeArrowheads="1"/>
          </p:cNvSpPr>
          <p:nvPr/>
        </p:nvSpPr>
        <p:spPr bwMode="auto">
          <a:xfrm>
            <a:off x="1831827" y="4760160"/>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Realizar sentadillas (</a:t>
            </a:r>
            <a:r>
              <a:rPr lang="es-ES" altLang="es-PR" sz="2200" b="1" dirty="0" err="1">
                <a:solidFill>
                  <a:srgbClr val="000000"/>
                </a:solidFill>
                <a:latin typeface="Arial" charset="0"/>
              </a:rPr>
              <a:t>squats</a:t>
            </a:r>
            <a:r>
              <a:rPr lang="es-ES" altLang="es-PR" sz="2200" b="1" dirty="0">
                <a:solidFill>
                  <a:srgbClr val="000000"/>
                </a:solidFill>
                <a:latin typeface="Arial" charset="0"/>
              </a:rPr>
              <a:t>)</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48" name="Picture 47"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479349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32"/>
          <p:cNvSpPr txBox="1">
            <a:spLocks noChangeArrowheads="1"/>
          </p:cNvSpPr>
          <p:nvPr/>
        </p:nvSpPr>
        <p:spPr bwMode="auto">
          <a:xfrm>
            <a:off x="1831827" y="5192208"/>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Ejecutar zancadas (</a:t>
            </a:r>
            <a:r>
              <a:rPr lang="es-ES" altLang="es-PR" sz="2200" b="1" dirty="0" err="1">
                <a:solidFill>
                  <a:srgbClr val="000000"/>
                </a:solidFill>
                <a:latin typeface="Arial" charset="0"/>
              </a:rPr>
              <a:t>lunges</a:t>
            </a:r>
            <a:r>
              <a:rPr lang="es-ES" altLang="es-PR" sz="2200" b="1" dirty="0">
                <a:solidFill>
                  <a:srgbClr val="000000"/>
                </a:solidFill>
                <a:latin typeface="Arial" charset="0"/>
              </a:rPr>
              <a:t>)</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50" name="Picture 49"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225546"/>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715" y="476672"/>
            <a:ext cx="558800" cy="2895600"/>
          </a:xfrm>
          <a:prstGeom prst="rect">
            <a:avLst/>
          </a:prstGeom>
        </p:spPr>
      </p:pic>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908" y="981224"/>
            <a:ext cx="1866900" cy="2311400"/>
          </a:xfrm>
          <a:prstGeom prst="rect">
            <a:avLst/>
          </a:prstGeom>
        </p:spPr>
      </p:pic>
    </p:spTree>
    <p:custDataLst>
      <p:tags r:id="rId1"/>
    </p:custDataLst>
    <p:extLst>
      <p:ext uri="{BB962C8B-B14F-4D97-AF65-F5344CB8AC3E}">
        <p14:creationId xmlns:p14="http://schemas.microsoft.com/office/powerpoint/2010/main" val="115112391"/>
      </p:ext>
    </p:extLst>
  </p:cSld>
  <p:clrMapOvr>
    <a:masterClrMapping/>
  </p:clrMapOvr>
  <p:transition spd="slow">
    <p:checke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p:cNvSpPr>
          <p:nvPr/>
        </p:nvSpPr>
        <p:spPr bwMode="auto">
          <a:xfrm>
            <a:off x="2608211" y="620688"/>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5" name="Title 1"/>
          <p:cNvSpPr>
            <a:spLocks/>
          </p:cNvSpPr>
          <p:nvPr/>
        </p:nvSpPr>
        <p:spPr bwMode="auto">
          <a:xfrm>
            <a:off x="2608212" y="1484784"/>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CARACTERÍSTICAS</a:t>
            </a:r>
            <a:r>
              <a:rPr lang="es-PR" altLang="es-PR" sz="2500" b="0" dirty="0">
                <a:solidFill>
                  <a:srgbClr val="484876"/>
                </a:solidFill>
                <a:effectLst>
                  <a:outerShdw blurRad="38100" dist="38100" dir="2700000" algn="tl">
                    <a:srgbClr val="C0C0C0"/>
                  </a:outerShdw>
                </a:effectLst>
                <a:latin typeface="Arial Black" pitchFamily="34" charset="0"/>
                <a:cs typeface="Arial" charset="0"/>
              </a:rPr>
              <a:t>:</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6" name="Text Box 9"/>
          <p:cNvSpPr txBox="1">
            <a:spLocks noChangeArrowheads="1"/>
          </p:cNvSpPr>
          <p:nvPr/>
        </p:nvSpPr>
        <p:spPr bwMode="auto">
          <a:xfrm>
            <a:off x="836345" y="2006650"/>
            <a:ext cx="7910582"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Aplicación de tareas dinámicas sobre superficies inestables (</a:t>
            </a:r>
            <a:r>
              <a:rPr lang="es-PR" altLang="es-PR" sz="2600" i="1" dirty="0">
                <a:solidFill>
                  <a:srgbClr val="26263E"/>
                </a:solidFill>
                <a:latin typeface="Arial" panose="020B0604020202020204" pitchFamily="34" charset="0"/>
                <a:cs typeface="Arial" panose="020B0604020202020204" pitchFamily="34" charset="0"/>
              </a:rPr>
              <a:t>Estabilidad Dinámica</a:t>
            </a:r>
            <a:r>
              <a:rPr lang="es-PR" altLang="es-PR" sz="2600" dirty="0">
                <a:solidFill>
                  <a:srgbClr val="26263E"/>
                </a:solidFill>
                <a:latin typeface="Arial" panose="020B0604020202020204" pitchFamily="34" charset="0"/>
                <a:cs typeface="Arial" panose="020B0604020202020204" pitchFamily="34" charset="0"/>
              </a:rPr>
              <a:t>):</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7"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98884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28"/>
          <p:cNvSpPr txBox="1">
            <a:spLocks noChangeArrowheads="1"/>
          </p:cNvSpPr>
          <p:nvPr/>
        </p:nvSpPr>
        <p:spPr bwMode="auto">
          <a:xfrm>
            <a:off x="1259458" y="2852936"/>
            <a:ext cx="7705030"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700" b="1" dirty="0">
                <a:solidFill>
                  <a:srgbClr val="000000"/>
                </a:solidFill>
                <a:latin typeface="Calibri" pitchFamily="34" charset="0"/>
              </a:rPr>
              <a:t>Se </a:t>
            </a:r>
            <a:r>
              <a:rPr lang="en-US" altLang="es-PR" sz="2700" b="1" dirty="0" err="1">
                <a:solidFill>
                  <a:srgbClr val="000000"/>
                </a:solidFill>
                <a:latin typeface="Calibri" pitchFamily="34" charset="0"/>
              </a:rPr>
              <a:t>emplean</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movimientos</a:t>
            </a:r>
            <a:r>
              <a:rPr lang="en-US" altLang="es-PR" sz="2700" b="1" dirty="0">
                <a:solidFill>
                  <a:srgbClr val="000000"/>
                </a:solidFill>
                <a:latin typeface="Calibri" pitchFamily="34" charset="0"/>
              </a:rPr>
              <a:t> que se </a:t>
            </a:r>
            <a:r>
              <a:rPr lang="en-US" altLang="es-PR" sz="2700" b="1" dirty="0" err="1">
                <a:solidFill>
                  <a:srgbClr val="000000"/>
                </a:solidFill>
                <a:latin typeface="Calibri" pitchFamily="34" charset="0"/>
              </a:rPr>
              <a:t>realizan</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bajo</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alteraciones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consistentes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en</a:t>
            </a:r>
            <a:r>
              <a:rPr lang="en-US" altLang="es-PR" sz="2700" b="1" dirty="0">
                <a:solidFill>
                  <a:srgbClr val="000000"/>
                </a:solidFill>
                <a:latin typeface="Calibri" pitchFamily="34" charset="0"/>
              </a:rPr>
              <a:t> la base de </a:t>
            </a:r>
            <a:r>
              <a:rPr lang="en-US" altLang="es-PR" sz="2700" b="1" dirty="0" err="1">
                <a:solidFill>
                  <a:srgbClr val="000000"/>
                </a:solidFill>
                <a:latin typeface="Calibri" pitchFamily="34" charset="0"/>
              </a:rPr>
              <a:t>apoyo</a:t>
            </a:r>
            <a:r>
              <a:rPr lang="en-US" altLang="es-PR" sz="2700" b="1" dirty="0">
                <a:solidFill>
                  <a:srgbClr val="000000"/>
                </a:solidFill>
                <a:latin typeface="Calibri" pitchFamily="34" charset="0"/>
              </a:rPr>
              <a:t>:</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31"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2906129"/>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28"/>
          <p:cNvSpPr txBox="1">
            <a:spLocks noChangeArrowheads="1"/>
          </p:cNvSpPr>
          <p:nvPr/>
        </p:nvSpPr>
        <p:spPr bwMode="auto">
          <a:xfrm>
            <a:off x="1259458" y="4797152"/>
            <a:ext cx="7705030" cy="46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700" dirty="0" err="1">
                <a:solidFill>
                  <a:srgbClr val="000000"/>
                </a:solidFill>
                <a:latin typeface="Calibri" pitchFamily="34" charset="0"/>
              </a:rPr>
              <a:t>Ayuda</a:t>
            </a:r>
            <a:r>
              <a:rPr lang="en-US" altLang="es-PR" sz="2700" dirty="0">
                <a:solidFill>
                  <a:srgbClr val="000000"/>
                </a:solidFill>
                <a:latin typeface="Calibri" pitchFamily="34" charset="0"/>
              </a:rPr>
              <a:t> a </a:t>
            </a:r>
            <a:r>
              <a:rPr lang="en-US" altLang="es-PR" sz="2700" dirty="0" err="1">
                <a:solidFill>
                  <a:srgbClr val="000000"/>
                </a:solidFill>
                <a:latin typeface="Calibri" pitchFamily="34" charset="0"/>
              </a:rPr>
              <a:t>reataurar</a:t>
            </a:r>
            <a:r>
              <a:rPr lang="en-US" altLang="es-PR" sz="2700" dirty="0">
                <a:solidFill>
                  <a:srgbClr val="000000"/>
                </a:solidFill>
                <a:latin typeface="Calibri" pitchFamily="34" charset="0"/>
              </a:rPr>
              <a:t> la </a:t>
            </a:r>
            <a:r>
              <a:rPr lang="en-US" altLang="es-PR" sz="2700" dirty="0" err="1">
                <a:solidFill>
                  <a:srgbClr val="000000"/>
                </a:solidFill>
                <a:latin typeface="Calibri" pitchFamily="34" charset="0"/>
              </a:rPr>
              <a:t>propia</a:t>
            </a:r>
            <a:r>
              <a:rPr lang="en-US" altLang="es-PR" sz="2700" dirty="0">
                <a:solidFill>
                  <a:srgbClr val="000000"/>
                </a:solidFill>
                <a:latin typeface="Calibri" pitchFamily="34" charset="0"/>
              </a:rPr>
              <a:t> </a:t>
            </a:r>
            <a:r>
              <a:rPr lang="en-US" altLang="es-PR" sz="2700" dirty="0" err="1">
                <a:solidFill>
                  <a:srgbClr val="000000"/>
                </a:solidFill>
                <a:latin typeface="Calibri" pitchFamily="34" charset="0"/>
              </a:rPr>
              <a:t>estabilidad</a:t>
            </a:r>
            <a:r>
              <a:rPr lang="en-US" altLang="es-PR" sz="2700" dirty="0">
                <a:solidFill>
                  <a:srgbClr val="000000"/>
                </a:solidFill>
                <a:latin typeface="Calibri" pitchFamily="34" charset="0"/>
              </a:rPr>
              <a:t> (</a:t>
            </a:r>
            <a:r>
              <a:rPr lang="en-US" altLang="es-PR" sz="2700" dirty="0" err="1">
                <a:solidFill>
                  <a:srgbClr val="000000"/>
                </a:solidFill>
                <a:latin typeface="Calibri" pitchFamily="34" charset="0"/>
              </a:rPr>
              <a:t>dinámica</a:t>
            </a:r>
            <a:r>
              <a:rPr lang="en-US" altLang="es-PR" sz="2700" dirty="0">
                <a:solidFill>
                  <a:srgbClr val="000000"/>
                </a:solidFill>
                <a:latin typeface="Calibri" pitchFamily="34" charset="0"/>
              </a:rPr>
              <a:t>):</a:t>
            </a:r>
            <a:endParaRPr lang="en-US" altLang="es-PR" sz="2700" b="1" i="1" dirty="0">
              <a:solidFill>
                <a:srgbClr val="FF0000"/>
              </a:solidFill>
              <a:effectLst>
                <a:outerShdw blurRad="38100" dist="38100" dir="2700000" algn="tl">
                  <a:srgbClr val="000000">
                    <a:alpha val="43137"/>
                  </a:srgbClr>
                </a:outerShdw>
              </a:effectLst>
              <a:latin typeface="Calibri" pitchFamily="34" charset="0"/>
            </a:endParaRPr>
          </a:p>
        </p:txBody>
      </p:sp>
      <p:pic>
        <p:nvPicPr>
          <p:cNvPr id="33"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4869160"/>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2"/>
          <p:cNvSpPr txBox="1">
            <a:spLocks noChangeArrowheads="1"/>
          </p:cNvSpPr>
          <p:nvPr/>
        </p:nvSpPr>
        <p:spPr bwMode="auto">
          <a:xfrm>
            <a:off x="1259632" y="3717032"/>
            <a:ext cx="7135625"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i="1" dirty="0">
                <a:solidFill>
                  <a:srgbClr val="000000"/>
                </a:solidFill>
                <a:latin typeface="Arial" charset="0"/>
              </a:rPr>
              <a:t>Se introducen cantidades controladas de inestabilidad, de manera que el individuo pueda reaccionar</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sp>
        <p:nvSpPr>
          <p:cNvPr id="35" name="Text Box 32"/>
          <p:cNvSpPr txBox="1">
            <a:spLocks noChangeArrowheads="1"/>
          </p:cNvSpPr>
          <p:nvPr/>
        </p:nvSpPr>
        <p:spPr bwMode="auto">
          <a:xfrm>
            <a:off x="1687761" y="5374899"/>
            <a:ext cx="713562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Estímulo propioceptivo</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36" name="Picture 35"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598" y="5408237"/>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2"/>
          <p:cNvSpPr txBox="1">
            <a:spLocks noChangeArrowheads="1"/>
          </p:cNvSpPr>
          <p:nvPr/>
        </p:nvSpPr>
        <p:spPr bwMode="auto">
          <a:xfrm>
            <a:off x="1687761" y="5805264"/>
            <a:ext cx="7135625"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Se involucra la </a:t>
            </a:r>
            <a:r>
              <a:rPr lang="es-ES" altLang="es-PR" sz="2200" b="1" dirty="0" err="1">
                <a:solidFill>
                  <a:srgbClr val="000000"/>
                </a:solidFill>
                <a:latin typeface="Arial" charset="0"/>
              </a:rPr>
              <a:t>co</a:t>
            </a:r>
            <a:r>
              <a:rPr lang="es-ES" altLang="es-PR" sz="2200" b="1" dirty="0">
                <a:solidFill>
                  <a:srgbClr val="000000"/>
                </a:solidFill>
                <a:latin typeface="Arial" charset="0"/>
              </a:rPr>
              <a:t>-activación de los músculos estabilizadores mientras se realiza el movimiento</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38" name="Picture 37"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598" y="5838602"/>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341" y="494482"/>
            <a:ext cx="2069811" cy="13353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3181" y="1125638"/>
            <a:ext cx="1230969" cy="9998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18560123"/>
      </p:ext>
    </p:extLst>
  </p:cSld>
  <p:clrMapOvr>
    <a:masterClrMapping/>
  </p:clrMapOvr>
  <p:transition spd="slow">
    <p:checke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9"/>
          <p:cNvSpPr txBox="1">
            <a:spLocks noChangeArrowheads="1"/>
          </p:cNvSpPr>
          <p:nvPr/>
        </p:nvSpPr>
        <p:spPr bwMode="auto">
          <a:xfrm>
            <a:off x="921573" y="3740300"/>
            <a:ext cx="8056135"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Activa de forma INTEGRADA todos los componentes de la cadena cinética: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2"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765" y="372249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p:cNvSpPr txBox="1">
            <a:spLocks noChangeArrowheads="1"/>
          </p:cNvSpPr>
          <p:nvPr/>
        </p:nvSpPr>
        <p:spPr bwMode="auto">
          <a:xfrm>
            <a:off x="1331466" y="5565914"/>
            <a:ext cx="7705030" cy="88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3100"/>
              </a:lnSpc>
            </a:pPr>
            <a:r>
              <a:rPr lang="en-US" altLang="es-PR" sz="2700" i="1" dirty="0" err="1">
                <a:solidFill>
                  <a:srgbClr val="000000"/>
                </a:solidFill>
                <a:latin typeface="Calibri" pitchFamily="34" charset="0"/>
              </a:rPr>
              <a:t>Enseña</a:t>
            </a:r>
            <a:r>
              <a:rPr lang="en-US" altLang="es-PR" sz="2700" i="1" dirty="0">
                <a:solidFill>
                  <a:srgbClr val="000000"/>
                </a:solidFill>
                <a:latin typeface="Calibri" pitchFamily="34" charset="0"/>
              </a:rPr>
              <a:t> al </a:t>
            </a:r>
            <a:r>
              <a:rPr lang="en-US" altLang="es-PR" sz="2700" i="1" dirty="0" err="1">
                <a:solidFill>
                  <a:srgbClr val="000000"/>
                </a:solidFill>
                <a:latin typeface="Calibri" pitchFamily="34" charset="0"/>
              </a:rPr>
              <a:t>atleta</a:t>
            </a:r>
            <a:r>
              <a:rPr lang="en-US" altLang="es-PR" sz="2700" i="1" dirty="0">
                <a:solidFill>
                  <a:srgbClr val="000000"/>
                </a:solidFill>
                <a:latin typeface="Calibri" pitchFamily="34" charset="0"/>
              </a:rPr>
              <a:t> a </a:t>
            </a:r>
            <a:r>
              <a:rPr lang="en-US" altLang="es-PR" sz="2700" i="1" dirty="0" err="1">
                <a:solidFill>
                  <a:srgbClr val="000000"/>
                </a:solidFill>
                <a:latin typeface="Calibri" pitchFamily="34" charset="0"/>
              </a:rPr>
              <a:t>manejar</a:t>
            </a:r>
            <a:r>
              <a:rPr lang="en-US" altLang="es-PR" sz="2700" i="1" dirty="0">
                <a:solidFill>
                  <a:srgbClr val="000000"/>
                </a:solidFill>
                <a:latin typeface="Calibri" pitchFamily="34" charset="0"/>
              </a:rPr>
              <a:t> </a:t>
            </a:r>
            <a:r>
              <a:rPr lang="en-US" altLang="es-PR" sz="2700" i="1" dirty="0" err="1">
                <a:solidFill>
                  <a:srgbClr val="000000"/>
                </a:solidFill>
                <a:latin typeface="Calibri" pitchFamily="34" charset="0"/>
              </a:rPr>
              <a:t>su</a:t>
            </a:r>
            <a:r>
              <a:rPr lang="en-US" altLang="es-PR" sz="2700" i="1" dirty="0">
                <a:solidFill>
                  <a:srgbClr val="000000"/>
                </a:solidFill>
                <a:latin typeface="Calibri" pitchFamily="34" charset="0"/>
              </a:rPr>
              <a:t> </a:t>
            </a:r>
            <a:r>
              <a:rPr lang="en-US" altLang="es-PR" sz="2700" i="1" dirty="0" err="1">
                <a:solidFill>
                  <a:srgbClr val="000000"/>
                </a:solidFill>
                <a:latin typeface="Calibri" pitchFamily="34" charset="0"/>
              </a:rPr>
              <a:t>propia</a:t>
            </a:r>
            <a:r>
              <a:rPr lang="en-US" altLang="es-PR" sz="2700" i="1" dirty="0">
                <a:solidFill>
                  <a:srgbClr val="000000"/>
                </a:solidFill>
                <a:latin typeface="Calibri" pitchFamily="34" charset="0"/>
              </a:rPr>
              <a:t> corporal</a:t>
            </a:r>
          </a:p>
          <a:p>
            <a:pPr algn="l" eaLnBrk="0" hangingPunct="0">
              <a:lnSpc>
                <a:spcPts val="3100"/>
              </a:lnSpc>
            </a:pPr>
            <a:r>
              <a:rPr lang="en-US" altLang="es-PR" sz="2700" i="1" dirty="0">
                <a:solidFill>
                  <a:srgbClr val="000000"/>
                </a:solidFill>
                <a:latin typeface="Calibri" pitchFamily="34" charset="0"/>
              </a:rPr>
              <a:t>(peso del </a:t>
            </a:r>
            <a:r>
              <a:rPr lang="en-US" altLang="es-PR" sz="2700" i="1" dirty="0" err="1">
                <a:solidFill>
                  <a:srgbClr val="000000"/>
                </a:solidFill>
                <a:latin typeface="Calibri" pitchFamily="34" charset="0"/>
              </a:rPr>
              <a:t>cuerpo</a:t>
            </a:r>
            <a:r>
              <a:rPr lang="en-US" altLang="es-PR" sz="2700" i="1" dirty="0">
                <a:solidFill>
                  <a:srgbClr val="000000"/>
                </a:solidFill>
                <a:latin typeface="Calibri" pitchFamily="34" charset="0"/>
              </a:rPr>
              <a:t>)</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14"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821" y="4657647"/>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8"/>
          <p:cNvSpPr txBox="1">
            <a:spLocks noChangeArrowheads="1"/>
          </p:cNvSpPr>
          <p:nvPr/>
        </p:nvSpPr>
        <p:spPr bwMode="auto">
          <a:xfrm>
            <a:off x="1331466" y="4581128"/>
            <a:ext cx="7272734" cy="88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3100"/>
              </a:lnSpc>
            </a:pPr>
            <a:r>
              <a:rPr lang="en-US" altLang="es-PR" sz="2700" dirty="0">
                <a:solidFill>
                  <a:srgbClr val="000000"/>
                </a:solidFill>
                <a:latin typeface="Calibri" pitchFamily="34" charset="0"/>
              </a:rPr>
              <a:t>L</a:t>
            </a:r>
            <a:r>
              <a:rPr lang="en-US" altLang="es-PR" sz="2700" b="1" dirty="0">
                <a:solidFill>
                  <a:srgbClr val="000000"/>
                </a:solidFill>
                <a:latin typeface="Calibri" pitchFamily="34" charset="0"/>
              </a:rPr>
              <a:t>a </a:t>
            </a:r>
            <a:r>
              <a:rPr lang="en-US" altLang="es-PR" sz="2700" b="1" dirty="0" err="1">
                <a:solidFill>
                  <a:srgbClr val="000000"/>
                </a:solidFill>
                <a:latin typeface="Calibri" pitchFamily="34" charset="0"/>
              </a:rPr>
              <a:t>mayoría</a:t>
            </a:r>
            <a:r>
              <a:rPr lang="en-US" altLang="es-PR" sz="2700" b="1" dirty="0">
                <a:solidFill>
                  <a:srgbClr val="000000"/>
                </a:solidFill>
                <a:latin typeface="Calibri" pitchFamily="34" charset="0"/>
              </a:rPr>
              <a:t> de </a:t>
            </a:r>
            <a:r>
              <a:rPr lang="en-US" altLang="es-PR" sz="2700" b="1" dirty="0" err="1">
                <a:solidFill>
                  <a:srgbClr val="000000"/>
                </a:solidFill>
                <a:latin typeface="Calibri" pitchFamily="34" charset="0"/>
              </a:rPr>
              <a:t>los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movimientos</a:t>
            </a:r>
            <a:r>
              <a:rPr lang="en-US" altLang="es-PR" sz="2700" b="1" dirty="0">
                <a:solidFill>
                  <a:srgbClr val="000000"/>
                </a:solidFill>
                <a:latin typeface="Calibri" pitchFamily="34" charset="0"/>
              </a:rPr>
              <a:t> se </a:t>
            </a:r>
            <a:r>
              <a:rPr lang="en-US" altLang="es-PR" sz="2700" b="1" dirty="0" err="1">
                <a:solidFill>
                  <a:srgbClr val="000000"/>
                </a:solidFill>
                <a:latin typeface="Calibri" pitchFamily="34" charset="0"/>
              </a:rPr>
              <a:t>llevan</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acabo</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mediante</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ejercicios</a:t>
            </a:r>
            <a:r>
              <a:rPr lang="en-US" altLang="es-PR" sz="2700" b="1" dirty="0">
                <a:solidFill>
                  <a:srgbClr val="000000"/>
                </a:solidFill>
                <a:latin typeface="Calibri" pitchFamily="34" charset="0"/>
              </a:rPr>
              <a:t> de </a:t>
            </a:r>
            <a:r>
              <a:rPr lang="en-US" altLang="es-PR" sz="2700" b="1" dirty="0" err="1">
                <a:solidFill>
                  <a:srgbClr val="000000"/>
                </a:solidFill>
                <a:latin typeface="Calibri" pitchFamily="34" charset="0"/>
              </a:rPr>
              <a:t>cadena</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cinética</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cerrada</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746094"/>
            <a:ext cx="3670899" cy="2791557"/>
          </a:xfrm>
          <a:prstGeom prst="rect">
            <a:avLst/>
          </a:prstGeom>
        </p:spPr>
      </p:pic>
      <p:sp>
        <p:nvSpPr>
          <p:cNvPr id="19" name="Title 1"/>
          <p:cNvSpPr>
            <a:spLocks/>
          </p:cNvSpPr>
          <p:nvPr/>
        </p:nvSpPr>
        <p:spPr bwMode="auto">
          <a:xfrm>
            <a:off x="2701081" y="836712"/>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0" name="Title 1"/>
          <p:cNvSpPr>
            <a:spLocks/>
          </p:cNvSpPr>
          <p:nvPr/>
        </p:nvSpPr>
        <p:spPr bwMode="auto">
          <a:xfrm>
            <a:off x="2701081" y="2988895"/>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CARACTERÍSTICAS:</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extLst>
      <p:ext uri="{BB962C8B-B14F-4D97-AF65-F5344CB8AC3E}">
        <p14:creationId xmlns:p14="http://schemas.microsoft.com/office/powerpoint/2010/main" val="850423114"/>
      </p:ext>
    </p:extLst>
  </p:cSld>
  <p:clrMapOvr>
    <a:masterClrMapping/>
  </p:clrMapOvr>
  <p:transition spd="slow">
    <p:checke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p:cNvSpPr>
          <p:nvPr/>
        </p:nvSpPr>
        <p:spPr bwMode="auto">
          <a:xfrm>
            <a:off x="2608211" y="872753"/>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2" name="Title 1"/>
          <p:cNvSpPr>
            <a:spLocks/>
          </p:cNvSpPr>
          <p:nvPr/>
        </p:nvSpPr>
        <p:spPr bwMode="auto">
          <a:xfrm>
            <a:off x="2608212" y="2060848"/>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CARACTERÍSTICAS:</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3" name="Text Box 9"/>
          <p:cNvSpPr txBox="1">
            <a:spLocks noChangeArrowheads="1"/>
          </p:cNvSpPr>
          <p:nvPr/>
        </p:nvSpPr>
        <p:spPr bwMode="auto">
          <a:xfrm>
            <a:off x="908353" y="2870746"/>
            <a:ext cx="7910582"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Activa/integra simultáneamente movimientos que participan con una variedad de constituyentes del cuerpo humano: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4"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85293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8"/>
          <p:cNvSpPr txBox="1">
            <a:spLocks noChangeArrowheads="1"/>
          </p:cNvSpPr>
          <p:nvPr/>
        </p:nvSpPr>
        <p:spPr bwMode="auto">
          <a:xfrm>
            <a:off x="1331466" y="3984801"/>
            <a:ext cx="770503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Incorpora</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diversos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segmentos</a:t>
            </a:r>
            <a:r>
              <a:rPr lang="en-US" altLang="es-PR" sz="2700" b="1" dirty="0">
                <a:solidFill>
                  <a:srgbClr val="000000"/>
                </a:solidFill>
                <a:latin typeface="Calibri" pitchFamily="34" charset="0"/>
              </a:rPr>
              <a:t> del </a:t>
            </a:r>
            <a:r>
              <a:rPr lang="en-US" altLang="es-PR" sz="2700" b="1" dirty="0" err="1">
                <a:solidFill>
                  <a:srgbClr val="000000"/>
                </a:solidFill>
                <a:latin typeface="Calibri" pitchFamily="34" charset="0"/>
              </a:rPr>
              <a:t>cuerpo</a:t>
            </a:r>
            <a:r>
              <a:rPr lang="en-US" altLang="es-PR" sz="2700" b="1" dirty="0">
                <a:solidFill>
                  <a:srgbClr val="000000"/>
                </a:solidFill>
                <a:latin typeface="Calibri" pitchFamily="34" charset="0"/>
              </a:rPr>
              <a:t>: </a:t>
            </a:r>
            <a:r>
              <a:rPr lang="en-US" altLang="es-PR" sz="2700" b="1" i="1" dirty="0" err="1">
                <a:solidFill>
                  <a:srgbClr val="000000"/>
                </a:solidFill>
                <a:latin typeface="Calibri" pitchFamily="34" charset="0"/>
              </a:rPr>
              <a:t>Multiarticular</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16"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821" y="4110002"/>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28"/>
          <p:cNvSpPr txBox="1">
            <a:spLocks noChangeArrowheads="1"/>
          </p:cNvSpPr>
          <p:nvPr/>
        </p:nvSpPr>
        <p:spPr bwMode="auto">
          <a:xfrm>
            <a:off x="1331466" y="5013176"/>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Involucra</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múltiples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grupos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musculares</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0"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821" y="5138377"/>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8"/>
          <p:cNvSpPr txBox="1">
            <a:spLocks noChangeArrowheads="1"/>
          </p:cNvSpPr>
          <p:nvPr/>
        </p:nvSpPr>
        <p:spPr bwMode="auto">
          <a:xfrm>
            <a:off x="1331466" y="5552150"/>
            <a:ext cx="770503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dirty="0" err="1">
                <a:solidFill>
                  <a:srgbClr val="000000"/>
                </a:solidFill>
                <a:latin typeface="Calibri" pitchFamily="34" charset="0"/>
              </a:rPr>
              <a:t>Entrenamiento</a:t>
            </a:r>
            <a:r>
              <a:rPr lang="en-US" altLang="es-PR" sz="2700" dirty="0">
                <a:solidFill>
                  <a:srgbClr val="000000"/>
                </a:solidFill>
                <a:latin typeface="Calibri" pitchFamily="34" charset="0"/>
              </a:rPr>
              <a:t> </a:t>
            </a:r>
            <a:r>
              <a:rPr lang="en-US" altLang="es-PR" sz="2700" dirty="0" err="1">
                <a:solidFill>
                  <a:srgbClr val="000000"/>
                </a:solidFill>
                <a:latin typeface="Calibri" pitchFamily="34" charset="0"/>
              </a:rPr>
              <a:t>multiplanar</a:t>
            </a:r>
            <a:r>
              <a:rPr lang="en-US" altLang="es-PR" sz="2700" dirty="0">
                <a:solidFill>
                  <a:srgbClr val="000000"/>
                </a:solidFill>
                <a:latin typeface="Calibri" pitchFamily="34" charset="0"/>
              </a:rPr>
              <a:t>:</a:t>
            </a:r>
          </a:p>
          <a:p>
            <a:pPr algn="l" eaLnBrk="0" hangingPunct="0">
              <a:lnSpc>
                <a:spcPct val="110000"/>
              </a:lnSpc>
            </a:pPr>
            <a:r>
              <a:rPr lang="en-US" altLang="es-PR" sz="2700" b="1" i="1" dirty="0" err="1">
                <a:solidFill>
                  <a:srgbClr val="000000"/>
                </a:solidFill>
                <a:latin typeface="Calibri" pitchFamily="34" charset="0"/>
              </a:rPr>
              <a:t>Incorpora</a:t>
            </a:r>
            <a:r>
              <a:rPr lang="en-US" altLang="es-PR" sz="2700" b="1" i="1" dirty="0">
                <a:solidFill>
                  <a:srgbClr val="000000"/>
                </a:solidFill>
                <a:latin typeface="Calibri" pitchFamily="34" charset="0"/>
              </a:rPr>
              <a:t> </a:t>
            </a:r>
            <a:r>
              <a:rPr lang="en-US" altLang="es-PR" sz="2700" b="1" i="1" dirty="0" err="1">
                <a:solidFill>
                  <a:srgbClr val="000000"/>
                </a:solidFill>
                <a:latin typeface="Calibri" pitchFamily="34" charset="0"/>
              </a:rPr>
              <a:t>los</a:t>
            </a:r>
            <a:r>
              <a:rPr lang="en-US" altLang="es-PR" sz="2700" b="1" i="1" dirty="0">
                <a:solidFill>
                  <a:srgbClr val="000000"/>
                </a:solidFill>
                <a:latin typeface="Calibri" pitchFamily="34" charset="0"/>
              </a:rPr>
              <a:t> </a:t>
            </a:r>
            <a:r>
              <a:rPr lang="en-US" altLang="es-PR" sz="2700" b="1" i="1" dirty="0" err="1">
                <a:solidFill>
                  <a:srgbClr val="000000"/>
                </a:solidFill>
                <a:latin typeface="Calibri" pitchFamily="34" charset="0"/>
              </a:rPr>
              <a:t>tres</a:t>
            </a:r>
            <a:r>
              <a:rPr lang="en-US" altLang="es-PR" sz="2700" b="1" i="1" dirty="0">
                <a:solidFill>
                  <a:srgbClr val="000000"/>
                </a:solidFill>
                <a:latin typeface="Calibri" pitchFamily="34" charset="0"/>
              </a:rPr>
              <a:t> </a:t>
            </a:r>
            <a:r>
              <a:rPr lang="en-US" altLang="es-PR" sz="2700" i="1" dirty="0" err="1">
                <a:solidFill>
                  <a:srgbClr val="000000"/>
                </a:solidFill>
                <a:latin typeface="Calibri" pitchFamily="34" charset="0"/>
              </a:rPr>
              <a:t>planos</a:t>
            </a:r>
            <a:r>
              <a:rPr lang="en-US" altLang="es-PR" sz="2700" i="1" dirty="0">
                <a:solidFill>
                  <a:srgbClr val="000000"/>
                </a:solidFill>
                <a:latin typeface="Calibri" pitchFamily="34" charset="0"/>
              </a:rPr>
              <a:t> de </a:t>
            </a:r>
            <a:r>
              <a:rPr lang="en-US" altLang="es-PR" sz="2700" i="1" dirty="0" err="1">
                <a:solidFill>
                  <a:srgbClr val="000000"/>
                </a:solidFill>
                <a:latin typeface="Calibri" pitchFamily="34" charset="0"/>
              </a:rPr>
              <a:t>movimiento</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2"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821" y="5677351"/>
            <a:ext cx="383260" cy="3788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556252"/>
            <a:ext cx="1771866" cy="2224676"/>
          </a:xfrm>
          <a:prstGeom prst="rect">
            <a:avLst/>
          </a:prstGeom>
        </p:spPr>
      </p:pic>
    </p:spTree>
    <p:custDataLst>
      <p:tags r:id="rId1"/>
    </p:custDataLst>
    <p:extLst>
      <p:ext uri="{BB962C8B-B14F-4D97-AF65-F5344CB8AC3E}">
        <p14:creationId xmlns:p14="http://schemas.microsoft.com/office/powerpoint/2010/main" val="652705693"/>
      </p:ext>
    </p:extLst>
  </p:cSld>
  <p:clrMapOvr>
    <a:masterClrMapping/>
  </p:clrMapOvr>
  <p:transition spd="slow">
    <p:checke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p:cNvSpPr>
          <p:nvPr/>
        </p:nvSpPr>
        <p:spPr bwMode="auto">
          <a:xfrm>
            <a:off x="0" y="764704"/>
            <a:ext cx="9036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s-PR" sz="3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ENTRENAMIENTO: </a:t>
            </a:r>
            <a:r>
              <a:rPr lang="es-PR" altLang="es-PR" sz="3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PERSONAL</a:t>
            </a:r>
            <a:br>
              <a:rPr lang="es-PR" altLang="es-PR" sz="24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2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Vínculo del Tópico </a:t>
            </a:r>
            <a:r>
              <a:rPr lang="es-PR" altLang="es-PR" sz="220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 la Vida Ocupacional y Personal</a:t>
            </a:r>
            <a:r>
              <a:rPr lang="es-PR" altLang="es-PR" sz="22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p>
        </p:txBody>
      </p:sp>
      <p:sp>
        <p:nvSpPr>
          <p:cNvPr id="12" name="Text Box 9"/>
          <p:cNvSpPr txBox="1">
            <a:spLocks noChangeArrowheads="1"/>
          </p:cNvSpPr>
          <p:nvPr/>
        </p:nvSpPr>
        <p:spPr bwMode="auto">
          <a:xfrm>
            <a:off x="836345" y="2152483"/>
            <a:ext cx="474376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El entrenamiento personal…</a:t>
            </a:r>
            <a:endParaRPr lang="es-PR" altLang="es-PR" sz="2500" b="1" i="1" dirty="0">
              <a:solidFill>
                <a:srgbClr val="26263E"/>
              </a:solidFill>
              <a:latin typeface="Arial" panose="020B0604020202020204" pitchFamily="34" charset="0"/>
              <a:cs typeface="Arial" panose="020B0604020202020204" pitchFamily="34" charset="0"/>
            </a:endParaRPr>
          </a:p>
        </p:txBody>
      </p:sp>
      <p:pic>
        <p:nvPicPr>
          <p:cNvPr id="13"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13467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9"/>
          <p:cNvSpPr txBox="1">
            <a:spLocks noChangeArrowheads="1"/>
          </p:cNvSpPr>
          <p:nvPr/>
        </p:nvSpPr>
        <p:spPr bwMode="auto">
          <a:xfrm>
            <a:off x="836344" y="2944571"/>
            <a:ext cx="352532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Las certificaciones…</a:t>
            </a:r>
            <a:endParaRPr lang="es-PR" altLang="es-PR" sz="2500" b="1" i="1" dirty="0">
              <a:solidFill>
                <a:srgbClr val="26263E"/>
              </a:solidFill>
              <a:latin typeface="Arial" panose="020B0604020202020204" pitchFamily="34" charset="0"/>
              <a:cs typeface="Arial" panose="020B0604020202020204" pitchFamily="34" charset="0"/>
            </a:endParaRPr>
          </a:p>
        </p:txBody>
      </p:sp>
      <p:pic>
        <p:nvPicPr>
          <p:cNvPr id="15"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92676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842132" y="3808667"/>
            <a:ext cx="473798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Mi conocimiento científico…</a:t>
            </a:r>
            <a:endParaRPr lang="es-PR" altLang="es-PR" sz="2500" b="1" i="1" dirty="0">
              <a:solidFill>
                <a:srgbClr val="26263E"/>
              </a:solidFill>
              <a:latin typeface="Arial" panose="020B0604020202020204" pitchFamily="34" charset="0"/>
              <a:cs typeface="Arial" panose="020B0604020202020204" pitchFamily="34" charset="0"/>
            </a:endParaRPr>
          </a:p>
        </p:txBody>
      </p:sp>
      <p:pic>
        <p:nvPicPr>
          <p:cNvPr id="19"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374767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842131" y="4600755"/>
            <a:ext cx="401790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El curso me ayudaría….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1"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458294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9"/>
          <p:cNvSpPr txBox="1">
            <a:spLocks noChangeArrowheads="1"/>
          </p:cNvSpPr>
          <p:nvPr/>
        </p:nvSpPr>
        <p:spPr bwMode="auto">
          <a:xfrm>
            <a:off x="842133" y="5392843"/>
            <a:ext cx="365785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Espero en el futuro…</a:t>
            </a:r>
            <a:endParaRPr lang="es-PR" altLang="es-PR" sz="2500" b="1" i="1" dirty="0">
              <a:solidFill>
                <a:srgbClr val="26263E"/>
              </a:solidFill>
              <a:latin typeface="Arial" panose="020B0604020202020204" pitchFamily="34" charset="0"/>
              <a:cs typeface="Arial" panose="020B0604020202020204" pitchFamily="34" charset="0"/>
            </a:endParaRPr>
          </a:p>
        </p:txBody>
      </p:sp>
      <p:pic>
        <p:nvPicPr>
          <p:cNvPr id="23"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5375033"/>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1568828"/>
            <a:ext cx="3256338" cy="4884507"/>
          </a:xfrm>
          <a:prstGeom prst="rect">
            <a:avLst/>
          </a:prstGeom>
          <a:effectLst>
            <a:softEdge rad="127000"/>
          </a:effectLst>
        </p:spPr>
      </p:pic>
    </p:spTree>
    <p:custDataLst>
      <p:tags r:id="rId1"/>
    </p:custDataLst>
    <p:extLst>
      <p:ext uri="{BB962C8B-B14F-4D97-AF65-F5344CB8AC3E}">
        <p14:creationId xmlns:p14="http://schemas.microsoft.com/office/powerpoint/2010/main" val="3709629501"/>
      </p:ext>
    </p:extLst>
  </p:cSld>
  <p:clrMapOvr>
    <a:masterClrMapping/>
  </p:clrMapOvr>
  <p:transition spd="slow">
    <p:checke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p:cNvSpPr>
          <p:nvPr/>
        </p:nvSpPr>
        <p:spPr bwMode="auto">
          <a:xfrm>
            <a:off x="2555776" y="692696"/>
            <a:ext cx="4970042"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FLEXIBILIDAD/MOVILIDAD</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8"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6237" y="1701180"/>
            <a:ext cx="633670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1"/>
          <p:cNvSpPr>
            <a:spLocks/>
          </p:cNvSpPr>
          <p:nvPr/>
        </p:nvSpPr>
        <p:spPr bwMode="auto">
          <a:xfrm>
            <a:off x="1390253" y="1772618"/>
            <a:ext cx="5832648"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PRUEBA DE RASCAR LA ESPALDA</a:t>
            </a:r>
          </a:p>
        </p:txBody>
      </p:sp>
      <p:sp>
        <p:nvSpPr>
          <p:cNvPr id="35" name="Text Box 9"/>
          <p:cNvSpPr txBox="1">
            <a:spLocks noChangeArrowheads="1"/>
          </p:cNvSpPr>
          <p:nvPr/>
        </p:nvSpPr>
        <p:spPr bwMode="auto">
          <a:xfrm>
            <a:off x="1103281" y="2959407"/>
            <a:ext cx="2511520"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Propósito:</a:t>
            </a:r>
          </a:p>
        </p:txBody>
      </p:sp>
      <p:pic>
        <p:nvPicPr>
          <p:cNvPr id="36"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473" y="292121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28"/>
          <p:cNvSpPr txBox="1">
            <a:spLocks noChangeArrowheads="1"/>
          </p:cNvSpPr>
          <p:nvPr/>
        </p:nvSpPr>
        <p:spPr bwMode="auto">
          <a:xfrm>
            <a:off x="1166529" y="3389277"/>
            <a:ext cx="3960440" cy="205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900" b="1" dirty="0" err="1">
                <a:solidFill>
                  <a:srgbClr val="000000"/>
                </a:solidFill>
                <a:latin typeface="Calibri" pitchFamily="34" charset="0"/>
              </a:rPr>
              <a:t>Evaluar</a:t>
            </a:r>
            <a:r>
              <a:rPr lang="en-US" altLang="es-PR" sz="2900" b="1" dirty="0">
                <a:solidFill>
                  <a:srgbClr val="000000"/>
                </a:solidFill>
                <a:latin typeface="Calibri" pitchFamily="34" charset="0"/>
              </a:rPr>
              <a:t> la </a:t>
            </a:r>
            <a:r>
              <a:rPr lang="en-US" altLang="es-PR" sz="2900" b="1" dirty="0" err="1">
                <a:solidFill>
                  <a:srgbClr val="000000"/>
                </a:solidFill>
                <a:latin typeface="Calibri" pitchFamily="34" charset="0"/>
              </a:rPr>
              <a:t>flexibilidad</a:t>
            </a:r>
            <a:r>
              <a:rPr lang="en-US" altLang="es-PR" sz="2900" b="1" dirty="0">
                <a:solidFill>
                  <a:srgbClr val="000000"/>
                </a:solidFill>
                <a:latin typeface="Calibri" pitchFamily="34" charset="0"/>
              </a:rPr>
              <a:t> de la </a:t>
            </a:r>
            <a:r>
              <a:rPr lang="en-US" altLang="es-PR" sz="2900" b="1" dirty="0" err="1">
                <a:solidFill>
                  <a:srgbClr val="000000"/>
                </a:solidFill>
                <a:latin typeface="Calibri" pitchFamily="34" charset="0"/>
              </a:rPr>
              <a:t>región</a:t>
            </a:r>
            <a:r>
              <a:rPr lang="en-US" altLang="es-PR" sz="2900" b="1" dirty="0">
                <a:solidFill>
                  <a:srgbClr val="000000"/>
                </a:solidFill>
                <a:latin typeface="Calibri" pitchFamily="34" charset="0"/>
              </a:rPr>
              <a:t> superior</a:t>
            </a:r>
          </a:p>
          <a:p>
            <a:pPr algn="l" eaLnBrk="0" hangingPunct="0">
              <a:lnSpc>
                <a:spcPct val="110000"/>
              </a:lnSpc>
            </a:pPr>
            <a:r>
              <a:rPr lang="en-US" altLang="es-PR" sz="2900" b="1" dirty="0">
                <a:solidFill>
                  <a:srgbClr val="000000"/>
                </a:solidFill>
                <a:latin typeface="Calibri" pitchFamily="34" charset="0"/>
              </a:rPr>
              <a:t>del </a:t>
            </a:r>
            <a:r>
              <a:rPr lang="en-US" altLang="es-PR" sz="2900" b="1" dirty="0" err="1">
                <a:solidFill>
                  <a:srgbClr val="000000"/>
                </a:solidFill>
                <a:latin typeface="Calibri" pitchFamily="34" charset="0"/>
              </a:rPr>
              <a:t>cuerpo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articulación</a:t>
            </a:r>
            <a:r>
              <a:rPr lang="en-US" altLang="es-PR" sz="2900" b="1" dirty="0">
                <a:solidFill>
                  <a:srgbClr val="000000"/>
                </a:solidFill>
                <a:latin typeface="Calibri" pitchFamily="34" charset="0"/>
              </a:rPr>
              <a:t> del </a:t>
            </a:r>
            <a:r>
              <a:rPr lang="en-US" altLang="es-PR" sz="2900" b="1" dirty="0" err="1">
                <a:solidFill>
                  <a:srgbClr val="000000"/>
                </a:solidFill>
                <a:latin typeface="Calibri" pitchFamily="34" charset="0"/>
              </a:rPr>
              <a:t>hombro</a:t>
            </a:r>
            <a:r>
              <a:rPr lang="en-US" altLang="es-PR" sz="2900" b="1" dirty="0">
                <a:solidFill>
                  <a:srgbClr val="000000"/>
                </a:solidFill>
                <a:latin typeface="Calibri" pitchFamily="34" charset="0"/>
              </a:rPr>
              <a:t>)</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3033" y="2401925"/>
            <a:ext cx="2325351" cy="3443874"/>
          </a:xfrm>
          <a:prstGeom prst="rect">
            <a:avLst/>
          </a:prstGeom>
        </p:spPr>
      </p:pic>
      <p:sp>
        <p:nvSpPr>
          <p:cNvPr id="39" name="Text Box 6"/>
          <p:cNvSpPr txBox="1">
            <a:spLocks noChangeArrowheads="1"/>
          </p:cNvSpPr>
          <p:nvPr/>
        </p:nvSpPr>
        <p:spPr bwMode="auto">
          <a:xfrm>
            <a:off x="287908" y="6021288"/>
            <a:ext cx="8604572" cy="38452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b="0" dirty="0">
                <a:latin typeface="Times New Roman" pitchFamily="18" charset="0"/>
              </a:rPr>
              <a:t> Tomado de: </a:t>
            </a:r>
            <a:r>
              <a:rPr lang="en-US" altLang="es-PR" sz="1200" b="1" i="1" dirty="0">
                <a:latin typeface="Times New Roman" pitchFamily="18" charset="0"/>
              </a:rPr>
              <a:t>Advanced Fitness Assessment &amp; Exercise Prescription</a:t>
            </a:r>
            <a:r>
              <a:rPr lang="en-US" altLang="es-PR" sz="1200" b="0" dirty="0">
                <a:latin typeface="Times New Roman" pitchFamily="18" charset="0"/>
              </a:rPr>
              <a:t>. 7th. ed.; (p. 322), </a:t>
            </a:r>
            <a:r>
              <a:rPr lang="en-US" altLang="es-PR" sz="1200" b="0" dirty="0" err="1">
                <a:latin typeface="Times New Roman" pitchFamily="18" charset="0"/>
              </a:rPr>
              <a:t>por</a:t>
            </a:r>
            <a:r>
              <a:rPr lang="en-US" altLang="es-PR" sz="1200" b="0" dirty="0">
                <a:latin typeface="Times New Roman" pitchFamily="18" charset="0"/>
              </a:rPr>
              <a:t> V. H. Heyward, &amp; A. L. Gibson, 2014, Champaign, IL: Human Kinetics. Copyright 2014 </a:t>
            </a:r>
            <a:r>
              <a:rPr lang="en-US" altLang="es-PR" sz="1200" b="0" dirty="0" err="1">
                <a:latin typeface="Times New Roman" pitchFamily="18" charset="0"/>
              </a:rPr>
              <a:t>por</a:t>
            </a:r>
            <a:r>
              <a:rPr lang="en-US" altLang="es-PR" sz="1200" b="0" dirty="0">
                <a:latin typeface="Times New Roman" pitchFamily="18" charset="0"/>
              </a:rPr>
              <a:t> Vivian H. Heyward y Ann L. Gibson</a:t>
            </a:r>
          </a:p>
        </p:txBody>
      </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632" y="637428"/>
            <a:ext cx="1237531" cy="980222"/>
          </a:xfrm>
          <a:prstGeom prst="rect">
            <a:avLst/>
          </a:prstGeom>
        </p:spPr>
      </p:pic>
    </p:spTree>
    <p:custDataLst>
      <p:tags r:id="rId1"/>
    </p:custDataLst>
    <p:extLst>
      <p:ext uri="{BB962C8B-B14F-4D97-AF65-F5344CB8AC3E}">
        <p14:creationId xmlns:p14="http://schemas.microsoft.com/office/powerpoint/2010/main" val="4021914410"/>
      </p:ext>
    </p:extLst>
  </p:cSld>
  <p:clrMapOvr>
    <a:masterClrMapping/>
  </p:clrMapOvr>
  <p:transition spd="slow">
    <p:checke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6"/>
          <p:cNvSpPr txBox="1">
            <a:spLocks noChangeArrowheads="1"/>
          </p:cNvSpPr>
          <p:nvPr/>
        </p:nvSpPr>
        <p:spPr bwMode="auto">
          <a:xfrm>
            <a:off x="310207" y="5949082"/>
            <a:ext cx="8785225"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b="0" dirty="0">
                <a:latin typeface="Times New Roman" pitchFamily="18" charset="0"/>
              </a:rPr>
              <a:t> Tomado de: “</a:t>
            </a:r>
            <a:r>
              <a:rPr lang="es-ES" altLang="es-PR" sz="1200" b="0" dirty="0" err="1">
                <a:latin typeface="Times New Roman" pitchFamily="18" charset="0"/>
              </a:rPr>
              <a:t>Tests</a:t>
            </a:r>
            <a:r>
              <a:rPr lang="es-ES" altLang="es-PR" sz="1200" b="0" dirty="0">
                <a:latin typeface="Times New Roman" pitchFamily="18" charset="0"/>
              </a:rPr>
              <a:t>, Data </a:t>
            </a:r>
            <a:r>
              <a:rPr lang="es-ES" altLang="es-PR" sz="1200" b="0" dirty="0" err="1">
                <a:latin typeface="Times New Roman" pitchFamily="18" charset="0"/>
              </a:rPr>
              <a:t>Analysis</a:t>
            </a:r>
            <a:r>
              <a:rPr lang="es-ES" altLang="es-PR" sz="1200" b="0" dirty="0">
                <a:latin typeface="Times New Roman" pitchFamily="18" charset="0"/>
              </a:rPr>
              <a:t>, and </a:t>
            </a:r>
            <a:r>
              <a:rPr lang="es-ES" altLang="es-PR" sz="1200" b="0" dirty="0" err="1">
                <a:latin typeface="Times New Roman" pitchFamily="18" charset="0"/>
              </a:rPr>
              <a:t>Conclusions</a:t>
            </a:r>
            <a:r>
              <a:rPr lang="es-ES" altLang="es-PR" sz="1200" b="0" dirty="0">
                <a:latin typeface="Times New Roman" pitchFamily="18" charset="0"/>
              </a:rPr>
              <a:t>,” por M. R. </a:t>
            </a:r>
            <a:r>
              <a:rPr lang="es-ES" altLang="es-PR" sz="1200" b="0" dirty="0" err="1">
                <a:latin typeface="Times New Roman" pitchFamily="18" charset="0"/>
              </a:rPr>
              <a:t>Rhea</a:t>
            </a:r>
            <a:r>
              <a:rPr lang="es-ES" altLang="es-PR" sz="1200" b="0" dirty="0">
                <a:latin typeface="Times New Roman" pitchFamily="18" charset="0"/>
              </a:rPr>
              <a:t>, &amp; M. D. Peterson. En </a:t>
            </a:r>
            <a:r>
              <a:rPr lang="en-US" altLang="es-PR" sz="1200" b="1" i="1" dirty="0">
                <a:latin typeface="Times New Roman" pitchFamily="18" charset="0"/>
              </a:rPr>
              <a:t>NSCA’s Guide to Tests and Assessment</a:t>
            </a:r>
            <a:r>
              <a:rPr lang="en-US" altLang="es-PR" sz="1200" b="0" dirty="0">
                <a:latin typeface="Times New Roman" pitchFamily="18" charset="0"/>
              </a:rPr>
              <a:t>. (p. </a:t>
            </a:r>
            <a:r>
              <a:rPr lang="en-US" altLang="es-PR" sz="1200" dirty="0">
                <a:latin typeface="Times New Roman" pitchFamily="18" charset="0"/>
              </a:rPr>
              <a:t>1</a:t>
            </a:r>
            <a:r>
              <a:rPr lang="en-US" altLang="es-PR" sz="1200" b="0" dirty="0">
                <a:latin typeface="Times New Roman" pitchFamily="18" charset="0"/>
              </a:rPr>
              <a:t>), </a:t>
            </a:r>
            <a:r>
              <a:rPr lang="en-US" altLang="es-PR" sz="1200" b="0" dirty="0" err="1">
                <a:latin typeface="Times New Roman" pitchFamily="18" charset="0"/>
              </a:rPr>
              <a:t>por</a:t>
            </a:r>
            <a:r>
              <a:rPr lang="es-ES" altLang="es-PR" sz="1200" dirty="0">
                <a:latin typeface="Times New Roman" pitchFamily="18" charset="0"/>
              </a:rPr>
              <a:t> </a:t>
            </a:r>
            <a:r>
              <a:rPr lang="es-ES" altLang="es-PR" sz="1200" b="0" dirty="0">
                <a:latin typeface="Times New Roman" pitchFamily="18" charset="0"/>
              </a:rPr>
              <a:t>T. Miller (Ed.), 2012, Champaign, IL: Human </a:t>
            </a:r>
            <a:r>
              <a:rPr lang="es-ES" altLang="es-PR" sz="1200" b="0" dirty="0" err="1">
                <a:latin typeface="Times New Roman" pitchFamily="18" charset="0"/>
              </a:rPr>
              <a:t>Kinetics</a:t>
            </a:r>
            <a:r>
              <a:rPr lang="es-ES" altLang="es-PR" sz="1200" b="0" dirty="0">
                <a:latin typeface="Times New Roman" pitchFamily="18" charset="0"/>
              </a:rPr>
              <a:t>. C</a:t>
            </a:r>
            <a:r>
              <a:rPr lang="en-US" altLang="es-PR" sz="1200" b="0" dirty="0" err="1">
                <a:latin typeface="Times New Roman" pitchFamily="18" charset="0"/>
              </a:rPr>
              <a:t>opyright</a:t>
            </a:r>
            <a:r>
              <a:rPr lang="en-US" altLang="es-PR" sz="1200" b="0" dirty="0">
                <a:latin typeface="Times New Roman" pitchFamily="18" charset="0"/>
              </a:rPr>
              <a:t> 2012 </a:t>
            </a:r>
            <a:r>
              <a:rPr lang="en-US" altLang="es-PR" sz="1200" b="0" dirty="0" err="1">
                <a:latin typeface="Times New Roman" pitchFamily="18" charset="0"/>
              </a:rPr>
              <a:t>por</a:t>
            </a:r>
            <a:r>
              <a:rPr lang="en-US" altLang="es-PR" sz="1200" b="0" dirty="0">
                <a:latin typeface="Times New Roman" pitchFamily="18" charset="0"/>
              </a:rPr>
              <a:t> National Strength and Conditioning Association</a:t>
            </a:r>
          </a:p>
        </p:txBody>
      </p:sp>
      <p:sp>
        <p:nvSpPr>
          <p:cNvPr id="26" name="Title 1"/>
          <p:cNvSpPr>
            <a:spLocks/>
          </p:cNvSpPr>
          <p:nvPr/>
        </p:nvSpPr>
        <p:spPr bwMode="auto">
          <a:xfrm>
            <a:off x="3673945" y="615172"/>
            <a:ext cx="5074519" cy="68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b="0" dirty="0">
                <a:solidFill>
                  <a:srgbClr val="484876"/>
                </a:solidFill>
                <a:effectLst>
                  <a:outerShdw blurRad="38100" dist="38100" dir="2700000" algn="tl">
                    <a:srgbClr val="C0C0C0"/>
                  </a:outerShdw>
                </a:effectLst>
                <a:latin typeface="Arial Black" pitchFamily="34" charset="0"/>
                <a:cs typeface="Arial" charset="0"/>
              </a:rPr>
              <a:t>PRUEBAS DE APTITUD FÍSICA – De</a:t>
            </a:r>
            <a:br>
              <a:rPr lang="es-PR" altLang="es-PR" sz="2000" b="0" dirty="0">
                <a:solidFill>
                  <a:srgbClr val="484876"/>
                </a:solidFill>
                <a:effectLst>
                  <a:outerShdw blurRad="38100" dist="38100" dir="2700000" algn="tl">
                    <a:srgbClr val="C0C0C0"/>
                  </a:outerShdw>
                </a:effectLst>
                <a:latin typeface="Arial Black" pitchFamily="34" charset="0"/>
                <a:cs typeface="Arial" charset="0"/>
              </a:rPr>
            </a:b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FÁCIL ADMINISTRACIÓN:</a:t>
            </a:r>
          </a:p>
        </p:txBody>
      </p:sp>
      <p:sp>
        <p:nvSpPr>
          <p:cNvPr id="27" name="Title 1"/>
          <p:cNvSpPr>
            <a:spLocks/>
          </p:cNvSpPr>
          <p:nvPr/>
        </p:nvSpPr>
        <p:spPr bwMode="auto">
          <a:xfrm>
            <a:off x="3673946" y="1250330"/>
            <a:ext cx="50745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b="0" dirty="0">
                <a:solidFill>
                  <a:srgbClr val="484876"/>
                </a:solidFill>
                <a:effectLst>
                  <a:outerShdw blurRad="38100" dist="38100" dir="2700000" algn="tl">
                    <a:srgbClr val="C0C0C0"/>
                  </a:outerShdw>
                </a:effectLst>
                <a:latin typeface="Arial Black" pitchFamily="34" charset="0"/>
                <a:cs typeface="Arial" charset="0"/>
              </a:rPr>
              <a:t>ANÁLISIS DE NECESIDADES</a:t>
            </a:r>
            <a:endParaRPr lang="es-PR" altLang="es-PR" sz="20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8"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3737" y="1700808"/>
            <a:ext cx="2664296"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a:spLocks/>
          </p:cNvSpPr>
          <p:nvPr/>
        </p:nvSpPr>
        <p:spPr bwMode="auto">
          <a:xfrm>
            <a:off x="3823737" y="1730126"/>
            <a:ext cx="2520280"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COMPONENTES</a:t>
            </a:r>
            <a:endParaRPr lang="es-PR" altLang="es-PR" sz="230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30" name="Text Box 9"/>
          <p:cNvSpPr txBox="1">
            <a:spLocks noChangeArrowheads="1"/>
          </p:cNvSpPr>
          <p:nvPr/>
        </p:nvSpPr>
        <p:spPr bwMode="auto">
          <a:xfrm>
            <a:off x="972444" y="2372708"/>
            <a:ext cx="7615704"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Determinar del estilo de vida del cliente</a:t>
            </a:r>
          </a:p>
        </p:txBody>
      </p:sp>
      <p:pic>
        <p:nvPicPr>
          <p:cNvPr id="31"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233451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9"/>
          <p:cNvSpPr txBox="1">
            <a:spLocks noChangeArrowheads="1"/>
          </p:cNvSpPr>
          <p:nvPr/>
        </p:nvSpPr>
        <p:spPr bwMode="auto">
          <a:xfrm>
            <a:off x="972444" y="2904618"/>
            <a:ext cx="7615704"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Establecer las demandas del deporte</a:t>
            </a:r>
          </a:p>
        </p:txBody>
      </p:sp>
      <p:pic>
        <p:nvPicPr>
          <p:cNvPr id="33"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286642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9"/>
          <p:cNvSpPr txBox="1">
            <a:spLocks noChangeArrowheads="1"/>
          </p:cNvSpPr>
          <p:nvPr/>
        </p:nvSpPr>
        <p:spPr bwMode="auto">
          <a:xfrm>
            <a:off x="972444" y="3424005"/>
            <a:ext cx="7759720"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Identificar lesiones, y limitaciones, actuales y previas</a:t>
            </a:r>
          </a:p>
        </p:txBody>
      </p:sp>
      <p:pic>
        <p:nvPicPr>
          <p:cNvPr id="42"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338581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9"/>
          <p:cNvSpPr txBox="1">
            <a:spLocks noChangeArrowheads="1"/>
          </p:cNvSpPr>
          <p:nvPr/>
        </p:nvSpPr>
        <p:spPr bwMode="auto">
          <a:xfrm>
            <a:off x="972444" y="4216093"/>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Determinar de la experiencia general del entrenamiento</a:t>
            </a:r>
          </a:p>
        </p:txBody>
      </p:sp>
      <p:pic>
        <p:nvPicPr>
          <p:cNvPr id="4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417790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9"/>
          <p:cNvSpPr txBox="1">
            <a:spLocks noChangeArrowheads="1"/>
          </p:cNvSpPr>
          <p:nvPr/>
        </p:nvSpPr>
        <p:spPr bwMode="auto">
          <a:xfrm>
            <a:off x="972444" y="5008181"/>
            <a:ext cx="7615704"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Establecer las demandas del deporte</a:t>
            </a:r>
          </a:p>
        </p:txBody>
      </p:sp>
      <p:pic>
        <p:nvPicPr>
          <p:cNvPr id="46"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496999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9"/>
          <p:cNvSpPr txBox="1">
            <a:spLocks noChangeArrowheads="1"/>
          </p:cNvSpPr>
          <p:nvPr/>
        </p:nvSpPr>
        <p:spPr bwMode="auto">
          <a:xfrm>
            <a:off x="972444" y="5512237"/>
            <a:ext cx="7759720"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Identificar el nivel actual de las destrezas</a:t>
            </a:r>
          </a:p>
        </p:txBody>
      </p:sp>
      <p:pic>
        <p:nvPicPr>
          <p:cNvPr id="4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5474047"/>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36" y="620688"/>
            <a:ext cx="3136900" cy="1574800"/>
          </a:xfrm>
          <a:prstGeom prst="rect">
            <a:avLst/>
          </a:prstGeom>
        </p:spPr>
      </p:pic>
    </p:spTree>
    <p:custDataLst>
      <p:tags r:id="rId1"/>
    </p:custDataLst>
    <p:extLst>
      <p:ext uri="{BB962C8B-B14F-4D97-AF65-F5344CB8AC3E}">
        <p14:creationId xmlns:p14="http://schemas.microsoft.com/office/powerpoint/2010/main" val="2472638873"/>
      </p:ext>
    </p:extLst>
  </p:cSld>
  <p:clrMapOvr>
    <a:masterClrMapping/>
  </p:clrMapOvr>
  <p:transition spd="slow">
    <p:check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80824-05D6-47FC-9682-B42EB8AE23A4}"/>
              </a:ext>
            </a:extLst>
          </p:cNvPr>
          <p:cNvSpPr>
            <a:spLocks/>
          </p:cNvSpPr>
          <p:nvPr/>
        </p:nvSpPr>
        <p:spPr bwMode="auto">
          <a:xfrm>
            <a:off x="251520" y="908720"/>
            <a:ext cx="8280920" cy="17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r>
              <a:rPr lang="es-PR" altLang="es-PR" sz="5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ACCESO A LA PRESENTACIÓN:</a:t>
            </a:r>
            <a:endParaRPr lang="es-PR" altLang="es-PR" sz="5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ext Box 2">
            <a:extLst>
              <a:ext uri="{FF2B5EF4-FFF2-40B4-BE49-F238E27FC236}">
                <a16:creationId xmlns:a16="http://schemas.microsoft.com/office/drawing/2014/main" id="{DD0371B2-660E-45B2-BE44-3910C57BACA7}"/>
              </a:ext>
            </a:extLst>
          </p:cNvPr>
          <p:cNvSpPr txBox="1">
            <a:spLocks noChangeArrowheads="1"/>
          </p:cNvSpPr>
          <p:nvPr/>
        </p:nvSpPr>
        <p:spPr bwMode="auto">
          <a:xfrm>
            <a:off x="35496" y="3068960"/>
            <a:ext cx="9144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http://www.saludmed.com/</a:t>
            </a:r>
            <a:b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PR" altLang="es-PR" sz="4000" b="1" dirty="0" err="1">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entrenadeportesindividuales</a:t>
            </a: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a:lnSpc>
                <a:spcPct val="90000"/>
              </a:lnSpc>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presentaciones/</a:t>
            </a:r>
          </a:p>
          <a:p>
            <a:pPr algn="ctr">
              <a:lnSpc>
                <a:spcPct val="90000"/>
              </a:lnSpc>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DEF_Mov-Ejer-ActvF_Kinesiol_Destrezas.pdf</a:t>
            </a:r>
          </a:p>
        </p:txBody>
      </p:sp>
    </p:spTree>
    <p:custDataLst>
      <p:tags r:id="rId1"/>
    </p:custDataLst>
    <p:extLst>
      <p:ext uri="{BB962C8B-B14F-4D97-AF65-F5344CB8AC3E}">
        <p14:creationId xmlns:p14="http://schemas.microsoft.com/office/powerpoint/2010/main" val="2341998574"/>
      </p:ext>
    </p:extLst>
  </p:cSld>
  <p:clrMapOvr>
    <a:masterClrMapping/>
  </p:clrMapOvr>
  <p:transition spd="slow">
    <p:newsflash/>
    <p:sndAc>
      <p:stSnd>
        <p:snd r:embed="rId4" name="breeze.wav"/>
      </p:stSnd>
    </p:sndAc>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6"/>
          <p:cNvSpPr txBox="1">
            <a:spLocks noChangeArrowheads="1"/>
          </p:cNvSpPr>
          <p:nvPr/>
        </p:nvSpPr>
        <p:spPr bwMode="auto">
          <a:xfrm>
            <a:off x="310207" y="5877272"/>
            <a:ext cx="8785225"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b="0" dirty="0">
                <a:latin typeface="Times New Roman" pitchFamily="18" charset="0"/>
              </a:rPr>
              <a:t> Adaptado de: “</a:t>
            </a:r>
            <a:r>
              <a:rPr lang="es-ES" altLang="es-PR" sz="1200" b="0" dirty="0" err="1">
                <a:latin typeface="Times New Roman" pitchFamily="18" charset="0"/>
              </a:rPr>
              <a:t>Tests</a:t>
            </a:r>
            <a:r>
              <a:rPr lang="es-ES" altLang="es-PR" sz="1200" b="0" dirty="0">
                <a:latin typeface="Times New Roman" pitchFamily="18" charset="0"/>
              </a:rPr>
              <a:t>, Data </a:t>
            </a:r>
            <a:r>
              <a:rPr lang="es-ES" altLang="es-PR" sz="1200" b="0" dirty="0" err="1">
                <a:latin typeface="Times New Roman" pitchFamily="18" charset="0"/>
              </a:rPr>
              <a:t>Analysis</a:t>
            </a:r>
            <a:r>
              <a:rPr lang="es-ES" altLang="es-PR" sz="1200" b="0" dirty="0">
                <a:latin typeface="Times New Roman" pitchFamily="18" charset="0"/>
              </a:rPr>
              <a:t>, and </a:t>
            </a:r>
            <a:r>
              <a:rPr lang="es-ES" altLang="es-PR" sz="1200" b="0" dirty="0" err="1">
                <a:latin typeface="Times New Roman" pitchFamily="18" charset="0"/>
              </a:rPr>
              <a:t>Conclusions</a:t>
            </a:r>
            <a:r>
              <a:rPr lang="es-ES" altLang="es-PR" sz="1200" b="0" dirty="0">
                <a:latin typeface="Times New Roman" pitchFamily="18" charset="0"/>
              </a:rPr>
              <a:t>,” por M. R. </a:t>
            </a:r>
            <a:r>
              <a:rPr lang="es-ES" altLang="es-PR" sz="1200" b="0" dirty="0" err="1">
                <a:latin typeface="Times New Roman" pitchFamily="18" charset="0"/>
              </a:rPr>
              <a:t>Rhea</a:t>
            </a:r>
            <a:r>
              <a:rPr lang="es-ES" altLang="es-PR" sz="1200" b="0" dirty="0">
                <a:latin typeface="Times New Roman" pitchFamily="18" charset="0"/>
              </a:rPr>
              <a:t>, &amp; M. D. Peterson. En </a:t>
            </a:r>
            <a:r>
              <a:rPr lang="en-US" altLang="es-PR" sz="1200" b="1" i="1" dirty="0">
                <a:latin typeface="Times New Roman" pitchFamily="18" charset="0"/>
              </a:rPr>
              <a:t>NSCA’s Guide to Tests and Assessment</a:t>
            </a:r>
            <a:r>
              <a:rPr lang="en-US" altLang="es-PR" sz="1200" b="0" dirty="0">
                <a:latin typeface="Times New Roman" pitchFamily="18" charset="0"/>
              </a:rPr>
              <a:t>. (p. </a:t>
            </a:r>
            <a:r>
              <a:rPr lang="en-US" altLang="es-PR" sz="1200" dirty="0">
                <a:latin typeface="Times New Roman" pitchFamily="18" charset="0"/>
              </a:rPr>
              <a:t>1</a:t>
            </a:r>
            <a:r>
              <a:rPr lang="en-US" altLang="es-PR" sz="1200" b="0" dirty="0">
                <a:latin typeface="Times New Roman" pitchFamily="18" charset="0"/>
              </a:rPr>
              <a:t>), </a:t>
            </a:r>
            <a:r>
              <a:rPr lang="en-US" altLang="es-PR" sz="1200" b="0" dirty="0" err="1">
                <a:latin typeface="Times New Roman" pitchFamily="18" charset="0"/>
              </a:rPr>
              <a:t>por</a:t>
            </a:r>
            <a:r>
              <a:rPr lang="es-ES" altLang="es-PR" sz="1200" dirty="0">
                <a:latin typeface="Times New Roman" pitchFamily="18" charset="0"/>
              </a:rPr>
              <a:t> </a:t>
            </a:r>
            <a:r>
              <a:rPr lang="es-ES" altLang="es-PR" sz="1200" b="0" dirty="0">
                <a:latin typeface="Times New Roman" pitchFamily="18" charset="0"/>
              </a:rPr>
              <a:t>T. Miller (Ed.), 2012, Champaign, IL: Human </a:t>
            </a:r>
            <a:r>
              <a:rPr lang="es-ES" altLang="es-PR" sz="1200" b="0" dirty="0" err="1">
                <a:latin typeface="Times New Roman" pitchFamily="18" charset="0"/>
              </a:rPr>
              <a:t>Kinetics</a:t>
            </a:r>
            <a:r>
              <a:rPr lang="es-ES" altLang="es-PR" sz="1200" b="0" dirty="0">
                <a:latin typeface="Times New Roman" pitchFamily="18" charset="0"/>
              </a:rPr>
              <a:t>. C</a:t>
            </a:r>
            <a:r>
              <a:rPr lang="en-US" altLang="es-PR" sz="1200" b="0" dirty="0" err="1">
                <a:latin typeface="Times New Roman" pitchFamily="18" charset="0"/>
              </a:rPr>
              <a:t>opyright</a:t>
            </a:r>
            <a:r>
              <a:rPr lang="en-US" altLang="es-PR" sz="1200" b="0" dirty="0">
                <a:latin typeface="Times New Roman" pitchFamily="18" charset="0"/>
              </a:rPr>
              <a:t> 2012 </a:t>
            </a:r>
            <a:r>
              <a:rPr lang="en-US" altLang="es-PR" sz="1200" b="0" dirty="0" err="1">
                <a:latin typeface="Times New Roman" pitchFamily="18" charset="0"/>
              </a:rPr>
              <a:t>por</a:t>
            </a:r>
            <a:r>
              <a:rPr lang="en-US" altLang="es-PR" sz="1200" b="0" dirty="0">
                <a:latin typeface="Times New Roman" pitchFamily="18" charset="0"/>
              </a:rPr>
              <a:t> National Strength and Conditioning Association</a:t>
            </a:r>
          </a:p>
        </p:txBody>
      </p:sp>
      <p:sp>
        <p:nvSpPr>
          <p:cNvPr id="12" name="Title 1"/>
          <p:cNvSpPr>
            <a:spLocks/>
          </p:cNvSpPr>
          <p:nvPr/>
        </p:nvSpPr>
        <p:spPr bwMode="auto">
          <a:xfrm>
            <a:off x="3558112" y="636019"/>
            <a:ext cx="507451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b="0" dirty="0">
                <a:solidFill>
                  <a:srgbClr val="484876"/>
                </a:solidFill>
                <a:effectLst>
                  <a:outerShdw blurRad="38100" dist="38100" dir="2700000" algn="tl">
                    <a:srgbClr val="C0C0C0"/>
                  </a:outerShdw>
                </a:effectLst>
                <a:latin typeface="Arial Black" pitchFamily="34" charset="0"/>
                <a:cs typeface="Arial" charset="0"/>
              </a:rPr>
              <a:t>PRUEBAS DE APTITUD FÍSICA – De</a:t>
            </a:r>
            <a:br>
              <a:rPr lang="es-PR" altLang="es-PR" sz="2000" b="0" dirty="0">
                <a:solidFill>
                  <a:srgbClr val="484876"/>
                </a:solidFill>
                <a:effectLst>
                  <a:outerShdw blurRad="38100" dist="38100" dir="2700000" algn="tl">
                    <a:srgbClr val="C0C0C0"/>
                  </a:outerShdw>
                </a:effectLst>
                <a:latin typeface="Arial Black" pitchFamily="34" charset="0"/>
                <a:cs typeface="Arial" charset="0"/>
              </a:rPr>
            </a:b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FÁCIL ADMINISTRACIÓN:</a:t>
            </a:r>
          </a:p>
        </p:txBody>
      </p:sp>
      <p:sp>
        <p:nvSpPr>
          <p:cNvPr id="13" name="Title 1"/>
          <p:cNvSpPr>
            <a:spLocks/>
          </p:cNvSpPr>
          <p:nvPr/>
        </p:nvSpPr>
        <p:spPr bwMode="auto">
          <a:xfrm>
            <a:off x="3558113" y="1500115"/>
            <a:ext cx="50745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ANÁLISIS DE NECESIDADES</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4"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7699" y="2077071"/>
            <a:ext cx="489292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p:cNvSpPr>
          <p:nvPr/>
        </p:nvSpPr>
        <p:spPr bwMode="auto">
          <a:xfrm>
            <a:off x="3880103" y="2148509"/>
            <a:ext cx="4358529"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300" i="1" dirty="0">
                <a:solidFill>
                  <a:srgbClr val="484876"/>
                </a:solidFill>
                <a:effectLst>
                  <a:outerShdw blurRad="38100" dist="38100" dir="2700000" algn="tl">
                    <a:srgbClr val="C0C0C0"/>
                  </a:outerShdw>
                </a:effectLst>
                <a:latin typeface="Arial Black" pitchFamily="34" charset="0"/>
                <a:cs typeface="Arial" charset="0"/>
              </a:rPr>
              <a:t>PASOS/PROCEDIMIENTOS</a:t>
            </a:r>
          </a:p>
        </p:txBody>
      </p:sp>
      <p:sp>
        <p:nvSpPr>
          <p:cNvPr id="16" name="Text Box 9"/>
          <p:cNvSpPr txBox="1">
            <a:spLocks noChangeArrowheads="1"/>
          </p:cNvSpPr>
          <p:nvPr/>
        </p:nvSpPr>
        <p:spPr bwMode="auto">
          <a:xfrm>
            <a:off x="980360" y="3050473"/>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Colección de los datos correspondientes y necesarios</a:t>
            </a:r>
          </a:p>
        </p:txBody>
      </p:sp>
      <p:pic>
        <p:nvPicPr>
          <p:cNvPr id="19"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01228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980360" y="4015400"/>
            <a:ext cx="7615704"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Analizar correctamente tales datos</a:t>
            </a:r>
          </a:p>
        </p:txBody>
      </p:sp>
      <p:pic>
        <p:nvPicPr>
          <p:cNvPr id="21"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97721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9"/>
          <p:cNvSpPr txBox="1">
            <a:spLocks noChangeArrowheads="1"/>
          </p:cNvSpPr>
          <p:nvPr/>
        </p:nvSpPr>
        <p:spPr bwMode="auto">
          <a:xfrm>
            <a:off x="980360" y="4807488"/>
            <a:ext cx="7759720"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Presentar la información en una manera concisa y precisa</a:t>
            </a:r>
          </a:p>
        </p:txBody>
      </p:sp>
      <p:pic>
        <p:nvPicPr>
          <p:cNvPr id="23"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769298"/>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760167"/>
            <a:ext cx="2840350" cy="19527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815029218"/>
      </p:ext>
    </p:extLst>
  </p:cSld>
  <p:clrMapOvr>
    <a:masterClrMapping/>
  </p:clrMapOvr>
  <p:transition spd="slow">
    <p:checke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55" y="476672"/>
            <a:ext cx="1616665" cy="1091001"/>
          </a:xfrm>
          <a:prstGeom prst="rect">
            <a:avLst/>
          </a:prstGeom>
        </p:spPr>
      </p:pic>
      <p:sp>
        <p:nvSpPr>
          <p:cNvPr id="18" name="Text Box 6"/>
          <p:cNvSpPr txBox="1">
            <a:spLocks noChangeArrowheads="1"/>
          </p:cNvSpPr>
          <p:nvPr/>
        </p:nvSpPr>
        <p:spPr bwMode="auto">
          <a:xfrm>
            <a:off x="310207" y="6021090"/>
            <a:ext cx="8785225"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 “</a:t>
            </a:r>
            <a:r>
              <a:rPr lang="es-ES" altLang="es-PR" sz="1200" b="0" dirty="0" err="1">
                <a:latin typeface="Times New Roman" pitchFamily="18" charset="0"/>
              </a:rPr>
              <a:t>Tests</a:t>
            </a:r>
            <a:r>
              <a:rPr lang="es-ES" altLang="es-PR" sz="1200" b="0" dirty="0">
                <a:latin typeface="Times New Roman" pitchFamily="18" charset="0"/>
              </a:rPr>
              <a:t>, Data </a:t>
            </a:r>
            <a:r>
              <a:rPr lang="es-ES" altLang="es-PR" sz="1200" b="0" dirty="0" err="1">
                <a:latin typeface="Times New Roman" pitchFamily="18" charset="0"/>
              </a:rPr>
              <a:t>Analysis</a:t>
            </a:r>
            <a:r>
              <a:rPr lang="es-ES" altLang="es-PR" sz="1200" b="0" dirty="0">
                <a:latin typeface="Times New Roman" pitchFamily="18" charset="0"/>
              </a:rPr>
              <a:t>, and </a:t>
            </a:r>
            <a:r>
              <a:rPr lang="es-ES" altLang="es-PR" sz="1200" b="0" dirty="0" err="1">
                <a:latin typeface="Times New Roman" pitchFamily="18" charset="0"/>
              </a:rPr>
              <a:t>Conclusions</a:t>
            </a:r>
            <a:r>
              <a:rPr lang="es-ES" altLang="es-PR" sz="1200" b="0" dirty="0">
                <a:latin typeface="Times New Roman" pitchFamily="18" charset="0"/>
              </a:rPr>
              <a:t>,” por M. R. </a:t>
            </a:r>
            <a:r>
              <a:rPr lang="es-ES" altLang="es-PR" sz="1200" b="0" dirty="0" err="1">
                <a:latin typeface="Times New Roman" pitchFamily="18" charset="0"/>
              </a:rPr>
              <a:t>Rhea</a:t>
            </a:r>
            <a:r>
              <a:rPr lang="es-ES" altLang="es-PR" sz="1200" b="0" dirty="0">
                <a:latin typeface="Times New Roman" pitchFamily="18" charset="0"/>
              </a:rPr>
              <a:t>, &amp; M. D. Peterson. En </a:t>
            </a:r>
            <a:r>
              <a:rPr lang="en-US" altLang="es-PR" sz="1200" b="1" i="1" dirty="0">
                <a:latin typeface="Times New Roman" pitchFamily="18" charset="0"/>
              </a:rPr>
              <a:t>NSCA’s Guide to Tests and Assessment</a:t>
            </a:r>
            <a:r>
              <a:rPr lang="en-US" altLang="es-PR" sz="1200" b="0" dirty="0">
                <a:latin typeface="Times New Roman" pitchFamily="18" charset="0"/>
              </a:rPr>
              <a:t>. (p. 2), </a:t>
            </a:r>
            <a:r>
              <a:rPr lang="en-US" altLang="es-PR" sz="1200" b="0" dirty="0" err="1">
                <a:latin typeface="Times New Roman" pitchFamily="18" charset="0"/>
              </a:rPr>
              <a:t>por</a:t>
            </a:r>
            <a:r>
              <a:rPr lang="es-ES" altLang="es-PR" sz="1200" dirty="0">
                <a:latin typeface="Times New Roman" pitchFamily="18" charset="0"/>
              </a:rPr>
              <a:t> </a:t>
            </a:r>
            <a:r>
              <a:rPr lang="es-ES" altLang="es-PR" sz="1200" b="0" dirty="0">
                <a:latin typeface="Times New Roman" pitchFamily="18" charset="0"/>
              </a:rPr>
              <a:t>T. Miller (Ed.), 2012, Champaign, IL: Human </a:t>
            </a:r>
            <a:r>
              <a:rPr lang="es-ES" altLang="es-PR" sz="1200" b="0" dirty="0" err="1">
                <a:latin typeface="Times New Roman" pitchFamily="18" charset="0"/>
              </a:rPr>
              <a:t>Kinetics</a:t>
            </a:r>
            <a:r>
              <a:rPr lang="es-ES" altLang="es-PR" sz="1200" b="0" dirty="0">
                <a:latin typeface="Times New Roman" pitchFamily="18" charset="0"/>
              </a:rPr>
              <a:t>. C</a:t>
            </a:r>
            <a:r>
              <a:rPr lang="en-US" altLang="es-PR" sz="1200" b="0" dirty="0" err="1">
                <a:latin typeface="Times New Roman" pitchFamily="18" charset="0"/>
              </a:rPr>
              <a:t>opyright</a:t>
            </a:r>
            <a:r>
              <a:rPr lang="en-US" altLang="es-PR" sz="1200" b="0" dirty="0">
                <a:latin typeface="Times New Roman" pitchFamily="18" charset="0"/>
              </a:rPr>
              <a:t> 2012 </a:t>
            </a:r>
            <a:r>
              <a:rPr lang="en-US" altLang="es-PR" sz="1200" b="0" dirty="0" err="1">
                <a:latin typeface="Times New Roman" pitchFamily="18" charset="0"/>
              </a:rPr>
              <a:t>por</a:t>
            </a:r>
            <a:r>
              <a:rPr lang="en-US" altLang="es-PR" sz="1200" b="0" dirty="0">
                <a:latin typeface="Times New Roman" pitchFamily="18" charset="0"/>
              </a:rPr>
              <a:t> National Strength and Conditioning Association</a:t>
            </a:r>
          </a:p>
        </p:txBody>
      </p:sp>
      <p:pic>
        <p:nvPicPr>
          <p:cNvPr id="23" name="Picture 2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1557164"/>
            <a:ext cx="662473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p:cNvSpPr>
          <p:nvPr/>
        </p:nvSpPr>
        <p:spPr bwMode="auto">
          <a:xfrm>
            <a:off x="1331639" y="1628602"/>
            <a:ext cx="6012161"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PARA EL ENTRENADOR PERSONAL</a:t>
            </a:r>
          </a:p>
        </p:txBody>
      </p:sp>
      <p:sp>
        <p:nvSpPr>
          <p:cNvPr id="25" name="Title 1"/>
          <p:cNvSpPr>
            <a:spLocks/>
          </p:cNvSpPr>
          <p:nvPr/>
        </p:nvSpPr>
        <p:spPr bwMode="auto">
          <a:xfrm>
            <a:off x="2484784" y="765076"/>
            <a:ext cx="5543600" cy="3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2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PRUEBAS DE APTITUD FÍSICA</a:t>
            </a: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26" name="Title 1"/>
          <p:cNvSpPr>
            <a:spLocks/>
          </p:cNvSpPr>
          <p:nvPr/>
        </p:nvSpPr>
        <p:spPr bwMode="auto">
          <a:xfrm>
            <a:off x="2448271" y="1125116"/>
            <a:ext cx="5076057" cy="36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RAZONES/OBJETIVOS</a:t>
            </a:r>
          </a:p>
        </p:txBody>
      </p:sp>
      <p:sp>
        <p:nvSpPr>
          <p:cNvPr id="27" name="Text Box 9"/>
          <p:cNvSpPr txBox="1">
            <a:spLocks noChangeArrowheads="1"/>
          </p:cNvSpPr>
          <p:nvPr/>
        </p:nvSpPr>
        <p:spPr bwMode="auto">
          <a:xfrm>
            <a:off x="836344" y="2315062"/>
            <a:ext cx="6507456"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Utilidad de las mediciones:</a:t>
            </a:r>
          </a:p>
        </p:txBody>
      </p:sp>
      <p:pic>
        <p:nvPicPr>
          <p:cNvPr id="28"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227687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28"/>
          <p:cNvSpPr txBox="1">
            <a:spLocks noChangeArrowheads="1"/>
          </p:cNvSpPr>
          <p:nvPr/>
        </p:nvSpPr>
        <p:spPr bwMode="auto">
          <a:xfrm>
            <a:off x="1246238" y="4077072"/>
            <a:ext cx="7502226" cy="195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err="1">
                <a:solidFill>
                  <a:srgbClr val="000000"/>
                </a:solidFill>
                <a:latin typeface="Calibri" pitchFamily="34" charset="0"/>
              </a:rPr>
              <a:t>Permite</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evaluar</a:t>
            </a:r>
            <a:r>
              <a:rPr lang="en-US" altLang="es-PR" sz="2900" b="1" dirty="0">
                <a:solidFill>
                  <a:srgbClr val="000000"/>
                </a:solidFill>
                <a:latin typeface="Calibri" pitchFamily="34" charset="0"/>
              </a:rPr>
              <a:t> el </a:t>
            </a:r>
            <a:r>
              <a:rPr lang="en-US" altLang="es-PR" sz="2900" b="1" dirty="0" err="1">
                <a:solidFill>
                  <a:srgbClr val="000000"/>
                </a:solidFill>
                <a:latin typeface="Calibri" pitchFamily="34" charset="0"/>
              </a:rPr>
              <a:t>progreso</a:t>
            </a:r>
            <a:r>
              <a:rPr lang="en-US" altLang="es-PR" sz="2900" b="1" dirty="0">
                <a:solidFill>
                  <a:srgbClr val="000000"/>
                </a:solidFill>
                <a:latin typeface="Calibri" pitchFamily="34" charset="0"/>
              </a:rPr>
              <a:t> de las </a:t>
            </a:r>
            <a:r>
              <a:rPr lang="en-US" altLang="es-PR" sz="2900" b="1" dirty="0" err="1">
                <a:solidFill>
                  <a:srgbClr val="000000"/>
                </a:solidFill>
                <a:latin typeface="Calibri" pitchFamily="34" charset="0"/>
              </a:rPr>
              <a:t>adaptaciones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mofofuncionales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inherentes</a:t>
            </a:r>
            <a:r>
              <a:rPr lang="en-US" altLang="es-PR" sz="2900" b="1" dirty="0">
                <a:solidFill>
                  <a:srgbClr val="000000"/>
                </a:solidFill>
                <a:latin typeface="Calibri" pitchFamily="34" charset="0"/>
              </a:rPr>
              <a:t> al </a:t>
            </a:r>
            <a:r>
              <a:rPr lang="en-US" altLang="es-PR" sz="2900" b="1" dirty="0" err="1">
                <a:solidFill>
                  <a:srgbClr val="000000"/>
                </a:solidFill>
                <a:latin typeface="Calibri" pitchFamily="34" charset="0"/>
              </a:rPr>
              <a:t>ejercicio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crónico</a:t>
            </a:r>
            <a:r>
              <a:rPr lang="en-US" altLang="es-PR" sz="2900" b="1" dirty="0">
                <a:solidFill>
                  <a:srgbClr val="000000"/>
                </a:solidFill>
                <a:latin typeface="Calibri" pitchFamily="34" charset="0"/>
              </a:rPr>
              <a:t>, a </a:t>
            </a:r>
            <a:r>
              <a:rPr lang="en-US" altLang="es-PR" sz="2900" b="1" dirty="0" err="1">
                <a:solidFill>
                  <a:srgbClr val="000000"/>
                </a:solidFill>
                <a:latin typeface="Calibri" pitchFamily="34" charset="0"/>
              </a:rPr>
              <a:t>través</a:t>
            </a:r>
            <a:r>
              <a:rPr lang="en-US" altLang="es-PR" sz="2900" b="1" dirty="0">
                <a:solidFill>
                  <a:srgbClr val="000000"/>
                </a:solidFill>
                <a:latin typeface="Calibri" pitchFamily="34" charset="0"/>
              </a:rPr>
              <a:t> del </a:t>
            </a:r>
            <a:r>
              <a:rPr lang="en-US" altLang="es-PR" sz="2900" b="1" dirty="0" err="1">
                <a:solidFill>
                  <a:srgbClr val="000000"/>
                </a:solidFill>
                <a:latin typeface="Calibri" pitchFamily="34" charset="0"/>
              </a:rPr>
              <a:t>tiempo</a:t>
            </a:r>
            <a:r>
              <a:rPr lang="en-US" altLang="es-PR" sz="2900" b="1" dirty="0">
                <a:solidFill>
                  <a:srgbClr val="000000"/>
                </a:solidFill>
                <a:latin typeface="Calibri" pitchFamily="34" charset="0"/>
              </a:rPr>
              <a:t> que se </a:t>
            </a:r>
            <a:r>
              <a:rPr lang="en-US" altLang="es-PR" sz="2900" b="1" dirty="0" err="1">
                <a:solidFill>
                  <a:srgbClr val="000000"/>
                </a:solidFill>
                <a:latin typeface="Calibri" pitchFamily="34" charset="0"/>
              </a:rPr>
              <a:t>encuentra</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participando</a:t>
            </a:r>
            <a:r>
              <a:rPr lang="en-US" altLang="es-PR" sz="2900" b="1" dirty="0">
                <a:solidFill>
                  <a:srgbClr val="000000"/>
                </a:solidFill>
                <a:latin typeface="Calibri" pitchFamily="34" charset="0"/>
              </a:rPr>
              <a:t> el </a:t>
            </a:r>
            <a:r>
              <a:rPr lang="en-US" altLang="es-PR" sz="2900" b="1" dirty="0" err="1">
                <a:solidFill>
                  <a:srgbClr val="000000"/>
                </a:solidFill>
                <a:latin typeface="Calibri" pitchFamily="34" charset="0"/>
              </a:rPr>
              <a:t>cliente</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en</a:t>
            </a:r>
            <a:r>
              <a:rPr lang="en-US" altLang="es-PR" sz="2900" b="1" dirty="0">
                <a:solidFill>
                  <a:srgbClr val="000000"/>
                </a:solidFill>
                <a:latin typeface="Calibri" pitchFamily="34" charset="0"/>
              </a:rPr>
              <a:t> el </a:t>
            </a:r>
            <a:r>
              <a:rPr lang="en-US" altLang="es-PR" sz="2900" b="1" dirty="0" err="1">
                <a:solidFill>
                  <a:srgbClr val="000000"/>
                </a:solidFill>
                <a:latin typeface="Calibri" pitchFamily="34" charset="0"/>
              </a:rPr>
              <a:t>programa</a:t>
            </a:r>
            <a:r>
              <a:rPr lang="en-US" altLang="es-PR" sz="2900" b="1" dirty="0">
                <a:solidFill>
                  <a:srgbClr val="000000"/>
                </a:solidFill>
                <a:latin typeface="Calibri" pitchFamily="34" charset="0"/>
              </a:rPr>
              <a:t> de </a:t>
            </a:r>
            <a:r>
              <a:rPr lang="en-US" altLang="es-PR" sz="2900" b="1" dirty="0" err="1">
                <a:solidFill>
                  <a:srgbClr val="000000"/>
                </a:solidFill>
                <a:latin typeface="Calibri" pitchFamily="34" charset="0"/>
              </a:rPr>
              <a:t>entrenamiento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previamente</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planificado</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0" name="Picture 29"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592" y="4105454"/>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28"/>
          <p:cNvSpPr txBox="1">
            <a:spLocks noChangeArrowheads="1"/>
          </p:cNvSpPr>
          <p:nvPr/>
        </p:nvSpPr>
        <p:spPr bwMode="auto">
          <a:xfrm>
            <a:off x="1246238" y="2780928"/>
            <a:ext cx="7502226" cy="120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err="1">
                <a:solidFill>
                  <a:srgbClr val="000000"/>
                </a:solidFill>
                <a:latin typeface="Calibri" pitchFamily="34" charset="0"/>
              </a:rPr>
              <a:t>Permite</a:t>
            </a:r>
            <a:r>
              <a:rPr lang="en-US" altLang="es-PR" sz="2900" b="1" dirty="0">
                <a:solidFill>
                  <a:srgbClr val="000000"/>
                </a:solidFill>
                <a:latin typeface="Calibri" pitchFamily="34" charset="0"/>
              </a:rPr>
              <a:t> al </a:t>
            </a:r>
            <a:r>
              <a:rPr lang="en-US" altLang="es-PR" sz="2900" b="1" dirty="0" err="1">
                <a:solidFill>
                  <a:srgbClr val="000000"/>
                </a:solidFill>
                <a:latin typeface="Calibri" pitchFamily="34" charset="0"/>
              </a:rPr>
              <a:t>profesional</a:t>
            </a:r>
            <a:r>
              <a:rPr lang="en-US" altLang="es-PR" sz="2900" b="1" dirty="0">
                <a:solidFill>
                  <a:srgbClr val="000000"/>
                </a:solidFill>
                <a:latin typeface="Calibri" pitchFamily="34" charset="0"/>
              </a:rPr>
              <a:t> del </a:t>
            </a:r>
            <a:r>
              <a:rPr lang="en-US" altLang="es-PR" sz="2900" b="1" dirty="0" err="1">
                <a:solidFill>
                  <a:srgbClr val="000000"/>
                </a:solidFill>
                <a:latin typeface="Calibri" pitchFamily="34" charset="0"/>
              </a:rPr>
              <a:t>ejercicio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desarrollar</a:t>
            </a:r>
            <a:r>
              <a:rPr lang="en-US" altLang="es-PR" sz="2900" b="1" dirty="0">
                <a:solidFill>
                  <a:srgbClr val="000000"/>
                </a:solidFill>
                <a:latin typeface="Calibri" pitchFamily="34" charset="0"/>
              </a:rPr>
              <a:t> un </a:t>
            </a:r>
            <a:r>
              <a:rPr lang="en-US" altLang="es-PR" sz="2900" b="1" dirty="0" err="1">
                <a:solidFill>
                  <a:srgbClr val="000000"/>
                </a:solidFill>
                <a:latin typeface="Calibri" pitchFamily="34" charset="0"/>
              </a:rPr>
              <a:t>programa</a:t>
            </a:r>
            <a:r>
              <a:rPr lang="en-US" altLang="es-PR" sz="2900" b="1" dirty="0">
                <a:solidFill>
                  <a:srgbClr val="000000"/>
                </a:solidFill>
                <a:latin typeface="Calibri" pitchFamily="34" charset="0"/>
              </a:rPr>
              <a:t> de </a:t>
            </a:r>
            <a:r>
              <a:rPr lang="en-US" altLang="es-PR" sz="2900" b="1" dirty="0" err="1">
                <a:solidFill>
                  <a:srgbClr val="000000"/>
                </a:solidFill>
                <a:latin typeface="Calibri" pitchFamily="34" charset="0"/>
              </a:rPr>
              <a:t>entrenamiento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más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efectivo</a:t>
            </a:r>
            <a:r>
              <a:rPr lang="en-US" altLang="es-PR" sz="2900" b="1" dirty="0">
                <a:solidFill>
                  <a:srgbClr val="000000"/>
                </a:solidFill>
                <a:latin typeface="Calibri" pitchFamily="34" charset="0"/>
              </a:rPr>
              <a:t> y </a:t>
            </a:r>
            <a:r>
              <a:rPr lang="en-US" altLang="es-PR" sz="2900" b="1" dirty="0" err="1">
                <a:solidFill>
                  <a:srgbClr val="000000"/>
                </a:solidFill>
                <a:latin typeface="Calibri" pitchFamily="34" charset="0"/>
              </a:rPr>
              <a:t>apropiado</a:t>
            </a:r>
            <a:r>
              <a:rPr lang="en-US" altLang="es-PR" sz="2900" b="1" dirty="0">
                <a:solidFill>
                  <a:srgbClr val="000000"/>
                </a:solidFill>
                <a:latin typeface="Calibri" pitchFamily="34" charset="0"/>
              </a:rPr>
              <a:t> para el </a:t>
            </a:r>
            <a:r>
              <a:rPr lang="en-US" altLang="es-PR" sz="2900" b="1" dirty="0" err="1">
                <a:solidFill>
                  <a:srgbClr val="000000"/>
                </a:solidFill>
                <a:latin typeface="Calibri" pitchFamily="34" charset="0"/>
              </a:rPr>
              <a:t>cliente</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2" name="Picture 31"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592" y="2809310"/>
            <a:ext cx="408837" cy="4041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61375944"/>
      </p:ext>
    </p:extLst>
  </p:cSld>
  <p:clrMapOvr>
    <a:masterClrMapping/>
  </p:clrMapOvr>
  <p:transition spd="slow">
    <p:checke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0894" y="2412752"/>
            <a:ext cx="5040559"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p:cNvSpPr>
          <p:nvPr/>
        </p:nvSpPr>
        <p:spPr bwMode="auto">
          <a:xfrm>
            <a:off x="2984910" y="2526432"/>
            <a:ext cx="4609803" cy="36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MARCOS DE REFERENCIA</a:t>
            </a:r>
          </a:p>
        </p:txBody>
      </p:sp>
      <p:sp>
        <p:nvSpPr>
          <p:cNvPr id="23" name="Title 1"/>
          <p:cNvSpPr>
            <a:spLocks/>
          </p:cNvSpPr>
          <p:nvPr/>
        </p:nvSpPr>
        <p:spPr bwMode="auto">
          <a:xfrm>
            <a:off x="2734927" y="837531"/>
            <a:ext cx="615463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PRUEBAS DE APTITUD FÍSICA – De</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FÁCIL ADMINISTRACIÓN:</a:t>
            </a:r>
          </a:p>
        </p:txBody>
      </p:sp>
      <p:sp>
        <p:nvSpPr>
          <p:cNvPr id="24" name="Title 1"/>
          <p:cNvSpPr>
            <a:spLocks/>
          </p:cNvSpPr>
          <p:nvPr/>
        </p:nvSpPr>
        <p:spPr bwMode="auto">
          <a:xfrm>
            <a:off x="2734928" y="1787327"/>
            <a:ext cx="586660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INTERPRETACIÓN</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5" name="Title 5"/>
          <p:cNvSpPr txBox="1">
            <a:spLocks/>
          </p:cNvSpPr>
          <p:nvPr/>
        </p:nvSpPr>
        <p:spPr bwMode="auto">
          <a:xfrm>
            <a:off x="2768886" y="3356992"/>
            <a:ext cx="6267610"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s-PR" altLang="es-PR" sz="2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ESTÁNDARES BASADOS EN REFERENCIA A UNOS CRITERIOS</a:t>
            </a:r>
          </a:p>
        </p:txBody>
      </p:sp>
      <p:sp>
        <p:nvSpPr>
          <p:cNvPr id="26" name="Text Box 9"/>
          <p:cNvSpPr txBox="1">
            <a:spLocks noChangeArrowheads="1"/>
          </p:cNvSpPr>
          <p:nvPr/>
        </p:nvSpPr>
        <p:spPr bwMode="auto">
          <a:xfrm>
            <a:off x="892460" y="3984001"/>
            <a:ext cx="252741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Indicaciones:</a:t>
            </a:r>
          </a:p>
        </p:txBody>
      </p:sp>
      <p:pic>
        <p:nvPicPr>
          <p:cNvPr id="27"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652" y="394581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8"/>
          <p:cNvSpPr txBox="1">
            <a:spLocks noChangeArrowheads="1"/>
          </p:cNvSpPr>
          <p:nvPr/>
        </p:nvSpPr>
        <p:spPr bwMode="auto">
          <a:xfrm>
            <a:off x="1302354" y="5401186"/>
            <a:ext cx="7518118"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a:solidFill>
                  <a:srgbClr val="000000"/>
                </a:solidFill>
                <a:latin typeface="Calibri" pitchFamily="34" charset="0"/>
              </a:rPr>
              <a:t>Para </a:t>
            </a:r>
            <a:r>
              <a:rPr lang="en-US" altLang="es-PR" sz="2900" b="1" dirty="0" err="1">
                <a:solidFill>
                  <a:srgbClr val="000000"/>
                </a:solidFill>
                <a:latin typeface="Calibri" pitchFamily="34" charset="0"/>
              </a:rPr>
              <a:t>establecer</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estándares</a:t>
            </a:r>
            <a:r>
              <a:rPr lang="en-US" altLang="es-PR" sz="2900" b="1" dirty="0">
                <a:solidFill>
                  <a:srgbClr val="000000"/>
                </a:solidFill>
                <a:latin typeface="Calibri" pitchFamily="34" charset="0"/>
              </a:rPr>
              <a:t> de </a:t>
            </a:r>
            <a:r>
              <a:rPr lang="en-US" altLang="es-PR" sz="2900" b="1" dirty="0" err="1">
                <a:solidFill>
                  <a:srgbClr val="000000"/>
                </a:solidFill>
                <a:latin typeface="Calibri" pitchFamily="34" charset="0"/>
              </a:rPr>
              <a:t>ejecutoria</a:t>
            </a:r>
            <a:r>
              <a:rPr lang="en-US" altLang="es-PR" sz="2900" b="1" dirty="0">
                <a:solidFill>
                  <a:srgbClr val="000000"/>
                </a:solidFill>
                <a:latin typeface="Calibri" pitchFamily="34" charset="0"/>
              </a:rPr>
              <a:t> para </a:t>
            </a:r>
            <a:r>
              <a:rPr lang="en-US" altLang="es-PR" sz="2900" b="1" dirty="0" err="1">
                <a:solidFill>
                  <a:srgbClr val="000000"/>
                </a:solidFill>
                <a:latin typeface="Calibri" pitchFamily="34" charset="0"/>
              </a:rPr>
              <a:t>todos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9" name="Picture 28"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708" y="5445224"/>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8"/>
          <p:cNvSpPr txBox="1">
            <a:spLocks noChangeArrowheads="1"/>
          </p:cNvSpPr>
          <p:nvPr/>
        </p:nvSpPr>
        <p:spPr bwMode="auto">
          <a:xfrm>
            <a:off x="1302354" y="4465082"/>
            <a:ext cx="7518118"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a:solidFill>
                  <a:srgbClr val="000000"/>
                </a:solidFill>
                <a:latin typeface="Calibri" pitchFamily="34" charset="0"/>
              </a:rPr>
              <a:t>Para determiner </a:t>
            </a:r>
            <a:r>
              <a:rPr lang="en-US" altLang="es-PR" sz="2900" b="1" dirty="0" err="1">
                <a:solidFill>
                  <a:srgbClr val="000000"/>
                </a:solidFill>
                <a:latin typeface="Calibri" pitchFamily="34" charset="0"/>
              </a:rPr>
              <a:t>si</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alguien</a:t>
            </a:r>
            <a:r>
              <a:rPr lang="en-US" altLang="es-PR" sz="2900" b="1" dirty="0">
                <a:solidFill>
                  <a:srgbClr val="000000"/>
                </a:solidFill>
                <a:latin typeface="Calibri" pitchFamily="34" charset="0"/>
              </a:rPr>
              <a:t> ha </a:t>
            </a:r>
            <a:r>
              <a:rPr lang="en-US" altLang="es-PR" sz="2900" b="1" dirty="0" err="1">
                <a:solidFill>
                  <a:srgbClr val="000000"/>
                </a:solidFill>
                <a:latin typeface="Calibri" pitchFamily="34" charset="0"/>
              </a:rPr>
              <a:t>logrado</a:t>
            </a:r>
            <a:r>
              <a:rPr lang="en-US" altLang="es-PR" sz="2900" b="1" dirty="0">
                <a:solidFill>
                  <a:srgbClr val="000000"/>
                </a:solidFill>
                <a:latin typeface="Calibri" pitchFamily="34" charset="0"/>
              </a:rPr>
              <a:t> un </a:t>
            </a:r>
            <a:r>
              <a:rPr lang="en-US" altLang="es-PR" sz="2900" b="1" dirty="0" err="1">
                <a:solidFill>
                  <a:srgbClr val="000000"/>
                </a:solidFill>
                <a:latin typeface="Calibri" pitchFamily="34" charset="0"/>
              </a:rPr>
              <a:t>nivel</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específico</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1" name="Picture 30"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708" y="4509120"/>
            <a:ext cx="408837" cy="4041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397" y="525891"/>
            <a:ext cx="2474403" cy="3493275"/>
          </a:xfrm>
          <a:prstGeom prst="rect">
            <a:avLst/>
          </a:prstGeom>
          <a:effectLst>
            <a:softEdge rad="317500"/>
          </a:effectLst>
        </p:spPr>
      </p:pic>
    </p:spTree>
    <p:custDataLst>
      <p:tags r:id="rId1"/>
    </p:custDataLst>
    <p:extLst>
      <p:ext uri="{BB962C8B-B14F-4D97-AF65-F5344CB8AC3E}">
        <p14:creationId xmlns:p14="http://schemas.microsoft.com/office/powerpoint/2010/main" val="2198237271"/>
      </p:ext>
    </p:extLst>
  </p:cSld>
  <p:clrMapOvr>
    <a:masterClrMapping/>
  </p:clrMapOvr>
  <p:transition spd="slow">
    <p:checke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bwMode="auto">
          <a:xfrm>
            <a:off x="1722365" y="1616884"/>
            <a:ext cx="7170115" cy="1092036"/>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s-PR" altLang="es-PR" sz="2400" i="1"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COMPARAR LOS RESULTADOS</a:t>
            </a:r>
          </a:p>
          <a:p>
            <a:pPr algn="l" eaLnBrk="1" hangingPunct="1">
              <a:lnSpc>
                <a:spcPct val="90000"/>
              </a:lnSpc>
            </a:pPr>
            <a:r>
              <a:rPr lang="es-PR" altLang="es-PR" sz="2400" i="1"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DE LAS PRUEBAS DE LOS CLIENTES</a:t>
            </a:r>
          </a:p>
          <a:p>
            <a:pPr algn="l" eaLnBrk="1" hangingPunct="1">
              <a:lnSpc>
                <a:spcPct val="90000"/>
              </a:lnSpc>
            </a:pPr>
            <a:r>
              <a:rPr lang="es-PR" altLang="es-PR" sz="24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con </a:t>
            </a:r>
            <a:r>
              <a:rPr lang="es-PR" altLang="es-PR" sz="2400" i="1" dirty="0">
                <a:solidFill>
                  <a:srgbClr val="9E0040"/>
                </a:solidFill>
                <a:latin typeface="Arial Black" panose="020B0A04020102020204" pitchFamily="34" charset="0"/>
                <a:cs typeface="Tahoma" panose="020B0604030504040204" pitchFamily="34" charset="0"/>
              </a:rPr>
              <a:t>ESTÁNDARES NORMATIVOS: Normas</a:t>
            </a:r>
          </a:p>
        </p:txBody>
      </p:sp>
      <p:sp>
        <p:nvSpPr>
          <p:cNvPr id="15" name="Title 1"/>
          <p:cNvSpPr>
            <a:spLocks/>
          </p:cNvSpPr>
          <p:nvPr/>
        </p:nvSpPr>
        <p:spPr bwMode="auto">
          <a:xfrm>
            <a:off x="1763688" y="680779"/>
            <a:ext cx="6760372" cy="80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PRUEBAS DE APTITUD FÍSICA:</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INTERPRETACIÓN – Población General</a:t>
            </a:r>
          </a:p>
        </p:txBody>
      </p:sp>
      <p:sp>
        <p:nvSpPr>
          <p:cNvPr id="16" name="Text Box 9"/>
          <p:cNvSpPr txBox="1">
            <a:spLocks noChangeArrowheads="1"/>
          </p:cNvSpPr>
          <p:nvPr/>
        </p:nvSpPr>
        <p:spPr bwMode="auto">
          <a:xfrm>
            <a:off x="820452" y="2951278"/>
            <a:ext cx="8144036"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Clasificar el estado de la aptitud física:</a:t>
            </a:r>
          </a:p>
        </p:txBody>
      </p:sp>
      <p:pic>
        <p:nvPicPr>
          <p:cNvPr id="19"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644" y="29130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28"/>
          <p:cNvSpPr txBox="1">
            <a:spLocks noChangeArrowheads="1"/>
          </p:cNvSpPr>
          <p:nvPr/>
        </p:nvSpPr>
        <p:spPr bwMode="auto">
          <a:xfrm>
            <a:off x="1230346" y="3921200"/>
            <a:ext cx="7446110" cy="46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i="1" dirty="0" err="1">
                <a:solidFill>
                  <a:srgbClr val="000000"/>
                </a:solidFill>
                <a:latin typeface="Calibri" pitchFamily="34" charset="0"/>
              </a:rPr>
              <a:t>Ubicación</a:t>
            </a:r>
            <a:r>
              <a:rPr lang="en-US" altLang="es-PR" sz="2900" b="1" i="1" dirty="0">
                <a:solidFill>
                  <a:srgbClr val="000000"/>
                </a:solidFill>
                <a:latin typeface="Calibri" pitchFamily="34" charset="0"/>
              </a:rPr>
              <a:t> de la </a:t>
            </a:r>
            <a:r>
              <a:rPr lang="en-US" altLang="es-PR" sz="2900" b="1" i="1" dirty="0" err="1">
                <a:solidFill>
                  <a:srgbClr val="000000"/>
                </a:solidFill>
                <a:latin typeface="Calibri" pitchFamily="34" charset="0"/>
              </a:rPr>
              <a:t>puntuación</a:t>
            </a:r>
            <a:r>
              <a:rPr lang="en-US" altLang="es-PR" sz="2900" b="1" i="1" dirty="0">
                <a:solidFill>
                  <a:srgbClr val="000000"/>
                </a:solidFill>
                <a:latin typeface="Calibri" pitchFamily="34" charset="0"/>
              </a:rPr>
              <a:t> </a:t>
            </a:r>
            <a:r>
              <a:rPr lang="en-US" altLang="es-PR" sz="2900" b="1" i="1" dirty="0" err="1">
                <a:solidFill>
                  <a:srgbClr val="000000"/>
                </a:solidFill>
                <a:latin typeface="Calibri" pitchFamily="34" charset="0"/>
              </a:rPr>
              <a:t>en</a:t>
            </a:r>
            <a:r>
              <a:rPr lang="en-US" altLang="es-PR" sz="2900" b="1" i="1" dirty="0">
                <a:solidFill>
                  <a:srgbClr val="000000"/>
                </a:solidFill>
                <a:latin typeface="Calibri" pitchFamily="34" charset="0"/>
              </a:rPr>
              <a:t> la </a:t>
            </a:r>
            <a:r>
              <a:rPr lang="en-US" altLang="es-PR" sz="2900" b="1" i="1" dirty="0" err="1">
                <a:solidFill>
                  <a:srgbClr val="000000"/>
                </a:solidFill>
                <a:latin typeface="Calibri" pitchFamily="34" charset="0"/>
              </a:rPr>
              <a:t>distribución</a:t>
            </a:r>
            <a:endParaRPr lang="en-US" altLang="es-PR" sz="2900" b="1" i="1" dirty="0">
              <a:solidFill>
                <a:srgbClr val="FF0000"/>
              </a:solidFill>
              <a:effectLst>
                <a:outerShdw blurRad="38100" dist="38100" dir="2700000" algn="tl">
                  <a:srgbClr val="C0C0C0"/>
                </a:outerShdw>
              </a:effectLst>
              <a:latin typeface="Calibri" pitchFamily="34" charset="0"/>
            </a:endParaRPr>
          </a:p>
        </p:txBody>
      </p:sp>
      <p:sp>
        <p:nvSpPr>
          <p:cNvPr id="21" name="Text Box 28"/>
          <p:cNvSpPr txBox="1">
            <a:spLocks noChangeArrowheads="1"/>
          </p:cNvSpPr>
          <p:nvPr/>
        </p:nvSpPr>
        <p:spPr bwMode="auto">
          <a:xfrm>
            <a:off x="1230346" y="3345136"/>
            <a:ext cx="4997838" cy="55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900" b="1" dirty="0" err="1">
                <a:solidFill>
                  <a:srgbClr val="000000"/>
                </a:solidFill>
                <a:latin typeface="Calibri" pitchFamily="34" charset="0"/>
              </a:rPr>
              <a:t>Rango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porcentual</a:t>
            </a:r>
            <a:r>
              <a:rPr lang="en-US" altLang="es-PR" sz="2900" b="1" dirty="0">
                <a:solidFill>
                  <a:srgbClr val="000000"/>
                </a:solidFill>
                <a:latin typeface="Calibri" pitchFamily="34" charset="0"/>
              </a:rPr>
              <a:t>:</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2" name="Picture 21"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700" y="3489152"/>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28"/>
          <p:cNvSpPr txBox="1">
            <a:spLocks noChangeArrowheads="1"/>
          </p:cNvSpPr>
          <p:nvPr/>
        </p:nvSpPr>
        <p:spPr bwMode="auto">
          <a:xfrm>
            <a:off x="1230346" y="4969138"/>
            <a:ext cx="7286202"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i="1" dirty="0" err="1">
                <a:solidFill>
                  <a:srgbClr val="000000"/>
                </a:solidFill>
                <a:latin typeface="Calibri" pitchFamily="34" charset="0"/>
              </a:rPr>
              <a:t>Pobre</a:t>
            </a:r>
            <a:r>
              <a:rPr lang="en-US" altLang="es-PR" sz="2900" b="1" i="1" dirty="0">
                <a:solidFill>
                  <a:srgbClr val="000000"/>
                </a:solidFill>
                <a:latin typeface="Calibri" pitchFamily="34" charset="0"/>
              </a:rPr>
              <a:t>, </a:t>
            </a:r>
            <a:r>
              <a:rPr lang="en-US" altLang="es-PR" sz="2900" b="1" i="1" dirty="0" err="1">
                <a:solidFill>
                  <a:srgbClr val="000000"/>
                </a:solidFill>
                <a:latin typeface="Calibri" pitchFamily="34" charset="0"/>
              </a:rPr>
              <a:t>debajo</a:t>
            </a:r>
            <a:r>
              <a:rPr lang="en-US" altLang="es-PR" sz="2900" b="1" i="1" dirty="0">
                <a:solidFill>
                  <a:srgbClr val="000000"/>
                </a:solidFill>
                <a:latin typeface="Calibri" pitchFamily="34" charset="0"/>
              </a:rPr>
              <a:t> del </a:t>
            </a:r>
            <a:r>
              <a:rPr lang="en-US" altLang="es-PR" sz="2900" b="1" i="1" dirty="0" err="1">
                <a:solidFill>
                  <a:srgbClr val="000000"/>
                </a:solidFill>
                <a:latin typeface="Calibri" pitchFamily="34" charset="0"/>
              </a:rPr>
              <a:t>promedio</a:t>
            </a:r>
            <a:r>
              <a:rPr lang="en-US" altLang="es-PR" sz="2900" b="1" i="1" dirty="0">
                <a:solidFill>
                  <a:srgbClr val="000000"/>
                </a:solidFill>
                <a:latin typeface="Calibri" pitchFamily="34" charset="0"/>
              </a:rPr>
              <a:t>, </a:t>
            </a:r>
            <a:r>
              <a:rPr lang="en-US" altLang="es-PR" sz="2900" b="1" i="1" dirty="0" err="1">
                <a:solidFill>
                  <a:srgbClr val="000000"/>
                </a:solidFill>
                <a:latin typeface="Calibri" pitchFamily="34" charset="0"/>
              </a:rPr>
              <a:t>promedio</a:t>
            </a:r>
            <a:r>
              <a:rPr lang="en-US" altLang="es-PR" sz="2900" b="1" i="1" dirty="0">
                <a:solidFill>
                  <a:srgbClr val="000000"/>
                </a:solidFill>
                <a:latin typeface="Calibri" pitchFamily="34" charset="0"/>
              </a:rPr>
              <a:t>, </a:t>
            </a:r>
            <a:r>
              <a:rPr lang="en-US" altLang="es-PR" sz="2900" b="1" i="1" dirty="0" err="1">
                <a:solidFill>
                  <a:srgbClr val="000000"/>
                </a:solidFill>
                <a:latin typeface="Calibri" pitchFamily="34" charset="0"/>
              </a:rPr>
              <a:t>sobre</a:t>
            </a:r>
            <a:r>
              <a:rPr lang="en-US" altLang="es-PR" sz="2900" b="1" i="1" dirty="0">
                <a:solidFill>
                  <a:srgbClr val="000000"/>
                </a:solidFill>
                <a:latin typeface="Calibri" pitchFamily="34" charset="0"/>
              </a:rPr>
              <a:t> el </a:t>
            </a:r>
            <a:r>
              <a:rPr lang="en-US" altLang="es-PR" sz="2900" b="1" i="1" dirty="0" err="1">
                <a:solidFill>
                  <a:srgbClr val="000000"/>
                </a:solidFill>
                <a:latin typeface="Calibri" pitchFamily="34" charset="0"/>
              </a:rPr>
              <a:t>promedio</a:t>
            </a:r>
            <a:r>
              <a:rPr lang="en-US" altLang="es-PR" sz="2900" b="1" i="1" dirty="0">
                <a:solidFill>
                  <a:srgbClr val="000000"/>
                </a:solidFill>
                <a:latin typeface="Calibri" pitchFamily="34" charset="0"/>
              </a:rPr>
              <a:t>, </a:t>
            </a:r>
            <a:r>
              <a:rPr lang="en-US" altLang="es-PR" sz="2900" b="1" i="1" dirty="0" err="1">
                <a:solidFill>
                  <a:srgbClr val="000000"/>
                </a:solidFill>
                <a:latin typeface="Calibri" pitchFamily="34" charset="0"/>
              </a:rPr>
              <a:t>excelente</a:t>
            </a:r>
            <a:endParaRPr lang="en-US" altLang="es-PR" sz="2900" b="1" i="1" dirty="0">
              <a:solidFill>
                <a:srgbClr val="FF0000"/>
              </a:solidFill>
              <a:effectLst>
                <a:outerShdw blurRad="38100" dist="38100" dir="2700000" algn="tl">
                  <a:srgbClr val="C0C0C0"/>
                </a:outerShdw>
              </a:effectLst>
              <a:latin typeface="Calibri" pitchFamily="34" charset="0"/>
            </a:endParaRPr>
          </a:p>
        </p:txBody>
      </p:sp>
      <p:sp>
        <p:nvSpPr>
          <p:cNvPr id="34" name="Text Box 28"/>
          <p:cNvSpPr txBox="1">
            <a:spLocks noChangeArrowheads="1"/>
          </p:cNvSpPr>
          <p:nvPr/>
        </p:nvSpPr>
        <p:spPr bwMode="auto">
          <a:xfrm>
            <a:off x="1230346" y="4393074"/>
            <a:ext cx="4405882" cy="55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900" b="1" dirty="0" err="1">
                <a:solidFill>
                  <a:srgbClr val="000000"/>
                </a:solidFill>
                <a:latin typeface="Calibri" pitchFamily="34" charset="0"/>
              </a:rPr>
              <a:t>Categorías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descriptivas</a:t>
            </a:r>
            <a:r>
              <a:rPr lang="en-US" altLang="es-PR" sz="2900" b="1" dirty="0">
                <a:solidFill>
                  <a:srgbClr val="000000"/>
                </a:solidFill>
                <a:latin typeface="Calibri" pitchFamily="34" charset="0"/>
              </a:rPr>
              <a:t>:</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5" name="Picture 34"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700" y="4537090"/>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6"/>
          <p:cNvSpPr txBox="1">
            <a:spLocks noChangeArrowheads="1"/>
          </p:cNvSpPr>
          <p:nvPr/>
        </p:nvSpPr>
        <p:spPr bwMode="auto">
          <a:xfrm>
            <a:off x="287908" y="6021288"/>
            <a:ext cx="8604572" cy="38452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b="0" dirty="0">
                <a:latin typeface="Times New Roman" pitchFamily="18" charset="0"/>
              </a:rPr>
              <a:t> Adaptado de: </a:t>
            </a:r>
            <a:r>
              <a:rPr lang="en-US" altLang="es-PR" sz="1200" b="1" i="1" dirty="0">
                <a:latin typeface="Times New Roman" pitchFamily="18" charset="0"/>
              </a:rPr>
              <a:t>Advanced Fitness Assessment &amp; Exercise Prescription</a:t>
            </a:r>
            <a:r>
              <a:rPr lang="en-US" altLang="es-PR" sz="1200" b="0" dirty="0">
                <a:latin typeface="Times New Roman" pitchFamily="18" charset="0"/>
              </a:rPr>
              <a:t>. 7th. ed.; (p. 55), </a:t>
            </a:r>
            <a:r>
              <a:rPr lang="en-US" altLang="es-PR" sz="1200" b="0" dirty="0" err="1">
                <a:latin typeface="Times New Roman" pitchFamily="18" charset="0"/>
              </a:rPr>
              <a:t>por</a:t>
            </a:r>
            <a:r>
              <a:rPr lang="en-US" altLang="es-PR" sz="1200" b="0" dirty="0">
                <a:latin typeface="Times New Roman" pitchFamily="18" charset="0"/>
              </a:rPr>
              <a:t> V. H. Heyward, &amp; A. L. Gibson, 2014, Champaign, IL: Human Kinetics. Copyright 2014 </a:t>
            </a:r>
            <a:r>
              <a:rPr lang="en-US" altLang="es-PR" sz="1200" b="0" dirty="0" err="1">
                <a:latin typeface="Times New Roman" pitchFamily="18" charset="0"/>
              </a:rPr>
              <a:t>por</a:t>
            </a:r>
            <a:r>
              <a:rPr lang="en-US" altLang="es-PR" sz="1200" b="0" dirty="0">
                <a:latin typeface="Times New Roman" pitchFamily="18" charset="0"/>
              </a:rPr>
              <a:t> Vivian H. Heyward y Ann L. Gibson</a:t>
            </a:r>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5128"/>
            <a:ext cx="2044700" cy="3048000"/>
          </a:xfrm>
          <a:prstGeom prst="rect">
            <a:avLst/>
          </a:prstGeom>
          <a:effectLst>
            <a:softEdge rad="635000"/>
          </a:effectLst>
        </p:spPr>
      </p:pic>
    </p:spTree>
    <p:custDataLst>
      <p:tags r:id="rId1"/>
    </p:custDataLst>
    <p:extLst>
      <p:ext uri="{BB962C8B-B14F-4D97-AF65-F5344CB8AC3E}">
        <p14:creationId xmlns:p14="http://schemas.microsoft.com/office/powerpoint/2010/main" val="603570130"/>
      </p:ext>
    </p:extLst>
  </p:cSld>
  <p:clrMapOvr>
    <a:masterClrMapping/>
  </p:clrMapOvr>
  <p:transition spd="slow">
    <p:checke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8712" y="2780928"/>
            <a:ext cx="2304256" cy="383855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625" y="470186"/>
            <a:ext cx="1891127" cy="2598774"/>
          </a:xfrm>
          <a:prstGeom prst="rect">
            <a:avLst/>
          </a:prstGeom>
        </p:spPr>
      </p:pic>
      <p:sp>
        <p:nvSpPr>
          <p:cNvPr id="21" name="Title 1"/>
          <p:cNvSpPr>
            <a:spLocks/>
          </p:cNvSpPr>
          <p:nvPr/>
        </p:nvSpPr>
        <p:spPr bwMode="auto">
          <a:xfrm>
            <a:off x="2340768" y="1197124"/>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22" name="Title 1"/>
          <p:cNvSpPr>
            <a:spLocks/>
          </p:cNvSpPr>
          <p:nvPr/>
        </p:nvSpPr>
        <p:spPr bwMode="auto">
          <a:xfrm>
            <a:off x="2304255" y="1555428"/>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PRUEBAS DE APTITUD FÍSICA</a:t>
            </a:r>
          </a:p>
        </p:txBody>
      </p:sp>
      <p:pic>
        <p:nvPicPr>
          <p:cNvPr id="23" name="Picture 23"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4890" y="2133228"/>
            <a:ext cx="504056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p:cNvSpPr>
          <p:nvPr/>
        </p:nvSpPr>
        <p:spPr bwMode="auto">
          <a:xfrm>
            <a:off x="2644402" y="2204666"/>
            <a:ext cx="4555423"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COLECTIVO BENEFICIADO</a:t>
            </a:r>
          </a:p>
        </p:txBody>
      </p:sp>
      <p:sp>
        <p:nvSpPr>
          <p:cNvPr id="25" name="Text Box 9"/>
          <p:cNvSpPr txBox="1">
            <a:spLocks noChangeArrowheads="1"/>
          </p:cNvSpPr>
          <p:nvPr/>
        </p:nvSpPr>
        <p:spPr bwMode="auto">
          <a:xfrm>
            <a:off x="764336" y="3837088"/>
            <a:ext cx="258352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Adolescentes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6"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381927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764336" y="4991033"/>
            <a:ext cx="5607864"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Adultos mayores – sobre 60 años:</a:t>
            </a:r>
          </a:p>
          <a:p>
            <a:pPr algn="l">
              <a:lnSpc>
                <a:spcPct val="80000"/>
              </a:lnSpc>
            </a:pPr>
            <a:r>
              <a:rPr lang="es-PR" altLang="es-PR" sz="2600" b="1" i="1" dirty="0">
                <a:solidFill>
                  <a:srgbClr val="26263E"/>
                </a:solidFill>
                <a:latin typeface="Arial" panose="020B0604020202020204" pitchFamily="34" charset="0"/>
                <a:cs typeface="Arial" panose="020B0604020202020204" pitchFamily="34" charset="0"/>
              </a:rPr>
              <a:t>Tercera edad (</a:t>
            </a:r>
            <a:r>
              <a:rPr lang="es-PR" altLang="es-PR" sz="2600" b="1" i="1" dirty="0" err="1">
                <a:solidFill>
                  <a:srgbClr val="26263E"/>
                </a:solidFill>
                <a:latin typeface="Arial" panose="020B0604020202020204" pitchFamily="34" charset="0"/>
                <a:cs typeface="Arial" panose="020B0604020202020204" pitchFamily="34" charset="0"/>
              </a:rPr>
              <a:t>envejecientes</a:t>
            </a:r>
            <a:r>
              <a:rPr lang="es-PR" altLang="es-PR" sz="2600" b="1" i="1" dirty="0">
                <a:solidFill>
                  <a:srgbClr val="26263E"/>
                </a:solidFill>
                <a:latin typeface="Arial" panose="020B0604020202020204" pitchFamily="34" charset="0"/>
                <a:cs typeface="Arial" panose="020B0604020202020204" pitchFamily="34" charset="0"/>
              </a:rPr>
              <a:t>)</a:t>
            </a:r>
          </a:p>
        </p:txBody>
      </p:sp>
      <p:pic>
        <p:nvPicPr>
          <p:cNvPr id="28"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497322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p:cNvSpPr txBox="1">
            <a:spLocks noChangeArrowheads="1"/>
          </p:cNvSpPr>
          <p:nvPr/>
        </p:nvSpPr>
        <p:spPr bwMode="auto">
          <a:xfrm>
            <a:off x="770124" y="5824891"/>
            <a:ext cx="365786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Ancianos frágiles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0"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316" y="576389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9"/>
          <p:cNvSpPr txBox="1">
            <a:spLocks noChangeArrowheads="1"/>
          </p:cNvSpPr>
          <p:nvPr/>
        </p:nvSpPr>
        <p:spPr bwMode="auto">
          <a:xfrm>
            <a:off x="770124" y="4413152"/>
            <a:ext cx="158952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Adultos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2"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316" y="439534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9"/>
          <p:cNvSpPr txBox="1">
            <a:spLocks noChangeArrowheads="1"/>
          </p:cNvSpPr>
          <p:nvPr/>
        </p:nvSpPr>
        <p:spPr bwMode="auto">
          <a:xfrm>
            <a:off x="764336" y="3261426"/>
            <a:ext cx="302198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Niños </a:t>
            </a:r>
            <a:r>
              <a:rPr lang="es-PR" altLang="es-PR" sz="2600" b="1" dirty="0" err="1">
                <a:solidFill>
                  <a:srgbClr val="26263E"/>
                </a:solidFill>
                <a:latin typeface="Arial" panose="020B0604020202020204" pitchFamily="34" charset="0"/>
                <a:cs typeface="Arial" panose="020B0604020202020204" pitchFamily="34" charset="0"/>
              </a:rPr>
              <a:t>prepúberes</a:t>
            </a:r>
            <a:endParaRPr lang="es-PR" altLang="es-PR" sz="2600" b="1" dirty="0">
              <a:solidFill>
                <a:srgbClr val="26263E"/>
              </a:solidFill>
              <a:latin typeface="Arial" panose="020B0604020202020204" pitchFamily="34" charset="0"/>
              <a:cs typeface="Arial" panose="020B0604020202020204" pitchFamily="34" charset="0"/>
            </a:endParaRPr>
          </a:p>
        </p:txBody>
      </p:sp>
      <p:pic>
        <p:nvPicPr>
          <p:cNvPr id="34"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3243616"/>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1930655"/>
      </p:ext>
    </p:extLst>
  </p:cSld>
  <p:clrMapOvr>
    <a:masterClrMapping/>
  </p:clrMapOvr>
  <p:transition spd="slow">
    <p:checke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6"/>
          <p:cNvSpPr txBox="1">
            <a:spLocks noChangeArrowheads="1"/>
          </p:cNvSpPr>
          <p:nvPr/>
        </p:nvSpPr>
        <p:spPr bwMode="auto">
          <a:xfrm>
            <a:off x="310207" y="5949082"/>
            <a:ext cx="8785225"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b="0" dirty="0">
                <a:latin typeface="Times New Roman" pitchFamily="18" charset="0"/>
              </a:rPr>
              <a:t> Adaptado de: “</a:t>
            </a:r>
            <a:r>
              <a:rPr lang="es-ES" altLang="es-PR" sz="1200" b="0" dirty="0" err="1">
                <a:latin typeface="Times New Roman" pitchFamily="18" charset="0"/>
              </a:rPr>
              <a:t>Tests</a:t>
            </a:r>
            <a:r>
              <a:rPr lang="es-ES" altLang="es-PR" sz="1200" b="0" dirty="0">
                <a:latin typeface="Times New Roman" pitchFamily="18" charset="0"/>
              </a:rPr>
              <a:t>, Data </a:t>
            </a:r>
            <a:r>
              <a:rPr lang="es-ES" altLang="es-PR" sz="1200" b="0" dirty="0" err="1">
                <a:latin typeface="Times New Roman" pitchFamily="18" charset="0"/>
              </a:rPr>
              <a:t>Analysis</a:t>
            </a:r>
            <a:r>
              <a:rPr lang="es-ES" altLang="es-PR" sz="1200" b="0" dirty="0">
                <a:latin typeface="Times New Roman" pitchFamily="18" charset="0"/>
              </a:rPr>
              <a:t>, and </a:t>
            </a:r>
            <a:r>
              <a:rPr lang="es-ES" altLang="es-PR" sz="1200" b="0" dirty="0" err="1">
                <a:latin typeface="Times New Roman" pitchFamily="18" charset="0"/>
              </a:rPr>
              <a:t>Conclusions</a:t>
            </a:r>
            <a:r>
              <a:rPr lang="es-ES" altLang="es-PR" sz="1200" b="0" dirty="0">
                <a:latin typeface="Times New Roman" pitchFamily="18" charset="0"/>
              </a:rPr>
              <a:t>,” por M. R. </a:t>
            </a:r>
            <a:r>
              <a:rPr lang="es-ES" altLang="es-PR" sz="1200" b="0" dirty="0" err="1">
                <a:latin typeface="Times New Roman" pitchFamily="18" charset="0"/>
              </a:rPr>
              <a:t>Rhea</a:t>
            </a:r>
            <a:r>
              <a:rPr lang="es-ES" altLang="es-PR" sz="1200" b="0" dirty="0">
                <a:latin typeface="Times New Roman" pitchFamily="18" charset="0"/>
              </a:rPr>
              <a:t>, &amp; M. D. Peterson. En </a:t>
            </a:r>
            <a:r>
              <a:rPr lang="en-US" altLang="es-PR" sz="1200" b="1" i="1" dirty="0">
                <a:latin typeface="Times New Roman" pitchFamily="18" charset="0"/>
              </a:rPr>
              <a:t>NSCA’s Guide to Tests and Assessment</a:t>
            </a:r>
            <a:r>
              <a:rPr lang="en-US" altLang="es-PR" sz="1200" b="0" dirty="0">
                <a:latin typeface="Times New Roman" pitchFamily="18" charset="0"/>
              </a:rPr>
              <a:t>. (p. </a:t>
            </a:r>
            <a:r>
              <a:rPr lang="en-US" altLang="es-PR" sz="1200" dirty="0">
                <a:latin typeface="Times New Roman" pitchFamily="18" charset="0"/>
              </a:rPr>
              <a:t>1</a:t>
            </a:r>
            <a:r>
              <a:rPr lang="en-US" altLang="es-PR" sz="1200" b="0" dirty="0">
                <a:latin typeface="Times New Roman" pitchFamily="18" charset="0"/>
              </a:rPr>
              <a:t>), </a:t>
            </a:r>
            <a:r>
              <a:rPr lang="en-US" altLang="es-PR" sz="1200" b="0" dirty="0" err="1">
                <a:latin typeface="Times New Roman" pitchFamily="18" charset="0"/>
              </a:rPr>
              <a:t>por</a:t>
            </a:r>
            <a:r>
              <a:rPr lang="es-ES" altLang="es-PR" sz="1200" dirty="0">
                <a:latin typeface="Times New Roman" pitchFamily="18" charset="0"/>
              </a:rPr>
              <a:t> </a:t>
            </a:r>
            <a:r>
              <a:rPr lang="es-ES" altLang="es-PR" sz="1200" b="0" dirty="0">
                <a:latin typeface="Times New Roman" pitchFamily="18" charset="0"/>
              </a:rPr>
              <a:t>T. Miller (Ed.), 2012, Champaign, IL: Human </a:t>
            </a:r>
            <a:r>
              <a:rPr lang="es-ES" altLang="es-PR" sz="1200" b="0" dirty="0" err="1">
                <a:latin typeface="Times New Roman" pitchFamily="18" charset="0"/>
              </a:rPr>
              <a:t>Kinetics</a:t>
            </a:r>
            <a:r>
              <a:rPr lang="es-ES" altLang="es-PR" sz="1200" b="0" dirty="0">
                <a:latin typeface="Times New Roman" pitchFamily="18" charset="0"/>
              </a:rPr>
              <a:t>. C</a:t>
            </a:r>
            <a:r>
              <a:rPr lang="en-US" altLang="es-PR" sz="1200" b="0" dirty="0" err="1">
                <a:latin typeface="Times New Roman" pitchFamily="18" charset="0"/>
              </a:rPr>
              <a:t>opyright</a:t>
            </a:r>
            <a:r>
              <a:rPr lang="en-US" altLang="es-PR" sz="1200" b="0" dirty="0">
                <a:latin typeface="Times New Roman" pitchFamily="18" charset="0"/>
              </a:rPr>
              <a:t> 2012 </a:t>
            </a:r>
            <a:r>
              <a:rPr lang="en-US" altLang="es-PR" sz="1200" b="0" dirty="0" err="1">
                <a:latin typeface="Times New Roman" pitchFamily="18" charset="0"/>
              </a:rPr>
              <a:t>por</a:t>
            </a:r>
            <a:r>
              <a:rPr lang="en-US" altLang="es-PR" sz="1200" b="0" dirty="0">
                <a:latin typeface="Times New Roman" pitchFamily="18" charset="0"/>
              </a:rPr>
              <a:t> National Strength and Conditioning Association</a:t>
            </a:r>
          </a:p>
        </p:txBody>
      </p:sp>
      <p:sp>
        <p:nvSpPr>
          <p:cNvPr id="12" name="Title 1"/>
          <p:cNvSpPr>
            <a:spLocks/>
          </p:cNvSpPr>
          <p:nvPr/>
        </p:nvSpPr>
        <p:spPr bwMode="auto">
          <a:xfrm>
            <a:off x="3601937" y="548680"/>
            <a:ext cx="507451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b="0" dirty="0">
                <a:solidFill>
                  <a:srgbClr val="484876"/>
                </a:solidFill>
                <a:effectLst>
                  <a:outerShdw blurRad="38100" dist="38100" dir="2700000" algn="tl">
                    <a:srgbClr val="C0C0C0"/>
                  </a:outerShdw>
                </a:effectLst>
                <a:latin typeface="Arial Black" pitchFamily="34" charset="0"/>
                <a:cs typeface="Arial" charset="0"/>
              </a:rPr>
              <a:t>PRUEBAS DE APTITUD FÍSICA – De</a:t>
            </a:r>
            <a:br>
              <a:rPr lang="es-PR" altLang="es-PR" sz="2000" b="0" dirty="0">
                <a:solidFill>
                  <a:srgbClr val="484876"/>
                </a:solidFill>
                <a:effectLst>
                  <a:outerShdw blurRad="38100" dist="38100" dir="2700000" algn="tl">
                    <a:srgbClr val="C0C0C0"/>
                  </a:outerShdw>
                </a:effectLst>
                <a:latin typeface="Arial Black" pitchFamily="34" charset="0"/>
                <a:cs typeface="Arial" charset="0"/>
              </a:rPr>
            </a:b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FÁCIL ADMINISTRACIÓN:</a:t>
            </a:r>
          </a:p>
        </p:txBody>
      </p:sp>
      <p:sp>
        <p:nvSpPr>
          <p:cNvPr id="13" name="Title 1"/>
          <p:cNvSpPr>
            <a:spLocks/>
          </p:cNvSpPr>
          <p:nvPr/>
        </p:nvSpPr>
        <p:spPr bwMode="auto">
          <a:xfrm>
            <a:off x="3601938" y="1412776"/>
            <a:ext cx="50745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ANÁLISIS DE NECESIDADES</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4"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1525" y="1989732"/>
            <a:ext cx="457093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p:cNvSpPr>
          <p:nvPr/>
        </p:nvSpPr>
        <p:spPr bwMode="auto">
          <a:xfrm>
            <a:off x="3925464" y="2061170"/>
            <a:ext cx="4032447"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300" i="1" dirty="0">
                <a:solidFill>
                  <a:srgbClr val="484876"/>
                </a:solidFill>
                <a:effectLst>
                  <a:outerShdw blurRad="38100" dist="38100" dir="2700000" algn="tl">
                    <a:srgbClr val="C0C0C0"/>
                  </a:outerShdw>
                </a:effectLst>
                <a:latin typeface="Arial Black" pitchFamily="34" charset="0"/>
                <a:cs typeface="Arial" charset="0"/>
              </a:rPr>
              <a:t>BENEFICIOS/VENTAJAS</a:t>
            </a:r>
          </a:p>
        </p:txBody>
      </p:sp>
      <p:sp>
        <p:nvSpPr>
          <p:cNvPr id="16" name="Text Box 9"/>
          <p:cNvSpPr txBox="1">
            <a:spLocks noChangeArrowheads="1"/>
          </p:cNvSpPr>
          <p:nvPr/>
        </p:nvSpPr>
        <p:spPr bwMode="auto">
          <a:xfrm>
            <a:off x="836344" y="2891126"/>
            <a:ext cx="8018087"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Provee información objetiva con respecto a las fortalezas y debilidades de las capacidades fisiológicas y funcionales del cliente</a:t>
            </a:r>
          </a:p>
        </p:txBody>
      </p:sp>
      <p:pic>
        <p:nvPicPr>
          <p:cNvPr id="19"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85293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836344" y="4475302"/>
            <a:ext cx="8018087"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Permite desarrollar un programa de entrenamiento físico-deportivo de alta calidad y efectividad, dado que se ajusta a las necesidades particulares del cliente</a:t>
            </a:r>
          </a:p>
        </p:txBody>
      </p:sp>
      <p:pic>
        <p:nvPicPr>
          <p:cNvPr id="21"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437112"/>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627" y="620688"/>
            <a:ext cx="3432898" cy="2157434"/>
          </a:xfrm>
          <a:prstGeom prst="rect">
            <a:avLst/>
          </a:prstGeom>
          <a:effectLst>
            <a:softEdge rad="127000"/>
          </a:effectLst>
        </p:spPr>
      </p:pic>
    </p:spTree>
    <p:custDataLst>
      <p:tags r:id="rId1"/>
    </p:custDataLst>
    <p:extLst>
      <p:ext uri="{BB962C8B-B14F-4D97-AF65-F5344CB8AC3E}">
        <p14:creationId xmlns:p14="http://schemas.microsoft.com/office/powerpoint/2010/main" val="2755237892"/>
      </p:ext>
    </p:extLst>
  </p:cSld>
  <p:clrMapOvr>
    <a:masterClrMapping/>
  </p:clrMapOvr>
  <p:transition spd="slow">
    <p:checke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D4CDB03-A7FF-49C9-939F-48D5B7003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163" y="4568810"/>
            <a:ext cx="1089634" cy="1230778"/>
          </a:xfrm>
          <a:prstGeom prst="rect">
            <a:avLst/>
          </a:prstGeom>
        </p:spPr>
      </p:pic>
      <p:pic>
        <p:nvPicPr>
          <p:cNvPr id="35" name="Picture 34">
            <a:extLst>
              <a:ext uri="{FF2B5EF4-FFF2-40B4-BE49-F238E27FC236}">
                <a16:creationId xmlns:a16="http://schemas.microsoft.com/office/drawing/2014/main" id="{F9E8840E-C361-4A10-A7EE-18098CEA0E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2005" y="1062349"/>
            <a:ext cx="3611612" cy="1512718"/>
          </a:xfrm>
          <a:prstGeom prst="rect">
            <a:avLst/>
          </a:prstGeom>
          <a:effectLst>
            <a:softEdge rad="635000"/>
          </a:effectLst>
        </p:spPr>
      </p:pic>
      <p:pic>
        <p:nvPicPr>
          <p:cNvPr id="36" name="Picture 35">
            <a:extLst>
              <a:ext uri="{FF2B5EF4-FFF2-40B4-BE49-F238E27FC236}">
                <a16:creationId xmlns:a16="http://schemas.microsoft.com/office/drawing/2014/main" id="{D6DF2630-6571-4F34-84D2-881E995F62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4912" y="3028788"/>
            <a:ext cx="2747516" cy="1831677"/>
          </a:xfrm>
          <a:prstGeom prst="rect">
            <a:avLst/>
          </a:prstGeom>
          <a:effectLst>
            <a:softEdge rad="635000"/>
          </a:effectLst>
        </p:spPr>
      </p:pic>
      <p:sp>
        <p:nvSpPr>
          <p:cNvPr id="37" name="Title 1">
            <a:extLst>
              <a:ext uri="{FF2B5EF4-FFF2-40B4-BE49-F238E27FC236}">
                <a16:creationId xmlns:a16="http://schemas.microsoft.com/office/drawing/2014/main" id="{C76AACEC-BA10-40AC-8E9A-B4B3AAEF5977}"/>
              </a:ext>
            </a:extLst>
          </p:cNvPr>
          <p:cNvSpPr>
            <a:spLocks/>
          </p:cNvSpPr>
          <p:nvPr/>
        </p:nvSpPr>
        <p:spPr bwMode="auto">
          <a:xfrm>
            <a:off x="611560" y="764704"/>
            <a:ext cx="7776864" cy="432048"/>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r>
              <a:rPr lang="es-PR" altLang="es-PR" sz="2500" dirty="0">
                <a:solidFill>
                  <a:srgbClr val="484876"/>
                </a:solidFill>
                <a:effectLst>
                  <a:outerShdw blurRad="38100" dist="38100" dir="2700000" algn="tl">
                    <a:srgbClr val="C0C0C0"/>
                  </a:outerShdw>
                </a:effectLst>
                <a:latin typeface="Arial Black" pitchFamily="34" charset="0"/>
                <a:cs typeface="Arial" charset="0"/>
              </a:rPr>
              <a:t>CONTROLES para la </a:t>
            </a:r>
            <a:r>
              <a:rPr lang="es-PR" altLang="es-PR" sz="2500" dirty="0">
                <a:solidFill>
                  <a:srgbClr val="C00000"/>
                </a:solidFill>
                <a:effectLst>
                  <a:outerShdw blurRad="38100" dist="38100" dir="2700000" algn="tl">
                    <a:srgbClr val="C0C0C0"/>
                  </a:outerShdw>
                </a:effectLst>
                <a:latin typeface="Arial Black" pitchFamily="34" charset="0"/>
                <a:cs typeface="Arial" charset="0"/>
              </a:rPr>
              <a:t>VALIDACIÓN</a:t>
            </a:r>
            <a:r>
              <a:rPr lang="es-PR" altLang="es-PR" sz="25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i="1" dirty="0">
                <a:solidFill>
                  <a:srgbClr val="FF0000"/>
                </a:solidFill>
                <a:effectLst>
                  <a:outerShdw blurRad="38100" dist="38100" dir="2700000" algn="tl">
                    <a:srgbClr val="C0C0C0"/>
                  </a:outerShdw>
                </a:effectLst>
                <a:latin typeface="Arial Black" pitchFamily="34" charset="0"/>
                <a:cs typeface="Arial" charset="0"/>
              </a:rPr>
              <a:t>INTERNA</a:t>
            </a:r>
          </a:p>
        </p:txBody>
      </p:sp>
      <p:sp>
        <p:nvSpPr>
          <p:cNvPr id="38" name="Text Box 9">
            <a:extLst>
              <a:ext uri="{FF2B5EF4-FFF2-40B4-BE49-F238E27FC236}">
                <a16:creationId xmlns:a16="http://schemas.microsoft.com/office/drawing/2014/main" id="{788845AE-C28A-4466-8316-4EB274BCD25D}"/>
              </a:ext>
            </a:extLst>
          </p:cNvPr>
          <p:cNvSpPr txBox="1">
            <a:spLocks noChangeArrowheads="1"/>
          </p:cNvSpPr>
          <p:nvPr/>
        </p:nvSpPr>
        <p:spPr bwMode="auto">
          <a:xfrm>
            <a:off x="908352" y="1377989"/>
            <a:ext cx="4967708"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Apareamiento/equiparación</a:t>
            </a:r>
          </a:p>
        </p:txBody>
      </p:sp>
      <p:pic>
        <p:nvPicPr>
          <p:cNvPr id="39" name="Picture 10" descr="PntBlue1">
            <a:extLst>
              <a:ext uri="{FF2B5EF4-FFF2-40B4-BE49-F238E27FC236}">
                <a16:creationId xmlns:a16="http://schemas.microsoft.com/office/drawing/2014/main" id="{EEF04ADE-542F-4F59-A966-D659C62019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33979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9">
            <a:extLst>
              <a:ext uri="{FF2B5EF4-FFF2-40B4-BE49-F238E27FC236}">
                <a16:creationId xmlns:a16="http://schemas.microsoft.com/office/drawing/2014/main" id="{3C1D44EA-773C-4823-A94B-C52012237B24}"/>
              </a:ext>
            </a:extLst>
          </p:cNvPr>
          <p:cNvSpPr txBox="1">
            <a:spLocks noChangeArrowheads="1"/>
          </p:cNvSpPr>
          <p:nvPr/>
        </p:nvSpPr>
        <p:spPr bwMode="auto">
          <a:xfrm>
            <a:off x="908352" y="1909899"/>
            <a:ext cx="4031604"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Variables de bloqueo</a:t>
            </a:r>
          </a:p>
        </p:txBody>
      </p:sp>
      <p:pic>
        <p:nvPicPr>
          <p:cNvPr id="41" name="Picture 10" descr="PntBlue1">
            <a:extLst>
              <a:ext uri="{FF2B5EF4-FFF2-40B4-BE49-F238E27FC236}">
                <a16:creationId xmlns:a16="http://schemas.microsoft.com/office/drawing/2014/main" id="{A054B662-712A-47B8-ADAA-C919C99F5F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87170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9">
            <a:extLst>
              <a:ext uri="{FF2B5EF4-FFF2-40B4-BE49-F238E27FC236}">
                <a16:creationId xmlns:a16="http://schemas.microsoft.com/office/drawing/2014/main" id="{3CAF9135-79BC-42FF-B01A-A275814F0D14}"/>
              </a:ext>
            </a:extLst>
          </p:cNvPr>
          <p:cNvSpPr txBox="1">
            <a:spLocks noChangeArrowheads="1"/>
          </p:cNvSpPr>
          <p:nvPr/>
        </p:nvSpPr>
        <p:spPr bwMode="auto">
          <a:xfrm>
            <a:off x="908352" y="2429286"/>
            <a:ext cx="6767908"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Grupos de comparación homogéneos</a:t>
            </a:r>
          </a:p>
        </p:txBody>
      </p:sp>
      <p:pic>
        <p:nvPicPr>
          <p:cNvPr id="43" name="Picture 10" descr="PntBlue1">
            <a:extLst>
              <a:ext uri="{FF2B5EF4-FFF2-40B4-BE49-F238E27FC236}">
                <a16:creationId xmlns:a16="http://schemas.microsoft.com/office/drawing/2014/main" id="{52414104-05D3-4A2C-9F28-866F3B77BE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239109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9">
            <a:extLst>
              <a:ext uri="{FF2B5EF4-FFF2-40B4-BE49-F238E27FC236}">
                <a16:creationId xmlns:a16="http://schemas.microsoft.com/office/drawing/2014/main" id="{F355B268-BF3A-4663-8855-9E5FCA104E46}"/>
              </a:ext>
            </a:extLst>
          </p:cNvPr>
          <p:cNvSpPr txBox="1">
            <a:spLocks noChangeArrowheads="1"/>
          </p:cNvSpPr>
          <p:nvPr/>
        </p:nvSpPr>
        <p:spPr bwMode="auto">
          <a:xfrm>
            <a:off x="908352" y="2976527"/>
            <a:ext cx="7487988"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Control mediante técnicas de estadísticas: </a:t>
            </a:r>
            <a:r>
              <a:rPr lang="es-PR" altLang="es-PR" sz="2800" b="1" i="1" dirty="0">
                <a:solidFill>
                  <a:srgbClr val="26263E"/>
                </a:solidFill>
                <a:latin typeface="Arial" panose="020B0604020202020204" pitchFamily="34" charset="0"/>
                <a:cs typeface="Arial" panose="020B0604020202020204" pitchFamily="34" charset="0"/>
              </a:rPr>
              <a:t>Análisis de Covarianza (ANCOVA)</a:t>
            </a:r>
          </a:p>
        </p:txBody>
      </p:sp>
      <p:pic>
        <p:nvPicPr>
          <p:cNvPr id="45" name="Picture 10" descr="PntBlue1">
            <a:extLst>
              <a:ext uri="{FF2B5EF4-FFF2-40B4-BE49-F238E27FC236}">
                <a16:creationId xmlns:a16="http://schemas.microsoft.com/office/drawing/2014/main" id="{8D728E2F-21B7-40FC-A16F-5CDF2ED48B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293833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9">
            <a:extLst>
              <a:ext uri="{FF2B5EF4-FFF2-40B4-BE49-F238E27FC236}">
                <a16:creationId xmlns:a16="http://schemas.microsoft.com/office/drawing/2014/main" id="{9D64F505-35D9-4057-A986-BC87C6F1BEB7}"/>
              </a:ext>
            </a:extLst>
          </p:cNvPr>
          <p:cNvSpPr txBox="1">
            <a:spLocks noChangeArrowheads="1"/>
          </p:cNvSpPr>
          <p:nvPr/>
        </p:nvSpPr>
        <p:spPr bwMode="auto">
          <a:xfrm>
            <a:off x="908352" y="3869446"/>
            <a:ext cx="6047828"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Uso de prepruebas y </a:t>
            </a:r>
            <a:r>
              <a:rPr lang="es-PR" altLang="es-PR" sz="2800" b="1" dirty="0" err="1">
                <a:solidFill>
                  <a:srgbClr val="26263E"/>
                </a:solidFill>
                <a:latin typeface="Arial" panose="020B0604020202020204" pitchFamily="34" charset="0"/>
                <a:cs typeface="Arial" panose="020B0604020202020204" pitchFamily="34" charset="0"/>
              </a:rPr>
              <a:t>postpruebas</a:t>
            </a:r>
            <a:endParaRPr lang="es-PR" altLang="es-PR" sz="2800" b="1" dirty="0">
              <a:solidFill>
                <a:srgbClr val="26263E"/>
              </a:solidFill>
              <a:latin typeface="Arial" panose="020B0604020202020204" pitchFamily="34" charset="0"/>
              <a:cs typeface="Arial" panose="020B0604020202020204" pitchFamily="34" charset="0"/>
            </a:endParaRPr>
          </a:p>
        </p:txBody>
      </p:sp>
      <p:pic>
        <p:nvPicPr>
          <p:cNvPr id="47" name="Picture 10" descr="PntBlue1">
            <a:extLst>
              <a:ext uri="{FF2B5EF4-FFF2-40B4-BE49-F238E27FC236}">
                <a16:creationId xmlns:a16="http://schemas.microsoft.com/office/drawing/2014/main" id="{DC1A9A55-C4A6-42AD-BE7B-0BD92D683B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83125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9">
            <a:extLst>
              <a:ext uri="{FF2B5EF4-FFF2-40B4-BE49-F238E27FC236}">
                <a16:creationId xmlns:a16="http://schemas.microsoft.com/office/drawing/2014/main" id="{1BE63CE1-4198-48B8-A42B-3E99DDA88A33}"/>
              </a:ext>
            </a:extLst>
          </p:cNvPr>
          <p:cNvSpPr txBox="1">
            <a:spLocks noChangeArrowheads="1"/>
          </p:cNvSpPr>
          <p:nvPr/>
        </p:nvSpPr>
        <p:spPr bwMode="auto">
          <a:xfrm>
            <a:off x="908352" y="4373502"/>
            <a:ext cx="6623892"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dirty="0">
                <a:solidFill>
                  <a:srgbClr val="26263E"/>
                </a:solidFill>
                <a:latin typeface="Arial" panose="020B0604020202020204" pitchFamily="34" charset="0"/>
                <a:cs typeface="Arial" panose="020B0604020202020204" pitchFamily="34" charset="0"/>
              </a:rPr>
              <a:t>A</a:t>
            </a:r>
            <a:r>
              <a:rPr lang="es-PR" altLang="es-PR" sz="2800" b="1" dirty="0">
                <a:solidFill>
                  <a:srgbClr val="26263E"/>
                </a:solidFill>
                <a:latin typeface="Arial" panose="020B0604020202020204" pitchFamily="34" charset="0"/>
                <a:cs typeface="Arial" panose="020B0604020202020204" pitchFamily="34" charset="0"/>
              </a:rPr>
              <a:t>leatorización:</a:t>
            </a:r>
          </a:p>
          <a:p>
            <a:pPr algn="l">
              <a:lnSpc>
                <a:spcPct val="80000"/>
              </a:lnSpc>
            </a:pPr>
            <a:r>
              <a:rPr lang="es-PR" altLang="es-PR" sz="2800" i="1" dirty="0">
                <a:solidFill>
                  <a:srgbClr val="26263E"/>
                </a:solidFill>
                <a:latin typeface="Arial" panose="020B0604020202020204" pitchFamily="34" charset="0"/>
                <a:cs typeface="Arial" panose="020B0604020202020204" pitchFamily="34" charset="0"/>
              </a:rPr>
              <a:t>Muestreo/selección de sujetos al azar</a:t>
            </a:r>
            <a:endParaRPr lang="es-PR" altLang="es-PR" sz="2800" b="1" i="1" dirty="0">
              <a:solidFill>
                <a:srgbClr val="26263E"/>
              </a:solidFill>
              <a:latin typeface="Arial" panose="020B0604020202020204" pitchFamily="34" charset="0"/>
              <a:cs typeface="Arial" panose="020B0604020202020204" pitchFamily="34" charset="0"/>
            </a:endParaRPr>
          </a:p>
        </p:txBody>
      </p:sp>
      <p:pic>
        <p:nvPicPr>
          <p:cNvPr id="49" name="Picture 10" descr="PntBlue1">
            <a:extLst>
              <a:ext uri="{FF2B5EF4-FFF2-40B4-BE49-F238E27FC236}">
                <a16:creationId xmlns:a16="http://schemas.microsoft.com/office/drawing/2014/main" id="{9BD79533-AAC0-4B1F-AD01-70A10A74FC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433531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6">
            <a:extLst>
              <a:ext uri="{FF2B5EF4-FFF2-40B4-BE49-F238E27FC236}">
                <a16:creationId xmlns:a16="http://schemas.microsoft.com/office/drawing/2014/main" id="{8724B852-B245-49DC-B228-5E6434577F7A}"/>
              </a:ext>
            </a:extLst>
          </p:cNvPr>
          <p:cNvSpPr txBox="1">
            <a:spLocks noChangeArrowheads="1"/>
          </p:cNvSpPr>
          <p:nvPr/>
        </p:nvSpPr>
        <p:spPr bwMode="auto">
          <a:xfrm>
            <a:off x="395536" y="5805264"/>
            <a:ext cx="8376123" cy="576064"/>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a:t>
            </a:r>
            <a:r>
              <a:rPr lang="es-ES" altLang="es-PR" sz="1200" b="0" i="1" dirty="0">
                <a:latin typeface="Times New Roman" panose="02020603050405020304" pitchFamily="18" charset="0"/>
                <a:cs typeface="Times New Roman" panose="02020603050405020304" pitchFamily="18" charset="0"/>
              </a:rPr>
              <a:t>Diccionario-glosario de metodología de la investigación social</a:t>
            </a:r>
            <a:r>
              <a:rPr lang="en-US" altLang="es-PR" sz="1200" b="0" dirty="0">
                <a:latin typeface="Times New Roman" pitchFamily="18" charset="0"/>
              </a:rPr>
              <a:t>. por </a:t>
            </a:r>
            <a:r>
              <a:rPr lang="nn-NO" altLang="es-PR" sz="1200" b="0" dirty="0">
                <a:latin typeface="Times New Roman" pitchFamily="18" charset="0"/>
              </a:rPr>
              <a:t>D. Del Río Sadornil</a:t>
            </a:r>
            <a:r>
              <a:rPr lang="en-US" altLang="es-PR" sz="1200" b="0" dirty="0">
                <a:latin typeface="Times New Roman" panose="02020603050405020304" pitchFamily="18" charset="0"/>
                <a:cs typeface="Times New Roman" panose="02020603050405020304" pitchFamily="18" charset="0"/>
              </a:rPr>
              <a:t>, 2013, </a:t>
            </a:r>
            <a:r>
              <a:rPr lang="es-ES" altLang="es-PR" sz="1200" b="0" dirty="0">
                <a:latin typeface="Times New Roman" panose="02020603050405020304" pitchFamily="18" charset="0"/>
                <a:cs typeface="Times New Roman" panose="02020603050405020304" pitchFamily="18" charset="0"/>
              </a:rPr>
              <a:t>Madrid, España: Universidad Nacional de Educación a Distancia</a:t>
            </a:r>
            <a:r>
              <a:rPr lang="en-US" altLang="es-PR" sz="1200" b="0" dirty="0">
                <a:latin typeface="Times New Roman" panose="02020603050405020304" pitchFamily="18" charset="0"/>
                <a:cs typeface="Times New Roman" panose="02020603050405020304" pitchFamily="18" charset="0"/>
              </a:rPr>
              <a:t>. </a:t>
            </a:r>
            <a:r>
              <a:rPr lang="en-US" altLang="es-PR" sz="1200" b="0" dirty="0">
                <a:latin typeface="Times New Roman" pitchFamily="18" charset="0"/>
              </a:rPr>
              <a:t>Copyright 2013 por</a:t>
            </a:r>
            <a:r>
              <a:rPr lang="en-US" altLang="es-PR" sz="1200" b="0" dirty="0">
                <a:latin typeface="Times New Roman" panose="02020603050405020304" pitchFamily="18" charset="0"/>
                <a:cs typeface="Times New Roman" panose="02020603050405020304" pitchFamily="18" charset="0"/>
              </a:rPr>
              <a:t> </a:t>
            </a:r>
            <a:r>
              <a:rPr lang="es-ES" altLang="es-PR" sz="1200" b="0" dirty="0">
                <a:latin typeface="Times New Roman" panose="02020603050405020304" pitchFamily="18" charset="0"/>
                <a:cs typeface="Times New Roman" panose="02020603050405020304" pitchFamily="18" charset="0"/>
              </a:rPr>
              <a:t>Universidad Nacional de Educación a Distancia</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Recuperado</a:t>
            </a:r>
            <a:r>
              <a:rPr lang="en-US" altLang="es-PR" sz="1200" b="0" dirty="0">
                <a:latin typeface="Times New Roman" panose="02020603050405020304" pitchFamily="18" charset="0"/>
                <a:cs typeface="Times New Roman" panose="02020603050405020304" pitchFamily="18" charset="0"/>
              </a:rPr>
              <a:t> de https://ebookcentral.proquest.com</a:t>
            </a:r>
            <a:endParaRPr lang="en-US" altLang="es-PR" sz="1200" b="0" dirty="0">
              <a:latin typeface="Times New Roman" pitchFamily="18" charset="0"/>
            </a:endParaRPr>
          </a:p>
        </p:txBody>
      </p:sp>
      <p:sp>
        <p:nvSpPr>
          <p:cNvPr id="52" name="Text Box 9">
            <a:extLst>
              <a:ext uri="{FF2B5EF4-FFF2-40B4-BE49-F238E27FC236}">
                <a16:creationId xmlns:a16="http://schemas.microsoft.com/office/drawing/2014/main" id="{2A85B59E-BE4E-4C24-B540-AF4010354F50}"/>
              </a:ext>
            </a:extLst>
          </p:cNvPr>
          <p:cNvSpPr txBox="1">
            <a:spLocks noChangeArrowheads="1"/>
          </p:cNvSpPr>
          <p:nvPr/>
        </p:nvSpPr>
        <p:spPr bwMode="auto">
          <a:xfrm>
            <a:off x="908352" y="5296213"/>
            <a:ext cx="518373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Suprimir la variables extraña</a:t>
            </a:r>
          </a:p>
        </p:txBody>
      </p:sp>
      <p:pic>
        <p:nvPicPr>
          <p:cNvPr id="55" name="Picture 10" descr="PntBlue1">
            <a:extLst>
              <a:ext uri="{FF2B5EF4-FFF2-40B4-BE49-F238E27FC236}">
                <a16:creationId xmlns:a16="http://schemas.microsoft.com/office/drawing/2014/main" id="{83D2459E-C3CB-4AB9-A702-3BBFF120CD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5460" y="5258023"/>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5883944"/>
      </p:ext>
    </p:extLst>
  </p:cSld>
  <p:clrMapOvr>
    <a:masterClrMapping/>
  </p:clrMapOvr>
  <p:transition spd="slow">
    <p:checke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p:cNvSpPr>
          <p:nvPr/>
        </p:nvSpPr>
        <p:spPr bwMode="auto">
          <a:xfrm>
            <a:off x="2520281" y="757486"/>
            <a:ext cx="5543600" cy="3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2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PRUEBAS DE APTITUD FÍSICA</a:t>
            </a: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20" name="Title 1"/>
          <p:cNvSpPr>
            <a:spLocks/>
          </p:cNvSpPr>
          <p:nvPr/>
        </p:nvSpPr>
        <p:spPr bwMode="auto">
          <a:xfrm>
            <a:off x="2483768" y="1191665"/>
            <a:ext cx="5076057" cy="36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RAZONES/OBJETIVOS</a:t>
            </a:r>
          </a:p>
        </p:txBody>
      </p:sp>
      <p:sp>
        <p:nvSpPr>
          <p:cNvPr id="21" name="Text Box 9"/>
          <p:cNvSpPr txBox="1">
            <a:spLocks noChangeArrowheads="1"/>
          </p:cNvSpPr>
          <p:nvPr/>
        </p:nvSpPr>
        <p:spPr bwMode="auto">
          <a:xfrm>
            <a:off x="908351" y="2438296"/>
            <a:ext cx="7984130"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Categorizar a los evaluados, con el propósito de efectuar un escogido selecto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2"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42048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908351" y="3808265"/>
            <a:ext cx="8091633"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Evaluar la efectividad de un programa de entrenamiento o esfuerzo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4"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79045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9"/>
          <p:cNvSpPr txBox="1">
            <a:spLocks noChangeArrowheads="1"/>
          </p:cNvSpPr>
          <p:nvPr/>
        </p:nvSpPr>
        <p:spPr bwMode="auto">
          <a:xfrm>
            <a:off x="914140" y="4562433"/>
            <a:ext cx="7834324"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Dar seguimiento a la efectividad de la ejecutoria atlética a lo largo de un periodo de tiempo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6"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332" y="450143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914140" y="3230384"/>
            <a:ext cx="769030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Predicción de ejecutorias prospectivas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8"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332" y="321257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p:cNvSpPr txBox="1">
            <a:spLocks noChangeArrowheads="1"/>
          </p:cNvSpPr>
          <p:nvPr/>
        </p:nvSpPr>
        <p:spPr bwMode="auto">
          <a:xfrm>
            <a:off x="908352" y="1862634"/>
            <a:ext cx="758893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Identificar fortalezas y debilidades fisiológicas</a:t>
            </a:r>
          </a:p>
        </p:txBody>
      </p:sp>
      <p:pic>
        <p:nvPicPr>
          <p:cNvPr id="30"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84482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9"/>
          <p:cNvSpPr txBox="1">
            <a:spLocks noChangeArrowheads="1"/>
          </p:cNvSpPr>
          <p:nvPr/>
        </p:nvSpPr>
        <p:spPr bwMode="auto">
          <a:xfrm>
            <a:off x="914140" y="5415801"/>
            <a:ext cx="783432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Establecimiento de las dosis de entrenamiento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2"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332" y="535480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6"/>
          <p:cNvSpPr txBox="1">
            <a:spLocks noChangeArrowheads="1"/>
          </p:cNvSpPr>
          <p:nvPr/>
        </p:nvSpPr>
        <p:spPr bwMode="auto">
          <a:xfrm>
            <a:off x="310207" y="5949082"/>
            <a:ext cx="8785225"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 “</a:t>
            </a:r>
            <a:r>
              <a:rPr lang="es-ES" altLang="es-PR" sz="1200" b="0" dirty="0" err="1">
                <a:latin typeface="Times New Roman" pitchFamily="18" charset="0"/>
              </a:rPr>
              <a:t>Tests</a:t>
            </a:r>
            <a:r>
              <a:rPr lang="es-ES" altLang="es-PR" sz="1200" b="0" dirty="0">
                <a:latin typeface="Times New Roman" pitchFamily="18" charset="0"/>
              </a:rPr>
              <a:t>, Data </a:t>
            </a:r>
            <a:r>
              <a:rPr lang="es-ES" altLang="es-PR" sz="1200" b="0" dirty="0" err="1">
                <a:latin typeface="Times New Roman" pitchFamily="18" charset="0"/>
              </a:rPr>
              <a:t>Analysis</a:t>
            </a:r>
            <a:r>
              <a:rPr lang="es-ES" altLang="es-PR" sz="1200" b="0" dirty="0">
                <a:latin typeface="Times New Roman" pitchFamily="18" charset="0"/>
              </a:rPr>
              <a:t>, and </a:t>
            </a:r>
            <a:r>
              <a:rPr lang="es-ES" altLang="es-PR" sz="1200" b="0" dirty="0" err="1">
                <a:latin typeface="Times New Roman" pitchFamily="18" charset="0"/>
              </a:rPr>
              <a:t>Conclusions</a:t>
            </a:r>
            <a:r>
              <a:rPr lang="es-ES" altLang="es-PR" sz="1200" b="0" dirty="0">
                <a:latin typeface="Times New Roman" pitchFamily="18" charset="0"/>
              </a:rPr>
              <a:t>,” por M. R. </a:t>
            </a:r>
            <a:r>
              <a:rPr lang="es-ES" altLang="es-PR" sz="1200" b="0" dirty="0" err="1">
                <a:latin typeface="Times New Roman" pitchFamily="18" charset="0"/>
              </a:rPr>
              <a:t>Rhea</a:t>
            </a:r>
            <a:r>
              <a:rPr lang="es-ES" altLang="es-PR" sz="1200" b="0" dirty="0">
                <a:latin typeface="Times New Roman" pitchFamily="18" charset="0"/>
              </a:rPr>
              <a:t>, &amp; M. D. Peterson. En </a:t>
            </a:r>
            <a:r>
              <a:rPr lang="en-US" altLang="es-PR" sz="1200" b="1" i="1" dirty="0">
                <a:latin typeface="Times New Roman" pitchFamily="18" charset="0"/>
              </a:rPr>
              <a:t>NSCA’s Guide to Tests and Assessment</a:t>
            </a:r>
            <a:r>
              <a:rPr lang="en-US" altLang="es-PR" sz="1200" b="0" dirty="0">
                <a:latin typeface="Times New Roman" pitchFamily="18" charset="0"/>
              </a:rPr>
              <a:t>. (p. 2), </a:t>
            </a:r>
            <a:r>
              <a:rPr lang="en-US" altLang="es-PR" sz="1200" b="0" dirty="0" err="1">
                <a:latin typeface="Times New Roman" pitchFamily="18" charset="0"/>
              </a:rPr>
              <a:t>por</a:t>
            </a:r>
            <a:r>
              <a:rPr lang="es-ES" altLang="es-PR" sz="1200" dirty="0">
                <a:latin typeface="Times New Roman" pitchFamily="18" charset="0"/>
              </a:rPr>
              <a:t> </a:t>
            </a:r>
            <a:r>
              <a:rPr lang="es-ES" altLang="es-PR" sz="1200" b="0" dirty="0">
                <a:latin typeface="Times New Roman" pitchFamily="18" charset="0"/>
              </a:rPr>
              <a:t>T. Miller (Ed.), 2012, Champaign, IL: Human </a:t>
            </a:r>
            <a:r>
              <a:rPr lang="es-ES" altLang="es-PR" sz="1200" b="0" dirty="0" err="1">
                <a:latin typeface="Times New Roman" pitchFamily="18" charset="0"/>
              </a:rPr>
              <a:t>Kinetics</a:t>
            </a:r>
            <a:r>
              <a:rPr lang="es-ES" altLang="es-PR" sz="1200" b="0" dirty="0">
                <a:latin typeface="Times New Roman" pitchFamily="18" charset="0"/>
              </a:rPr>
              <a:t>. C</a:t>
            </a:r>
            <a:r>
              <a:rPr lang="en-US" altLang="es-PR" sz="1200" b="0" dirty="0" err="1">
                <a:latin typeface="Times New Roman" pitchFamily="18" charset="0"/>
              </a:rPr>
              <a:t>opyright</a:t>
            </a:r>
            <a:r>
              <a:rPr lang="en-US" altLang="es-PR" sz="1200" b="0" dirty="0">
                <a:latin typeface="Times New Roman" pitchFamily="18" charset="0"/>
              </a:rPr>
              <a:t> 2012 </a:t>
            </a:r>
            <a:r>
              <a:rPr lang="en-US" altLang="es-PR" sz="1200" b="0" dirty="0" err="1">
                <a:latin typeface="Times New Roman" pitchFamily="18" charset="0"/>
              </a:rPr>
              <a:t>por</a:t>
            </a:r>
            <a:r>
              <a:rPr lang="en-US" altLang="es-PR" sz="1200" b="0" dirty="0">
                <a:latin typeface="Times New Roman" pitchFamily="18" charset="0"/>
              </a:rPr>
              <a:t> National Strength and Conditioning Association</a:t>
            </a:r>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78" y="404664"/>
            <a:ext cx="2269806" cy="1513204"/>
          </a:xfrm>
          <a:prstGeom prst="rect">
            <a:avLst/>
          </a:prstGeom>
          <a:effectLst>
            <a:softEdge rad="317500"/>
          </a:effectLst>
        </p:spPr>
      </p:pic>
    </p:spTree>
    <p:custDataLst>
      <p:tags r:id="rId1"/>
    </p:custDataLst>
    <p:extLst>
      <p:ext uri="{BB962C8B-B14F-4D97-AF65-F5344CB8AC3E}">
        <p14:creationId xmlns:p14="http://schemas.microsoft.com/office/powerpoint/2010/main" val="1055588075"/>
      </p:ext>
    </p:extLst>
  </p:cSld>
  <p:clrMapOvr>
    <a:masterClrMapping/>
  </p:clrMapOvr>
  <p:transition spd="slow">
    <p:checke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26" y="515732"/>
            <a:ext cx="1711210" cy="2619199"/>
          </a:xfrm>
          <a:prstGeom prst="rect">
            <a:avLst/>
          </a:prstGeom>
        </p:spPr>
      </p:pic>
      <p:sp>
        <p:nvSpPr>
          <p:cNvPr id="35" name="Title 1"/>
          <p:cNvSpPr>
            <a:spLocks/>
          </p:cNvSpPr>
          <p:nvPr/>
        </p:nvSpPr>
        <p:spPr bwMode="auto">
          <a:xfrm>
            <a:off x="2304257" y="1197124"/>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36" name="Title 1"/>
          <p:cNvSpPr>
            <a:spLocks/>
          </p:cNvSpPr>
          <p:nvPr/>
        </p:nvSpPr>
        <p:spPr bwMode="auto">
          <a:xfrm>
            <a:off x="2267744" y="1555428"/>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PRUEBAS DE APTITUD FÍSICA</a:t>
            </a:r>
          </a:p>
        </p:txBody>
      </p:sp>
      <p:pic>
        <p:nvPicPr>
          <p:cNvPr id="37" name="Picture 2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8379" y="2133228"/>
            <a:ext cx="412333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1"/>
          <p:cNvSpPr>
            <a:spLocks/>
          </p:cNvSpPr>
          <p:nvPr/>
        </p:nvSpPr>
        <p:spPr bwMode="auto">
          <a:xfrm>
            <a:off x="2519265" y="2204666"/>
            <a:ext cx="3728716"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GRUPOS DE INTEREZ</a:t>
            </a:r>
          </a:p>
        </p:txBody>
      </p:sp>
      <p:sp>
        <p:nvSpPr>
          <p:cNvPr id="39" name="Text Box 9"/>
          <p:cNvSpPr txBox="1">
            <a:spLocks noChangeArrowheads="1"/>
          </p:cNvSpPr>
          <p:nvPr/>
        </p:nvSpPr>
        <p:spPr bwMode="auto">
          <a:xfrm>
            <a:off x="908352" y="3806448"/>
            <a:ext cx="258352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Atletas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0"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78863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9"/>
          <p:cNvSpPr txBox="1">
            <a:spLocks noChangeArrowheads="1"/>
          </p:cNvSpPr>
          <p:nvPr/>
        </p:nvSpPr>
        <p:spPr bwMode="auto">
          <a:xfrm>
            <a:off x="908352" y="4960393"/>
            <a:ext cx="560786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Bomberos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2"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494258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9"/>
          <p:cNvSpPr txBox="1">
            <a:spLocks noChangeArrowheads="1"/>
          </p:cNvSpPr>
          <p:nvPr/>
        </p:nvSpPr>
        <p:spPr bwMode="auto">
          <a:xfrm>
            <a:off x="914140" y="5547587"/>
            <a:ext cx="783432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Oficiales de la ley y el orden (</a:t>
            </a:r>
            <a:r>
              <a:rPr lang="es-PR" altLang="es-PR" sz="2600" b="1" dirty="0" err="1">
                <a:solidFill>
                  <a:srgbClr val="26263E"/>
                </a:solidFill>
                <a:latin typeface="Arial" panose="020B0604020202020204" pitchFamily="34" charset="0"/>
                <a:cs typeface="Arial" panose="020B0604020202020204" pitchFamily="34" charset="0"/>
              </a:rPr>
              <a:t>Ej</a:t>
            </a:r>
            <a:r>
              <a:rPr lang="es-PR" altLang="es-PR" sz="2600" b="1" dirty="0">
                <a:solidFill>
                  <a:srgbClr val="26263E"/>
                </a:solidFill>
                <a:latin typeface="Arial" panose="020B0604020202020204" pitchFamily="34" charset="0"/>
                <a:cs typeface="Arial" panose="020B0604020202020204" pitchFamily="34" charset="0"/>
              </a:rPr>
              <a:t>: policías)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4"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332" y="548659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9"/>
          <p:cNvSpPr txBox="1">
            <a:spLocks noChangeArrowheads="1"/>
          </p:cNvSpPr>
          <p:nvPr/>
        </p:nvSpPr>
        <p:spPr bwMode="auto">
          <a:xfrm>
            <a:off x="914140" y="4382512"/>
            <a:ext cx="769030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Poblaciones especiales: </a:t>
            </a:r>
            <a:r>
              <a:rPr lang="es-PR" altLang="es-PR" sz="2600" b="1" i="1" dirty="0">
                <a:solidFill>
                  <a:srgbClr val="26263E"/>
                </a:solidFill>
                <a:latin typeface="Arial" panose="020B0604020202020204" pitchFamily="34" charset="0"/>
                <a:cs typeface="Arial" panose="020B0604020202020204" pitchFamily="34" charset="0"/>
              </a:rPr>
              <a:t>Discapacitados</a:t>
            </a:r>
          </a:p>
        </p:txBody>
      </p:sp>
      <p:pic>
        <p:nvPicPr>
          <p:cNvPr id="46"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332" y="43647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9"/>
          <p:cNvSpPr txBox="1">
            <a:spLocks noChangeArrowheads="1"/>
          </p:cNvSpPr>
          <p:nvPr/>
        </p:nvSpPr>
        <p:spPr bwMode="auto">
          <a:xfrm>
            <a:off x="908352" y="3230786"/>
            <a:ext cx="662392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Estudiantes (escuelas y universidades)</a:t>
            </a:r>
          </a:p>
        </p:txBody>
      </p:sp>
      <p:pic>
        <p:nvPicPr>
          <p:cNvPr id="48"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21297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9"/>
          <p:cNvSpPr txBox="1">
            <a:spLocks noChangeArrowheads="1"/>
          </p:cNvSpPr>
          <p:nvPr/>
        </p:nvSpPr>
        <p:spPr bwMode="auto">
          <a:xfrm>
            <a:off x="914140" y="6112923"/>
            <a:ext cx="365786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Militares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0"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332" y="6051928"/>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33406283"/>
      </p:ext>
    </p:extLst>
  </p:cSld>
  <p:clrMapOvr>
    <a:masterClrMapping/>
  </p:clrMapOvr>
  <p:transition spd="slow">
    <p:checke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668" y="2730030"/>
            <a:ext cx="2071317" cy="138087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548680"/>
            <a:ext cx="1725342" cy="2194076"/>
          </a:xfrm>
          <a:prstGeom prst="rect">
            <a:avLst/>
          </a:prstGeom>
        </p:spPr>
      </p:pic>
      <p:sp>
        <p:nvSpPr>
          <p:cNvPr id="21" name="Title 1"/>
          <p:cNvSpPr>
            <a:spLocks/>
          </p:cNvSpPr>
          <p:nvPr/>
        </p:nvSpPr>
        <p:spPr bwMode="auto">
          <a:xfrm>
            <a:off x="2085383" y="1086944"/>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22" name="Title 1"/>
          <p:cNvSpPr>
            <a:spLocks/>
          </p:cNvSpPr>
          <p:nvPr/>
        </p:nvSpPr>
        <p:spPr bwMode="auto">
          <a:xfrm>
            <a:off x="2048870" y="1445248"/>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PRUEBAS DE APTITUD FÍSICA</a:t>
            </a:r>
          </a:p>
        </p:txBody>
      </p:sp>
      <p:pic>
        <p:nvPicPr>
          <p:cNvPr id="23" name="Picture 23"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2886" y="2023048"/>
            <a:ext cx="565313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p:cNvSpPr>
          <p:nvPr/>
        </p:nvSpPr>
        <p:spPr bwMode="auto">
          <a:xfrm>
            <a:off x="2301407" y="2094486"/>
            <a:ext cx="5256583"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ESCENARIOS NO ESCOLARES</a:t>
            </a: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4697" y="4197388"/>
            <a:ext cx="1288910" cy="1271334"/>
          </a:xfrm>
          <a:prstGeom prst="rect">
            <a:avLst/>
          </a:prstGeom>
        </p:spPr>
      </p:pic>
      <p:sp>
        <p:nvSpPr>
          <p:cNvPr id="26" name="Text Box 9"/>
          <p:cNvSpPr txBox="1">
            <a:spLocks noChangeArrowheads="1"/>
          </p:cNvSpPr>
          <p:nvPr/>
        </p:nvSpPr>
        <p:spPr bwMode="auto">
          <a:xfrm>
            <a:off x="764336" y="3480646"/>
            <a:ext cx="366364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Clubes deportivos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7"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8" y="346283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9"/>
          <p:cNvSpPr txBox="1">
            <a:spLocks noChangeArrowheads="1"/>
          </p:cNvSpPr>
          <p:nvPr/>
        </p:nvSpPr>
        <p:spPr bwMode="auto">
          <a:xfrm>
            <a:off x="764336" y="4526930"/>
            <a:ext cx="596790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Aptitud física corporativa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9"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8" y="450912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9"/>
          <p:cNvSpPr txBox="1">
            <a:spLocks noChangeArrowheads="1"/>
          </p:cNvSpPr>
          <p:nvPr/>
        </p:nvSpPr>
        <p:spPr bwMode="auto">
          <a:xfrm>
            <a:off x="770124" y="5074171"/>
            <a:ext cx="545806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Clínicas para el control de peso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1"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316" y="501317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9"/>
          <p:cNvSpPr txBox="1">
            <a:spLocks noChangeArrowheads="1"/>
          </p:cNvSpPr>
          <p:nvPr/>
        </p:nvSpPr>
        <p:spPr bwMode="auto">
          <a:xfrm>
            <a:off x="770124" y="3984702"/>
            <a:ext cx="769030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Centros para el cuidado de </a:t>
            </a:r>
            <a:r>
              <a:rPr lang="es-PR" altLang="es-PR" sz="2600" b="1" dirty="0" err="1">
                <a:solidFill>
                  <a:srgbClr val="26263E"/>
                </a:solidFill>
                <a:latin typeface="Arial" panose="020B0604020202020204" pitchFamily="34" charset="0"/>
                <a:cs typeface="Arial" panose="020B0604020202020204" pitchFamily="34" charset="0"/>
              </a:rPr>
              <a:t>envejecientes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3"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316" y="396689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764336" y="2976590"/>
            <a:ext cx="610295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Gimnasios y centros de aptitud física</a:t>
            </a:r>
          </a:p>
        </p:txBody>
      </p:sp>
      <p:pic>
        <p:nvPicPr>
          <p:cNvPr id="51"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8" y="295878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
          <p:cNvSpPr txBox="1">
            <a:spLocks noChangeArrowheads="1"/>
          </p:cNvSpPr>
          <p:nvPr/>
        </p:nvSpPr>
        <p:spPr bwMode="auto">
          <a:xfrm>
            <a:off x="770123" y="5578227"/>
            <a:ext cx="822986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Establecimientos para el entrenamiento pediátrico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3"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316" y="551723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9"/>
          <p:cNvSpPr txBox="1">
            <a:spLocks noChangeArrowheads="1"/>
          </p:cNvSpPr>
          <p:nvPr/>
        </p:nvSpPr>
        <p:spPr bwMode="auto">
          <a:xfrm>
            <a:off x="770124" y="6112923"/>
            <a:ext cx="365786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YMCA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5"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316" y="6051928"/>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15846293"/>
      </p:ext>
    </p:extLst>
  </p:cSld>
  <p:clrMapOvr>
    <a:masterClrMapping/>
  </p:clrMapOvr>
  <p:transition spd="slow">
    <p:check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p:cNvSpPr>
          <p:nvPr/>
        </p:nvSpPr>
        <p:spPr bwMode="auto">
          <a:xfrm>
            <a:off x="251520" y="1248922"/>
            <a:ext cx="8280920" cy="17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r>
              <a:rPr lang="es-PR" altLang="es-PR" sz="5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ACCESO A LA PRESENTACIÓN:</a:t>
            </a:r>
            <a:endParaRPr lang="es-PR" altLang="es-PR" sz="5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2" name="Text Box 2"/>
          <p:cNvSpPr txBox="1">
            <a:spLocks noChangeArrowheads="1"/>
          </p:cNvSpPr>
          <p:nvPr/>
        </p:nvSpPr>
        <p:spPr bwMode="auto">
          <a:xfrm>
            <a:off x="35496" y="3596823"/>
            <a:ext cx="9144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4000"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http://www.saludmed.com/</a:t>
            </a:r>
          </a:p>
          <a:p>
            <a:pPr algn="ctr">
              <a:lnSpc>
                <a:spcPct val="90000"/>
              </a:lnSpc>
            </a:pPr>
            <a:r>
              <a:rPr lang="es-PR" altLang="es-PR" sz="4000" dirty="0" err="1">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entrenapersonal</a:t>
            </a:r>
            <a:r>
              <a:rPr lang="es-PR" altLang="es-PR" sz="4000"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/presentaciones</a:t>
            </a:r>
          </a:p>
          <a:p>
            <a:pPr algn="ctr">
              <a:lnSpc>
                <a:spcPct val="90000"/>
              </a:lnSpc>
            </a:pPr>
            <a:r>
              <a:rPr lang="es-PR" altLang="es-PR" sz="4000"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entrenapersonal-INTRO.pdf</a:t>
            </a:r>
            <a:endPar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40805519"/>
      </p:ext>
    </p:extLst>
  </p:cSld>
  <p:clrMapOvr>
    <a:masterClrMapping/>
  </p:clrMapOvr>
  <p:transition spd="slow">
    <p:newsflash/>
    <p:sndAc>
      <p:stSnd>
        <p:snd r:embed="rId4" name="breeze.wav"/>
      </p:stSnd>
    </p:sndAc>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76672"/>
            <a:ext cx="1734323" cy="2601484"/>
          </a:xfrm>
          <a:prstGeom prst="rect">
            <a:avLst/>
          </a:prstGeom>
          <a:effectLst>
            <a:softEdge rad="317500"/>
          </a:effectLst>
        </p:spPr>
      </p:pic>
      <p:sp>
        <p:nvSpPr>
          <p:cNvPr id="36" name="Title 1"/>
          <p:cNvSpPr>
            <a:spLocks/>
          </p:cNvSpPr>
          <p:nvPr/>
        </p:nvSpPr>
        <p:spPr bwMode="auto">
          <a:xfrm>
            <a:off x="1907704" y="620688"/>
            <a:ext cx="712879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LIDERAZGO EDUCATIVO EMPRENDEDOR:</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ORIENTADO HACIA LA </a:t>
            </a:r>
            <a:r>
              <a:rPr lang="es-PR" altLang="es-PR" sz="2400" b="0" i="1" dirty="0" err="1">
                <a:solidFill>
                  <a:srgbClr val="484876"/>
                </a:solidFill>
                <a:effectLst>
                  <a:outerShdw blurRad="38100" dist="38100" dir="2700000" algn="tl">
                    <a:srgbClr val="C0C0C0"/>
                  </a:outerShdw>
                </a:effectLst>
                <a:latin typeface="Arial Black" pitchFamily="34" charset="0"/>
                <a:cs typeface="Arial" charset="0"/>
              </a:rPr>
              <a:t>EaD</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37" name="Title 1"/>
          <p:cNvSpPr>
            <a:spLocks/>
          </p:cNvSpPr>
          <p:nvPr/>
        </p:nvSpPr>
        <p:spPr bwMode="auto">
          <a:xfrm>
            <a:off x="1923183" y="1500297"/>
            <a:ext cx="662319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DISPOSITIVOS MÓVILES</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8" name="Picture 59"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4217" y="2058212"/>
            <a:ext cx="6732239"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itle 1"/>
          <p:cNvSpPr>
            <a:spLocks/>
          </p:cNvSpPr>
          <p:nvPr/>
        </p:nvSpPr>
        <p:spPr bwMode="auto">
          <a:xfrm>
            <a:off x="2016225" y="2129649"/>
            <a:ext cx="6264695"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ARTICULACIÓN DE LA VISIÓN</a:t>
            </a:r>
          </a:p>
        </p:txBody>
      </p:sp>
      <p:sp>
        <p:nvSpPr>
          <p:cNvPr id="40" name="Text Box 9"/>
          <p:cNvSpPr txBox="1">
            <a:spLocks noChangeArrowheads="1"/>
          </p:cNvSpPr>
          <p:nvPr/>
        </p:nvSpPr>
        <p:spPr bwMode="auto">
          <a:xfrm>
            <a:off x="692327" y="3518818"/>
            <a:ext cx="785405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Plan piloto: </a:t>
            </a:r>
            <a:r>
              <a:rPr lang="es-PR" altLang="es-PR" sz="2600" b="1" i="1" dirty="0">
                <a:solidFill>
                  <a:srgbClr val="26263E"/>
                </a:solidFill>
                <a:latin typeface="Arial" panose="020B0604020202020204" pitchFamily="34" charset="0"/>
                <a:cs typeface="Arial" panose="020B0604020202020204" pitchFamily="34" charset="0"/>
              </a:rPr>
              <a:t>Validación del proyecto</a:t>
            </a:r>
          </a:p>
        </p:txBody>
      </p:sp>
      <p:pic>
        <p:nvPicPr>
          <p:cNvPr id="41"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350100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9"/>
          <p:cNvSpPr txBox="1">
            <a:spLocks noChangeArrowheads="1"/>
          </p:cNvSpPr>
          <p:nvPr/>
        </p:nvSpPr>
        <p:spPr bwMode="auto">
          <a:xfrm>
            <a:off x="692327" y="4565102"/>
            <a:ext cx="823564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Control de calidad: </a:t>
            </a:r>
            <a:r>
              <a:rPr lang="es-PR" altLang="es-PR" sz="2600" b="1" i="1" dirty="0">
                <a:solidFill>
                  <a:srgbClr val="26263E"/>
                </a:solidFill>
                <a:latin typeface="Arial" panose="020B0604020202020204" pitchFamily="34" charset="0"/>
                <a:cs typeface="Arial" panose="020B0604020202020204" pitchFamily="34" charset="0"/>
              </a:rPr>
              <a:t>durante proceso evolutivo</a:t>
            </a:r>
          </a:p>
        </p:txBody>
      </p:sp>
      <p:pic>
        <p:nvPicPr>
          <p:cNvPr id="43"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454729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9"/>
          <p:cNvSpPr txBox="1">
            <a:spLocks noChangeArrowheads="1"/>
          </p:cNvSpPr>
          <p:nvPr/>
        </p:nvSpPr>
        <p:spPr bwMode="auto">
          <a:xfrm>
            <a:off x="698116" y="5112343"/>
            <a:ext cx="822986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Reajuste: </a:t>
            </a:r>
            <a:r>
              <a:rPr lang="es-PR" altLang="es-PR" sz="2600" i="1" dirty="0">
                <a:solidFill>
                  <a:srgbClr val="26263E"/>
                </a:solidFill>
                <a:latin typeface="Arial" panose="020B0604020202020204" pitchFamily="34" charset="0"/>
                <a:cs typeface="Arial" panose="020B0604020202020204" pitchFamily="34" charset="0"/>
              </a:rPr>
              <a:t>E</a:t>
            </a:r>
            <a:r>
              <a:rPr lang="es-PR" altLang="es-PR" sz="2600" b="1" i="1" dirty="0">
                <a:solidFill>
                  <a:srgbClr val="26263E"/>
                </a:solidFill>
                <a:latin typeface="Arial" panose="020B0604020202020204" pitchFamily="34" charset="0"/>
                <a:cs typeface="Arial" panose="020B0604020202020204" pitchFamily="34" charset="0"/>
              </a:rPr>
              <a:t>valuación continua y recomendaciones</a:t>
            </a:r>
          </a:p>
        </p:txBody>
      </p:sp>
      <p:pic>
        <p:nvPicPr>
          <p:cNvPr id="45"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308" y="505134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9"/>
          <p:cNvSpPr txBox="1">
            <a:spLocks noChangeArrowheads="1"/>
          </p:cNvSpPr>
          <p:nvPr/>
        </p:nvSpPr>
        <p:spPr bwMode="auto">
          <a:xfrm>
            <a:off x="698115" y="4022874"/>
            <a:ext cx="758280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Inicio progresivo – cambio: </a:t>
            </a:r>
            <a:r>
              <a:rPr lang="es-PR" altLang="es-PR" sz="2600" b="1" i="1" dirty="0">
                <a:solidFill>
                  <a:srgbClr val="26263E"/>
                </a:solidFill>
                <a:latin typeface="Arial" panose="020B0604020202020204" pitchFamily="34" charset="0"/>
                <a:cs typeface="Arial" panose="020B0604020202020204" pitchFamily="34" charset="0"/>
              </a:rPr>
              <a:t>10-15% por año</a:t>
            </a:r>
          </a:p>
        </p:txBody>
      </p:sp>
      <p:pic>
        <p:nvPicPr>
          <p:cNvPr id="47"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308" y="400506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9"/>
          <p:cNvSpPr txBox="1">
            <a:spLocks noChangeArrowheads="1"/>
          </p:cNvSpPr>
          <p:nvPr/>
        </p:nvSpPr>
        <p:spPr bwMode="auto">
          <a:xfrm>
            <a:off x="692327" y="3014762"/>
            <a:ext cx="823565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Diagrama de GANTT: </a:t>
            </a:r>
            <a:r>
              <a:rPr lang="es-PR" altLang="es-PR" sz="2500" b="1" i="1" dirty="0">
                <a:solidFill>
                  <a:srgbClr val="26263E"/>
                </a:solidFill>
                <a:latin typeface="Arial" panose="020B0604020202020204" pitchFamily="34" charset="0"/>
                <a:cs typeface="Arial" panose="020B0604020202020204" pitchFamily="34" charset="0"/>
              </a:rPr>
              <a:t>Desglose temporal actividades</a:t>
            </a:r>
          </a:p>
        </p:txBody>
      </p:sp>
      <p:pic>
        <p:nvPicPr>
          <p:cNvPr id="49"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299695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9"/>
          <p:cNvSpPr txBox="1">
            <a:spLocks noChangeArrowheads="1"/>
          </p:cNvSpPr>
          <p:nvPr/>
        </p:nvSpPr>
        <p:spPr bwMode="auto">
          <a:xfrm>
            <a:off x="698115" y="5616399"/>
            <a:ext cx="822986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Implementación: </a:t>
            </a:r>
            <a:r>
              <a:rPr lang="es-PR" altLang="es-PR" sz="2600" b="1" i="1" dirty="0">
                <a:solidFill>
                  <a:srgbClr val="26263E"/>
                </a:solidFill>
                <a:latin typeface="Arial" panose="020B0604020202020204" pitchFamily="34" charset="0"/>
                <a:cs typeface="Arial" panose="020B0604020202020204" pitchFamily="34" charset="0"/>
              </a:rPr>
              <a:t>de la propuesta</a:t>
            </a:r>
          </a:p>
        </p:txBody>
      </p:sp>
      <p:pic>
        <p:nvPicPr>
          <p:cNvPr id="56"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308" y="555540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9"/>
          <p:cNvSpPr txBox="1">
            <a:spLocks noChangeArrowheads="1"/>
          </p:cNvSpPr>
          <p:nvPr/>
        </p:nvSpPr>
        <p:spPr bwMode="auto">
          <a:xfrm>
            <a:off x="698116" y="6151095"/>
            <a:ext cx="784826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Evaluación: </a:t>
            </a:r>
            <a:r>
              <a:rPr lang="es-PR" altLang="es-PR" sz="2600" b="1" i="1" dirty="0">
                <a:solidFill>
                  <a:srgbClr val="26263E"/>
                </a:solidFill>
                <a:latin typeface="Arial" panose="020B0604020202020204" pitchFamily="34" charset="0"/>
                <a:cs typeface="Arial" panose="020B0604020202020204" pitchFamily="34" charset="0"/>
              </a:rPr>
              <a:t>Resultados de las métricas</a:t>
            </a:r>
          </a:p>
        </p:txBody>
      </p:sp>
      <p:pic>
        <p:nvPicPr>
          <p:cNvPr id="58"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308" y="6090100"/>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9677529"/>
      </p:ext>
    </p:extLst>
  </p:cSld>
  <p:clrMapOvr>
    <a:masterClrMapping/>
  </p:clrMapOvr>
  <p:transition spd="slow">
    <p:checke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p:cNvSpPr>
          <p:nvPr/>
        </p:nvSpPr>
        <p:spPr bwMode="auto">
          <a:xfrm>
            <a:off x="1479522" y="980728"/>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22" name="Title 1"/>
          <p:cNvSpPr>
            <a:spLocks/>
          </p:cNvSpPr>
          <p:nvPr/>
        </p:nvSpPr>
        <p:spPr bwMode="auto">
          <a:xfrm>
            <a:off x="1443009" y="1339032"/>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PRUEBAS DE APTITUD FÍSICA</a:t>
            </a:r>
          </a:p>
        </p:txBody>
      </p:sp>
      <p:pic>
        <p:nvPicPr>
          <p:cNvPr id="23"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3010" y="1844824"/>
            <a:ext cx="744947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p:cNvSpPr>
          <p:nvPr/>
        </p:nvSpPr>
        <p:spPr bwMode="auto">
          <a:xfrm>
            <a:off x="1443009" y="1916262"/>
            <a:ext cx="7269959"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PROGRAMAS QUE REQUIEREN EVALUAR</a:t>
            </a:r>
          </a:p>
        </p:txBody>
      </p:sp>
      <p:sp>
        <p:nvSpPr>
          <p:cNvPr id="26" name="Text Box 9"/>
          <p:cNvSpPr txBox="1">
            <a:spLocks noChangeArrowheads="1"/>
          </p:cNvSpPr>
          <p:nvPr/>
        </p:nvSpPr>
        <p:spPr bwMode="auto">
          <a:xfrm>
            <a:off x="800846" y="3086770"/>
            <a:ext cx="790927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P</a:t>
            </a:r>
            <a:r>
              <a:rPr lang="es-PR" altLang="es-PR" sz="2600" b="1" dirty="0">
                <a:solidFill>
                  <a:srgbClr val="26263E"/>
                </a:solidFill>
                <a:latin typeface="Arial" panose="020B0604020202020204" pitchFamily="34" charset="0"/>
                <a:cs typeface="Arial" panose="020B0604020202020204" pitchFamily="34" charset="0"/>
              </a:rPr>
              <a:t>rogramas de entrenamiento físico-deportivo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7"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039" y="306896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9"/>
          <p:cNvSpPr txBox="1">
            <a:spLocks noChangeArrowheads="1"/>
          </p:cNvSpPr>
          <p:nvPr/>
        </p:nvSpPr>
        <p:spPr bwMode="auto">
          <a:xfrm>
            <a:off x="800847" y="4349078"/>
            <a:ext cx="790927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P</a:t>
            </a:r>
            <a:r>
              <a:rPr lang="es-PR" altLang="es-PR" sz="2600" b="1" dirty="0">
                <a:solidFill>
                  <a:srgbClr val="26263E"/>
                </a:solidFill>
                <a:latin typeface="Arial" panose="020B0604020202020204" pitchFamily="34" charset="0"/>
                <a:cs typeface="Arial" panose="020B0604020202020204" pitchFamily="34" charset="0"/>
              </a:rPr>
              <a:t>rogramas de salud, </a:t>
            </a:r>
            <a:r>
              <a:rPr lang="es-PR" altLang="es-PR" sz="2600" dirty="0">
                <a:solidFill>
                  <a:srgbClr val="26263E"/>
                </a:solidFill>
                <a:latin typeface="Arial" panose="020B0604020202020204" pitchFamily="34" charset="0"/>
                <a:cs typeface="Arial" panose="020B0604020202020204" pitchFamily="34" charset="0"/>
              </a:rPr>
              <a:t>ejercicios y actividad física para los empleados de una empresa corporativa, gubernamental o académica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9"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039" y="433126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9"/>
          <p:cNvSpPr txBox="1">
            <a:spLocks noChangeArrowheads="1"/>
          </p:cNvSpPr>
          <p:nvPr/>
        </p:nvSpPr>
        <p:spPr bwMode="auto">
          <a:xfrm>
            <a:off x="806634" y="5434211"/>
            <a:ext cx="808299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P</a:t>
            </a:r>
            <a:r>
              <a:rPr lang="es-PR" altLang="es-PR" sz="2600" b="1" dirty="0">
                <a:solidFill>
                  <a:srgbClr val="26263E"/>
                </a:solidFill>
                <a:latin typeface="Arial" panose="020B0604020202020204" pitchFamily="34" charset="0"/>
                <a:cs typeface="Arial" panose="020B0604020202020204" pitchFamily="34" charset="0"/>
              </a:rPr>
              <a:t>rogramas para el control de la obesidad</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1"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27" y="53732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9"/>
          <p:cNvSpPr txBox="1">
            <a:spLocks noChangeArrowheads="1"/>
          </p:cNvSpPr>
          <p:nvPr/>
        </p:nvSpPr>
        <p:spPr bwMode="auto">
          <a:xfrm>
            <a:off x="806635" y="3590826"/>
            <a:ext cx="7690308"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P</a:t>
            </a:r>
            <a:r>
              <a:rPr lang="es-PR" altLang="es-PR" sz="2600" b="1" dirty="0">
                <a:solidFill>
                  <a:srgbClr val="26263E"/>
                </a:solidFill>
                <a:latin typeface="Arial" panose="020B0604020202020204" pitchFamily="34" charset="0"/>
                <a:cs typeface="Arial" panose="020B0604020202020204" pitchFamily="34" charset="0"/>
              </a:rPr>
              <a:t>rogramas de rehabilitación física y ejercicios terapéuticos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3"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27" y="35730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800847" y="2582714"/>
            <a:ext cx="681308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Programas de ejercicios y actividad física</a:t>
            </a:r>
          </a:p>
        </p:txBody>
      </p:sp>
      <p:pic>
        <p:nvPicPr>
          <p:cNvPr id="51"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039" y="256490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
          <p:cNvSpPr txBox="1">
            <a:spLocks noChangeArrowheads="1"/>
          </p:cNvSpPr>
          <p:nvPr/>
        </p:nvSpPr>
        <p:spPr bwMode="auto">
          <a:xfrm>
            <a:off x="806634" y="5938267"/>
            <a:ext cx="8229862"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Programas de educación del movimiento para niños de edad pre-escolar</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3"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27" y="5877272"/>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891" y="640430"/>
            <a:ext cx="1127127" cy="1755865"/>
          </a:xfrm>
          <a:prstGeom prst="rect">
            <a:avLst/>
          </a:prstGeom>
        </p:spPr>
      </p:pic>
    </p:spTree>
    <p:custDataLst>
      <p:tags r:id="rId1"/>
    </p:custDataLst>
    <p:extLst>
      <p:ext uri="{BB962C8B-B14F-4D97-AF65-F5344CB8AC3E}">
        <p14:creationId xmlns:p14="http://schemas.microsoft.com/office/powerpoint/2010/main" val="2362812216"/>
      </p:ext>
    </p:extLst>
  </p:cSld>
  <p:clrMapOvr>
    <a:masterClrMapping/>
  </p:clrMapOvr>
  <p:transition spd="slow">
    <p:checke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747" y="2444912"/>
            <a:ext cx="1016605" cy="152490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5409" y="2390997"/>
            <a:ext cx="948338" cy="150329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9498" y="2184172"/>
            <a:ext cx="1039785" cy="1783631"/>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693" y="548680"/>
            <a:ext cx="2140083" cy="1453390"/>
          </a:xfrm>
          <a:prstGeom prst="rect">
            <a:avLst/>
          </a:prstGeom>
        </p:spPr>
      </p:pic>
      <p:sp>
        <p:nvSpPr>
          <p:cNvPr id="23" name="Title 1"/>
          <p:cNvSpPr>
            <a:spLocks/>
          </p:cNvSpPr>
          <p:nvPr/>
        </p:nvSpPr>
        <p:spPr bwMode="auto">
          <a:xfrm>
            <a:off x="2412776" y="982464"/>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24" name="Title 1"/>
          <p:cNvSpPr>
            <a:spLocks/>
          </p:cNvSpPr>
          <p:nvPr/>
        </p:nvSpPr>
        <p:spPr bwMode="auto">
          <a:xfrm>
            <a:off x="2376263" y="1414165"/>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ENFOQUES</a:t>
            </a:r>
          </a:p>
        </p:txBody>
      </p:sp>
      <p:sp>
        <p:nvSpPr>
          <p:cNvPr id="25" name="Text Box 9"/>
          <p:cNvSpPr txBox="1">
            <a:spLocks noChangeArrowheads="1"/>
          </p:cNvSpPr>
          <p:nvPr/>
        </p:nvSpPr>
        <p:spPr bwMode="auto">
          <a:xfrm>
            <a:off x="836344" y="2078658"/>
            <a:ext cx="791942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Pruebas de aptitud física relacionadas con la</a:t>
            </a:r>
          </a:p>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salud</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6"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206084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836344" y="2870746"/>
            <a:ext cx="497283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Medición de la actividad física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8"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285293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p:cNvSpPr txBox="1">
            <a:spLocks noChangeArrowheads="1"/>
          </p:cNvSpPr>
          <p:nvPr/>
        </p:nvSpPr>
        <p:spPr bwMode="auto">
          <a:xfrm>
            <a:off x="842132" y="3446810"/>
            <a:ext cx="471154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Evaluaciones psicomotoras: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0"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324" y="342900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9"/>
          <p:cNvSpPr txBox="1">
            <a:spLocks noChangeArrowheads="1"/>
          </p:cNvSpPr>
          <p:nvPr/>
        </p:nvSpPr>
        <p:spPr bwMode="auto">
          <a:xfrm>
            <a:off x="842132" y="4886970"/>
            <a:ext cx="754725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Pruebas de rendimiento funcional en deportes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2" name="Picture 10" descr="PntBlu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324" y="486916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6"/>
          <p:cNvSpPr txBox="1">
            <a:spLocks noChangeArrowheads="1"/>
          </p:cNvSpPr>
          <p:nvPr/>
        </p:nvSpPr>
        <p:spPr bwMode="auto">
          <a:xfrm>
            <a:off x="179388" y="5445224"/>
            <a:ext cx="8964612" cy="1008111"/>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b="0" dirty="0">
                <a:latin typeface="Times New Roman" pitchFamily="18" charset="0"/>
              </a:rPr>
              <a:t> Adaptado de: </a:t>
            </a:r>
            <a:r>
              <a:rPr lang="en-US" altLang="es-PR" sz="1200" b="1" i="1" dirty="0">
                <a:latin typeface="Times New Roman" pitchFamily="18" charset="0"/>
              </a:rPr>
              <a:t>Measurement and Evaluation in Physical Education and Exercise </a:t>
            </a:r>
            <a:r>
              <a:rPr lang="en-US" altLang="es-PR" sz="1200" b="1" i="1" dirty="0" err="1">
                <a:latin typeface="Times New Roman" pitchFamily="18" charset="0"/>
              </a:rPr>
              <a:t>Scienece</a:t>
            </a:r>
            <a:r>
              <a:rPr lang="en-US" altLang="es-PR" sz="1200" b="0" dirty="0">
                <a:latin typeface="Times New Roman" pitchFamily="18" charset="0"/>
              </a:rPr>
              <a:t>. </a:t>
            </a:r>
            <a:r>
              <a:rPr lang="en-US" altLang="es-PR" sz="1200" dirty="0">
                <a:latin typeface="Times New Roman" pitchFamily="18" charset="0"/>
              </a:rPr>
              <a:t>6</a:t>
            </a:r>
            <a:r>
              <a:rPr lang="en-US" altLang="es-PR" sz="1200" b="0" dirty="0">
                <a:latin typeface="Times New Roman" pitchFamily="18" charset="0"/>
              </a:rPr>
              <a:t>ta. ed. (pp. 198-260), </a:t>
            </a:r>
            <a:r>
              <a:rPr lang="en-US" altLang="es-PR" sz="1200" b="0" dirty="0" err="1">
                <a:latin typeface="Times New Roman" pitchFamily="18" charset="0"/>
              </a:rPr>
              <a:t>por</a:t>
            </a:r>
            <a:r>
              <a:rPr lang="en-US" altLang="es-PR" sz="1200" b="0" dirty="0">
                <a:latin typeface="Times New Roman" pitchFamily="18" charset="0"/>
              </a:rPr>
              <a:t> A. C. </a:t>
            </a:r>
            <a:r>
              <a:rPr lang="en-US" altLang="es-PR" sz="1200" b="0" dirty="0">
                <a:solidFill>
                  <a:srgbClr val="000000"/>
                </a:solidFill>
                <a:latin typeface="Times New Roman" pitchFamily="18" charset="0"/>
              </a:rPr>
              <a:t>Lacy</a:t>
            </a:r>
            <a:r>
              <a:rPr lang="en-US" altLang="es-PR" sz="1200" b="0" dirty="0">
                <a:latin typeface="Times New Roman" pitchFamily="18" charset="0"/>
              </a:rPr>
              <a:t>, 2011, San Francisco, CA</a:t>
            </a:r>
            <a:r>
              <a:rPr lang="en-US" altLang="es-PR" sz="1200" b="0" dirty="0">
                <a:solidFill>
                  <a:srgbClr val="000000"/>
                </a:solidFill>
                <a:latin typeface="Times New Roman" pitchFamily="18" charset="0"/>
              </a:rPr>
              <a:t>: Benjamin Cumming, an imprint of Pearson</a:t>
            </a:r>
            <a:r>
              <a:rPr lang="en-US" altLang="es-PR" sz="1200" b="0" dirty="0">
                <a:latin typeface="Times New Roman" pitchFamily="18" charset="0"/>
              </a:rPr>
              <a:t>. Copyright 2011 </a:t>
            </a:r>
            <a:r>
              <a:rPr lang="en-US" altLang="es-PR" sz="1200" b="0" dirty="0" err="1">
                <a:latin typeface="Times New Roman" pitchFamily="18" charset="0"/>
              </a:rPr>
              <a:t>por</a:t>
            </a:r>
            <a:r>
              <a:rPr lang="en-US" altLang="es-PR" sz="1200" b="0" dirty="0">
                <a:latin typeface="Times New Roman" pitchFamily="18" charset="0"/>
              </a:rPr>
              <a:t> Pearson Education, Inc., publishing as Pearson Benjamin </a:t>
            </a:r>
            <a:r>
              <a:rPr lang="en-US" altLang="es-PR" sz="1200" dirty="0">
                <a:latin typeface="Times New Roman" pitchFamily="18" charset="0"/>
              </a:rPr>
              <a:t>Cummings; “Chapter 3: Sports Performance Testing,” </a:t>
            </a:r>
            <a:r>
              <a:rPr lang="en-US" altLang="es-PR" sz="1200" dirty="0" err="1">
                <a:latin typeface="Times New Roman" pitchFamily="18" charset="0"/>
              </a:rPr>
              <a:t>por</a:t>
            </a:r>
            <a:r>
              <a:rPr lang="en-US" altLang="es-PR" sz="1200" dirty="0">
                <a:latin typeface="Times New Roman" pitchFamily="18" charset="0"/>
              </a:rPr>
              <a:t> </a:t>
            </a:r>
            <a:r>
              <a:rPr lang="sv-SE" altLang="es-PR" sz="1200" dirty="0">
                <a:latin typeface="Times New Roman" pitchFamily="18" charset="0"/>
              </a:rPr>
              <a:t>M. A. Clark, &amp; S. C. Lucett</a:t>
            </a:r>
            <a:r>
              <a:rPr lang="en-US" altLang="es-PR" sz="1200" dirty="0">
                <a:latin typeface="Times New Roman" pitchFamily="18" charset="0"/>
              </a:rPr>
              <a:t>. </a:t>
            </a:r>
            <a:r>
              <a:rPr lang="en-US" altLang="es-PR" sz="1200" dirty="0" err="1">
                <a:latin typeface="Times New Roman" pitchFamily="18" charset="0"/>
              </a:rPr>
              <a:t>En</a:t>
            </a:r>
            <a:r>
              <a:rPr lang="en-US" altLang="es-PR" sz="1200" dirty="0">
                <a:latin typeface="Times New Roman" pitchFamily="18" charset="0"/>
              </a:rPr>
              <a:t> </a:t>
            </a:r>
            <a:r>
              <a:rPr lang="en-US" altLang="es-PR" sz="1200" b="1" i="1" dirty="0">
                <a:latin typeface="Times New Roman" pitchFamily="18" charset="0"/>
              </a:rPr>
              <a:t>NASM </a:t>
            </a:r>
            <a:r>
              <a:rPr lang="en-US" altLang="es-PR" sz="1200" b="1" i="1" dirty="0" err="1">
                <a:latin typeface="Times New Roman" pitchFamily="18" charset="0"/>
              </a:rPr>
              <a:t>Essentals</a:t>
            </a:r>
            <a:r>
              <a:rPr lang="en-US" altLang="es-PR" sz="1200" b="1" i="1" dirty="0">
                <a:latin typeface="Times New Roman" pitchFamily="18" charset="0"/>
              </a:rPr>
              <a:t> of Sports </a:t>
            </a:r>
            <a:r>
              <a:rPr lang="en-US" altLang="es-PR" sz="1200" b="1" i="1" dirty="0" err="1">
                <a:latin typeface="Times New Roman" pitchFamily="18" charset="0"/>
              </a:rPr>
              <a:t>Performnce</a:t>
            </a:r>
            <a:r>
              <a:rPr lang="en-US" altLang="es-PR" sz="1200" b="1" i="1" dirty="0">
                <a:latin typeface="Times New Roman" pitchFamily="18" charset="0"/>
              </a:rPr>
              <a:t> Training</a:t>
            </a:r>
            <a:r>
              <a:rPr lang="en-US" altLang="es-PR" sz="1200" dirty="0">
                <a:latin typeface="Times New Roman" pitchFamily="18" charset="0"/>
              </a:rPr>
              <a:t>. 1ra. ed. Rev.; (p. 71), </a:t>
            </a:r>
            <a:r>
              <a:rPr lang="en-US" altLang="es-PR" sz="1200" dirty="0" err="1">
                <a:latin typeface="Times New Roman" pitchFamily="18" charset="0"/>
              </a:rPr>
              <a:t>por</a:t>
            </a:r>
            <a:r>
              <a:rPr lang="en-US" altLang="es-PR" sz="1200" dirty="0">
                <a:latin typeface="Times New Roman" pitchFamily="18" charset="0"/>
              </a:rPr>
              <a:t> </a:t>
            </a:r>
            <a:r>
              <a:rPr lang="sv-SE" altLang="es-PR" sz="1200" dirty="0">
                <a:latin typeface="Times New Roman" pitchFamily="18" charset="0"/>
              </a:rPr>
              <a:t>M. A. Clark, S. C. Lucett, &amp; B. G. Sutton</a:t>
            </a:r>
            <a:r>
              <a:rPr lang="en-US" altLang="es-PR" sz="1200" dirty="0">
                <a:latin typeface="Times New Roman" pitchFamily="18" charset="0"/>
              </a:rPr>
              <a:t> (Eds.), 2015, Burlington, MA: Jones &amp; </a:t>
            </a:r>
            <a:r>
              <a:rPr lang="en-US" altLang="es-PR" sz="1200" dirty="0" err="1">
                <a:latin typeface="Times New Roman" pitchFamily="18" charset="0"/>
              </a:rPr>
              <a:t>Barlett</a:t>
            </a:r>
            <a:r>
              <a:rPr lang="en-US" altLang="es-PR" sz="1200" dirty="0">
                <a:latin typeface="Times New Roman" pitchFamily="18" charset="0"/>
              </a:rPr>
              <a:t> Learning. Copyright 2015 </a:t>
            </a:r>
            <a:r>
              <a:rPr lang="en-US" altLang="es-PR" sz="1200" dirty="0" err="1">
                <a:latin typeface="Times New Roman" pitchFamily="18" charset="0"/>
              </a:rPr>
              <a:t>por</a:t>
            </a:r>
            <a:r>
              <a:rPr lang="en-US" altLang="es-PR" sz="1200" dirty="0">
                <a:latin typeface="Times New Roman" pitchFamily="18" charset="0"/>
              </a:rPr>
              <a:t> The National Academy of Sports Medicine</a:t>
            </a:r>
            <a:r>
              <a:rPr lang="en-US" altLang="es-PR" sz="1200" b="0" dirty="0">
                <a:latin typeface="Times New Roman" pitchFamily="18" charset="0"/>
              </a:rPr>
              <a:t>.</a:t>
            </a:r>
          </a:p>
        </p:txBody>
      </p:sp>
      <p:sp>
        <p:nvSpPr>
          <p:cNvPr id="34" name="Text Box 27"/>
          <p:cNvSpPr txBox="1">
            <a:spLocks noChangeArrowheads="1"/>
          </p:cNvSpPr>
          <p:nvPr/>
        </p:nvSpPr>
        <p:spPr bwMode="auto">
          <a:xfrm>
            <a:off x="1187500" y="3799384"/>
            <a:ext cx="799306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400" b="1" dirty="0" err="1">
                <a:solidFill>
                  <a:srgbClr val="000000"/>
                </a:solidFill>
                <a:latin typeface="Calibri" pitchFamily="34" charset="0"/>
              </a:rPr>
              <a:t>Pruebas</a:t>
            </a:r>
            <a:r>
              <a:rPr lang="en-US" altLang="es-PR" sz="2400" b="1" dirty="0">
                <a:solidFill>
                  <a:srgbClr val="000000"/>
                </a:solidFill>
                <a:latin typeface="Calibri" pitchFamily="34" charset="0"/>
              </a:rPr>
              <a:t> de </a:t>
            </a:r>
            <a:r>
              <a:rPr lang="en-US" altLang="es-PR" sz="2400" b="1" dirty="0" err="1">
                <a:solidFill>
                  <a:srgbClr val="000000"/>
                </a:solidFill>
                <a:latin typeface="Calibri" pitchFamily="34" charset="0"/>
              </a:rPr>
              <a:t>aptitud</a:t>
            </a:r>
            <a:r>
              <a:rPr lang="en-US" altLang="es-PR" sz="2400" b="1" dirty="0">
                <a:solidFill>
                  <a:srgbClr val="000000"/>
                </a:solidFill>
                <a:latin typeface="Calibri" pitchFamily="34" charset="0"/>
              </a:rPr>
              <a:t> </a:t>
            </a:r>
            <a:r>
              <a:rPr lang="en-US" altLang="es-PR" sz="2400" b="1" dirty="0" err="1">
                <a:solidFill>
                  <a:srgbClr val="000000"/>
                </a:solidFill>
                <a:latin typeface="Calibri" pitchFamily="34" charset="0"/>
              </a:rPr>
              <a:t>física</a:t>
            </a:r>
            <a:r>
              <a:rPr lang="en-US" altLang="es-PR" sz="2400" b="1" dirty="0">
                <a:solidFill>
                  <a:srgbClr val="000000"/>
                </a:solidFill>
                <a:latin typeface="Calibri" pitchFamily="34" charset="0"/>
              </a:rPr>
              <a:t> </a:t>
            </a:r>
            <a:r>
              <a:rPr lang="en-US" altLang="es-PR" sz="2400" b="1" dirty="0" err="1">
                <a:solidFill>
                  <a:srgbClr val="000000"/>
                </a:solidFill>
                <a:latin typeface="Calibri" pitchFamily="34" charset="0"/>
              </a:rPr>
              <a:t>relacionadas</a:t>
            </a:r>
            <a:r>
              <a:rPr lang="en-US" altLang="es-PR" sz="2400" b="1" dirty="0">
                <a:solidFill>
                  <a:srgbClr val="000000"/>
                </a:solidFill>
                <a:latin typeface="Calibri" pitchFamily="34" charset="0"/>
              </a:rPr>
              <a:t> con </a:t>
            </a:r>
            <a:r>
              <a:rPr lang="en-US" altLang="es-PR" sz="2400" b="1" dirty="0" err="1">
                <a:solidFill>
                  <a:srgbClr val="000000"/>
                </a:solidFill>
                <a:latin typeface="Calibri" pitchFamily="34" charset="0"/>
              </a:rPr>
              <a:t>destrezas</a:t>
            </a:r>
            <a:endParaRPr lang="en-US" altLang="es-PR" sz="2400" b="1" i="1" dirty="0">
              <a:solidFill>
                <a:srgbClr val="FF0000"/>
              </a:solidFill>
              <a:effectLst>
                <a:outerShdw blurRad="38100" dist="38100" dir="2700000" algn="tl">
                  <a:srgbClr val="C0C0C0"/>
                </a:outerShdw>
              </a:effectLst>
              <a:latin typeface="Calibri" pitchFamily="34" charset="0"/>
            </a:endParaRPr>
          </a:p>
        </p:txBody>
      </p:sp>
      <p:pic>
        <p:nvPicPr>
          <p:cNvPr id="35" name="Picture 28" descr="Bullet_Round_Diamond_Maggenta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600" y="3947021"/>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27"/>
          <p:cNvSpPr txBox="1">
            <a:spLocks noChangeArrowheads="1"/>
          </p:cNvSpPr>
          <p:nvPr/>
        </p:nvSpPr>
        <p:spPr bwMode="auto">
          <a:xfrm>
            <a:off x="1187500" y="4293096"/>
            <a:ext cx="7993062" cy="47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400" b="1" dirty="0" err="1">
                <a:solidFill>
                  <a:srgbClr val="000000"/>
                </a:solidFill>
                <a:latin typeface="Calibri" pitchFamily="34" charset="0"/>
              </a:rPr>
              <a:t>Mediciones</a:t>
            </a:r>
            <a:r>
              <a:rPr lang="en-US" altLang="es-PR" sz="2400" b="1" dirty="0">
                <a:solidFill>
                  <a:srgbClr val="000000"/>
                </a:solidFill>
                <a:latin typeface="Calibri" pitchFamily="34" charset="0"/>
              </a:rPr>
              <a:t> de las </a:t>
            </a:r>
            <a:r>
              <a:rPr lang="en-US" altLang="es-PR" sz="2400" b="1" dirty="0" err="1">
                <a:solidFill>
                  <a:srgbClr val="000000"/>
                </a:solidFill>
                <a:latin typeface="Calibri" pitchFamily="34" charset="0"/>
              </a:rPr>
              <a:t>cualidades</a:t>
            </a:r>
            <a:r>
              <a:rPr lang="en-US" altLang="es-PR" sz="2400" b="1" dirty="0">
                <a:solidFill>
                  <a:srgbClr val="000000"/>
                </a:solidFill>
                <a:latin typeface="Calibri" pitchFamily="34" charset="0"/>
              </a:rPr>
              <a:t> </a:t>
            </a:r>
            <a:r>
              <a:rPr lang="en-US" altLang="es-PR" sz="2400" b="1" dirty="0" err="1">
                <a:solidFill>
                  <a:srgbClr val="000000"/>
                </a:solidFill>
                <a:latin typeface="Calibri" pitchFamily="34" charset="0"/>
              </a:rPr>
              <a:t>deportivas</a:t>
            </a:r>
            <a:r>
              <a:rPr lang="en-US" altLang="es-PR" sz="2400" b="1" dirty="0">
                <a:solidFill>
                  <a:srgbClr val="000000"/>
                </a:solidFill>
                <a:latin typeface="Calibri" pitchFamily="34" charset="0"/>
              </a:rPr>
              <a:t> </a:t>
            </a:r>
            <a:r>
              <a:rPr lang="en-US" altLang="es-PR" sz="2400" b="1" dirty="0" err="1">
                <a:solidFill>
                  <a:srgbClr val="000000"/>
                </a:solidFill>
                <a:latin typeface="Calibri" pitchFamily="34" charset="0"/>
              </a:rPr>
              <a:t>específicas</a:t>
            </a:r>
            <a:endParaRPr lang="en-US" altLang="es-PR" sz="2400" b="1" i="1" dirty="0">
              <a:solidFill>
                <a:srgbClr val="FF0000"/>
              </a:solidFill>
              <a:effectLst>
                <a:outerShdw blurRad="38100" dist="38100" dir="2700000" algn="tl">
                  <a:srgbClr val="C0C0C0"/>
                </a:outerShdw>
              </a:effectLst>
              <a:latin typeface="Calibri" pitchFamily="34" charset="0"/>
            </a:endParaRPr>
          </a:p>
        </p:txBody>
      </p:sp>
      <p:pic>
        <p:nvPicPr>
          <p:cNvPr id="37" name="Picture 28" descr="Bullet_Round_Diamond_Maggenta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600" y="4440733"/>
            <a:ext cx="276225" cy="273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7016488"/>
      </p:ext>
    </p:extLst>
  </p:cSld>
  <p:clrMapOvr>
    <a:masterClrMapping/>
  </p:clrMapOvr>
  <p:transition spd="slow">
    <p:checke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0863" y="3848269"/>
            <a:ext cx="3907601" cy="2605067"/>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764704"/>
            <a:ext cx="2154183" cy="1452258"/>
          </a:xfrm>
          <a:prstGeom prst="rect">
            <a:avLst/>
          </a:prstGeom>
        </p:spPr>
      </p:pic>
      <p:sp>
        <p:nvSpPr>
          <p:cNvPr id="40" name="Title 1"/>
          <p:cNvSpPr>
            <a:spLocks/>
          </p:cNvSpPr>
          <p:nvPr/>
        </p:nvSpPr>
        <p:spPr bwMode="auto">
          <a:xfrm>
            <a:off x="2412776" y="1138578"/>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41" name="Title 1"/>
          <p:cNvSpPr>
            <a:spLocks/>
          </p:cNvSpPr>
          <p:nvPr/>
        </p:nvSpPr>
        <p:spPr bwMode="auto">
          <a:xfrm>
            <a:off x="2376263" y="1570279"/>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PROFESIONALES BENEFICIADOS</a:t>
            </a:r>
          </a:p>
        </p:txBody>
      </p:sp>
      <p:sp>
        <p:nvSpPr>
          <p:cNvPr id="42" name="Text Box 9"/>
          <p:cNvSpPr txBox="1">
            <a:spLocks noChangeArrowheads="1"/>
          </p:cNvSpPr>
          <p:nvPr/>
        </p:nvSpPr>
        <p:spPr bwMode="auto">
          <a:xfrm>
            <a:off x="836344" y="2378788"/>
            <a:ext cx="791942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Maestros de Educación física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3"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236097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9"/>
          <p:cNvSpPr txBox="1">
            <a:spLocks noChangeArrowheads="1"/>
          </p:cNvSpPr>
          <p:nvPr/>
        </p:nvSpPr>
        <p:spPr bwMode="auto">
          <a:xfrm>
            <a:off x="836344" y="2882844"/>
            <a:ext cx="324800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Lideres recreativos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5"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286503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9"/>
          <p:cNvSpPr txBox="1">
            <a:spLocks noChangeArrowheads="1"/>
          </p:cNvSpPr>
          <p:nvPr/>
        </p:nvSpPr>
        <p:spPr bwMode="auto">
          <a:xfrm>
            <a:off x="842132" y="3458908"/>
            <a:ext cx="633057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Fisiólogos y especialistas del ejercicio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7"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339791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9"/>
          <p:cNvSpPr txBox="1">
            <a:spLocks noChangeArrowheads="1"/>
          </p:cNvSpPr>
          <p:nvPr/>
        </p:nvSpPr>
        <p:spPr bwMode="auto">
          <a:xfrm>
            <a:off x="842132" y="4034972"/>
            <a:ext cx="351820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Terapeutas atléticos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9"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401716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9"/>
          <p:cNvSpPr txBox="1">
            <a:spLocks noChangeArrowheads="1"/>
          </p:cNvSpPr>
          <p:nvPr/>
        </p:nvSpPr>
        <p:spPr bwMode="auto">
          <a:xfrm>
            <a:off x="842132" y="4683044"/>
            <a:ext cx="437812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Entrenadores y “</a:t>
            </a:r>
            <a:r>
              <a:rPr lang="es-PR" altLang="es-PR" sz="2600" b="1" dirty="0" err="1">
                <a:solidFill>
                  <a:srgbClr val="26263E"/>
                </a:solidFill>
                <a:latin typeface="Arial" panose="020B0604020202020204" pitchFamily="34" charset="0"/>
                <a:cs typeface="Arial" panose="020B0604020202020204" pitchFamily="34" charset="0"/>
              </a:rPr>
              <a:t>coaches</a:t>
            </a:r>
            <a:r>
              <a:rPr lang="es-PR" altLang="es-PR" sz="2600" b="1" dirty="0">
                <a:solidFill>
                  <a:srgbClr val="26263E"/>
                </a:solidFill>
                <a:latin typeface="Arial" panose="020B0604020202020204" pitchFamily="34" charset="0"/>
                <a:cs typeface="Arial" panose="020B0604020202020204" pitchFamily="34" charset="0"/>
              </a:rPr>
              <a:t>”</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1"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466523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
          <p:cNvSpPr txBox="1">
            <a:spLocks noChangeArrowheads="1"/>
          </p:cNvSpPr>
          <p:nvPr/>
        </p:nvSpPr>
        <p:spPr bwMode="auto">
          <a:xfrm>
            <a:off x="842132" y="5260925"/>
            <a:ext cx="151996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Médicos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3"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5243115"/>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31305509"/>
      </p:ext>
    </p:extLst>
  </p:cSld>
  <p:clrMapOvr>
    <a:masterClrMapping/>
  </p:clrMapOvr>
  <p:transition spd="slow">
    <p:checke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p:cNvSpPr>
          <p:nvPr/>
        </p:nvSpPr>
        <p:spPr bwMode="auto">
          <a:xfrm>
            <a:off x="2412776" y="1189770"/>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1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100" b="0" dirty="0">
                <a:solidFill>
                  <a:srgbClr val="484876"/>
                </a:solidFill>
                <a:effectLst>
                  <a:outerShdw blurRad="38100" dist="38100" dir="2700000" algn="tl">
                    <a:srgbClr val="C0C0C0"/>
                  </a:outerShdw>
                </a:effectLst>
                <a:latin typeface="Arial Black" pitchFamily="34" charset="0"/>
                <a:cs typeface="Arial" charset="0"/>
              </a:rPr>
            </a:br>
            <a:r>
              <a:rPr lang="es-PR" altLang="es-PR" sz="21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2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2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19" name="Title 1"/>
          <p:cNvSpPr>
            <a:spLocks/>
          </p:cNvSpPr>
          <p:nvPr/>
        </p:nvSpPr>
        <p:spPr bwMode="auto">
          <a:xfrm>
            <a:off x="2376263" y="1607984"/>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100" b="0" i="1" dirty="0">
                <a:solidFill>
                  <a:srgbClr val="484876"/>
                </a:solidFill>
                <a:effectLst>
                  <a:outerShdw blurRad="38100" dist="38100" dir="2700000" algn="tl">
                    <a:srgbClr val="C0C0C0"/>
                  </a:outerShdw>
                </a:effectLst>
                <a:latin typeface="Arial Black" pitchFamily="34" charset="0"/>
                <a:cs typeface="Arial" charset="0"/>
              </a:rPr>
              <a:t>BATERÍAS DE PRUEBAS DE APITUD FÍSICA</a:t>
            </a:r>
          </a:p>
        </p:txBody>
      </p:sp>
      <p:sp>
        <p:nvSpPr>
          <p:cNvPr id="20" name="Text Box 9"/>
          <p:cNvSpPr txBox="1">
            <a:spLocks noChangeArrowheads="1"/>
          </p:cNvSpPr>
          <p:nvPr/>
        </p:nvSpPr>
        <p:spPr bwMode="auto">
          <a:xfrm>
            <a:off x="836344" y="3642018"/>
            <a:ext cx="816465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Batería ALPHA - Fitness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1"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62420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9"/>
          <p:cNvSpPr txBox="1">
            <a:spLocks noChangeArrowheads="1"/>
          </p:cNvSpPr>
          <p:nvPr/>
        </p:nvSpPr>
        <p:spPr bwMode="auto">
          <a:xfrm>
            <a:off x="836344" y="2417882"/>
            <a:ext cx="798412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Batería PREFIT</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3"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40007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9"/>
          <p:cNvSpPr txBox="1">
            <a:spLocks noChangeArrowheads="1"/>
          </p:cNvSpPr>
          <p:nvPr/>
        </p:nvSpPr>
        <p:spPr bwMode="auto">
          <a:xfrm>
            <a:off x="842132" y="3037131"/>
            <a:ext cx="797834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err="1">
                <a:solidFill>
                  <a:srgbClr val="26263E"/>
                </a:solidFill>
                <a:latin typeface="Arial" panose="020B0604020202020204" pitchFamily="34" charset="0"/>
                <a:cs typeface="Arial" panose="020B0604020202020204" pitchFamily="34" charset="0"/>
              </a:rPr>
              <a:t>Fitnessgram</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5"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297613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
          <p:cNvSpPr txBox="1">
            <a:spLocks noChangeArrowheads="1"/>
          </p:cNvSpPr>
          <p:nvPr/>
        </p:nvSpPr>
        <p:spPr bwMode="auto">
          <a:xfrm>
            <a:off x="842132" y="5660059"/>
            <a:ext cx="437465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n-US" altLang="es-PR" sz="2600" b="1" dirty="0">
                <a:solidFill>
                  <a:srgbClr val="26263E"/>
                </a:solidFill>
                <a:latin typeface="Arial" panose="020B0604020202020204" pitchFamily="34" charset="0"/>
                <a:cs typeface="Arial" panose="020B0604020202020204" pitchFamily="34" charset="0"/>
              </a:rPr>
              <a:t>AVENA fitness test battery</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7"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564224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9"/>
          <p:cNvSpPr txBox="1">
            <a:spLocks noChangeArrowheads="1"/>
          </p:cNvSpPr>
          <p:nvPr/>
        </p:nvSpPr>
        <p:spPr bwMode="auto">
          <a:xfrm>
            <a:off x="842132" y="5010170"/>
            <a:ext cx="433804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ASSO-Fitness test </a:t>
            </a:r>
            <a:r>
              <a:rPr lang="es-PR" altLang="es-PR" sz="2600" b="1" dirty="0" err="1">
                <a:solidFill>
                  <a:srgbClr val="26263E"/>
                </a:solidFill>
                <a:latin typeface="Arial" panose="020B0604020202020204" pitchFamily="34" charset="0"/>
                <a:cs typeface="Arial" panose="020B0604020202020204" pitchFamily="34" charset="0"/>
              </a:rPr>
              <a:t>Battery</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9"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499236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9"/>
          <p:cNvSpPr txBox="1">
            <a:spLocks noChangeArrowheads="1"/>
          </p:cNvSpPr>
          <p:nvPr/>
        </p:nvSpPr>
        <p:spPr bwMode="auto">
          <a:xfrm>
            <a:off x="842132" y="4363915"/>
            <a:ext cx="353975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EUROFIT test </a:t>
            </a:r>
            <a:r>
              <a:rPr lang="es-PR" altLang="es-PR" sz="2600" b="1" dirty="0" err="1">
                <a:solidFill>
                  <a:srgbClr val="26263E"/>
                </a:solidFill>
                <a:latin typeface="Arial" panose="020B0604020202020204" pitchFamily="34" charset="0"/>
                <a:cs typeface="Arial" panose="020B0604020202020204" pitchFamily="34" charset="0"/>
              </a:rPr>
              <a:t>battery</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1"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4346105"/>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19" y="652253"/>
            <a:ext cx="2228659" cy="1485773"/>
          </a:xfrm>
          <a:prstGeom prst="rect">
            <a:avLst/>
          </a:prstGeom>
          <a:effectLst>
            <a:softEdge rad="127000"/>
          </a:effectLst>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1716604"/>
            <a:ext cx="3013805" cy="45207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extLst>
      <p:ext uri="{BB962C8B-B14F-4D97-AF65-F5344CB8AC3E}">
        <p14:creationId xmlns:p14="http://schemas.microsoft.com/office/powerpoint/2010/main" val="1664804268"/>
      </p:ext>
    </p:extLst>
  </p:cSld>
  <p:clrMapOvr>
    <a:masterClrMapping/>
  </p:clrMapOvr>
  <p:transition spd="slow">
    <p:checke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52413"/>
            <a:ext cx="2342919" cy="2272531"/>
          </a:xfrm>
          <a:prstGeom prst="rect">
            <a:avLst/>
          </a:prstGeom>
        </p:spPr>
      </p:pic>
      <p:sp>
        <p:nvSpPr>
          <p:cNvPr id="35" name="Title 1"/>
          <p:cNvSpPr>
            <a:spLocks/>
          </p:cNvSpPr>
          <p:nvPr/>
        </p:nvSpPr>
        <p:spPr bwMode="auto">
          <a:xfrm>
            <a:off x="2557313" y="606476"/>
            <a:ext cx="6586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600" b="0" dirty="0">
                <a:solidFill>
                  <a:srgbClr val="484876"/>
                </a:solidFill>
                <a:effectLst>
                  <a:outerShdw blurRad="38100" dist="38100" dir="2700000" algn="tl">
                    <a:srgbClr val="C0C0C0"/>
                  </a:outerShdw>
                </a:effectLst>
                <a:latin typeface="Arial Black" pitchFamily="34" charset="0"/>
                <a:cs typeface="Arial" charset="0"/>
              </a:rPr>
              <a:t>PRUEBAS DE APTITUD FÍSICA – De</a:t>
            </a:r>
            <a:br>
              <a:rPr lang="es-PR" altLang="es-PR" sz="2600" b="0" dirty="0">
                <a:solidFill>
                  <a:srgbClr val="484876"/>
                </a:solidFill>
                <a:effectLst>
                  <a:outerShdw blurRad="38100" dist="38100" dir="2700000" algn="tl">
                    <a:srgbClr val="C0C0C0"/>
                  </a:outerShdw>
                </a:effectLst>
                <a:latin typeface="Arial Black" pitchFamily="34" charset="0"/>
                <a:cs typeface="Arial" charset="0"/>
              </a:rPr>
            </a:br>
            <a:r>
              <a:rPr lang="es-PR" altLang="es-PR" sz="2600" b="0" i="1" dirty="0">
                <a:solidFill>
                  <a:srgbClr val="484876"/>
                </a:solidFill>
                <a:effectLst>
                  <a:outerShdw blurRad="38100" dist="38100" dir="2700000" algn="tl">
                    <a:srgbClr val="C0C0C0"/>
                  </a:outerShdw>
                </a:effectLst>
                <a:latin typeface="Arial Black" pitchFamily="34" charset="0"/>
                <a:cs typeface="Arial" charset="0"/>
              </a:rPr>
              <a:t>FÁCIL ADMINISTRACIÓN:</a:t>
            </a:r>
          </a:p>
        </p:txBody>
      </p:sp>
      <p:sp>
        <p:nvSpPr>
          <p:cNvPr id="36" name="Title 1"/>
          <p:cNvSpPr>
            <a:spLocks/>
          </p:cNvSpPr>
          <p:nvPr/>
        </p:nvSpPr>
        <p:spPr bwMode="auto">
          <a:xfrm>
            <a:off x="2557314" y="1556272"/>
            <a:ext cx="658668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EVALUACIONES DE CAMPO</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7" name="Picture 59"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2133675"/>
            <a:ext cx="4318943"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itle 1"/>
          <p:cNvSpPr>
            <a:spLocks/>
          </p:cNvSpPr>
          <p:nvPr/>
        </p:nvSpPr>
        <p:spPr bwMode="auto">
          <a:xfrm>
            <a:off x="2770264" y="2205112"/>
            <a:ext cx="4032448"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LA PRUEBA IDEAL</a:t>
            </a:r>
          </a:p>
        </p:txBody>
      </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200" y="3325634"/>
            <a:ext cx="1858019" cy="2577599"/>
          </a:xfrm>
          <a:prstGeom prst="rect">
            <a:avLst/>
          </a:prstGeom>
        </p:spPr>
      </p:pic>
      <p:sp>
        <p:nvSpPr>
          <p:cNvPr id="40" name="Text Box 2"/>
          <p:cNvSpPr txBox="1">
            <a:spLocks noChangeArrowheads="1"/>
          </p:cNvSpPr>
          <p:nvPr/>
        </p:nvSpPr>
        <p:spPr bwMode="auto">
          <a:xfrm>
            <a:off x="666768" y="3023657"/>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Mínimo equipo requerido para su administración</a:t>
            </a:r>
          </a:p>
        </p:txBody>
      </p:sp>
      <p:pic>
        <p:nvPicPr>
          <p:cNvPr id="41"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302365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4"/>
          <p:cNvSpPr txBox="1">
            <a:spLocks noChangeArrowheads="1"/>
          </p:cNvSpPr>
          <p:nvPr/>
        </p:nvSpPr>
        <p:spPr bwMode="auto">
          <a:xfrm>
            <a:off x="666769" y="3672548"/>
            <a:ext cx="558358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Equipo y materiales de bajo costo</a:t>
            </a:r>
          </a:p>
        </p:txBody>
      </p:sp>
      <p:pic>
        <p:nvPicPr>
          <p:cNvPr id="43"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3629364"/>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9"/>
          <p:cNvSpPr txBox="1">
            <a:spLocks noChangeArrowheads="1"/>
          </p:cNvSpPr>
          <p:nvPr/>
        </p:nvSpPr>
        <p:spPr bwMode="auto">
          <a:xfrm>
            <a:off x="666769" y="4266422"/>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Simpleza en su administración</a:t>
            </a:r>
          </a:p>
        </p:txBody>
      </p:sp>
      <p:pic>
        <p:nvPicPr>
          <p:cNvPr id="45"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424861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1"/>
          <p:cNvSpPr txBox="1">
            <a:spLocks noChangeArrowheads="1"/>
          </p:cNvSpPr>
          <p:nvPr/>
        </p:nvSpPr>
        <p:spPr bwMode="auto">
          <a:xfrm>
            <a:off x="666769" y="4924208"/>
            <a:ext cx="552747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Dispone de resultados prácticos</a:t>
            </a:r>
          </a:p>
        </p:txBody>
      </p:sp>
      <p:pic>
        <p:nvPicPr>
          <p:cNvPr id="47" name="Picture 12"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489050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2"/>
          <p:cNvSpPr txBox="1">
            <a:spLocks noChangeArrowheads="1"/>
          </p:cNvSpPr>
          <p:nvPr/>
        </p:nvSpPr>
        <p:spPr bwMode="auto">
          <a:xfrm>
            <a:off x="666768" y="5536040"/>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Autenticidad científica aceptable</a:t>
            </a:r>
          </a:p>
        </p:txBody>
      </p:sp>
      <p:pic>
        <p:nvPicPr>
          <p:cNvPr id="49"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553604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4"/>
          <p:cNvSpPr txBox="1">
            <a:spLocks noChangeArrowheads="1"/>
          </p:cNvSpPr>
          <p:nvPr/>
        </p:nvSpPr>
        <p:spPr bwMode="auto">
          <a:xfrm>
            <a:off x="666769" y="6184931"/>
            <a:ext cx="820128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Es posible evaluar un número elevado de sujetos</a:t>
            </a:r>
          </a:p>
        </p:txBody>
      </p:sp>
      <p:pic>
        <p:nvPicPr>
          <p:cNvPr id="51"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6141747"/>
            <a:ext cx="442395" cy="40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3279516"/>
      </p:ext>
    </p:extLst>
  </p:cSld>
  <p:clrMapOvr>
    <a:masterClrMapping/>
  </p:clrMapOvr>
  <p:transition spd="slow">
    <p:checke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p:cNvSpPr>
          <p:nvPr/>
        </p:nvSpPr>
        <p:spPr bwMode="auto">
          <a:xfrm>
            <a:off x="2587517" y="548680"/>
            <a:ext cx="611914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PRUEBAS DE APTITUD FÍSICA – De</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FÁCIL ADMINISTRACIÓN:</a:t>
            </a:r>
          </a:p>
        </p:txBody>
      </p:sp>
      <p:sp>
        <p:nvSpPr>
          <p:cNvPr id="21" name="Title 1"/>
          <p:cNvSpPr>
            <a:spLocks/>
          </p:cNvSpPr>
          <p:nvPr/>
        </p:nvSpPr>
        <p:spPr bwMode="auto">
          <a:xfrm>
            <a:off x="2587518" y="1412776"/>
            <a:ext cx="597512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EVALUACIONES DE CAMPO</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2" name="Picture 59"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9996" y="1916832"/>
            <a:ext cx="6095121" cy="107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a:spLocks/>
          </p:cNvSpPr>
          <p:nvPr/>
        </p:nvSpPr>
        <p:spPr bwMode="auto">
          <a:xfrm>
            <a:off x="2800468" y="1988269"/>
            <a:ext cx="5762176" cy="85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100" b="0" i="1" dirty="0">
                <a:solidFill>
                  <a:srgbClr val="484876"/>
                </a:solidFill>
                <a:effectLst>
                  <a:outerShdw blurRad="38100" dist="38100" dir="2700000" algn="tl">
                    <a:srgbClr val="C0C0C0"/>
                  </a:outerShdw>
                </a:effectLst>
                <a:latin typeface="Arial Black" pitchFamily="34" charset="0"/>
                <a:cs typeface="Arial" charset="0"/>
              </a:rPr>
              <a:t>CONSTITUYENTES DESCRIPTIVOS BÁSICOS </a:t>
            </a:r>
            <a:r>
              <a:rPr lang="es-PR" altLang="es-PR" sz="2100" i="1" dirty="0">
                <a:solidFill>
                  <a:srgbClr val="484876"/>
                </a:solidFill>
                <a:effectLst>
                  <a:outerShdw blurRad="38100" dist="38100" dir="2700000" algn="tl">
                    <a:srgbClr val="C0C0C0"/>
                  </a:outerShdw>
                </a:effectLst>
                <a:latin typeface="Arial Black" pitchFamily="34" charset="0"/>
                <a:cs typeface="Arial" charset="0"/>
              </a:rPr>
              <a:t>PARA CADA PRUEB</a:t>
            </a:r>
            <a:r>
              <a:rPr lang="es-PR" altLang="es-PR" sz="2100" b="0" i="1" dirty="0">
                <a:solidFill>
                  <a:srgbClr val="484876"/>
                </a:solidFill>
                <a:effectLst>
                  <a:outerShdw blurRad="38100" dist="38100" dir="2700000" algn="tl">
                    <a:srgbClr val="C0C0C0"/>
                  </a:outerShdw>
                </a:effectLst>
                <a:latin typeface="Arial Black" pitchFamily="34" charset="0"/>
                <a:cs typeface="Arial" charset="0"/>
              </a:rPr>
              <a:t>A</a:t>
            </a:r>
          </a:p>
        </p:txBody>
      </p:sp>
      <p:sp>
        <p:nvSpPr>
          <p:cNvPr id="24" name="Text Box 2"/>
          <p:cNvSpPr txBox="1">
            <a:spLocks noChangeArrowheads="1"/>
          </p:cNvSpPr>
          <p:nvPr/>
        </p:nvSpPr>
        <p:spPr bwMode="auto">
          <a:xfrm>
            <a:off x="696972" y="3023657"/>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Objetivo de la prueba</a:t>
            </a:r>
          </a:p>
        </p:txBody>
      </p:sp>
      <p:pic>
        <p:nvPicPr>
          <p:cNvPr id="25"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65" y="302365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4"/>
          <p:cNvSpPr txBox="1">
            <a:spLocks noChangeArrowheads="1"/>
          </p:cNvSpPr>
          <p:nvPr/>
        </p:nvSpPr>
        <p:spPr bwMode="auto">
          <a:xfrm>
            <a:off x="696973" y="3672548"/>
            <a:ext cx="244810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Edad indicada</a:t>
            </a:r>
          </a:p>
        </p:txBody>
      </p:sp>
      <p:pic>
        <p:nvPicPr>
          <p:cNvPr id="27"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65" y="3629364"/>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9"/>
          <p:cNvSpPr txBox="1">
            <a:spLocks noChangeArrowheads="1"/>
          </p:cNvSpPr>
          <p:nvPr/>
        </p:nvSpPr>
        <p:spPr bwMode="auto">
          <a:xfrm>
            <a:off x="696973" y="4266422"/>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Equipo y materiales</a:t>
            </a:r>
          </a:p>
        </p:txBody>
      </p:sp>
      <p:pic>
        <p:nvPicPr>
          <p:cNvPr id="29"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65" y="424861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11"/>
          <p:cNvSpPr txBox="1">
            <a:spLocks noChangeArrowheads="1"/>
          </p:cNvSpPr>
          <p:nvPr/>
        </p:nvSpPr>
        <p:spPr bwMode="auto">
          <a:xfrm>
            <a:off x="696973" y="4924208"/>
            <a:ext cx="844702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Autenticidad científica (</a:t>
            </a:r>
            <a:r>
              <a:rPr lang="es-PR" altLang="es-PR" sz="2100" b="1" dirty="0">
                <a:latin typeface="Arial" panose="020B0604020202020204" pitchFamily="34" charset="0"/>
                <a:cs typeface="Arial" panose="020B0604020202020204" pitchFamily="34" charset="0"/>
              </a:rPr>
              <a:t>validez, confiabilidad, objetividad</a:t>
            </a:r>
            <a:r>
              <a:rPr lang="es-PR" altLang="es-PR" sz="2600" b="1" dirty="0">
                <a:latin typeface="Arial" panose="020B0604020202020204" pitchFamily="34" charset="0"/>
                <a:cs typeface="Arial" panose="020B0604020202020204" pitchFamily="34" charset="0"/>
              </a:rPr>
              <a:t>)</a:t>
            </a:r>
          </a:p>
        </p:txBody>
      </p:sp>
      <p:pic>
        <p:nvPicPr>
          <p:cNvPr id="31" name="Picture 1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65" y="489050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2"/>
          <p:cNvSpPr txBox="1">
            <a:spLocks noChangeArrowheads="1"/>
          </p:cNvSpPr>
          <p:nvPr/>
        </p:nvSpPr>
        <p:spPr bwMode="auto">
          <a:xfrm>
            <a:off x="696972" y="5536040"/>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Normas</a:t>
            </a:r>
          </a:p>
        </p:txBody>
      </p:sp>
      <p:pic>
        <p:nvPicPr>
          <p:cNvPr id="3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65" y="553604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4"/>
          <p:cNvSpPr txBox="1">
            <a:spLocks noChangeArrowheads="1"/>
          </p:cNvSpPr>
          <p:nvPr/>
        </p:nvSpPr>
        <p:spPr bwMode="auto">
          <a:xfrm>
            <a:off x="696973" y="6184931"/>
            <a:ext cx="484139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Administración y direcciones</a:t>
            </a:r>
          </a:p>
        </p:txBody>
      </p:sp>
      <p:pic>
        <p:nvPicPr>
          <p:cNvPr id="53"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65" y="6141747"/>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916" y="616484"/>
            <a:ext cx="2365600" cy="2365600"/>
          </a:xfrm>
          <a:prstGeom prst="rect">
            <a:avLst/>
          </a:prstGeom>
          <a:effectLst>
            <a:softEdge rad="127000"/>
          </a:effectLst>
        </p:spPr>
      </p:pic>
    </p:spTree>
    <p:custDataLst>
      <p:tags r:id="rId1"/>
    </p:custDataLst>
    <p:extLst>
      <p:ext uri="{BB962C8B-B14F-4D97-AF65-F5344CB8AC3E}">
        <p14:creationId xmlns:p14="http://schemas.microsoft.com/office/powerpoint/2010/main" val="1500118055"/>
      </p:ext>
    </p:extLst>
  </p:cSld>
  <p:clrMapOvr>
    <a:masterClrMapping/>
  </p:clrMapOvr>
  <p:transition spd="slow">
    <p:checke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107" y="836712"/>
            <a:ext cx="1926637" cy="1615188"/>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568" y="2420318"/>
            <a:ext cx="3974904" cy="2664866"/>
          </a:xfrm>
          <a:prstGeom prst="rect">
            <a:avLst/>
          </a:prstGeom>
        </p:spPr>
      </p:pic>
      <p:sp>
        <p:nvSpPr>
          <p:cNvPr id="35" name="Title 1"/>
          <p:cNvSpPr>
            <a:spLocks/>
          </p:cNvSpPr>
          <p:nvPr/>
        </p:nvSpPr>
        <p:spPr bwMode="auto">
          <a:xfrm>
            <a:off x="2338263" y="764183"/>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TOLERANCIA MUSCULAR</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6" name="Picture 23"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0270" y="1701180"/>
            <a:ext cx="641020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itle 1"/>
          <p:cNvSpPr>
            <a:spLocks/>
          </p:cNvSpPr>
          <p:nvPr/>
        </p:nvSpPr>
        <p:spPr bwMode="auto">
          <a:xfrm>
            <a:off x="2554287" y="1772618"/>
            <a:ext cx="5978153"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REPETICIONES CRONOMETRADAS</a:t>
            </a:r>
          </a:p>
        </p:txBody>
      </p:sp>
      <p:sp>
        <p:nvSpPr>
          <p:cNvPr id="38" name="Text Box 2"/>
          <p:cNvSpPr txBox="1">
            <a:spLocks noChangeArrowheads="1"/>
          </p:cNvSpPr>
          <p:nvPr/>
        </p:nvSpPr>
        <p:spPr bwMode="auto">
          <a:xfrm>
            <a:off x="764335" y="2708101"/>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Abdominales en 1 minuto</a:t>
            </a:r>
          </a:p>
        </p:txBody>
      </p:sp>
      <p:pic>
        <p:nvPicPr>
          <p:cNvPr id="39"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270810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4"/>
          <p:cNvSpPr txBox="1">
            <a:spLocks noChangeArrowheads="1"/>
          </p:cNvSpPr>
          <p:nvPr/>
        </p:nvSpPr>
        <p:spPr bwMode="auto">
          <a:xfrm>
            <a:off x="764336" y="3501008"/>
            <a:ext cx="372730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Lagartijas en 1 minuto</a:t>
            </a:r>
          </a:p>
        </p:txBody>
      </p:sp>
      <p:pic>
        <p:nvPicPr>
          <p:cNvPr id="41"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3457824"/>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9"/>
          <p:cNvSpPr txBox="1">
            <a:spLocks noChangeArrowheads="1"/>
          </p:cNvSpPr>
          <p:nvPr/>
        </p:nvSpPr>
        <p:spPr bwMode="auto">
          <a:xfrm>
            <a:off x="764336" y="4238898"/>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Dominadas en 1 minuto</a:t>
            </a:r>
          </a:p>
        </p:txBody>
      </p:sp>
      <p:pic>
        <p:nvPicPr>
          <p:cNvPr id="43"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42210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1"/>
          <p:cNvSpPr txBox="1">
            <a:spLocks noChangeArrowheads="1"/>
          </p:cNvSpPr>
          <p:nvPr/>
        </p:nvSpPr>
        <p:spPr bwMode="auto">
          <a:xfrm>
            <a:off x="764336" y="5040700"/>
            <a:ext cx="797526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Número de repeticiones completadas empleando</a:t>
            </a:r>
          </a:p>
          <a:p>
            <a:pPr algn="l">
              <a:lnSpc>
                <a:spcPct val="80000"/>
              </a:lnSpc>
            </a:pPr>
            <a:r>
              <a:rPr lang="es-PR" altLang="es-PR" sz="2600" b="1" dirty="0">
                <a:latin typeface="Arial" panose="020B0604020202020204" pitchFamily="34" charset="0"/>
                <a:cs typeface="Arial" panose="020B0604020202020204" pitchFamily="34" charset="0"/>
              </a:rPr>
              <a:t>Una resistencia específica, a un porcentaje del</a:t>
            </a:r>
          </a:p>
          <a:p>
            <a:pPr algn="l">
              <a:lnSpc>
                <a:spcPct val="80000"/>
              </a:lnSpc>
            </a:pPr>
            <a:r>
              <a:rPr lang="es-PR" altLang="es-PR" sz="2600" b="1" dirty="0">
                <a:latin typeface="Arial" panose="020B0604020202020204" pitchFamily="34" charset="0"/>
                <a:cs typeface="Arial" panose="020B0604020202020204" pitchFamily="34" charset="0"/>
              </a:rPr>
              <a:t>1RM (</a:t>
            </a:r>
            <a:r>
              <a:rPr lang="es-PR" altLang="es-PR" sz="2600" b="1" dirty="0" err="1">
                <a:latin typeface="Arial" panose="020B0604020202020204" pitchFamily="34" charset="0"/>
                <a:cs typeface="Arial" panose="020B0604020202020204" pitchFamily="34" charset="0"/>
              </a:rPr>
              <a:t>Ej</a:t>
            </a:r>
            <a:r>
              <a:rPr lang="es-PR" altLang="es-PR" sz="2600" b="1" dirty="0">
                <a:latin typeface="Arial" panose="020B0604020202020204" pitchFamily="34" charset="0"/>
                <a:cs typeface="Arial" panose="020B0604020202020204" pitchFamily="34" charset="0"/>
              </a:rPr>
              <a:t>: 70 %)</a:t>
            </a:r>
            <a:endParaRPr lang="es-PR" altLang="es-PR" sz="2600" b="1" i="1" dirty="0">
              <a:latin typeface="Arial" panose="020B0604020202020204" pitchFamily="34" charset="0"/>
              <a:cs typeface="Arial" panose="020B0604020202020204" pitchFamily="34" charset="0"/>
            </a:endParaRPr>
          </a:p>
        </p:txBody>
      </p:sp>
      <p:pic>
        <p:nvPicPr>
          <p:cNvPr id="45" name="Picture 12"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5007000"/>
            <a:ext cx="442395" cy="40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2153546"/>
      </p:ext>
    </p:extLst>
  </p:cSld>
  <p:clrMapOvr>
    <a:masterClrMapping/>
  </p:clrMapOvr>
  <p:transition spd="slow">
    <p:checke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15" y="621209"/>
            <a:ext cx="1926637" cy="1615188"/>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2492597"/>
            <a:ext cx="3015510" cy="2021667"/>
          </a:xfrm>
          <a:prstGeom prst="rect">
            <a:avLst/>
          </a:prstGeom>
        </p:spPr>
      </p:pic>
      <p:sp>
        <p:nvSpPr>
          <p:cNvPr id="17" name="Title 1"/>
          <p:cNvSpPr>
            <a:spLocks/>
          </p:cNvSpPr>
          <p:nvPr/>
        </p:nvSpPr>
        <p:spPr bwMode="auto">
          <a:xfrm>
            <a:off x="2410271" y="548680"/>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TOLERANCIA MUSCULAR</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8" name="Picture 23"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2278" y="1485676"/>
            <a:ext cx="4898034" cy="100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p:cNvSpPr>
            <a:spLocks/>
          </p:cNvSpPr>
          <p:nvPr/>
        </p:nvSpPr>
        <p:spPr bwMode="auto">
          <a:xfrm>
            <a:off x="2627784" y="1650765"/>
            <a:ext cx="4464496" cy="740064"/>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ts val="25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REPETICIONES MÁXIMAS</a:t>
            </a:r>
          </a:p>
          <a:p>
            <a:pPr algn="ctr">
              <a:lnSpc>
                <a:spcPts val="2500"/>
              </a:lnSpc>
            </a:pPr>
            <a:r>
              <a:rPr lang="es-PR" altLang="es-PR" sz="2300" i="1" dirty="0">
                <a:solidFill>
                  <a:srgbClr val="484876"/>
                </a:solidFill>
                <a:effectLst>
                  <a:outerShdw blurRad="38100" dist="38100" dir="2700000" algn="tl">
                    <a:srgbClr val="C0C0C0"/>
                  </a:outerShdw>
                </a:effectLst>
                <a:latin typeface="Arial Black" pitchFamily="34" charset="0"/>
                <a:cs typeface="Arial" charset="0"/>
              </a:rPr>
              <a:t>O CRONOMETRADAS</a:t>
            </a:r>
          </a:p>
        </p:txBody>
      </p:sp>
      <p:sp>
        <p:nvSpPr>
          <p:cNvPr id="21" name="Text Box 2"/>
          <p:cNvSpPr txBox="1">
            <a:spLocks noChangeArrowheads="1"/>
          </p:cNvSpPr>
          <p:nvPr/>
        </p:nvSpPr>
        <p:spPr bwMode="auto">
          <a:xfrm>
            <a:off x="836343" y="2636093"/>
            <a:ext cx="4455737"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Abdominales en 1 minuto</a:t>
            </a:r>
          </a:p>
        </p:txBody>
      </p:sp>
      <p:pic>
        <p:nvPicPr>
          <p:cNvPr id="22"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263609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
          <p:cNvSpPr txBox="1">
            <a:spLocks noChangeArrowheads="1"/>
          </p:cNvSpPr>
          <p:nvPr/>
        </p:nvSpPr>
        <p:spPr bwMode="auto">
          <a:xfrm>
            <a:off x="836344" y="3256160"/>
            <a:ext cx="372730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Lagartijas en 1 minuto</a:t>
            </a:r>
          </a:p>
        </p:txBody>
      </p:sp>
      <p:pic>
        <p:nvPicPr>
          <p:cNvPr id="24"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212976"/>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9"/>
          <p:cNvSpPr txBox="1">
            <a:spLocks noChangeArrowheads="1"/>
          </p:cNvSpPr>
          <p:nvPr/>
        </p:nvSpPr>
        <p:spPr bwMode="auto">
          <a:xfrm>
            <a:off x="836344" y="3806850"/>
            <a:ext cx="467176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Dominadas en 1 minuto</a:t>
            </a:r>
          </a:p>
        </p:txBody>
      </p:sp>
      <p:pic>
        <p:nvPicPr>
          <p:cNvPr id="26"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78904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11"/>
          <p:cNvSpPr txBox="1">
            <a:spLocks noChangeArrowheads="1"/>
          </p:cNvSpPr>
          <p:nvPr/>
        </p:nvSpPr>
        <p:spPr bwMode="auto">
          <a:xfrm>
            <a:off x="836344" y="5501572"/>
            <a:ext cx="8128144"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Número de repeticiones completadas empleando</a:t>
            </a:r>
          </a:p>
          <a:p>
            <a:pPr algn="l">
              <a:lnSpc>
                <a:spcPct val="80000"/>
              </a:lnSpc>
            </a:pPr>
            <a:r>
              <a:rPr lang="es-PR" altLang="es-PR" sz="2600" b="1" dirty="0">
                <a:latin typeface="Arial" panose="020B0604020202020204" pitchFamily="34" charset="0"/>
                <a:cs typeface="Arial" panose="020B0604020202020204" pitchFamily="34" charset="0"/>
              </a:rPr>
              <a:t>una resistencia específica, a un porcentaje del</a:t>
            </a:r>
          </a:p>
          <a:p>
            <a:pPr algn="l">
              <a:lnSpc>
                <a:spcPct val="80000"/>
              </a:lnSpc>
            </a:pPr>
            <a:r>
              <a:rPr lang="es-PR" altLang="es-PR" sz="2600" b="1" dirty="0">
                <a:latin typeface="Arial" panose="020B0604020202020204" pitchFamily="34" charset="0"/>
                <a:cs typeface="Arial" panose="020B0604020202020204" pitchFamily="34" charset="0"/>
              </a:rPr>
              <a:t>1RM (</a:t>
            </a:r>
            <a:r>
              <a:rPr lang="es-PR" altLang="es-PR" sz="2600" b="1" dirty="0" err="1">
                <a:latin typeface="Arial" panose="020B0604020202020204" pitchFamily="34" charset="0"/>
                <a:cs typeface="Arial" panose="020B0604020202020204" pitchFamily="34" charset="0"/>
              </a:rPr>
              <a:t>Ej</a:t>
            </a:r>
            <a:r>
              <a:rPr lang="es-PR" altLang="es-PR" sz="2600" b="1" dirty="0">
                <a:latin typeface="Arial" panose="020B0604020202020204" pitchFamily="34" charset="0"/>
                <a:cs typeface="Arial" panose="020B0604020202020204" pitchFamily="34" charset="0"/>
              </a:rPr>
              <a:t>: 70 %)</a:t>
            </a:r>
            <a:endParaRPr lang="es-PR" altLang="es-PR" sz="2600" b="1" i="1" dirty="0">
              <a:latin typeface="Arial" panose="020B0604020202020204" pitchFamily="34" charset="0"/>
              <a:cs typeface="Arial" panose="020B0604020202020204" pitchFamily="34" charset="0"/>
            </a:endParaRPr>
          </a:p>
        </p:txBody>
      </p:sp>
      <p:pic>
        <p:nvPicPr>
          <p:cNvPr id="28" name="Picture 12"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5467872"/>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p:cNvSpPr txBox="1">
            <a:spLocks noChangeArrowheads="1"/>
          </p:cNvSpPr>
          <p:nvPr/>
        </p:nvSpPr>
        <p:spPr bwMode="auto">
          <a:xfrm>
            <a:off x="836344" y="4384731"/>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a:t>
            </a:r>
            <a:r>
              <a:rPr lang="es-PR" altLang="es-PR" sz="2600" b="1" dirty="0" err="1">
                <a:latin typeface="Arial" panose="020B0604020202020204" pitchFamily="34" charset="0"/>
                <a:cs typeface="Arial" panose="020B0604020202020204" pitchFamily="34" charset="0"/>
              </a:rPr>
              <a:t>Dip</a:t>
            </a:r>
            <a:r>
              <a:rPr lang="es-PR" altLang="es-PR" sz="2600" b="1" dirty="0">
                <a:latin typeface="Arial" panose="020B0604020202020204" pitchFamily="34" charset="0"/>
                <a:cs typeface="Arial" panose="020B0604020202020204" pitchFamily="34" charset="0"/>
              </a:rPr>
              <a:t> Test” para tolerancia muscular</a:t>
            </a:r>
          </a:p>
        </p:txBody>
      </p:sp>
      <p:pic>
        <p:nvPicPr>
          <p:cNvPr id="30"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36692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9"/>
          <p:cNvSpPr txBox="1">
            <a:spLocks noChangeArrowheads="1"/>
          </p:cNvSpPr>
          <p:nvPr/>
        </p:nvSpPr>
        <p:spPr bwMode="auto">
          <a:xfrm>
            <a:off x="836344" y="4917611"/>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Prueba de envión desde cuclillas - </a:t>
            </a:r>
            <a:r>
              <a:rPr lang="es-PR" altLang="es-PR" sz="2600" b="1" dirty="0" err="1">
                <a:latin typeface="Arial" panose="020B0604020202020204" pitchFamily="34" charset="0"/>
                <a:cs typeface="Arial" panose="020B0604020202020204" pitchFamily="34" charset="0"/>
              </a:rPr>
              <a:t>Burpee</a:t>
            </a:r>
            <a:endParaRPr lang="es-PR" altLang="es-PR" sz="2600" b="1" dirty="0">
              <a:latin typeface="Arial" panose="020B0604020202020204" pitchFamily="34" charset="0"/>
              <a:cs typeface="Arial" panose="020B0604020202020204" pitchFamily="34" charset="0"/>
            </a:endParaRPr>
          </a:p>
        </p:txBody>
      </p:sp>
      <p:pic>
        <p:nvPicPr>
          <p:cNvPr id="32"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899801"/>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2199988"/>
      </p:ext>
    </p:extLst>
  </p:cSld>
  <p:clrMapOvr>
    <a:masterClrMapping/>
  </p:clrMapOvr>
  <p:transition spd="slow">
    <p:checke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692327" y="3062897"/>
            <a:ext cx="8128145"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Repetición Máxima (RM) empleando pesas libres (1 RM – 10 RM):</a:t>
            </a:r>
          </a:p>
        </p:txBody>
      </p:sp>
      <p:pic>
        <p:nvPicPr>
          <p:cNvPr id="34"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06289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28"/>
          <p:cNvSpPr txBox="1">
            <a:spLocks noChangeArrowheads="1"/>
          </p:cNvSpPr>
          <p:nvPr/>
        </p:nvSpPr>
        <p:spPr bwMode="auto">
          <a:xfrm>
            <a:off x="1115442" y="3854985"/>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En</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relación</a:t>
            </a:r>
            <a:r>
              <a:rPr lang="en-US" altLang="es-PR" sz="2700" b="1" dirty="0">
                <a:solidFill>
                  <a:srgbClr val="000000"/>
                </a:solidFill>
                <a:latin typeface="Calibri" pitchFamily="34" charset="0"/>
              </a:rPr>
              <a:t> a la masa corporal (peso o MC)</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36"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97" y="3980186"/>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28"/>
          <p:cNvSpPr txBox="1">
            <a:spLocks noChangeArrowheads="1"/>
          </p:cNvSpPr>
          <p:nvPr/>
        </p:nvSpPr>
        <p:spPr bwMode="auto">
          <a:xfrm>
            <a:off x="1115442" y="4393959"/>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a:solidFill>
                  <a:srgbClr val="000000"/>
                </a:solidFill>
                <a:latin typeface="Calibri" pitchFamily="34" charset="0"/>
              </a:rPr>
              <a:t>1RM </a:t>
            </a:r>
            <a:r>
              <a:rPr lang="en-US" altLang="es-PR" sz="2700" b="1" dirty="0" err="1">
                <a:solidFill>
                  <a:srgbClr val="000000"/>
                </a:solidFill>
                <a:latin typeface="Calibri" pitchFamily="34" charset="0"/>
              </a:rPr>
              <a:t>por</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tanteo</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38"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97" y="4519160"/>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28"/>
          <p:cNvSpPr txBox="1">
            <a:spLocks noChangeArrowheads="1"/>
          </p:cNvSpPr>
          <p:nvPr/>
        </p:nvSpPr>
        <p:spPr bwMode="auto">
          <a:xfrm>
            <a:off x="1115442" y="4932933"/>
            <a:ext cx="7705030" cy="52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Levanta</a:t>
            </a:r>
            <a:r>
              <a:rPr lang="en-US" altLang="es-PR" sz="2700" b="1" dirty="0">
                <a:solidFill>
                  <a:srgbClr val="000000"/>
                </a:solidFill>
                <a:latin typeface="Calibri" pitchFamily="34" charset="0"/>
              </a:rPr>
              <a:t> peso </a:t>
            </a:r>
            <a:r>
              <a:rPr lang="en-US" altLang="es-PR" sz="2700" b="1" dirty="0" err="1">
                <a:solidFill>
                  <a:srgbClr val="000000"/>
                </a:solidFill>
                <a:latin typeface="Calibri" pitchFamily="34" charset="0"/>
              </a:rPr>
              <a:t>cómodo</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40"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97" y="5058134"/>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8"/>
          <p:cNvSpPr txBox="1">
            <a:spLocks noChangeArrowheads="1"/>
          </p:cNvSpPr>
          <p:nvPr/>
        </p:nvSpPr>
        <p:spPr bwMode="auto">
          <a:xfrm>
            <a:off x="1115442" y="5471907"/>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Aumenta</a:t>
            </a:r>
            <a:r>
              <a:rPr lang="en-US" altLang="es-PR" sz="2700" b="1" dirty="0">
                <a:solidFill>
                  <a:srgbClr val="000000"/>
                </a:solidFill>
                <a:latin typeface="Calibri" pitchFamily="34" charset="0"/>
              </a:rPr>
              <a:t> 5-6 </a:t>
            </a:r>
            <a:r>
              <a:rPr lang="en-US" altLang="es-PR" sz="2700" b="1" dirty="0" err="1">
                <a:solidFill>
                  <a:srgbClr val="000000"/>
                </a:solidFill>
                <a:latin typeface="Calibri" pitchFamily="34" charset="0"/>
              </a:rPr>
              <a:t>libras</a:t>
            </a:r>
            <a:r>
              <a:rPr lang="en-US" altLang="es-PR" sz="2700" b="1" dirty="0">
                <a:solidFill>
                  <a:srgbClr val="000000"/>
                </a:solidFill>
                <a:latin typeface="Calibri" pitchFamily="34" charset="0"/>
              </a:rPr>
              <a:t> (2.3-2.7 kg), </a:t>
            </a:r>
            <a:r>
              <a:rPr lang="en-US" altLang="es-PR" sz="2700" b="1" dirty="0" err="1">
                <a:solidFill>
                  <a:srgbClr val="000000"/>
                </a:solidFill>
                <a:latin typeface="Calibri" pitchFamily="34" charset="0"/>
              </a:rPr>
              <a:t>otro</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intento</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42"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97" y="5597108"/>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28"/>
          <p:cNvSpPr txBox="1">
            <a:spLocks noChangeArrowheads="1"/>
          </p:cNvSpPr>
          <p:nvPr/>
        </p:nvSpPr>
        <p:spPr bwMode="auto">
          <a:xfrm>
            <a:off x="1115442" y="5975963"/>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a:solidFill>
                  <a:srgbClr val="000000"/>
                </a:solidFill>
                <a:latin typeface="Calibri" pitchFamily="34" charset="0"/>
              </a:rPr>
              <a:t>Hasta que no </a:t>
            </a:r>
            <a:r>
              <a:rPr lang="en-US" altLang="es-PR" sz="2700" b="1" dirty="0" err="1">
                <a:solidFill>
                  <a:srgbClr val="000000"/>
                </a:solidFill>
                <a:latin typeface="Calibri" pitchFamily="34" charset="0"/>
              </a:rPr>
              <a:t>pueda</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levantar</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44"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97" y="6101164"/>
            <a:ext cx="383260" cy="3788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738" y="610890"/>
            <a:ext cx="2474713" cy="2321110"/>
          </a:xfrm>
          <a:prstGeom prst="rect">
            <a:avLst/>
          </a:prstGeom>
        </p:spPr>
      </p:pic>
      <p:sp>
        <p:nvSpPr>
          <p:cNvPr id="46" name="Title 1"/>
          <p:cNvSpPr>
            <a:spLocks/>
          </p:cNvSpPr>
          <p:nvPr/>
        </p:nvSpPr>
        <p:spPr bwMode="auto">
          <a:xfrm>
            <a:off x="2266255" y="620167"/>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FORTALEZA MUSCULAR</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47" name="Picture 23" descr="CURVHEA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8263" y="1557164"/>
            <a:ext cx="655272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itle 1"/>
          <p:cNvSpPr>
            <a:spLocks/>
          </p:cNvSpPr>
          <p:nvPr/>
        </p:nvSpPr>
        <p:spPr bwMode="auto">
          <a:xfrm>
            <a:off x="2482279" y="1628602"/>
            <a:ext cx="6192688"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FORTALEZA MUSCULAR DINÁMICA</a:t>
            </a:r>
          </a:p>
        </p:txBody>
      </p:sp>
    </p:spTree>
    <p:custDataLst>
      <p:tags r:id="rId1"/>
    </p:custDataLst>
    <p:extLst>
      <p:ext uri="{BB962C8B-B14F-4D97-AF65-F5344CB8AC3E}">
        <p14:creationId xmlns:p14="http://schemas.microsoft.com/office/powerpoint/2010/main" val="535294258"/>
      </p:ext>
    </p:extLst>
  </p:cSld>
  <p:clrMapOvr>
    <a:masterClrMapping/>
  </p:clrMapOvr>
  <p:transition spd="slow">
    <p:check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3B88FA-9D48-4F7E-82C1-294258DECF22}"/>
              </a:ext>
            </a:extLst>
          </p:cNvPr>
          <p:cNvSpPr>
            <a:spLocks/>
          </p:cNvSpPr>
          <p:nvPr/>
        </p:nvSpPr>
        <p:spPr bwMode="auto">
          <a:xfrm>
            <a:off x="2483768" y="836712"/>
            <a:ext cx="61926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METODOLOGÍA – </a:t>
            </a:r>
            <a:r>
              <a:rPr lang="es-PR" altLang="es-PR" sz="2400" dirty="0">
                <a:solidFill>
                  <a:srgbClr val="484876"/>
                </a:solidFill>
                <a:effectLst>
                  <a:outerShdw blurRad="38100" dist="38100" dir="2700000" algn="tl">
                    <a:srgbClr val="C0C0C0"/>
                  </a:outerShdw>
                </a:effectLst>
                <a:latin typeface="Arial Black" pitchFamily="34" charset="0"/>
                <a:cs typeface="Arial" charset="0"/>
              </a:rPr>
              <a:t>ENTRENAMIENTO</a:t>
            </a:r>
            <a:r>
              <a:rPr lang="es-PR" altLang="es-PR" sz="2400" b="0" dirty="0">
                <a:solidFill>
                  <a:srgbClr val="484876"/>
                </a:solidFill>
                <a:effectLst>
                  <a:outerShdw blurRad="38100" dist="38100" dir="2700000" algn="tl">
                    <a:srgbClr val="C0C0C0"/>
                  </a:outerShdw>
                </a:effectLst>
                <a:latin typeface="Arial Black" pitchFamily="34" charset="0"/>
                <a:cs typeface="Arial" charset="0"/>
              </a:rPr>
              <a:t>:</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BASES PARA EL ENTRENAMIENTO</a:t>
            </a:r>
          </a:p>
        </p:txBody>
      </p:sp>
      <p:sp>
        <p:nvSpPr>
          <p:cNvPr id="9" name="Title 1">
            <a:extLst>
              <a:ext uri="{FF2B5EF4-FFF2-40B4-BE49-F238E27FC236}">
                <a16:creationId xmlns:a16="http://schemas.microsoft.com/office/drawing/2014/main" id="{54BF9409-C17B-4A2F-A914-BF0416603A30}"/>
              </a:ext>
            </a:extLst>
          </p:cNvPr>
          <p:cNvSpPr>
            <a:spLocks/>
          </p:cNvSpPr>
          <p:nvPr/>
        </p:nvSpPr>
        <p:spPr bwMode="auto">
          <a:xfrm>
            <a:off x="2629322" y="2002532"/>
            <a:ext cx="547107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EXPECTATIVA</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0" name="Picture 59" descr="CURVHEAD">
            <a:extLst>
              <a:ext uri="{FF2B5EF4-FFF2-40B4-BE49-F238E27FC236}">
                <a16:creationId xmlns:a16="http://schemas.microsoft.com/office/drawing/2014/main" id="{39B08FB0-B9C1-4DD5-8388-5ABFEE2766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2852936"/>
            <a:ext cx="7848872"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AF517171-1768-46FD-85E9-1444EDA9FBD2}"/>
              </a:ext>
            </a:extLst>
          </p:cNvPr>
          <p:cNvSpPr>
            <a:spLocks/>
          </p:cNvSpPr>
          <p:nvPr/>
        </p:nvSpPr>
        <p:spPr bwMode="auto">
          <a:xfrm>
            <a:off x="827584" y="2924373"/>
            <a:ext cx="7200800"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PROPÓSITO DE LA PRESENTACIÓN</a:t>
            </a:r>
          </a:p>
        </p:txBody>
      </p:sp>
      <p:sp>
        <p:nvSpPr>
          <p:cNvPr id="12" name="Rectangle 7">
            <a:extLst>
              <a:ext uri="{FF2B5EF4-FFF2-40B4-BE49-F238E27FC236}">
                <a16:creationId xmlns:a16="http://schemas.microsoft.com/office/drawing/2014/main" id="{952D98FC-B09D-49ED-9931-83E018DA7069}"/>
              </a:ext>
            </a:extLst>
          </p:cNvPr>
          <p:cNvSpPr>
            <a:spLocks noChangeArrowheads="1"/>
          </p:cNvSpPr>
          <p:nvPr/>
        </p:nvSpPr>
        <p:spPr bwMode="auto">
          <a:xfrm>
            <a:off x="251520" y="3861048"/>
            <a:ext cx="856964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3100"/>
              </a:lnSpc>
              <a:spcBef>
                <a:spcPct val="20000"/>
              </a:spcBef>
            </a:pPr>
            <a:r>
              <a:rPr lang="es-PR" altLang="es-PR" sz="3400" b="1" dirty="0">
                <a:latin typeface="Arial" charset="0"/>
                <a:cs typeface="Arial" charset="0"/>
              </a:rPr>
              <a:t>Discutir los fundamentos teóricos,</a:t>
            </a:r>
          </a:p>
          <a:p>
            <a:pPr algn="ctr" eaLnBrk="0" hangingPunct="0">
              <a:lnSpc>
                <a:spcPts val="3100"/>
              </a:lnSpc>
              <a:spcBef>
                <a:spcPct val="20000"/>
              </a:spcBef>
            </a:pPr>
            <a:r>
              <a:rPr lang="es-PR" altLang="es-PR" sz="3400" b="1" dirty="0">
                <a:latin typeface="Arial" charset="0"/>
                <a:cs typeface="Arial" charset="0"/>
              </a:rPr>
              <a:t>metodológicos, fisiológicos y</a:t>
            </a:r>
          </a:p>
          <a:p>
            <a:pPr algn="ctr" eaLnBrk="0" hangingPunct="0">
              <a:lnSpc>
                <a:spcPts val="3100"/>
              </a:lnSpc>
              <a:spcBef>
                <a:spcPct val="20000"/>
              </a:spcBef>
            </a:pPr>
            <a:r>
              <a:rPr lang="es-PR" altLang="es-PR" sz="3400" b="1" dirty="0">
                <a:latin typeface="Arial" charset="0"/>
                <a:cs typeface="Arial" charset="0"/>
              </a:rPr>
              <a:t>metabólicos del</a:t>
            </a:r>
          </a:p>
          <a:p>
            <a:pPr algn="ctr" eaLnBrk="0" hangingPunct="0">
              <a:lnSpc>
                <a:spcPts val="3100"/>
              </a:lnSpc>
              <a:spcBef>
                <a:spcPct val="20000"/>
              </a:spcBef>
            </a:pPr>
            <a:r>
              <a:rPr lang="es-PR" altLang="es-PR" sz="3400" b="1" dirty="0">
                <a:latin typeface="Arial" charset="0"/>
                <a:cs typeface="Arial" charset="0"/>
              </a:rPr>
              <a:t>entrenamiento físico-deportivo</a:t>
            </a:r>
          </a:p>
          <a:p>
            <a:pPr algn="ctr" eaLnBrk="0" hangingPunct="0">
              <a:lnSpc>
                <a:spcPts val="3100"/>
              </a:lnSpc>
              <a:spcBef>
                <a:spcPct val="20000"/>
              </a:spcBef>
            </a:pPr>
            <a:r>
              <a:rPr lang="es-PR" altLang="es-PR" sz="3400" b="1" dirty="0">
                <a:latin typeface="Arial" charset="0"/>
                <a:cs typeface="Arial" charset="0"/>
              </a:rPr>
              <a:t>para los deportes competitivos</a:t>
            </a:r>
          </a:p>
        </p:txBody>
      </p:sp>
      <p:pic>
        <p:nvPicPr>
          <p:cNvPr id="13" name="Picture 12">
            <a:extLst>
              <a:ext uri="{FF2B5EF4-FFF2-40B4-BE49-F238E27FC236}">
                <a16:creationId xmlns:a16="http://schemas.microsoft.com/office/drawing/2014/main" id="{6B116DC2-9F0C-47C6-BCDE-42F859749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451" y="692696"/>
            <a:ext cx="2468871" cy="2015405"/>
          </a:xfrm>
          <a:prstGeom prst="rect">
            <a:avLst/>
          </a:prstGeom>
          <a:effectLst>
            <a:softEdge rad="317500"/>
          </a:effectLst>
        </p:spPr>
      </p:pic>
    </p:spTree>
    <p:custDataLst>
      <p:tags r:id="rId1"/>
    </p:custDataLst>
    <p:extLst>
      <p:ext uri="{BB962C8B-B14F-4D97-AF65-F5344CB8AC3E}">
        <p14:creationId xmlns:p14="http://schemas.microsoft.com/office/powerpoint/2010/main" val="4101917866"/>
      </p:ext>
    </p:extLst>
  </p:cSld>
  <p:clrMapOvr>
    <a:masterClrMapping/>
  </p:clrMapOvr>
  <p:transition spd="slow">
    <p:newsflash/>
    <p:sndAc>
      <p:stSnd>
        <p:snd r:embed="rId4" name="breeze.wav"/>
      </p:stSnd>
    </p:sndAc>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764335" y="2348880"/>
            <a:ext cx="8128145"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Repetición Máxima (RM) empleando pesas libres (1 RM – 10 RM):</a:t>
            </a:r>
          </a:p>
        </p:txBody>
      </p:sp>
      <p:pic>
        <p:nvPicPr>
          <p:cNvPr id="20"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34888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8"/>
          <p:cNvSpPr txBox="1">
            <a:spLocks noChangeArrowheads="1"/>
          </p:cNvSpPr>
          <p:nvPr/>
        </p:nvSpPr>
        <p:spPr bwMode="auto">
          <a:xfrm>
            <a:off x="1187450" y="3140968"/>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En</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relación</a:t>
            </a:r>
            <a:r>
              <a:rPr lang="en-US" altLang="es-PR" sz="2700" b="1" dirty="0">
                <a:solidFill>
                  <a:srgbClr val="000000"/>
                </a:solidFill>
                <a:latin typeface="Calibri" pitchFamily="34" charset="0"/>
              </a:rPr>
              <a:t> a la masa corporal (peso o MC)</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2"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805" y="3266169"/>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8"/>
          <p:cNvSpPr txBox="1">
            <a:spLocks noChangeArrowheads="1"/>
          </p:cNvSpPr>
          <p:nvPr/>
        </p:nvSpPr>
        <p:spPr bwMode="auto">
          <a:xfrm>
            <a:off x="1187450" y="3679942"/>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a:solidFill>
                  <a:srgbClr val="000000"/>
                </a:solidFill>
                <a:latin typeface="Calibri" pitchFamily="34" charset="0"/>
              </a:rPr>
              <a:t>1RM </a:t>
            </a:r>
            <a:r>
              <a:rPr lang="en-US" altLang="es-PR" sz="2700" b="1" dirty="0" err="1">
                <a:solidFill>
                  <a:srgbClr val="000000"/>
                </a:solidFill>
                <a:latin typeface="Calibri" pitchFamily="34" charset="0"/>
              </a:rPr>
              <a:t>por</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tanteo</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4"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805" y="3805143"/>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8"/>
          <p:cNvSpPr txBox="1">
            <a:spLocks noChangeArrowheads="1"/>
          </p:cNvSpPr>
          <p:nvPr/>
        </p:nvSpPr>
        <p:spPr bwMode="auto">
          <a:xfrm>
            <a:off x="1187450" y="4218916"/>
            <a:ext cx="7705030" cy="52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Levanta</a:t>
            </a:r>
            <a:r>
              <a:rPr lang="en-US" altLang="es-PR" sz="2700" b="1" dirty="0">
                <a:solidFill>
                  <a:srgbClr val="000000"/>
                </a:solidFill>
                <a:latin typeface="Calibri" pitchFamily="34" charset="0"/>
              </a:rPr>
              <a:t> peso </a:t>
            </a:r>
            <a:r>
              <a:rPr lang="en-US" altLang="es-PR" sz="2700" b="1" dirty="0" err="1">
                <a:solidFill>
                  <a:srgbClr val="000000"/>
                </a:solidFill>
                <a:latin typeface="Calibri" pitchFamily="34" charset="0"/>
              </a:rPr>
              <a:t>cómodo</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6"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805" y="4344117"/>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28"/>
          <p:cNvSpPr txBox="1">
            <a:spLocks noChangeArrowheads="1"/>
          </p:cNvSpPr>
          <p:nvPr/>
        </p:nvSpPr>
        <p:spPr bwMode="auto">
          <a:xfrm>
            <a:off x="1187450" y="4757890"/>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Aumenta</a:t>
            </a:r>
            <a:r>
              <a:rPr lang="en-US" altLang="es-PR" sz="2700" b="1" dirty="0">
                <a:solidFill>
                  <a:srgbClr val="000000"/>
                </a:solidFill>
                <a:latin typeface="Calibri" pitchFamily="34" charset="0"/>
              </a:rPr>
              <a:t> 5-6 </a:t>
            </a:r>
            <a:r>
              <a:rPr lang="en-US" altLang="es-PR" sz="2700" b="1" dirty="0" err="1">
                <a:solidFill>
                  <a:srgbClr val="000000"/>
                </a:solidFill>
                <a:latin typeface="Calibri" pitchFamily="34" charset="0"/>
              </a:rPr>
              <a:t>libras</a:t>
            </a:r>
            <a:r>
              <a:rPr lang="en-US" altLang="es-PR" sz="2700" b="1" dirty="0">
                <a:solidFill>
                  <a:srgbClr val="000000"/>
                </a:solidFill>
                <a:latin typeface="Calibri" pitchFamily="34" charset="0"/>
              </a:rPr>
              <a:t> (2.3-2.7 kg), </a:t>
            </a:r>
            <a:r>
              <a:rPr lang="en-US" altLang="es-PR" sz="2700" b="1" dirty="0" err="1">
                <a:solidFill>
                  <a:srgbClr val="000000"/>
                </a:solidFill>
                <a:latin typeface="Calibri" pitchFamily="34" charset="0"/>
              </a:rPr>
              <a:t>otro</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intento</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8"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805" y="4883091"/>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28"/>
          <p:cNvSpPr txBox="1">
            <a:spLocks noChangeArrowheads="1"/>
          </p:cNvSpPr>
          <p:nvPr/>
        </p:nvSpPr>
        <p:spPr bwMode="auto">
          <a:xfrm>
            <a:off x="1187450" y="5261946"/>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a:solidFill>
                  <a:srgbClr val="000000"/>
                </a:solidFill>
                <a:latin typeface="Calibri" pitchFamily="34" charset="0"/>
              </a:rPr>
              <a:t>Hasta que no </a:t>
            </a:r>
            <a:r>
              <a:rPr lang="en-US" altLang="es-PR" sz="2700" b="1" dirty="0" err="1">
                <a:solidFill>
                  <a:srgbClr val="000000"/>
                </a:solidFill>
                <a:latin typeface="Calibri" pitchFamily="34" charset="0"/>
              </a:rPr>
              <a:t>pueda</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levantar</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30"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805" y="5387147"/>
            <a:ext cx="383260" cy="3788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773" y="665699"/>
            <a:ext cx="1699458" cy="1593974"/>
          </a:xfrm>
          <a:prstGeom prst="rect">
            <a:avLst/>
          </a:prstGeom>
        </p:spPr>
      </p:pic>
      <p:sp>
        <p:nvSpPr>
          <p:cNvPr id="32" name="Title 1"/>
          <p:cNvSpPr>
            <a:spLocks/>
          </p:cNvSpPr>
          <p:nvPr/>
        </p:nvSpPr>
        <p:spPr bwMode="auto">
          <a:xfrm>
            <a:off x="2194247" y="620167"/>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FORTALEZA MUSCULAR</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3" name="Picture 23" descr="CURVHEA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6255" y="1557164"/>
            <a:ext cx="655272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itle 1"/>
          <p:cNvSpPr>
            <a:spLocks/>
          </p:cNvSpPr>
          <p:nvPr/>
        </p:nvSpPr>
        <p:spPr bwMode="auto">
          <a:xfrm>
            <a:off x="2410271" y="1628602"/>
            <a:ext cx="6192688"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FORTALEZA MUSCULAR DINÁMICA</a:t>
            </a:r>
          </a:p>
        </p:txBody>
      </p:sp>
      <p:sp>
        <p:nvSpPr>
          <p:cNvPr id="50" name="Text Box 6"/>
          <p:cNvSpPr txBox="1">
            <a:spLocks noChangeArrowheads="1"/>
          </p:cNvSpPr>
          <p:nvPr/>
        </p:nvSpPr>
        <p:spPr bwMode="auto">
          <a:xfrm>
            <a:off x="323850" y="5949280"/>
            <a:ext cx="864235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b="0" dirty="0">
                <a:latin typeface="Times New Roman" pitchFamily="18" charset="0"/>
              </a:rPr>
              <a:t> </a:t>
            </a:r>
            <a:r>
              <a:rPr lang="en-US" altLang="es-PR" sz="1200" b="0" dirty="0" err="1">
                <a:latin typeface="Times New Roman" pitchFamily="18" charset="0"/>
              </a:rPr>
              <a:t>Adaptado</a:t>
            </a:r>
            <a:r>
              <a:rPr lang="en-US" altLang="es-PR" sz="1200" b="0" dirty="0">
                <a:latin typeface="Times New Roman" pitchFamily="18" charset="0"/>
              </a:rPr>
              <a:t> de: </a:t>
            </a:r>
            <a:r>
              <a:rPr lang="en-US" altLang="es-PR" sz="1200" b="1" i="1" dirty="0">
                <a:latin typeface="Times New Roman" pitchFamily="18" charset="0"/>
              </a:rPr>
              <a:t>Measurement by the Physical Educator: Why and How</a:t>
            </a:r>
            <a:r>
              <a:rPr lang="en-US" altLang="es-PR" sz="1200" b="0" dirty="0">
                <a:latin typeface="Times New Roman" pitchFamily="18" charset="0"/>
              </a:rPr>
              <a:t>. 5ta. ed.; (pp. 160-161), </a:t>
            </a:r>
            <a:r>
              <a:rPr lang="en-US" altLang="es-PR" sz="1200" b="0" dirty="0" err="1">
                <a:latin typeface="Times New Roman" pitchFamily="18" charset="0"/>
              </a:rPr>
              <a:t>por</a:t>
            </a:r>
            <a:r>
              <a:rPr lang="en-US" altLang="es-PR" sz="1200" b="0" dirty="0">
                <a:latin typeface="Times New Roman" pitchFamily="18" charset="0"/>
              </a:rPr>
              <a:t> D. K. Miller, 2006, New York, NY: The McGraw-Hill Companies, Inc. Copyright 2006 </a:t>
            </a:r>
            <a:r>
              <a:rPr lang="en-US" altLang="es-PR" sz="1200" b="0" dirty="0" err="1">
                <a:latin typeface="Times New Roman" pitchFamily="18" charset="0"/>
              </a:rPr>
              <a:t>por</a:t>
            </a:r>
            <a:r>
              <a:rPr lang="en-US" altLang="es-PR" sz="1200" b="0" dirty="0">
                <a:latin typeface="Times New Roman" pitchFamily="18" charset="0"/>
              </a:rPr>
              <a:t>: The McGraw-Hill Companies, Inc.</a:t>
            </a:r>
          </a:p>
        </p:txBody>
      </p:sp>
    </p:spTree>
    <p:custDataLst>
      <p:tags r:id="rId1"/>
    </p:custDataLst>
    <p:extLst>
      <p:ext uri="{BB962C8B-B14F-4D97-AF65-F5344CB8AC3E}">
        <p14:creationId xmlns:p14="http://schemas.microsoft.com/office/powerpoint/2010/main" val="1865853319"/>
      </p:ext>
    </p:extLst>
  </p:cSld>
  <p:clrMapOvr>
    <a:masterClrMapping/>
  </p:clrMapOvr>
  <p:transition spd="slow">
    <p:checke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520642"/>
            <a:ext cx="1670270" cy="1418991"/>
          </a:xfrm>
          <a:prstGeom prst="rect">
            <a:avLst/>
          </a:prstGeom>
        </p:spPr>
      </p:pic>
      <p:sp>
        <p:nvSpPr>
          <p:cNvPr id="34" name="Title 1"/>
          <p:cNvSpPr>
            <a:spLocks/>
          </p:cNvSpPr>
          <p:nvPr/>
        </p:nvSpPr>
        <p:spPr bwMode="auto">
          <a:xfrm>
            <a:off x="2483767" y="852223"/>
            <a:ext cx="5940153"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200" dirty="0">
                <a:solidFill>
                  <a:srgbClr val="484876"/>
                </a:solidFill>
                <a:effectLst>
                  <a:outerShdw blurRad="38100" dist="38100" dir="2700000" algn="tl">
                    <a:srgbClr val="C0C0C0"/>
                  </a:outerShdw>
                </a:effectLst>
                <a:latin typeface="Arial Black" pitchFamily="34" charset="0"/>
                <a:cs typeface="Arial" charset="0"/>
              </a:rPr>
              <a:t>PRUEBAS DE CAMPO-LABORATORIO:</a:t>
            </a:r>
          </a:p>
          <a:p>
            <a:r>
              <a:rPr lang="en-US" altLang="es-PR" sz="2200" i="1" dirty="0">
                <a:solidFill>
                  <a:srgbClr val="484876"/>
                </a:solidFill>
                <a:effectLst>
                  <a:outerShdw blurRad="38100" dist="38100" dir="2700000" algn="tl">
                    <a:srgbClr val="C0C0C0"/>
                  </a:outerShdw>
                </a:effectLst>
                <a:latin typeface="Arial Black" pitchFamily="34" charset="0"/>
                <a:cs typeface="Arial" charset="0"/>
              </a:rPr>
              <a:t>FLEXIBILIDAD LINEAL</a:t>
            </a:r>
            <a:endParaRPr lang="es-PR" altLang="es-PR" sz="22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5" name="Picture 2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8682" y="1988840"/>
            <a:ext cx="693970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p:cNvSpPr>
          <p:nvPr/>
        </p:nvSpPr>
        <p:spPr bwMode="auto">
          <a:xfrm>
            <a:off x="1259632" y="2060278"/>
            <a:ext cx="6480720"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FLEXIÓN TRONCAL: Sentado y Estirar</a:t>
            </a:r>
          </a:p>
        </p:txBody>
      </p:sp>
      <p:sp>
        <p:nvSpPr>
          <p:cNvPr id="37" name="Text Box 2"/>
          <p:cNvSpPr txBox="1">
            <a:spLocks noChangeArrowheads="1"/>
          </p:cNvSpPr>
          <p:nvPr/>
        </p:nvSpPr>
        <p:spPr bwMode="auto">
          <a:xfrm>
            <a:off x="1062713" y="2708920"/>
            <a:ext cx="6965672"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Prueba de sentado-y-estirar con pared</a:t>
            </a:r>
          </a:p>
        </p:txBody>
      </p:sp>
      <p:pic>
        <p:nvPicPr>
          <p:cNvPr id="38" name="Picture 3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905" y="270892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2"/>
          <p:cNvSpPr txBox="1">
            <a:spLocks noChangeArrowheads="1"/>
          </p:cNvSpPr>
          <p:nvPr/>
        </p:nvSpPr>
        <p:spPr bwMode="auto">
          <a:xfrm>
            <a:off x="1062713" y="3352897"/>
            <a:ext cx="7469728"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Prueba de sentado-y-estirar cualitativa -</a:t>
            </a:r>
          </a:p>
          <a:p>
            <a:pPr algn="l">
              <a:lnSpc>
                <a:spcPct val="90000"/>
              </a:lnSpc>
            </a:pPr>
            <a:r>
              <a:rPr lang="en-US" altLang="es-PR" sz="2600" b="1" i="1" dirty="0" err="1">
                <a:latin typeface="Arial" panose="020B0604020202020204" pitchFamily="34" charset="0"/>
                <a:cs typeface="Arial" panose="020B0604020202020204" pitchFamily="34" charset="0"/>
              </a:rPr>
              <a:t>Establecimiento</a:t>
            </a:r>
            <a:r>
              <a:rPr lang="en-US" altLang="es-PR" sz="2600" b="1" i="1" dirty="0">
                <a:latin typeface="Arial" panose="020B0604020202020204" pitchFamily="34" charset="0"/>
                <a:cs typeface="Arial" panose="020B0604020202020204" pitchFamily="34" charset="0"/>
              </a:rPr>
              <a:t> de </a:t>
            </a:r>
            <a:r>
              <a:rPr lang="en-US" altLang="es-PR" sz="2600" b="1" i="1" dirty="0" err="1">
                <a:latin typeface="Arial" panose="020B0604020202020204" pitchFamily="34" charset="0"/>
                <a:cs typeface="Arial" panose="020B0604020202020204" pitchFamily="34" charset="0"/>
              </a:rPr>
              <a:t>tres</a:t>
            </a:r>
            <a:r>
              <a:rPr lang="en-US" altLang="es-PR" sz="2600" b="1" i="1" dirty="0">
                <a:latin typeface="Arial" panose="020B0604020202020204" pitchFamily="34" charset="0"/>
                <a:cs typeface="Arial" panose="020B0604020202020204" pitchFamily="34" charset="0"/>
              </a:rPr>
              <a:t> </a:t>
            </a:r>
            <a:r>
              <a:rPr lang="en-US" altLang="es-PR" sz="2600" b="1" i="1" dirty="0" err="1">
                <a:latin typeface="Arial" panose="020B0604020202020204" pitchFamily="34" charset="0"/>
                <a:cs typeface="Arial" panose="020B0604020202020204" pitchFamily="34" charset="0"/>
              </a:rPr>
              <a:t>puntos</a:t>
            </a:r>
            <a:r>
              <a:rPr lang="en-US" altLang="es-PR" sz="2600" b="1" i="1" dirty="0">
                <a:latin typeface="Arial" panose="020B0604020202020204" pitchFamily="34" charset="0"/>
                <a:cs typeface="Arial" panose="020B0604020202020204" pitchFamily="34" charset="0"/>
              </a:rPr>
              <a:t> de </a:t>
            </a:r>
            <a:r>
              <a:rPr lang="en-US" altLang="es-PR" sz="2600" b="1" i="1" dirty="0" err="1">
                <a:latin typeface="Arial" panose="020B0604020202020204" pitchFamily="34" charset="0"/>
                <a:cs typeface="Arial" panose="020B0604020202020204" pitchFamily="34" charset="0"/>
              </a:rPr>
              <a:t>calidad</a:t>
            </a:r>
            <a:r>
              <a:rPr lang="es-PR" altLang="es-PR" sz="2600" b="1" dirty="0">
                <a:latin typeface="Arial" panose="020B0604020202020204" pitchFamily="34" charset="0"/>
                <a:cs typeface="Arial" panose="020B0604020202020204" pitchFamily="34" charset="0"/>
              </a:rPr>
              <a:t>:</a:t>
            </a:r>
            <a:endParaRPr lang="es-PR" altLang="es-PR" sz="2600" b="1" i="1" dirty="0">
              <a:latin typeface="Arial" panose="020B0604020202020204" pitchFamily="34" charset="0"/>
              <a:cs typeface="Arial" panose="020B0604020202020204" pitchFamily="34" charset="0"/>
            </a:endParaRPr>
          </a:p>
        </p:txBody>
      </p:sp>
      <p:pic>
        <p:nvPicPr>
          <p:cNvPr id="40" name="Picture 39"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905" y="335289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8"/>
          <p:cNvSpPr txBox="1">
            <a:spLocks noChangeArrowheads="1"/>
          </p:cNvSpPr>
          <p:nvPr/>
        </p:nvSpPr>
        <p:spPr bwMode="auto">
          <a:xfrm>
            <a:off x="1475482" y="5108942"/>
            <a:ext cx="7056958" cy="84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err="1">
                <a:solidFill>
                  <a:srgbClr val="000000"/>
                </a:solidFill>
                <a:latin typeface="Calibri" pitchFamily="34" charset="0"/>
              </a:rPr>
              <a:t>Músculos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posteriores</a:t>
            </a:r>
            <a:r>
              <a:rPr lang="en-US" altLang="es-PR" sz="2900" b="1" dirty="0">
                <a:solidFill>
                  <a:srgbClr val="000000"/>
                </a:solidFill>
                <a:latin typeface="Calibri" pitchFamily="34" charset="0"/>
              </a:rPr>
              <a:t> al </a:t>
            </a:r>
            <a:r>
              <a:rPr lang="en-US" altLang="es-PR" sz="2900" b="1" dirty="0" err="1">
                <a:solidFill>
                  <a:srgbClr val="000000"/>
                </a:solidFill>
                <a:latin typeface="Calibri" pitchFamily="34" charset="0"/>
              </a:rPr>
              <a:t>muslo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cortos</a:t>
            </a:r>
            <a:r>
              <a:rPr lang="en-US" altLang="es-PR" sz="2900" b="1" dirty="0">
                <a:solidFill>
                  <a:srgbClr val="000000"/>
                </a:solidFill>
                <a:latin typeface="Calibri" pitchFamily="34" charset="0"/>
              </a:rPr>
              <a:t> –</a:t>
            </a:r>
          </a:p>
          <a:p>
            <a:pPr algn="l" eaLnBrk="0" hangingPunct="0">
              <a:lnSpc>
                <a:spcPts val="2900"/>
              </a:lnSpc>
            </a:pPr>
            <a:r>
              <a:rPr lang="en-US" altLang="es-PR" sz="2900" b="1" i="1" dirty="0" err="1">
                <a:solidFill>
                  <a:srgbClr val="000000"/>
                </a:solidFill>
                <a:effectLst>
                  <a:outerShdw blurRad="38100" dist="38100" dir="2700000" algn="tl">
                    <a:srgbClr val="C0C0C0"/>
                  </a:outerShdw>
                </a:effectLst>
                <a:latin typeface="Calibri" pitchFamily="34" charset="0"/>
              </a:rPr>
              <a:t>Acortamiento</a:t>
            </a:r>
            <a:r>
              <a:rPr lang="en-US" altLang="es-PR" sz="2900" b="1" i="1" dirty="0">
                <a:solidFill>
                  <a:srgbClr val="000000"/>
                </a:solidFill>
                <a:effectLst>
                  <a:outerShdw blurRad="38100" dist="38100" dir="2700000" algn="tl">
                    <a:srgbClr val="C0C0C0"/>
                  </a:outerShdw>
                </a:effectLst>
                <a:latin typeface="Calibri" pitchFamily="34" charset="0"/>
              </a:rPr>
              <a:t> de </a:t>
            </a:r>
            <a:r>
              <a:rPr lang="en-US" altLang="es-PR" sz="2900" b="1" i="1" dirty="0" err="1">
                <a:solidFill>
                  <a:srgbClr val="000000"/>
                </a:solidFill>
                <a:effectLst>
                  <a:outerShdw blurRad="38100" dist="38100" dir="2700000" algn="tl">
                    <a:srgbClr val="C0C0C0"/>
                  </a:outerShdw>
                </a:effectLst>
                <a:latin typeface="Calibri" pitchFamily="34" charset="0"/>
              </a:rPr>
              <a:t>los</a:t>
            </a:r>
            <a:r>
              <a:rPr lang="en-US" altLang="es-PR" sz="2900" b="1" i="1" dirty="0">
                <a:solidFill>
                  <a:srgbClr val="000000"/>
                </a:solidFill>
                <a:effectLst>
                  <a:outerShdw blurRad="38100" dist="38100" dir="2700000" algn="tl">
                    <a:srgbClr val="C0C0C0"/>
                  </a:outerShdw>
                </a:effectLst>
                <a:latin typeface="Calibri" pitchFamily="34" charset="0"/>
              </a:rPr>
              <a:t> </a:t>
            </a:r>
            <a:r>
              <a:rPr lang="en-US" altLang="es-PR" sz="2900" b="1" i="1" dirty="0" err="1">
                <a:solidFill>
                  <a:srgbClr val="000000"/>
                </a:solidFill>
                <a:effectLst>
                  <a:outerShdw blurRad="38100" dist="38100" dir="2700000" algn="tl">
                    <a:srgbClr val="C0C0C0"/>
                  </a:outerShdw>
                </a:effectLst>
                <a:latin typeface="Calibri" pitchFamily="34" charset="0"/>
              </a:rPr>
              <a:t>músculos</a:t>
            </a:r>
            <a:r>
              <a:rPr lang="en-US" altLang="es-PR" sz="2900" b="1" i="1" dirty="0">
                <a:solidFill>
                  <a:srgbClr val="000000"/>
                </a:solidFill>
                <a:effectLst>
                  <a:outerShdw blurRad="38100" dist="38100" dir="2700000" algn="tl">
                    <a:srgbClr val="C0C0C0"/>
                  </a:outerShdw>
                </a:effectLst>
                <a:latin typeface="Calibri" pitchFamily="34" charset="0"/>
              </a:rPr>
              <a:t> de la </a:t>
            </a:r>
            <a:r>
              <a:rPr lang="en-US" altLang="es-PR" sz="2900" b="1" i="1" dirty="0" err="1">
                <a:solidFill>
                  <a:srgbClr val="000000"/>
                </a:solidFill>
                <a:effectLst>
                  <a:outerShdw blurRad="38100" dist="38100" dir="2700000" algn="tl">
                    <a:srgbClr val="C0C0C0"/>
                  </a:outerShdw>
                </a:effectLst>
                <a:latin typeface="Calibri" pitchFamily="34" charset="0"/>
              </a:rPr>
              <a:t>corva</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2" name="Picture 29"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8836" y="5149427"/>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28"/>
          <p:cNvSpPr txBox="1">
            <a:spLocks noChangeArrowheads="1"/>
          </p:cNvSpPr>
          <p:nvPr/>
        </p:nvSpPr>
        <p:spPr bwMode="auto">
          <a:xfrm>
            <a:off x="1472606" y="5989106"/>
            <a:ext cx="6267746" cy="46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err="1">
                <a:solidFill>
                  <a:srgbClr val="000000"/>
                </a:solidFill>
                <a:latin typeface="Calibri" pitchFamily="34" charset="0"/>
              </a:rPr>
              <a:t>Músculos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cortos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espalda</a:t>
            </a:r>
            <a:r>
              <a:rPr lang="en-US" altLang="es-PR" sz="2900" b="1" dirty="0">
                <a:solidFill>
                  <a:srgbClr val="000000"/>
                </a:solidFill>
                <a:latin typeface="Calibri" pitchFamily="34" charset="0"/>
              </a:rPr>
              <a:t> y </a:t>
            </a:r>
            <a:r>
              <a:rPr lang="en-US" altLang="es-PR" sz="2900" b="1" dirty="0" err="1">
                <a:solidFill>
                  <a:srgbClr val="000000"/>
                </a:solidFill>
                <a:latin typeface="Calibri" pitchFamily="34" charset="0"/>
              </a:rPr>
              <a:t>corva</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4" name="Picture 29"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5960" y="6029591"/>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28"/>
          <p:cNvSpPr txBox="1">
            <a:spLocks noChangeArrowheads="1"/>
          </p:cNvSpPr>
          <p:nvPr/>
        </p:nvSpPr>
        <p:spPr bwMode="auto">
          <a:xfrm>
            <a:off x="1475482" y="4216876"/>
            <a:ext cx="7164463"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a:solidFill>
                  <a:srgbClr val="000000"/>
                </a:solidFill>
                <a:latin typeface="Calibri" pitchFamily="34" charset="0"/>
              </a:rPr>
              <a:t>Largo normal de </a:t>
            </a:r>
            <a:r>
              <a:rPr lang="en-US" altLang="es-PR" sz="2900" b="1" dirty="0" err="1">
                <a:solidFill>
                  <a:srgbClr val="000000"/>
                </a:solidFill>
                <a:latin typeface="Calibri" pitchFamily="34" charset="0"/>
              </a:rPr>
              <a:t>los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músculo</a:t>
            </a:r>
            <a:r>
              <a:rPr lang="en-US" altLang="es-PR" sz="2900" b="1" dirty="0">
                <a:solidFill>
                  <a:srgbClr val="000000"/>
                </a:solidFill>
                <a:latin typeface="Calibri" pitchFamily="34" charset="0"/>
              </a:rPr>
              <a:t> de la </a:t>
            </a:r>
            <a:r>
              <a:rPr lang="en-US" altLang="es-PR" sz="2900" b="1" dirty="0" err="1">
                <a:solidFill>
                  <a:srgbClr val="000000"/>
                </a:solidFill>
                <a:latin typeface="Calibri" pitchFamily="34" charset="0"/>
              </a:rPr>
              <a:t>espalda</a:t>
            </a:r>
            <a:r>
              <a:rPr lang="en-US" altLang="es-PR" sz="2900" b="1" dirty="0">
                <a:solidFill>
                  <a:srgbClr val="000000"/>
                </a:solidFill>
                <a:latin typeface="Calibri" pitchFamily="34" charset="0"/>
              </a:rPr>
              <a:t> y posterior al </a:t>
            </a:r>
            <a:r>
              <a:rPr lang="en-US" altLang="es-PR" sz="2900" b="1" dirty="0" err="1">
                <a:solidFill>
                  <a:srgbClr val="000000"/>
                </a:solidFill>
                <a:latin typeface="Calibri" pitchFamily="34" charset="0"/>
              </a:rPr>
              <a:t>muslo</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6" name="Picture 29"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8836" y="4257361"/>
            <a:ext cx="408837" cy="4041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9448787"/>
      </p:ext>
    </p:extLst>
  </p:cSld>
  <p:clrMapOvr>
    <a:masterClrMapping/>
  </p:clrMapOvr>
  <p:transition spd="slow">
    <p:checke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p:cNvSpPr>
          <p:nvPr/>
        </p:nvSpPr>
        <p:spPr bwMode="auto">
          <a:xfrm>
            <a:off x="2684653" y="620688"/>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7" name="Title 1"/>
          <p:cNvSpPr>
            <a:spLocks/>
          </p:cNvSpPr>
          <p:nvPr/>
        </p:nvSpPr>
        <p:spPr bwMode="auto">
          <a:xfrm>
            <a:off x="2684654" y="1484784"/>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8"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7380" y="2016741"/>
            <a:ext cx="446449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p:cNvSpPr>
          <p:nvPr/>
        </p:nvSpPr>
        <p:spPr bwMode="auto">
          <a:xfrm>
            <a:off x="2899389" y="2080241"/>
            <a:ext cx="4104456"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NIVELES DE CAMBIO</a:t>
            </a:r>
          </a:p>
        </p:txBody>
      </p:sp>
      <p:sp>
        <p:nvSpPr>
          <p:cNvPr id="21" name="Text Box 6"/>
          <p:cNvSpPr txBox="1">
            <a:spLocks noChangeArrowheads="1"/>
          </p:cNvSpPr>
          <p:nvPr/>
        </p:nvSpPr>
        <p:spPr bwMode="auto">
          <a:xfrm>
            <a:off x="462548" y="6020965"/>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22" name="Text Box 2"/>
          <p:cNvSpPr txBox="1">
            <a:spLocks noChangeArrowheads="1"/>
          </p:cNvSpPr>
          <p:nvPr/>
        </p:nvSpPr>
        <p:spPr bwMode="auto">
          <a:xfrm>
            <a:off x="980360" y="2808829"/>
            <a:ext cx="7469728" cy="117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Los niveles de cambio se caracterizan por -</a:t>
            </a:r>
          </a:p>
          <a:p>
            <a:pPr algn="l">
              <a:lnSpc>
                <a:spcPct val="90000"/>
              </a:lnSpc>
            </a:pPr>
            <a:r>
              <a:rPr lang="en-US" altLang="es-PR" sz="2600" b="1" i="1" dirty="0" err="1">
                <a:latin typeface="Arial" panose="020B0604020202020204" pitchFamily="34" charset="0"/>
                <a:cs typeface="Arial" panose="020B0604020202020204" pitchFamily="34" charset="0"/>
              </a:rPr>
              <a:t>Movimientos</a:t>
            </a:r>
            <a:r>
              <a:rPr lang="en-US" altLang="es-PR" sz="2600" b="1" i="1" dirty="0">
                <a:latin typeface="Arial" panose="020B0604020202020204" pitchFamily="34" charset="0"/>
                <a:cs typeface="Arial" panose="020B0604020202020204" pitchFamily="34" charset="0"/>
              </a:rPr>
              <a:t> que </a:t>
            </a:r>
            <a:r>
              <a:rPr lang="en-US" altLang="es-PR" sz="2600" b="1" i="1" dirty="0" err="1">
                <a:solidFill>
                  <a:srgbClr val="66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bajan</a:t>
            </a:r>
            <a:r>
              <a:rPr lang="en-US" altLang="es-PR" sz="2600" b="1" i="1" dirty="0">
                <a:solidFill>
                  <a:srgbClr val="66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 </a:t>
            </a:r>
            <a:r>
              <a:rPr lang="en-US" altLang="es-PR" sz="2600" b="1" i="1" dirty="0" err="1">
                <a:solidFill>
                  <a:srgbClr val="66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suben</a:t>
            </a:r>
            <a:r>
              <a:rPr lang="en-US" altLang="es-PR" sz="2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el </a:t>
            </a:r>
            <a:r>
              <a:rPr lang="en-US" altLang="es-PR" sz="26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centro</a:t>
            </a:r>
            <a:r>
              <a:rPr lang="en-US" altLang="es-PR" sz="2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masa</a:t>
            </a:r>
            <a:r>
              <a:rPr lang="en-US" altLang="es-PR" sz="2600" b="1" i="1" dirty="0">
                <a:latin typeface="Arial" panose="020B0604020202020204" pitchFamily="34" charset="0"/>
                <a:cs typeface="Arial" panose="020B0604020202020204" pitchFamily="34" charset="0"/>
              </a:rPr>
              <a:t>, a </a:t>
            </a:r>
            <a:r>
              <a:rPr lang="en-US" altLang="es-PR" sz="2600" b="1" i="1" dirty="0" err="1">
                <a:latin typeface="Arial" panose="020B0604020202020204" pitchFamily="34" charset="0"/>
                <a:cs typeface="Arial" panose="020B0604020202020204" pitchFamily="34" charset="0"/>
              </a:rPr>
              <a:t>nivel</a:t>
            </a:r>
            <a:r>
              <a:rPr lang="en-US" altLang="es-PR" sz="2600" b="1" i="1" dirty="0">
                <a:latin typeface="Arial" panose="020B0604020202020204" pitchFamily="34" charset="0"/>
                <a:cs typeface="Arial" panose="020B0604020202020204" pitchFamily="34" charset="0"/>
              </a:rPr>
              <a:t> de:</a:t>
            </a:r>
            <a:endParaRPr lang="es-PR" altLang="es-PR" sz="2600" b="1" i="1" dirty="0">
              <a:latin typeface="Arial" panose="020B0604020202020204" pitchFamily="34" charset="0"/>
              <a:cs typeface="Arial" panose="020B0604020202020204" pitchFamily="34" charset="0"/>
            </a:endParaRPr>
          </a:p>
        </p:txBody>
      </p:sp>
      <p:pic>
        <p:nvPicPr>
          <p:cNvPr id="23" name="Picture 2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280882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8"/>
          <p:cNvSpPr txBox="1">
            <a:spLocks noChangeArrowheads="1"/>
          </p:cNvSpPr>
          <p:nvPr/>
        </p:nvSpPr>
        <p:spPr bwMode="auto">
          <a:xfrm>
            <a:off x="1393129" y="4581128"/>
            <a:ext cx="7056958" cy="4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a:solidFill>
                  <a:srgbClr val="000000"/>
                </a:solidFill>
                <a:latin typeface="Calibri" pitchFamily="34" charset="0"/>
              </a:rPr>
              <a:t>l</a:t>
            </a:r>
            <a:r>
              <a:rPr lang="en-US" altLang="es-PR" sz="2900" b="1" dirty="0">
                <a:solidFill>
                  <a:srgbClr val="000000"/>
                </a:solidFill>
                <a:latin typeface="Calibri" pitchFamily="34" charset="0"/>
              </a:rPr>
              <a:t>as </a:t>
            </a:r>
            <a:r>
              <a:rPr lang="en-US" altLang="es-PR" sz="2900" b="1" dirty="0" err="1">
                <a:solidFill>
                  <a:srgbClr val="000000"/>
                </a:solidFill>
                <a:latin typeface="Calibri" pitchFamily="34" charset="0"/>
              </a:rPr>
              <a:t>extremidades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inferiores</a:t>
            </a:r>
            <a:r>
              <a:rPr lang="en-US" altLang="es-PR" sz="2900" b="1" dirty="0">
                <a:solidFill>
                  <a:srgbClr val="000000"/>
                </a:solidFill>
                <a:latin typeface="Calibri" pitchFamily="34" charset="0"/>
              </a:rPr>
              <a:t>, o</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5"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3" y="4621613"/>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8"/>
          <p:cNvSpPr txBox="1">
            <a:spLocks noChangeArrowheads="1"/>
          </p:cNvSpPr>
          <p:nvPr/>
        </p:nvSpPr>
        <p:spPr bwMode="auto">
          <a:xfrm>
            <a:off x="1390253" y="5085184"/>
            <a:ext cx="7491882"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err="1">
                <a:solidFill>
                  <a:srgbClr val="000000"/>
                </a:solidFill>
                <a:latin typeface="Calibri" pitchFamily="34" charset="0"/>
              </a:rPr>
              <a:t>una</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combinación</a:t>
            </a:r>
            <a:r>
              <a:rPr lang="en-US" altLang="es-PR" sz="2900" b="1" dirty="0">
                <a:solidFill>
                  <a:srgbClr val="000000"/>
                </a:solidFill>
                <a:latin typeface="Calibri" pitchFamily="34" charset="0"/>
              </a:rPr>
              <a:t> de </a:t>
            </a:r>
            <a:r>
              <a:rPr lang="en-US" altLang="es-PR" sz="2900" b="1" dirty="0" err="1">
                <a:solidFill>
                  <a:srgbClr val="000000"/>
                </a:solidFill>
                <a:latin typeface="Calibri" pitchFamily="34" charset="0"/>
              </a:rPr>
              <a:t>movimientos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en</a:t>
            </a:r>
            <a:r>
              <a:rPr lang="en-US" altLang="es-PR" sz="2900" b="1" dirty="0">
                <a:solidFill>
                  <a:srgbClr val="000000"/>
                </a:solidFill>
                <a:latin typeface="Calibri" pitchFamily="34" charset="0"/>
              </a:rPr>
              <a:t> el </a:t>
            </a:r>
            <a:r>
              <a:rPr lang="en-US" altLang="es-PR" sz="2900" b="1" dirty="0" err="1">
                <a:solidFill>
                  <a:srgbClr val="000000"/>
                </a:solidFill>
                <a:latin typeface="Calibri" pitchFamily="34" charset="0"/>
              </a:rPr>
              <a:t>tronco</a:t>
            </a:r>
            <a:r>
              <a:rPr lang="en-US" altLang="es-PR" sz="2900" b="1" dirty="0">
                <a:solidFill>
                  <a:srgbClr val="000000"/>
                </a:solidFill>
                <a:latin typeface="Calibri" pitchFamily="34" charset="0"/>
              </a:rPr>
              <a:t> y </a:t>
            </a:r>
            <a:r>
              <a:rPr lang="en-US" altLang="es-PR" sz="2900" b="1" dirty="0" err="1">
                <a:solidFill>
                  <a:srgbClr val="000000"/>
                </a:solidFill>
                <a:latin typeface="Calibri" pitchFamily="34" charset="0"/>
              </a:rPr>
              <a:t>extremidades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inferiores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7"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7" y="5125669"/>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8"/>
          <p:cNvSpPr txBox="1">
            <a:spLocks noChangeArrowheads="1"/>
          </p:cNvSpPr>
          <p:nvPr/>
        </p:nvSpPr>
        <p:spPr bwMode="auto">
          <a:xfrm>
            <a:off x="1393129" y="4077072"/>
            <a:ext cx="7164463" cy="4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a:solidFill>
                  <a:srgbClr val="000000"/>
                </a:solidFill>
                <a:latin typeface="Calibri" pitchFamily="34" charset="0"/>
              </a:rPr>
              <a:t>e</a:t>
            </a:r>
            <a:r>
              <a:rPr lang="en-US" altLang="es-PR" sz="2900" b="1" dirty="0">
                <a:solidFill>
                  <a:srgbClr val="000000"/>
                </a:solidFill>
                <a:latin typeface="Calibri" pitchFamily="34" charset="0"/>
              </a:rPr>
              <a:t>l </a:t>
            </a:r>
            <a:r>
              <a:rPr lang="en-US" altLang="es-PR" sz="2900" b="1" dirty="0" err="1">
                <a:solidFill>
                  <a:srgbClr val="000000"/>
                </a:solidFill>
                <a:latin typeface="Calibri" pitchFamily="34" charset="0"/>
              </a:rPr>
              <a:t>tronco</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9"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3" y="4117557"/>
            <a:ext cx="408837" cy="4041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712" y="544738"/>
            <a:ext cx="2117218" cy="2153565"/>
          </a:xfrm>
          <a:prstGeom prst="rect">
            <a:avLst/>
          </a:prstGeom>
        </p:spPr>
      </p:pic>
    </p:spTree>
    <p:custDataLst>
      <p:tags r:id="rId1"/>
    </p:custDataLst>
    <p:extLst>
      <p:ext uri="{BB962C8B-B14F-4D97-AF65-F5344CB8AC3E}">
        <p14:creationId xmlns:p14="http://schemas.microsoft.com/office/powerpoint/2010/main" val="1827027000"/>
      </p:ext>
    </p:extLst>
  </p:cSld>
  <p:clrMapOvr>
    <a:masterClrMapping/>
  </p:clrMapOvr>
  <p:transition spd="slow">
    <p:checke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98" y="713334"/>
            <a:ext cx="2193570" cy="1485559"/>
          </a:xfrm>
          <a:prstGeom prst="rect">
            <a:avLst/>
          </a:prstGeom>
        </p:spPr>
      </p:pic>
      <p:sp>
        <p:nvSpPr>
          <p:cNvPr id="3" name="Title 1"/>
          <p:cNvSpPr>
            <a:spLocks/>
          </p:cNvSpPr>
          <p:nvPr/>
        </p:nvSpPr>
        <p:spPr bwMode="auto">
          <a:xfrm>
            <a:off x="2412776" y="1138578"/>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4" name="Title 1"/>
          <p:cNvSpPr>
            <a:spLocks/>
          </p:cNvSpPr>
          <p:nvPr/>
        </p:nvSpPr>
        <p:spPr bwMode="auto">
          <a:xfrm>
            <a:off x="2376263" y="1570279"/>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ORGANIZACIÓN Y ADMINISTRACIÓN</a:t>
            </a:r>
          </a:p>
        </p:txBody>
      </p:sp>
      <p:sp>
        <p:nvSpPr>
          <p:cNvPr id="5" name="Text Box 9"/>
          <p:cNvSpPr txBox="1">
            <a:spLocks noChangeArrowheads="1"/>
          </p:cNvSpPr>
          <p:nvPr/>
        </p:nvSpPr>
        <p:spPr bwMode="auto">
          <a:xfrm>
            <a:off x="836344" y="2438698"/>
            <a:ext cx="8164656"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Marco conceptual: </a:t>
            </a:r>
            <a:r>
              <a:rPr lang="es-PR" altLang="es-PR" sz="2600" b="1" i="1" dirty="0">
                <a:solidFill>
                  <a:srgbClr val="26263E"/>
                </a:solidFill>
                <a:latin typeface="Arial" panose="020B0604020202020204" pitchFamily="34" charset="0"/>
                <a:cs typeface="Arial" panose="020B0604020202020204" pitchFamily="34" charset="0"/>
              </a:rPr>
              <a:t>Aptitud física y sus constituyentes</a:t>
            </a:r>
          </a:p>
        </p:txBody>
      </p:sp>
      <p:pic>
        <p:nvPicPr>
          <p:cNvPr id="6"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4208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836344" y="3218688"/>
            <a:ext cx="7984128"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Justificación: </a:t>
            </a:r>
            <a:r>
              <a:rPr lang="es-PR" altLang="es-PR" sz="2600" b="1" i="1" dirty="0">
                <a:solidFill>
                  <a:srgbClr val="26263E"/>
                </a:solidFill>
                <a:latin typeface="Arial" panose="020B0604020202020204" pitchFamily="34" charset="0"/>
                <a:cs typeface="Arial" panose="020B0604020202020204" pitchFamily="34" charset="0"/>
              </a:rPr>
              <a:t>Indicaciones y objetivos/propósitos  – Razones para la pruebas</a:t>
            </a:r>
          </a:p>
        </p:txBody>
      </p:sp>
      <p:pic>
        <p:nvPicPr>
          <p:cNvPr id="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20087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842132" y="4053961"/>
            <a:ext cx="7978340"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Criterios de calidad para la selección y</a:t>
            </a:r>
          </a:p>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construcción de las pruebas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399296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842132" y="4846049"/>
            <a:ext cx="404630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Análisis de necesidades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2"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482823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9"/>
          <p:cNvSpPr txBox="1">
            <a:spLocks noChangeArrowheads="1"/>
          </p:cNvSpPr>
          <p:nvPr/>
        </p:nvSpPr>
        <p:spPr bwMode="auto">
          <a:xfrm>
            <a:off x="842132" y="5422113"/>
            <a:ext cx="294221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Tipos de pruebas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540430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9"/>
          <p:cNvSpPr txBox="1">
            <a:spLocks noChangeArrowheads="1"/>
          </p:cNvSpPr>
          <p:nvPr/>
        </p:nvSpPr>
        <p:spPr bwMode="auto">
          <a:xfrm>
            <a:off x="842132" y="5954992"/>
            <a:ext cx="794159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Orden/secuencia de las pruebas de aptitud física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6"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5937182"/>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8631272"/>
      </p:ext>
    </p:extLst>
  </p:cSld>
  <p:clrMapOvr>
    <a:masterClrMapping/>
  </p:clrMapOvr>
  <p:transition spd="slow">
    <p:checke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87466"/>
            <a:ext cx="2369177" cy="1628809"/>
          </a:xfrm>
          <a:prstGeom prst="rect">
            <a:avLst/>
          </a:prstGeom>
        </p:spPr>
      </p:pic>
      <p:sp>
        <p:nvSpPr>
          <p:cNvPr id="3" name="Title 1"/>
          <p:cNvSpPr>
            <a:spLocks/>
          </p:cNvSpPr>
          <p:nvPr/>
        </p:nvSpPr>
        <p:spPr bwMode="auto">
          <a:xfrm>
            <a:off x="2412776" y="1051321"/>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4" name="Title 1"/>
          <p:cNvSpPr>
            <a:spLocks/>
          </p:cNvSpPr>
          <p:nvPr/>
        </p:nvSpPr>
        <p:spPr bwMode="auto">
          <a:xfrm>
            <a:off x="2376263" y="1483022"/>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ORGANIZACIÓN Y ADMINISTRACIÓN</a:t>
            </a:r>
          </a:p>
        </p:txBody>
      </p:sp>
      <p:sp>
        <p:nvSpPr>
          <p:cNvPr id="5" name="Text Box 9"/>
          <p:cNvSpPr txBox="1">
            <a:spLocks noChangeArrowheads="1"/>
          </p:cNvSpPr>
          <p:nvPr/>
        </p:nvSpPr>
        <p:spPr bwMode="auto">
          <a:xfrm>
            <a:off x="836344" y="3027262"/>
            <a:ext cx="8164656"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Estructuración y planificación para la administración de las pruebas de aptitud física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6"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00945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836344" y="4386548"/>
            <a:ext cx="798412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Análisis de los resultados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36873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842132" y="4962612"/>
            <a:ext cx="797834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Extrapolación y predicción de los datos crudos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490161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842132" y="5536859"/>
            <a:ext cx="341311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Errores de medición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2"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551904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9"/>
          <p:cNvSpPr txBox="1">
            <a:spLocks noChangeArrowheads="1"/>
          </p:cNvSpPr>
          <p:nvPr/>
        </p:nvSpPr>
        <p:spPr bwMode="auto">
          <a:xfrm>
            <a:off x="842132" y="3808667"/>
            <a:ext cx="53140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Pre-evaluación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379085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9"/>
          <p:cNvSpPr txBox="1">
            <a:spLocks noChangeArrowheads="1"/>
          </p:cNvSpPr>
          <p:nvPr/>
        </p:nvSpPr>
        <p:spPr bwMode="auto">
          <a:xfrm>
            <a:off x="842132" y="6112923"/>
            <a:ext cx="521168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El profesional de aptitud física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6"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609511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9"/>
          <p:cNvSpPr txBox="1">
            <a:spLocks noChangeArrowheads="1"/>
          </p:cNvSpPr>
          <p:nvPr/>
        </p:nvSpPr>
        <p:spPr bwMode="auto">
          <a:xfrm>
            <a:off x="836344" y="2223076"/>
            <a:ext cx="7569701"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Principios básicos para los procedimientos de</a:t>
            </a:r>
          </a:p>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medición y evaluación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205266"/>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63682"/>
      </p:ext>
    </p:extLst>
  </p:cSld>
  <p:clrMapOvr>
    <a:masterClrMapping/>
  </p:clrMapOvr>
  <p:transition spd="slow">
    <p:checke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p:cNvSpPr>
          <p:nvPr/>
        </p:nvSpPr>
        <p:spPr bwMode="auto">
          <a:xfrm>
            <a:off x="2396158" y="1126480"/>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20" name="Title 1"/>
          <p:cNvSpPr>
            <a:spLocks/>
          </p:cNvSpPr>
          <p:nvPr/>
        </p:nvSpPr>
        <p:spPr bwMode="auto">
          <a:xfrm>
            <a:off x="2359645" y="1558181"/>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POBLACIÓN META</a:t>
            </a:r>
          </a:p>
        </p:txBody>
      </p:sp>
      <p:sp>
        <p:nvSpPr>
          <p:cNvPr id="21" name="Text Box 9"/>
          <p:cNvSpPr txBox="1">
            <a:spLocks noChangeArrowheads="1"/>
          </p:cNvSpPr>
          <p:nvPr/>
        </p:nvSpPr>
        <p:spPr bwMode="auto">
          <a:xfrm>
            <a:off x="764336" y="3016177"/>
            <a:ext cx="816465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Adultos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2"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99836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764336" y="4170122"/>
            <a:ext cx="798412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Población con necesidades particulares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4"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15231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9"/>
          <p:cNvSpPr txBox="1">
            <a:spLocks noChangeArrowheads="1"/>
          </p:cNvSpPr>
          <p:nvPr/>
        </p:nvSpPr>
        <p:spPr bwMode="auto">
          <a:xfrm>
            <a:off x="770124" y="4746186"/>
            <a:ext cx="815886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Estudiantes: </a:t>
            </a:r>
            <a:r>
              <a:rPr lang="es-PR" altLang="es-PR" sz="2600" b="1" i="1" dirty="0">
                <a:solidFill>
                  <a:srgbClr val="26263E"/>
                </a:solidFill>
                <a:latin typeface="Arial" panose="020B0604020202020204" pitchFamily="34" charset="0"/>
                <a:cs typeface="Arial" panose="020B0604020202020204" pitchFamily="34" charset="0"/>
              </a:rPr>
              <a:t>Educación Física, recreación o salud</a:t>
            </a:r>
          </a:p>
        </p:txBody>
      </p:sp>
      <p:pic>
        <p:nvPicPr>
          <p:cNvPr id="26"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316" y="468519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770124" y="5320835"/>
            <a:ext cx="740227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Atletas: </a:t>
            </a:r>
            <a:r>
              <a:rPr lang="es-PR" altLang="es-PR" sz="2600" b="1" i="1" dirty="0">
                <a:solidFill>
                  <a:srgbClr val="26263E"/>
                </a:solidFill>
                <a:latin typeface="Arial" panose="020B0604020202020204" pitchFamily="34" charset="0"/>
                <a:cs typeface="Arial" panose="020B0604020202020204" pitchFamily="34" charset="0"/>
              </a:rPr>
              <a:t>Elites y recreativos</a:t>
            </a:r>
          </a:p>
        </p:txBody>
      </p:sp>
      <p:pic>
        <p:nvPicPr>
          <p:cNvPr id="28"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316" y="530302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p:cNvSpPr txBox="1">
            <a:spLocks noChangeArrowheads="1"/>
          </p:cNvSpPr>
          <p:nvPr/>
        </p:nvSpPr>
        <p:spPr bwMode="auto">
          <a:xfrm>
            <a:off x="770124" y="3592241"/>
            <a:ext cx="769030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Colectivo geriátrico: </a:t>
            </a:r>
            <a:r>
              <a:rPr lang="es-PR" altLang="es-PR" sz="2600" b="1" i="1" dirty="0">
                <a:solidFill>
                  <a:srgbClr val="26263E"/>
                </a:solidFill>
                <a:latin typeface="Arial" panose="020B0604020202020204" pitchFamily="34" charset="0"/>
                <a:cs typeface="Arial" panose="020B0604020202020204" pitchFamily="34" charset="0"/>
              </a:rPr>
              <a:t>Tercera edad</a:t>
            </a:r>
          </a:p>
        </p:txBody>
      </p:sp>
      <p:pic>
        <p:nvPicPr>
          <p:cNvPr id="30"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316" y="357443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9"/>
          <p:cNvSpPr txBox="1">
            <a:spLocks noChangeArrowheads="1"/>
          </p:cNvSpPr>
          <p:nvPr/>
        </p:nvSpPr>
        <p:spPr bwMode="auto">
          <a:xfrm>
            <a:off x="770124" y="5896899"/>
            <a:ext cx="704223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Militares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2"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316" y="587908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9"/>
          <p:cNvSpPr txBox="1">
            <a:spLocks noChangeArrowheads="1"/>
          </p:cNvSpPr>
          <p:nvPr/>
        </p:nvSpPr>
        <p:spPr bwMode="auto">
          <a:xfrm>
            <a:off x="764336" y="2440515"/>
            <a:ext cx="649087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Grupo pediátrico: </a:t>
            </a:r>
            <a:r>
              <a:rPr lang="es-PR" altLang="es-PR" sz="2600" b="1" i="1" dirty="0">
                <a:solidFill>
                  <a:srgbClr val="26263E"/>
                </a:solidFill>
                <a:latin typeface="Arial" panose="020B0604020202020204" pitchFamily="34" charset="0"/>
                <a:cs typeface="Arial" panose="020B0604020202020204" pitchFamily="34" charset="0"/>
              </a:rPr>
              <a:t>Niños y adolescentes</a:t>
            </a:r>
          </a:p>
        </p:txBody>
      </p:sp>
      <p:pic>
        <p:nvPicPr>
          <p:cNvPr id="34"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422705"/>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742336"/>
            <a:ext cx="1964109" cy="1390520"/>
          </a:xfrm>
          <a:prstGeom prst="rect">
            <a:avLst/>
          </a:prstGeom>
        </p:spPr>
      </p:pic>
    </p:spTree>
    <p:custDataLst>
      <p:tags r:id="rId1"/>
    </p:custDataLst>
    <p:extLst>
      <p:ext uri="{BB962C8B-B14F-4D97-AF65-F5344CB8AC3E}">
        <p14:creationId xmlns:p14="http://schemas.microsoft.com/office/powerpoint/2010/main" val="215007739"/>
      </p:ext>
    </p:extLst>
  </p:cSld>
  <p:clrMapOvr>
    <a:masterClrMapping/>
  </p:clrMapOvr>
  <p:transition spd="slow">
    <p:checke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4691" name="Picture 19" descr="1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3" y="4005263"/>
            <a:ext cx="3992562" cy="1820862"/>
          </a:xfrm>
          <a:prstGeom prst="rect">
            <a:avLst/>
          </a:prstGeom>
          <a:noFill/>
          <a:extLst>
            <a:ext uri="{909E8E84-426E-40DD-AFC4-6F175D3DCCD1}">
              <a14:hiddenFill xmlns:a14="http://schemas.microsoft.com/office/drawing/2010/main">
                <a:solidFill>
                  <a:srgbClr val="FFFFFF"/>
                </a:solidFill>
              </a14:hiddenFill>
            </a:ext>
          </a:extLst>
        </p:spPr>
      </p:pic>
      <p:pic>
        <p:nvPicPr>
          <p:cNvPr id="2204692" name="Picture 20" descr="18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675" y="3933825"/>
            <a:ext cx="3240088" cy="1912938"/>
          </a:xfrm>
          <a:prstGeom prst="rect">
            <a:avLst/>
          </a:prstGeom>
          <a:noFill/>
          <a:extLst>
            <a:ext uri="{909E8E84-426E-40DD-AFC4-6F175D3DCCD1}">
              <a14:hiddenFill xmlns:a14="http://schemas.microsoft.com/office/drawing/2010/main">
                <a:solidFill>
                  <a:srgbClr val="FFFFFF"/>
                </a:solidFill>
              </a14:hiddenFill>
            </a:ext>
          </a:extLst>
        </p:spPr>
      </p:pic>
      <p:pic>
        <p:nvPicPr>
          <p:cNvPr id="2204693" name="Picture 21" descr="17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438" y="676275"/>
            <a:ext cx="2357437" cy="1744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700338" y="682625"/>
            <a:ext cx="62642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EVALUACIÓN – Lesión Atlética</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TIPOS DE EVALUACIONES:</a:t>
            </a:r>
          </a:p>
        </p:txBody>
      </p:sp>
      <p:pic>
        <p:nvPicPr>
          <p:cNvPr id="2204695" name="Picture 23" descr="CURVHEA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3213" y="1700213"/>
            <a:ext cx="30972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2843213" y="1763713"/>
            <a:ext cx="29527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DIFERENCIAS</a:t>
            </a:r>
          </a:p>
        </p:txBody>
      </p:sp>
      <p:sp>
        <p:nvSpPr>
          <p:cNvPr id="2204697" name="Text Box 25"/>
          <p:cNvSpPr txBox="1">
            <a:spLocks noChangeArrowheads="1"/>
          </p:cNvSpPr>
          <p:nvPr/>
        </p:nvSpPr>
        <p:spPr bwMode="auto">
          <a:xfrm>
            <a:off x="539750" y="2492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Evaluación fuera del lugar del terreno de juego:</a:t>
            </a:r>
          </a:p>
        </p:txBody>
      </p:sp>
      <p:pic>
        <p:nvPicPr>
          <p:cNvPr id="2204698" name="Picture 26"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25638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04699" name="Text Box 27"/>
          <p:cNvSpPr txBox="1">
            <a:spLocks noChangeArrowheads="1"/>
          </p:cNvSpPr>
          <p:nvPr/>
        </p:nvSpPr>
        <p:spPr bwMode="auto">
          <a:xfrm>
            <a:off x="865188" y="2862263"/>
            <a:ext cx="799306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400">
                <a:solidFill>
                  <a:srgbClr val="000000"/>
                </a:solidFill>
                <a:latin typeface="Calibri" pitchFamily="34" charset="0"/>
              </a:rPr>
              <a:t>Meta:</a:t>
            </a:r>
            <a:endParaRPr lang="en-US" altLang="es-PR" sz="2400" b="0" i="1">
              <a:solidFill>
                <a:srgbClr val="FF0000"/>
              </a:solidFill>
              <a:effectLst>
                <a:outerShdw blurRad="38100" dist="38100" dir="2700000" algn="tl">
                  <a:srgbClr val="C0C0C0"/>
                </a:outerShdw>
              </a:effectLst>
              <a:latin typeface="Calibri" pitchFamily="34" charset="0"/>
            </a:endParaRPr>
          </a:p>
        </p:txBody>
      </p:sp>
      <p:pic>
        <p:nvPicPr>
          <p:cNvPr id="2204700" name="Picture 28" descr="Bullet_Round_Diamond_Maggenta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288" y="30099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04701" name="Text Box 29"/>
          <p:cNvSpPr txBox="1">
            <a:spLocks noChangeArrowheads="1"/>
          </p:cNvSpPr>
          <p:nvPr/>
        </p:nvSpPr>
        <p:spPr bwMode="auto">
          <a:xfrm>
            <a:off x="900113" y="3294063"/>
            <a:ext cx="78486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0" i="1">
                <a:solidFill>
                  <a:srgbClr val="000000"/>
                </a:solidFill>
              </a:rPr>
              <a:t>Obtener información más detallada, con el fin de diseñar efectivamente el programa de rehabilitación física</a:t>
            </a:r>
            <a:endParaRPr lang="en-US" altLang="es-PR" sz="2200" b="0">
              <a:solidFill>
                <a:srgbClr val="FF0000"/>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179388" y="5876925"/>
            <a:ext cx="8893175"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 “</a:t>
            </a:r>
            <a:r>
              <a:rPr lang="es-ES" altLang="es-PR" sz="1200" b="0" dirty="0" err="1">
                <a:latin typeface="Times New Roman" pitchFamily="18" charset="0"/>
              </a:rPr>
              <a:t>The</a:t>
            </a:r>
            <a:r>
              <a:rPr lang="es-ES" altLang="es-PR" sz="1200" b="0" dirty="0">
                <a:latin typeface="Times New Roman" pitchFamily="18" charset="0"/>
              </a:rPr>
              <a:t> </a:t>
            </a:r>
            <a:r>
              <a:rPr lang="es-ES" altLang="es-PR" sz="1200" b="0" dirty="0" err="1">
                <a:latin typeface="Times New Roman" pitchFamily="18" charset="0"/>
              </a:rPr>
              <a:t>Evaluation</a:t>
            </a:r>
            <a:r>
              <a:rPr lang="es-ES" altLang="es-PR" sz="1200" b="0" dirty="0">
                <a:latin typeface="Times New Roman" pitchFamily="18" charset="0"/>
              </a:rPr>
              <a:t> </a:t>
            </a:r>
            <a:r>
              <a:rPr lang="es-ES" altLang="es-PR" sz="1200" b="0" dirty="0" err="1">
                <a:latin typeface="Times New Roman" pitchFamily="18" charset="0"/>
              </a:rPr>
              <a:t>Process</a:t>
            </a:r>
            <a:r>
              <a:rPr lang="es-ES" altLang="es-PR" sz="1200" b="0" dirty="0">
                <a:latin typeface="Times New Roman" pitchFamily="18" charset="0"/>
              </a:rPr>
              <a:t> in </a:t>
            </a:r>
            <a:r>
              <a:rPr lang="es-ES" altLang="es-PR" sz="1200" b="0" dirty="0" err="1">
                <a:latin typeface="Times New Roman" pitchFamily="18" charset="0"/>
              </a:rPr>
              <a:t>Rehabilitation</a:t>
            </a:r>
            <a:r>
              <a:rPr lang="es-ES" altLang="es-PR" sz="1200" b="0" dirty="0">
                <a:latin typeface="Times New Roman" pitchFamily="18" charset="0"/>
              </a:rPr>
              <a:t>,” por D. A. Padua. En </a:t>
            </a:r>
            <a:r>
              <a:rPr lang="en-US" altLang="es-PR" sz="1200" i="1" dirty="0">
                <a:latin typeface="Times New Roman" pitchFamily="18" charset="0"/>
              </a:rPr>
              <a:t>Rehabilitation Techniques for Sports Medicine and Athletic Training</a:t>
            </a:r>
            <a:r>
              <a:rPr lang="en-US" altLang="es-PR" sz="1200" b="0" dirty="0">
                <a:latin typeface="Times New Roman" pitchFamily="18" charset="0"/>
              </a:rPr>
              <a:t>. 5ta. ed.; (p. 47), </a:t>
            </a:r>
            <a:r>
              <a:rPr lang="en-US" altLang="es-PR" sz="1200" b="0" dirty="0" err="1">
                <a:latin typeface="Times New Roman" pitchFamily="18" charset="0"/>
              </a:rPr>
              <a:t>por</a:t>
            </a:r>
            <a:r>
              <a:rPr lang="es-ES" altLang="es-PR" sz="1200" dirty="0">
                <a:latin typeface="Times New Roman" pitchFamily="18" charset="0"/>
              </a:rPr>
              <a:t> </a:t>
            </a:r>
            <a:r>
              <a:rPr lang="es-ES" altLang="es-PR" sz="1200" b="0" dirty="0">
                <a:latin typeface="Times New Roman" pitchFamily="18" charset="0"/>
              </a:rPr>
              <a:t>W. E. Prentice (Ed.), 2011, New York, NY: McGraw-Hill, </a:t>
            </a:r>
            <a:r>
              <a:rPr lang="es-ES" altLang="es-PR" sz="1200" b="0" dirty="0" err="1">
                <a:latin typeface="Times New Roman" pitchFamily="18" charset="0"/>
              </a:rPr>
              <a:t>an</a:t>
            </a:r>
            <a:r>
              <a:rPr lang="es-ES" altLang="es-PR" sz="1200" b="0" dirty="0">
                <a:latin typeface="Times New Roman" pitchFamily="18" charset="0"/>
              </a:rPr>
              <a:t> </a:t>
            </a:r>
            <a:r>
              <a:rPr lang="es-ES" altLang="es-PR" sz="1200" b="0" dirty="0" err="1">
                <a:latin typeface="Times New Roman" pitchFamily="18" charset="0"/>
              </a:rPr>
              <a:t>imprint</a:t>
            </a:r>
            <a:r>
              <a:rPr lang="es-ES" altLang="es-PR" sz="1200" b="0" dirty="0">
                <a:latin typeface="Times New Roman" pitchFamily="18" charset="0"/>
              </a:rPr>
              <a:t> of </a:t>
            </a:r>
            <a:r>
              <a:rPr lang="es-ES" altLang="es-PR" sz="1200" b="0" dirty="0" err="1">
                <a:latin typeface="Times New Roman" pitchFamily="18" charset="0"/>
              </a:rPr>
              <a:t>The</a:t>
            </a:r>
            <a:r>
              <a:rPr lang="es-ES" altLang="es-PR" sz="1200" b="0" dirty="0">
                <a:latin typeface="Times New Roman" pitchFamily="18" charset="0"/>
              </a:rPr>
              <a:t> McGraw-Hill </a:t>
            </a:r>
            <a:r>
              <a:rPr lang="es-ES" altLang="es-PR" sz="1200" b="0" dirty="0" err="1">
                <a:latin typeface="Times New Roman" pitchFamily="18" charset="0"/>
              </a:rPr>
              <a:t>Companies</a:t>
            </a:r>
            <a:r>
              <a:rPr lang="es-ES" altLang="es-PR" sz="1200" b="0" dirty="0">
                <a:latin typeface="Times New Roman" pitchFamily="18" charset="0"/>
              </a:rPr>
              <a:t>, Inc. C</a:t>
            </a:r>
            <a:r>
              <a:rPr lang="en-US" altLang="es-PR" sz="1200" b="0" dirty="0" err="1">
                <a:latin typeface="Times New Roman" pitchFamily="18" charset="0"/>
              </a:rPr>
              <a:t>opyright</a:t>
            </a:r>
            <a:r>
              <a:rPr lang="en-US" altLang="es-PR" sz="1200" b="0" dirty="0">
                <a:latin typeface="Times New Roman" pitchFamily="18" charset="0"/>
              </a:rPr>
              <a:t> 2011 </a:t>
            </a:r>
            <a:r>
              <a:rPr lang="en-US" altLang="es-PR" sz="1200" b="0" dirty="0" err="1">
                <a:latin typeface="Times New Roman" pitchFamily="18" charset="0"/>
              </a:rPr>
              <a:t>por</a:t>
            </a:r>
            <a:r>
              <a:rPr lang="en-US" altLang="es-PR" sz="1200" b="0" dirty="0">
                <a:latin typeface="Times New Roman" pitchFamily="18" charset="0"/>
              </a:rPr>
              <a:t> The McGraw-Hill Companies, Inc.</a:t>
            </a:r>
          </a:p>
        </p:txBody>
      </p:sp>
    </p:spTree>
    <p:custDataLst>
      <p:tags r:id="rId1"/>
    </p:custDataLst>
  </p:cSld>
  <p:clrMapOvr>
    <a:masterClrMapping/>
  </p:clrMapOvr>
  <p:transition spd="slow">
    <p:checke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 y="373509"/>
            <a:ext cx="2911475" cy="2911475"/>
          </a:xfrm>
          <a:prstGeom prst="rect">
            <a:avLst/>
          </a:prstGeom>
          <a:effectLst>
            <a:softEdge rad="635000"/>
          </a:effectLst>
        </p:spPr>
      </p:pic>
      <p:sp>
        <p:nvSpPr>
          <p:cNvPr id="15" name="Text Box 6"/>
          <p:cNvSpPr txBox="1">
            <a:spLocks noChangeArrowheads="1"/>
          </p:cNvSpPr>
          <p:nvPr/>
        </p:nvSpPr>
        <p:spPr bwMode="auto">
          <a:xfrm>
            <a:off x="503113" y="3103654"/>
            <a:ext cx="8281987" cy="49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900" dirty="0">
                <a:solidFill>
                  <a:srgbClr val="484876"/>
                </a:solidFill>
                <a:effectLst>
                  <a:outerShdw blurRad="38100" dist="38100" dir="2700000" algn="tl">
                    <a:srgbClr val="C0C0C0"/>
                  </a:outerShdw>
                </a:effectLst>
                <a:latin typeface="Calibri" panose="020F0502020204030204" pitchFamily="34" charset="0"/>
              </a:rPr>
              <a:t>Origen</a:t>
            </a:r>
            <a:r>
              <a:rPr lang="en-US" altLang="es-PR" sz="2900" i="1" dirty="0">
                <a:solidFill>
                  <a:srgbClr val="484876"/>
                </a:solidFill>
                <a:effectLst>
                  <a:outerShdw blurRad="38100" dist="38100" dir="2700000" algn="tl">
                    <a:srgbClr val="C0C0C0"/>
                  </a:outerShdw>
                </a:effectLst>
                <a:latin typeface="Calibri" panose="020F0502020204030204" pitchFamily="34" charset="0"/>
              </a:rPr>
              <a:t>:</a:t>
            </a:r>
            <a:endParaRPr lang="en-US" altLang="es-PR" sz="2900" b="0" i="1" dirty="0">
              <a:solidFill>
                <a:srgbClr val="FF0000"/>
              </a:solidFill>
              <a:latin typeface="Arial Black" panose="020B0A04020102020204" pitchFamily="34" charset="0"/>
            </a:endParaRPr>
          </a:p>
        </p:txBody>
      </p:sp>
      <p:sp>
        <p:nvSpPr>
          <p:cNvPr id="16" name="Text Box 12"/>
          <p:cNvSpPr txBox="1">
            <a:spLocks noChangeArrowheads="1"/>
          </p:cNvSpPr>
          <p:nvPr/>
        </p:nvSpPr>
        <p:spPr bwMode="auto">
          <a:xfrm>
            <a:off x="1263154" y="4352074"/>
            <a:ext cx="2444750"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dirty="0">
                <a:solidFill>
                  <a:srgbClr val="000000"/>
                </a:solidFill>
                <a:latin typeface="Arial" panose="020B0604020202020204" pitchFamily="34" charset="0"/>
              </a:rPr>
              <a:t>Importancia:</a:t>
            </a:r>
            <a:endParaRPr lang="en-US" altLang="es-PR" sz="2200" b="0" i="1"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17" name="Picture 13" descr="Bullets_Arrow-Thin_Green_Right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938" y="4385411"/>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4"/>
          <p:cNvSpPr txBox="1">
            <a:spLocks noChangeArrowheads="1"/>
          </p:cNvSpPr>
          <p:nvPr/>
        </p:nvSpPr>
        <p:spPr bwMode="auto">
          <a:xfrm>
            <a:off x="863475" y="3558324"/>
            <a:ext cx="831703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Necesidad</a:t>
            </a:r>
            <a:r>
              <a:rPr lang="en-US" altLang="es-PR" sz="2100" dirty="0">
                <a:solidFill>
                  <a:srgbClr val="000000"/>
                </a:solidFill>
              </a:rPr>
              <a:t> de </a:t>
            </a:r>
            <a:r>
              <a:rPr lang="en-US" altLang="es-PR" sz="2100" dirty="0" err="1">
                <a:solidFill>
                  <a:srgbClr val="000000"/>
                </a:solidFill>
              </a:rPr>
              <a:t>mejorar</a:t>
            </a:r>
            <a:r>
              <a:rPr lang="en-US" altLang="es-PR" sz="2100" dirty="0">
                <a:solidFill>
                  <a:srgbClr val="000000"/>
                </a:solidFill>
              </a:rPr>
              <a:t> la </a:t>
            </a:r>
            <a:r>
              <a:rPr lang="en-US" altLang="es-PR" sz="2100" dirty="0" err="1">
                <a:solidFill>
                  <a:srgbClr val="000000"/>
                </a:solidFill>
              </a:rPr>
              <a:t>capacidad</a:t>
            </a:r>
            <a:r>
              <a:rPr lang="en-US" altLang="es-PR" sz="2100" dirty="0">
                <a:solidFill>
                  <a:srgbClr val="000000"/>
                </a:solidFill>
              </a:rPr>
              <a:t> </a:t>
            </a:r>
            <a:r>
              <a:rPr lang="en-US" altLang="es-PR" sz="2100" dirty="0" err="1">
                <a:solidFill>
                  <a:srgbClr val="000000"/>
                </a:solidFill>
              </a:rPr>
              <a:t>atlética</a:t>
            </a:r>
            <a:r>
              <a:rPr lang="en-US" altLang="es-PR" sz="2100" dirty="0">
                <a:solidFill>
                  <a:srgbClr val="000000"/>
                </a:solidFill>
              </a:rPr>
              <a:t> de </a:t>
            </a:r>
            <a:r>
              <a:rPr lang="en-US" altLang="es-PR" sz="2100" dirty="0" err="1">
                <a:solidFill>
                  <a:srgbClr val="000000"/>
                </a:solidFill>
              </a:rPr>
              <a:t>los</a:t>
            </a:r>
            <a:r>
              <a:rPr lang="en-US" altLang="es-PR" sz="2100" dirty="0">
                <a:solidFill>
                  <a:srgbClr val="000000"/>
                </a:solidFill>
              </a:rPr>
              <a:t> </a:t>
            </a:r>
            <a:r>
              <a:rPr lang="en-US" altLang="es-PR" sz="2100" dirty="0" err="1">
                <a:solidFill>
                  <a:srgbClr val="000000"/>
                </a:solidFill>
              </a:rPr>
              <a:t>soldados</a:t>
            </a:r>
            <a:r>
              <a:rPr lang="en-US" altLang="es-PR" sz="2100" dirty="0">
                <a:solidFill>
                  <a:srgbClr val="000000"/>
                </a:solidFill>
              </a:rPr>
              <a:t>:</a:t>
            </a:r>
          </a:p>
          <a:p>
            <a:pPr algn="l" eaLnBrk="0" hangingPunct="0"/>
            <a:r>
              <a:rPr lang="en-US" altLang="es-PR" sz="2100" i="1" dirty="0" err="1">
                <a:solidFill>
                  <a:srgbClr val="000000"/>
                </a:solidFill>
              </a:rPr>
              <a:t>fortaleza</a:t>
            </a:r>
            <a:r>
              <a:rPr lang="en-US" altLang="es-PR" sz="2100" i="1" dirty="0">
                <a:solidFill>
                  <a:srgbClr val="000000"/>
                </a:solidFill>
              </a:rPr>
              <a:t> muscular y </a:t>
            </a:r>
            <a:r>
              <a:rPr lang="en-US" altLang="es-PR" sz="2100" i="1" dirty="0" err="1">
                <a:solidFill>
                  <a:srgbClr val="000000"/>
                </a:solidFill>
              </a:rPr>
              <a:t>destrezas</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19" name="Picture 15" descr="Bullet_Round_Diamond_Maggenta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575" y="3660006"/>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p:cNvSpPr txBox="1">
            <a:spLocks noChangeArrowheads="1"/>
          </p:cNvSpPr>
          <p:nvPr/>
        </p:nvSpPr>
        <p:spPr bwMode="auto">
          <a:xfrm>
            <a:off x="1263154" y="5263894"/>
            <a:ext cx="2444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panose="020B0604020202020204" pitchFamily="34" charset="0"/>
              </a:rPr>
              <a:t>Bases para los:</a:t>
            </a:r>
            <a:endParaRPr lang="en-US" altLang="es-PR" sz="2200" b="0" i="1"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21" name="Picture 17" descr="Bullets_Arrow-Thin_Green_Right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938" y="5297231"/>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8"/>
          <p:cNvSpPr txBox="1">
            <a:spLocks noChangeArrowheads="1"/>
          </p:cNvSpPr>
          <p:nvPr/>
        </p:nvSpPr>
        <p:spPr bwMode="auto">
          <a:xfrm>
            <a:off x="1263154" y="5624256"/>
            <a:ext cx="2444750"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i="1" dirty="0">
                <a:solidFill>
                  <a:srgbClr val="000000"/>
                </a:solidFill>
                <a:latin typeface="Calibri" panose="020F0502020204030204" pitchFamily="34" charset="0"/>
              </a:rPr>
              <a:t>Juegos Olímpicos</a:t>
            </a:r>
            <a:endParaRPr lang="en-US" altLang="es-PR" sz="2200" b="0" i="1" dirty="0">
              <a:solidFill>
                <a:srgbClr val="FF0000"/>
              </a:solidFill>
              <a:effectLst>
                <a:outerShdw blurRad="38100" dist="38100" dir="2700000" algn="tl">
                  <a:srgbClr val="C0C0C0"/>
                </a:outerShdw>
              </a:effectLst>
              <a:latin typeface="Calibri" panose="020F0502020204030204" pitchFamily="34" charset="0"/>
            </a:endParaRPr>
          </a:p>
        </p:txBody>
      </p:sp>
      <p:sp>
        <p:nvSpPr>
          <p:cNvPr id="23" name="Text Box 20"/>
          <p:cNvSpPr txBox="1">
            <a:spLocks noChangeArrowheads="1"/>
          </p:cNvSpPr>
          <p:nvPr/>
        </p:nvSpPr>
        <p:spPr bwMode="auto">
          <a:xfrm>
            <a:off x="1259632" y="4687830"/>
            <a:ext cx="4176464"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i="1" dirty="0">
                <a:solidFill>
                  <a:srgbClr val="000000"/>
                </a:solidFill>
                <a:latin typeface="Calibri" panose="020F0502020204030204" pitchFamily="34" charset="0"/>
              </a:rPr>
              <a:t>Sobrevivir batallas prolongadas </a:t>
            </a:r>
            <a:endParaRPr lang="en-US" altLang="es-PR" sz="2200" b="0" i="1" u="sng"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24"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56" y="3175662"/>
            <a:ext cx="366954" cy="33446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a:spLocks/>
          </p:cNvSpPr>
          <p:nvPr/>
        </p:nvSpPr>
        <p:spPr bwMode="auto">
          <a:xfrm>
            <a:off x="2773089" y="692696"/>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6" name="Title 1"/>
          <p:cNvSpPr>
            <a:spLocks/>
          </p:cNvSpPr>
          <p:nvPr/>
        </p:nvSpPr>
        <p:spPr bwMode="auto">
          <a:xfrm>
            <a:off x="2773090" y="1484784"/>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TRASFONDO HISTÓRICO</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7" name="Picture 23" descr="CURVHE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7105" y="2061220"/>
            <a:ext cx="475252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tle 1"/>
          <p:cNvSpPr>
            <a:spLocks/>
          </p:cNvSpPr>
          <p:nvPr/>
        </p:nvSpPr>
        <p:spPr bwMode="auto">
          <a:xfrm>
            <a:off x="3061121" y="2124720"/>
            <a:ext cx="424847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GRIEGOS Y ROMANOS</a:t>
            </a:r>
          </a:p>
        </p:txBody>
      </p:sp>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6056" y="4081436"/>
            <a:ext cx="4032448" cy="2443908"/>
          </a:xfrm>
          <a:prstGeom prst="rect">
            <a:avLst/>
          </a:prstGeom>
          <a:effectLst>
            <a:softEdge rad="317500"/>
          </a:effectLst>
        </p:spPr>
      </p:pic>
    </p:spTree>
    <p:custDataLst>
      <p:tags r:id="rId1"/>
    </p:custDataLst>
    <p:extLst>
      <p:ext uri="{BB962C8B-B14F-4D97-AF65-F5344CB8AC3E}">
        <p14:creationId xmlns:p14="http://schemas.microsoft.com/office/powerpoint/2010/main" val="446669871"/>
      </p:ext>
    </p:extLst>
  </p:cSld>
  <p:clrMapOvr>
    <a:masterClrMapping/>
  </p:clrMapOvr>
  <p:transition spd="slow">
    <p:checke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Box 6">
            <a:extLst>
              <a:ext uri="{FF2B5EF4-FFF2-40B4-BE49-F238E27FC236}">
                <a16:creationId xmlns:a16="http://schemas.microsoft.com/office/drawing/2014/main" id="{25A73377-EFE0-44AE-81FC-C409C2874AC6}"/>
              </a:ext>
            </a:extLst>
          </p:cNvPr>
          <p:cNvSpPr txBox="1">
            <a:spLocks noChangeArrowheads="1"/>
          </p:cNvSpPr>
          <p:nvPr/>
        </p:nvSpPr>
        <p:spPr bwMode="auto">
          <a:xfrm>
            <a:off x="444349" y="5661248"/>
            <a:ext cx="8376123" cy="8031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a:t>
            </a:r>
            <a:r>
              <a:rPr lang="en-US" altLang="es-PR" sz="1200" b="0" i="1" dirty="0">
                <a:latin typeface="Times New Roman" panose="02020603050405020304" pitchFamily="18" charset="0"/>
                <a:cs typeface="Times New Roman" panose="02020603050405020304" pitchFamily="18" charset="0"/>
              </a:rPr>
              <a:t>Agricultural Education 886: Outline of Class Notes</a:t>
            </a:r>
            <a:r>
              <a:rPr lang="en-US" altLang="es-PR" sz="1200" b="0" dirty="0">
                <a:latin typeface="Times New Roman" pitchFamily="18" charset="0"/>
              </a:rPr>
              <a:t>. (pp. 5-6), por Ohio State University</a:t>
            </a:r>
            <a:r>
              <a:rPr lang="en-US" altLang="es-PR" sz="1200" b="0" dirty="0">
                <a:latin typeface="Times New Roman" panose="02020603050405020304" pitchFamily="18" charset="0"/>
                <a:cs typeface="Times New Roman" panose="02020603050405020304" pitchFamily="18" charset="0"/>
              </a:rPr>
              <a:t>, 1986, Columbus, OH: Ohio State University.</a:t>
            </a:r>
            <a:r>
              <a:rPr lang="en-US" altLang="es-PR" sz="1200" b="0" dirty="0">
                <a:latin typeface="Times New Roman" pitchFamily="18" charset="0"/>
              </a:rPr>
              <a:t> Copyright 1986 por Ohio State University; </a:t>
            </a:r>
            <a:r>
              <a:rPr lang="en-US" altLang="es-PR" sz="1200" b="0" i="1" dirty="0">
                <a:latin typeface="Times New Roman" panose="02020603050405020304" pitchFamily="18" charset="0"/>
                <a:cs typeface="Times New Roman" panose="02020603050405020304" pitchFamily="18" charset="0"/>
              </a:rPr>
              <a:t>Educational research: Competencies for analysis &amp; application</a:t>
            </a:r>
            <a:r>
              <a:rPr lang="en-US" altLang="es-PR" sz="1200" b="0" dirty="0">
                <a:latin typeface="Times New Roman" pitchFamily="18" charset="0"/>
              </a:rPr>
              <a:t>. 2da ed.; (pp. 260, 431), por L. R. Gay</a:t>
            </a:r>
            <a:r>
              <a:rPr lang="en-US" altLang="es-PR" sz="1200" b="0" dirty="0">
                <a:latin typeface="Times New Roman" panose="02020603050405020304" pitchFamily="18" charset="0"/>
                <a:cs typeface="Times New Roman" panose="02020603050405020304" pitchFamily="18" charset="0"/>
              </a:rPr>
              <a:t>, 1981, Columbus, OH: Charles E. Merrill Publishing Company: A Bell &amp; Howell Company.</a:t>
            </a:r>
            <a:r>
              <a:rPr lang="en-US" altLang="es-PR" sz="1200" b="0" dirty="0">
                <a:latin typeface="Times New Roman" pitchFamily="18" charset="0"/>
              </a:rPr>
              <a:t> Copyright 1081 por Upper Saddle River, NJ: Pearson Education, Inc.</a:t>
            </a:r>
          </a:p>
        </p:txBody>
      </p:sp>
      <p:pic>
        <p:nvPicPr>
          <p:cNvPr id="58" name="Picture 57">
            <a:extLst>
              <a:ext uri="{FF2B5EF4-FFF2-40B4-BE49-F238E27FC236}">
                <a16:creationId xmlns:a16="http://schemas.microsoft.com/office/drawing/2014/main" id="{D8E3F59C-944F-4A5A-85EA-E4EDF9AF3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345825"/>
            <a:ext cx="3208890" cy="1677851"/>
          </a:xfrm>
          <a:prstGeom prst="rect">
            <a:avLst/>
          </a:prstGeom>
          <a:effectLst>
            <a:softEdge rad="635000"/>
          </a:effectLst>
        </p:spPr>
      </p:pic>
      <p:pic>
        <p:nvPicPr>
          <p:cNvPr id="59" name="Picture 58">
            <a:extLst>
              <a:ext uri="{FF2B5EF4-FFF2-40B4-BE49-F238E27FC236}">
                <a16:creationId xmlns:a16="http://schemas.microsoft.com/office/drawing/2014/main" id="{51BF92D0-AF36-4F04-B095-8E32C4865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8343" y="3422203"/>
            <a:ext cx="4118153" cy="1879005"/>
          </a:xfrm>
          <a:prstGeom prst="rect">
            <a:avLst/>
          </a:prstGeom>
          <a:effectLst>
            <a:softEdge rad="635000"/>
          </a:effectLst>
        </p:spPr>
      </p:pic>
      <p:pic>
        <p:nvPicPr>
          <p:cNvPr id="60" name="Picture 5" descr="PntBlue1">
            <a:extLst>
              <a:ext uri="{FF2B5EF4-FFF2-40B4-BE49-F238E27FC236}">
                <a16:creationId xmlns:a16="http://schemas.microsoft.com/office/drawing/2014/main" id="{A6BC60B9-423B-46BC-B2A1-70081816A2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1844824"/>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28">
            <a:extLst>
              <a:ext uri="{FF2B5EF4-FFF2-40B4-BE49-F238E27FC236}">
                <a16:creationId xmlns:a16="http://schemas.microsoft.com/office/drawing/2014/main" id="{34839EA5-D02A-4567-A27A-FC98EF2BF59E}"/>
              </a:ext>
            </a:extLst>
          </p:cNvPr>
          <p:cNvSpPr txBox="1">
            <a:spLocks noChangeArrowheads="1"/>
          </p:cNvSpPr>
          <p:nvPr/>
        </p:nvSpPr>
        <p:spPr bwMode="auto">
          <a:xfrm>
            <a:off x="755576" y="2615951"/>
            <a:ext cx="7705030" cy="453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pPr>
            <a:r>
              <a:rPr lang="en-US" altLang="es-PR" sz="2700" dirty="0">
                <a:solidFill>
                  <a:srgbClr val="000000"/>
                </a:solidFill>
                <a:latin typeface="Calibri" pitchFamily="34" charset="0"/>
              </a:rPr>
              <a:t>Los </a:t>
            </a:r>
            <a:r>
              <a:rPr lang="en-US" altLang="es-PR" sz="2700" b="1" dirty="0" err="1">
                <a:solidFill>
                  <a:srgbClr val="660033"/>
                </a:solidFill>
                <a:effectLst>
                  <a:outerShdw blurRad="38100" dist="38100" dir="2700000" algn="tl">
                    <a:srgbClr val="000000">
                      <a:alpha val="43137"/>
                    </a:srgbClr>
                  </a:outerShdw>
                </a:effectLst>
                <a:latin typeface="Calibri" pitchFamily="34" charset="0"/>
              </a:rPr>
              <a:t>Efectos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sobre</a:t>
            </a:r>
            <a:r>
              <a:rPr lang="en-US" altLang="es-PR" sz="2700" b="1" dirty="0">
                <a:solidFill>
                  <a:srgbClr val="000000"/>
                </a:solidFill>
                <a:latin typeface="Calibri" pitchFamily="34" charset="0"/>
              </a:rPr>
              <a:t> una o </a:t>
            </a:r>
            <a:r>
              <a:rPr lang="en-US" altLang="es-PR" sz="2700" b="1" dirty="0" err="1">
                <a:solidFill>
                  <a:srgbClr val="000000"/>
                </a:solidFill>
                <a:latin typeface="Calibri" pitchFamily="34" charset="0"/>
              </a:rPr>
              <a:t>más</a:t>
            </a:r>
            <a:r>
              <a:rPr lang="en-US" altLang="es-PR" sz="2700" b="1" dirty="0">
                <a:solidFill>
                  <a:srgbClr val="000000"/>
                </a:solidFill>
                <a:latin typeface="Calibri" pitchFamily="34" charset="0"/>
              </a:rPr>
              <a:t> variables </a:t>
            </a:r>
            <a:r>
              <a:rPr lang="en-US" altLang="es-PR" sz="2700" b="1" dirty="0" err="1">
                <a:solidFill>
                  <a:srgbClr val="000000"/>
                </a:solidFill>
                <a:latin typeface="Calibri" pitchFamily="34" charset="0"/>
              </a:rPr>
              <a:t>dependientes</a:t>
            </a:r>
            <a:endParaRPr lang="en-US" altLang="es-PR" sz="2700" b="1" i="1" dirty="0">
              <a:solidFill>
                <a:srgbClr val="FF0000"/>
              </a:solidFill>
              <a:effectLst>
                <a:outerShdw blurRad="38100" dist="38100" dir="2700000" algn="tl">
                  <a:srgbClr val="C0C0C0"/>
                </a:outerShdw>
              </a:effectLst>
              <a:latin typeface="Calibri" pitchFamily="34" charset="0"/>
            </a:endParaRPr>
          </a:p>
        </p:txBody>
      </p:sp>
      <p:sp>
        <p:nvSpPr>
          <p:cNvPr id="62" name="Title 1">
            <a:extLst>
              <a:ext uri="{FF2B5EF4-FFF2-40B4-BE49-F238E27FC236}">
                <a16:creationId xmlns:a16="http://schemas.microsoft.com/office/drawing/2014/main" id="{49FD3379-74C4-4704-9E1B-6A1C7913A004}"/>
              </a:ext>
            </a:extLst>
          </p:cNvPr>
          <p:cNvSpPr>
            <a:spLocks/>
          </p:cNvSpPr>
          <p:nvPr/>
        </p:nvSpPr>
        <p:spPr bwMode="auto">
          <a:xfrm>
            <a:off x="2699792" y="692696"/>
            <a:ext cx="6192688"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700" dirty="0">
                <a:solidFill>
                  <a:srgbClr val="484876"/>
                </a:solidFill>
                <a:effectLst>
                  <a:outerShdw blurRad="38100" dist="38100" dir="2700000" algn="tl">
                    <a:srgbClr val="C0C0C0"/>
                  </a:outerShdw>
                </a:effectLst>
                <a:latin typeface="Arial Black" pitchFamily="34" charset="0"/>
                <a:cs typeface="Arial" charset="0"/>
              </a:rPr>
              <a:t>DISEÑO – Experimental</a:t>
            </a:r>
            <a:br>
              <a:rPr lang="es-PR" altLang="es-PR" sz="2700" dirty="0">
                <a:solidFill>
                  <a:srgbClr val="484876"/>
                </a:solidFill>
                <a:effectLst>
                  <a:outerShdw blurRad="38100" dist="38100" dir="2700000" algn="tl">
                    <a:srgbClr val="C0C0C0"/>
                  </a:outerShdw>
                </a:effectLst>
                <a:latin typeface="Arial Black" pitchFamily="34" charset="0"/>
                <a:cs typeface="Arial" charset="0"/>
              </a:rPr>
            </a:br>
            <a:r>
              <a:rPr lang="es-PR" altLang="es-PR" sz="2700" i="1" dirty="0">
                <a:solidFill>
                  <a:srgbClr val="484876"/>
                </a:solidFill>
                <a:effectLst>
                  <a:outerShdw blurRad="38100" dist="38100" dir="2700000" algn="tl">
                    <a:srgbClr val="C0C0C0"/>
                  </a:outerShdw>
                </a:effectLst>
                <a:latin typeface="Arial Black" pitchFamily="34" charset="0"/>
                <a:cs typeface="Arial" charset="0"/>
              </a:rPr>
              <a:t>CARACTERÍSTICAS: Esenciales</a:t>
            </a:r>
          </a:p>
        </p:txBody>
      </p:sp>
      <p:sp>
        <p:nvSpPr>
          <p:cNvPr id="63" name="Text Box 4">
            <a:extLst>
              <a:ext uri="{FF2B5EF4-FFF2-40B4-BE49-F238E27FC236}">
                <a16:creationId xmlns:a16="http://schemas.microsoft.com/office/drawing/2014/main" id="{EBE9D4A2-5EA3-4D6A-B44D-3C65E41B4197}"/>
              </a:ext>
            </a:extLst>
          </p:cNvPr>
          <p:cNvSpPr txBox="1">
            <a:spLocks noChangeArrowheads="1"/>
          </p:cNvSpPr>
          <p:nvPr/>
        </p:nvSpPr>
        <p:spPr bwMode="auto">
          <a:xfrm>
            <a:off x="728840" y="1888008"/>
            <a:ext cx="8307656"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Manipulación</a:t>
            </a:r>
            <a:r>
              <a:rPr lang="es-PR" altLang="es-PR" sz="2600" b="1"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una o más </a:t>
            </a:r>
            <a:r>
              <a:rPr lang="es-PR" altLang="es-PR" sz="2600" b="1" i="1" dirty="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Variables Independientes</a:t>
            </a:r>
            <a:r>
              <a:rPr lang="es-PR" altLang="es-PR" sz="2600" b="1"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PR" altLang="es-PR" sz="2600" b="0" dirty="0">
                <a:latin typeface="Arial" panose="020B0604020202020204" pitchFamily="34" charset="0"/>
                <a:cs typeface="Arial" panose="020B0604020202020204" pitchFamily="34" charset="0"/>
              </a:rPr>
              <a:t>(</a:t>
            </a:r>
            <a:r>
              <a:rPr lang="es-PR" altLang="es-PR" sz="2600" b="1" i="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Experimentales</a:t>
            </a:r>
            <a:r>
              <a:rPr lang="es-PR" altLang="es-PR" sz="2600" b="0" dirty="0">
                <a:latin typeface="Arial" panose="020B0604020202020204" pitchFamily="34" charset="0"/>
                <a:cs typeface="Arial" panose="020B0604020202020204" pitchFamily="34" charset="0"/>
              </a:rPr>
              <a:t>)</a:t>
            </a:r>
            <a:r>
              <a:rPr lang="es-PR" altLang="es-PR" sz="2600" b="1"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s-PR" altLang="es-PR" sz="2600" i="1" dirty="0">
                <a:solidFill>
                  <a:srgbClr val="000000"/>
                </a:solidFill>
                <a:latin typeface="Arial" panose="020B0604020202020204" pitchFamily="34" charset="0"/>
                <a:cs typeface="Arial" panose="020B0604020202020204" pitchFamily="34" charset="0"/>
              </a:rPr>
              <a:t>para</a:t>
            </a:r>
            <a:r>
              <a:rPr lang="es-PR" altLang="es-PR" sz="2600" dirty="0">
                <a:solidFill>
                  <a:srgbClr val="000000"/>
                </a:solidFill>
                <a:latin typeface="Arial" panose="020B0604020202020204" pitchFamily="34" charset="0"/>
                <a:cs typeface="Arial" panose="020B0604020202020204" pitchFamily="34" charset="0"/>
              </a:rPr>
              <a:t> </a:t>
            </a:r>
            <a:r>
              <a:rPr lang="es-PR" altLang="es-PR" sz="2600" b="1" dirty="0">
                <a:solidFill>
                  <a:srgbClr val="66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Observar</a:t>
            </a:r>
            <a:endParaRPr lang="es-PR" altLang="es-PR" sz="2600" b="1" i="1" dirty="0">
              <a:solidFill>
                <a:srgbClr val="66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4" name="Text Box 4">
            <a:extLst>
              <a:ext uri="{FF2B5EF4-FFF2-40B4-BE49-F238E27FC236}">
                <a16:creationId xmlns:a16="http://schemas.microsoft.com/office/drawing/2014/main" id="{4006ABD6-E9BD-4F6E-97A5-F2234B409F8F}"/>
              </a:ext>
            </a:extLst>
          </p:cNvPr>
          <p:cNvSpPr txBox="1">
            <a:spLocks noChangeArrowheads="1"/>
          </p:cNvSpPr>
          <p:nvPr/>
        </p:nvSpPr>
        <p:spPr bwMode="auto">
          <a:xfrm>
            <a:off x="728840" y="4024691"/>
            <a:ext cx="442580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La variable independiente:</a:t>
            </a:r>
          </a:p>
        </p:txBody>
      </p:sp>
      <p:pic>
        <p:nvPicPr>
          <p:cNvPr id="65" name="Picture 5" descr="PntBlue1">
            <a:extLst>
              <a:ext uri="{FF2B5EF4-FFF2-40B4-BE49-F238E27FC236}">
                <a16:creationId xmlns:a16="http://schemas.microsoft.com/office/drawing/2014/main" id="{A0570DF9-2C1B-44FC-9F35-A5EDFF08A1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398150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2">
            <a:extLst>
              <a:ext uri="{FF2B5EF4-FFF2-40B4-BE49-F238E27FC236}">
                <a16:creationId xmlns:a16="http://schemas.microsoft.com/office/drawing/2014/main" id="{86D1E016-497D-4A7B-958F-D90E926D3C98}"/>
              </a:ext>
            </a:extLst>
          </p:cNvPr>
          <p:cNvSpPr txBox="1">
            <a:spLocks noChangeArrowheads="1"/>
          </p:cNvSpPr>
          <p:nvPr/>
        </p:nvSpPr>
        <p:spPr bwMode="auto">
          <a:xfrm>
            <a:off x="728839" y="3120526"/>
            <a:ext cx="8128145"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La variable independiente controla otras variables relevantes</a:t>
            </a:r>
          </a:p>
        </p:txBody>
      </p:sp>
      <p:pic>
        <p:nvPicPr>
          <p:cNvPr id="67" name="Picture 3" descr="PntBlue1">
            <a:extLst>
              <a:ext uri="{FF2B5EF4-FFF2-40B4-BE49-F238E27FC236}">
                <a16:creationId xmlns:a16="http://schemas.microsoft.com/office/drawing/2014/main" id="{E04A04F8-7922-430F-8D2C-1AE0373C50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312052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8" name="Text Box 28">
            <a:extLst>
              <a:ext uri="{FF2B5EF4-FFF2-40B4-BE49-F238E27FC236}">
                <a16:creationId xmlns:a16="http://schemas.microsoft.com/office/drawing/2014/main" id="{1630871E-9B98-4AEE-A99E-7C9CFF14E5A2}"/>
              </a:ext>
            </a:extLst>
          </p:cNvPr>
          <p:cNvSpPr txBox="1">
            <a:spLocks noChangeArrowheads="1"/>
          </p:cNvSpPr>
          <p:nvPr/>
        </p:nvSpPr>
        <p:spPr bwMode="auto">
          <a:xfrm>
            <a:off x="1075426" y="4881157"/>
            <a:ext cx="7009751" cy="78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pPr>
            <a:r>
              <a:rPr lang="en-US" altLang="es-PR" b="1" dirty="0">
                <a:solidFill>
                  <a:srgbClr val="000000"/>
                </a:solidFill>
                <a:latin typeface="Abadi" panose="020B0604020202020204" pitchFamily="34" charset="0"/>
              </a:rPr>
              <a:t>Se </a:t>
            </a:r>
            <a:r>
              <a:rPr lang="en-US" altLang="es-PR" b="1" dirty="0" err="1">
                <a:solidFill>
                  <a:srgbClr val="000000"/>
                </a:solidFill>
                <a:latin typeface="Abadi" panose="020B0604020202020204" pitchFamily="34" charset="0"/>
              </a:rPr>
              <a:t>espera</a:t>
            </a:r>
            <a:r>
              <a:rPr lang="en-US" altLang="es-PR" b="1" dirty="0">
                <a:solidFill>
                  <a:srgbClr val="000000"/>
                </a:solidFill>
                <a:latin typeface="Abadi" panose="020B0604020202020204" pitchFamily="34" charset="0"/>
              </a:rPr>
              <a:t> que </a:t>
            </a:r>
            <a:r>
              <a:rPr lang="en-US" altLang="es-PR" b="1" dirty="0" err="1">
                <a:solidFill>
                  <a:srgbClr val="000000"/>
                </a:solidFill>
                <a:latin typeface="Abadi" panose="020B0604020202020204" pitchFamily="34" charset="0"/>
              </a:rPr>
              <a:t>induzca</a:t>
            </a:r>
            <a:r>
              <a:rPr lang="en-US" altLang="es-PR" b="1" dirty="0">
                <a:solidFill>
                  <a:srgbClr val="000000"/>
                </a:solidFill>
                <a:latin typeface="Abadi" panose="020B0604020202020204" pitchFamily="34" charset="0"/>
              </a:rPr>
              <a:t> un </a:t>
            </a:r>
            <a:r>
              <a:rPr lang="en-US" altLang="es-PR" b="1" i="1" dirty="0">
                <a:solidFill>
                  <a:srgbClr val="CC0000"/>
                </a:solidFill>
                <a:effectLst>
                  <a:outerShdw blurRad="38100" dist="38100" dir="2700000" algn="tl">
                    <a:srgbClr val="000000">
                      <a:alpha val="43137"/>
                    </a:srgbClr>
                  </a:outerShdw>
                </a:effectLst>
                <a:latin typeface="Abadi" panose="020B0604020202020204" pitchFamily="34" charset="0"/>
              </a:rPr>
              <a:t>Cambio</a:t>
            </a:r>
            <a:r>
              <a:rPr lang="en-US" altLang="es-PR" b="1" dirty="0">
                <a:solidFill>
                  <a:srgbClr val="000000"/>
                </a:solidFill>
                <a:latin typeface="Abadi" panose="020B0604020202020204" pitchFamily="34" charset="0"/>
              </a:rPr>
              <a:t>, o </a:t>
            </a:r>
            <a:r>
              <a:rPr lang="en-US" altLang="es-PR" b="1" i="1" dirty="0" err="1">
                <a:solidFill>
                  <a:srgbClr val="C00000"/>
                </a:solidFill>
                <a:effectLst>
                  <a:outerShdw blurRad="38100" dist="38100" dir="2700000" algn="tl">
                    <a:srgbClr val="000000">
                      <a:alpha val="43137"/>
                    </a:srgbClr>
                  </a:outerShdw>
                </a:effectLst>
                <a:latin typeface="Abadi" panose="020B0604020202020204" pitchFamily="34" charset="0"/>
              </a:rPr>
              <a:t>Efecto</a:t>
            </a:r>
            <a:r>
              <a:rPr lang="en-US" altLang="es-PR" dirty="0">
                <a:solidFill>
                  <a:srgbClr val="000000"/>
                </a:solidFill>
                <a:latin typeface="Abadi" panose="020B0604020202020204" pitchFamily="34" charset="0"/>
              </a:rPr>
              <a:t>, </a:t>
            </a:r>
            <a:r>
              <a:rPr lang="en-US" altLang="es-PR" dirty="0" err="1">
                <a:solidFill>
                  <a:srgbClr val="000000"/>
                </a:solidFill>
                <a:latin typeface="Abadi" panose="020B0604020202020204" pitchFamily="34" charset="0"/>
              </a:rPr>
              <a:t>sobre</a:t>
            </a:r>
            <a:r>
              <a:rPr lang="en-US" altLang="es-PR" dirty="0">
                <a:solidFill>
                  <a:srgbClr val="000000"/>
                </a:solidFill>
                <a:latin typeface="Abadi" panose="020B0604020202020204" pitchFamily="34" charset="0"/>
              </a:rPr>
              <a:t> la variable </a:t>
            </a:r>
            <a:r>
              <a:rPr lang="en-US" altLang="es-PR" dirty="0" err="1">
                <a:solidFill>
                  <a:srgbClr val="000000"/>
                </a:solidFill>
                <a:latin typeface="Abadi" panose="020B0604020202020204" pitchFamily="34" charset="0"/>
              </a:rPr>
              <a:t>dependiente</a:t>
            </a:r>
            <a:endParaRPr lang="en-US" altLang="es-PR" b="1" i="1" dirty="0">
              <a:solidFill>
                <a:srgbClr val="C00000"/>
              </a:solidFill>
              <a:effectLst>
                <a:outerShdw blurRad="38100" dist="38100" dir="2700000" algn="tl">
                  <a:srgbClr val="000000">
                    <a:alpha val="43137"/>
                  </a:srgbClr>
                </a:outerShdw>
              </a:effectLst>
              <a:latin typeface="Abadi" panose="020B0604020202020204" pitchFamily="34" charset="0"/>
            </a:endParaRPr>
          </a:p>
        </p:txBody>
      </p:sp>
      <p:sp>
        <p:nvSpPr>
          <p:cNvPr id="69" name="Text Box 28">
            <a:extLst>
              <a:ext uri="{FF2B5EF4-FFF2-40B4-BE49-F238E27FC236}">
                <a16:creationId xmlns:a16="http://schemas.microsoft.com/office/drawing/2014/main" id="{BF3CE404-3CFA-49E7-B3E0-76D3462359E6}"/>
              </a:ext>
            </a:extLst>
          </p:cNvPr>
          <p:cNvSpPr txBox="1">
            <a:spLocks noChangeArrowheads="1"/>
          </p:cNvSpPr>
          <p:nvPr/>
        </p:nvSpPr>
        <p:spPr bwMode="auto">
          <a:xfrm>
            <a:off x="1075426" y="4449109"/>
            <a:ext cx="4079222" cy="42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pPr>
            <a:r>
              <a:rPr lang="en-US" altLang="es-PR" b="1" dirty="0" err="1">
                <a:solidFill>
                  <a:srgbClr val="000000"/>
                </a:solidFill>
                <a:latin typeface="Abadi" panose="020B0604020202020204" pitchFamily="34" charset="0"/>
              </a:rPr>
              <a:t>Representa</a:t>
            </a:r>
            <a:r>
              <a:rPr lang="en-US" altLang="es-PR" b="1" dirty="0">
                <a:solidFill>
                  <a:srgbClr val="000000"/>
                </a:solidFill>
                <a:latin typeface="Abadi" panose="020B0604020202020204" pitchFamily="34" charset="0"/>
              </a:rPr>
              <a:t> el </a:t>
            </a:r>
            <a:r>
              <a:rPr lang="en-US" altLang="es-PR" b="1" i="1" dirty="0" err="1">
                <a:solidFill>
                  <a:srgbClr val="CC0000"/>
                </a:solidFill>
                <a:effectLst>
                  <a:outerShdw blurRad="38100" dist="38100" dir="2700000" algn="tl">
                    <a:srgbClr val="000000">
                      <a:alpha val="43137"/>
                    </a:srgbClr>
                  </a:outerShdw>
                </a:effectLst>
                <a:latin typeface="Abadi" panose="020B0604020202020204" pitchFamily="34" charset="0"/>
              </a:rPr>
              <a:t>Tratamie</a:t>
            </a:r>
            <a:r>
              <a:rPr lang="en-US" altLang="es-PR" b="1" i="1" dirty="0" err="1">
                <a:solidFill>
                  <a:srgbClr val="C00000"/>
                </a:solidFill>
                <a:effectLst>
                  <a:outerShdw blurRad="38100" dist="38100" dir="2700000" algn="tl">
                    <a:srgbClr val="000000">
                      <a:alpha val="43137"/>
                    </a:srgbClr>
                  </a:outerShdw>
                </a:effectLst>
                <a:latin typeface="Abadi" panose="020B0604020202020204" pitchFamily="34" charset="0"/>
              </a:rPr>
              <a:t>n</a:t>
            </a:r>
            <a:r>
              <a:rPr lang="en-US" altLang="es-PR" b="1" i="1" dirty="0" err="1">
                <a:solidFill>
                  <a:srgbClr val="CC0000"/>
                </a:solidFill>
                <a:effectLst>
                  <a:outerShdw blurRad="38100" dist="38100" dir="2700000" algn="tl">
                    <a:srgbClr val="000000">
                      <a:alpha val="43137"/>
                    </a:srgbClr>
                  </a:outerShdw>
                </a:effectLst>
                <a:latin typeface="Abadi" panose="020B0604020202020204" pitchFamily="34" charset="0"/>
              </a:rPr>
              <a:t>to</a:t>
            </a:r>
            <a:r>
              <a:rPr lang="en-US" altLang="es-PR" b="1" dirty="0">
                <a:solidFill>
                  <a:srgbClr val="000000"/>
                </a:solidFill>
                <a:latin typeface="Abadi" panose="020B0604020202020204" pitchFamily="34" charset="0"/>
              </a:rPr>
              <a:t>, o </a:t>
            </a:r>
            <a:r>
              <a:rPr lang="en-US" altLang="es-PR" b="1" i="1" dirty="0">
                <a:solidFill>
                  <a:srgbClr val="C00000"/>
                </a:solidFill>
                <a:effectLst>
                  <a:outerShdw blurRad="38100" dist="38100" dir="2700000" algn="tl">
                    <a:srgbClr val="000000">
                      <a:alpha val="43137"/>
                    </a:srgbClr>
                  </a:outerShdw>
                </a:effectLst>
                <a:latin typeface="Abadi" panose="020B0604020202020204" pitchFamily="34" charset="0"/>
              </a:rPr>
              <a:t>Causa</a:t>
            </a:r>
          </a:p>
        </p:txBody>
      </p:sp>
      <p:pic>
        <p:nvPicPr>
          <p:cNvPr id="70" name="Picture 29" descr="Bullet_Round_Diamond_Maggenta_02">
            <a:extLst>
              <a:ext uri="{FF2B5EF4-FFF2-40B4-BE49-F238E27FC236}">
                <a16:creationId xmlns:a16="http://schemas.microsoft.com/office/drawing/2014/main" id="{8F2044E5-B50B-482D-81FE-F3295EC7FB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584" y="4521118"/>
            <a:ext cx="319676" cy="31600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9" descr="Bullet_Round_Diamond_Maggenta_02">
            <a:extLst>
              <a:ext uri="{FF2B5EF4-FFF2-40B4-BE49-F238E27FC236}">
                <a16:creationId xmlns:a16="http://schemas.microsoft.com/office/drawing/2014/main" id="{4C46DCE7-2551-42A7-9367-ED97D52F87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584" y="4953166"/>
            <a:ext cx="319676" cy="316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570A9AC-F5D5-49BC-B779-D33221CE4938}"/>
              </a:ext>
            </a:extLst>
          </p:cNvPr>
          <p:cNvSpPr>
            <a:spLocks/>
          </p:cNvSpPr>
          <p:nvPr/>
        </p:nvSpPr>
        <p:spPr bwMode="auto">
          <a:xfrm>
            <a:off x="2699792" y="1052215"/>
            <a:ext cx="6120679"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700" dirty="0">
                <a:solidFill>
                  <a:srgbClr val="484876"/>
                </a:solidFill>
                <a:effectLst>
                  <a:outerShdw blurRad="38100" dist="38100" dir="2700000" algn="tl">
                    <a:srgbClr val="C0C0C0"/>
                  </a:outerShdw>
                </a:effectLst>
                <a:latin typeface="Arial Black" pitchFamily="34" charset="0"/>
                <a:cs typeface="Arial" charset="0"/>
              </a:rPr>
              <a:t>DISEÑO – Experimental</a:t>
            </a:r>
            <a:br>
              <a:rPr lang="es-PR" altLang="es-PR" sz="2700" dirty="0">
                <a:solidFill>
                  <a:srgbClr val="484876"/>
                </a:solidFill>
                <a:effectLst>
                  <a:outerShdw blurRad="38100" dist="38100" dir="2700000" algn="tl">
                    <a:srgbClr val="C0C0C0"/>
                  </a:outerShdw>
                </a:effectLst>
                <a:latin typeface="Arial Black" pitchFamily="34" charset="0"/>
                <a:cs typeface="Arial" charset="0"/>
              </a:rPr>
            </a:br>
            <a:r>
              <a:rPr lang="es-PR" altLang="es-PR" sz="2700" i="1" dirty="0">
                <a:solidFill>
                  <a:srgbClr val="484876"/>
                </a:solidFill>
                <a:effectLst>
                  <a:outerShdw blurRad="38100" dist="38100" dir="2700000" algn="tl">
                    <a:srgbClr val="C0C0C0"/>
                  </a:outerShdw>
                </a:effectLst>
                <a:latin typeface="Arial Black" pitchFamily="34" charset="0"/>
                <a:cs typeface="Arial" charset="0"/>
              </a:rPr>
              <a:t>CARACTERÍSTICAS: Esenciales</a:t>
            </a:r>
          </a:p>
        </p:txBody>
      </p:sp>
      <p:sp>
        <p:nvSpPr>
          <p:cNvPr id="22" name="Text Box 4">
            <a:extLst>
              <a:ext uri="{FF2B5EF4-FFF2-40B4-BE49-F238E27FC236}">
                <a16:creationId xmlns:a16="http://schemas.microsoft.com/office/drawing/2014/main" id="{EFE87680-9F50-450C-A506-3F60275F476F}"/>
              </a:ext>
            </a:extLst>
          </p:cNvPr>
          <p:cNvSpPr txBox="1">
            <a:spLocks noChangeArrowheads="1"/>
          </p:cNvSpPr>
          <p:nvPr/>
        </p:nvSpPr>
        <p:spPr bwMode="auto">
          <a:xfrm>
            <a:off x="840864" y="2632082"/>
            <a:ext cx="434721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Grupos</a:t>
            </a:r>
            <a:r>
              <a:rPr lang="es-PR" altLang="es-PR" sz="2600" b="1"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a:t>
            </a:r>
            <a:r>
              <a:rPr lang="es-PR" altLang="es-PR" sz="2600" b="1" i="1" dirty="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Comparación:</a:t>
            </a:r>
            <a:endParaRPr lang="es-PR" altLang="es-PR" sz="2600" b="1" i="1" dirty="0">
              <a:solidFill>
                <a:srgbClr val="66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3" name="Picture 5" descr="PntBlue1">
            <a:extLst>
              <a:ext uri="{FF2B5EF4-FFF2-40B4-BE49-F238E27FC236}">
                <a16:creationId xmlns:a16="http://schemas.microsoft.com/office/drawing/2014/main" id="{10CF4B15-10E2-4D8C-8C87-B8C1AA5994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6" y="258889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4">
            <a:extLst>
              <a:ext uri="{FF2B5EF4-FFF2-40B4-BE49-F238E27FC236}">
                <a16:creationId xmlns:a16="http://schemas.microsoft.com/office/drawing/2014/main" id="{597438E7-AF7E-4813-822C-D1C030FE9127}"/>
              </a:ext>
            </a:extLst>
          </p:cNvPr>
          <p:cNvSpPr txBox="1">
            <a:spLocks noChangeArrowheads="1"/>
          </p:cNvSpPr>
          <p:nvPr/>
        </p:nvSpPr>
        <p:spPr bwMode="auto">
          <a:xfrm>
            <a:off x="872856" y="3977207"/>
            <a:ext cx="7331536" cy="417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Asignación</a:t>
            </a:r>
            <a:r>
              <a:rPr lang="es-PR" altLang="es-PR" sz="26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PR" altLang="es-PR" sz="2600" i="1" dirty="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Aleatoria</a:t>
            </a:r>
            <a:r>
              <a:rPr lang="es-PR" altLang="es-PR" sz="2600" dirty="0">
                <a:latin typeface="Arial" panose="020B0604020202020204" pitchFamily="34" charset="0"/>
                <a:cs typeface="Arial" panose="020B0604020202020204" pitchFamily="34" charset="0"/>
              </a:rPr>
              <a:t>: </a:t>
            </a:r>
            <a:r>
              <a:rPr lang="es-PR" altLang="es-PR" sz="2600" i="1" dirty="0">
                <a:latin typeface="Calibri" panose="020F0502020204030204" pitchFamily="34" charset="0"/>
                <a:cs typeface="Calibri" panose="020F0502020204030204" pitchFamily="34" charset="0"/>
              </a:rPr>
              <a:t>Antes del Tratamiento</a:t>
            </a:r>
            <a:endParaRPr lang="es-PR" altLang="es-PR" sz="2600" i="1" dirty="0">
              <a:solidFill>
                <a:srgbClr val="66003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4" name="Picture 5" descr="PntBlue1">
            <a:extLst>
              <a:ext uri="{FF2B5EF4-FFF2-40B4-BE49-F238E27FC236}">
                <a16:creationId xmlns:a16="http://schemas.microsoft.com/office/drawing/2014/main" id="{EBAD368C-D3CD-4F1F-855D-38B7631F56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048" y="3934023"/>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28">
            <a:extLst>
              <a:ext uri="{FF2B5EF4-FFF2-40B4-BE49-F238E27FC236}">
                <a16:creationId xmlns:a16="http://schemas.microsoft.com/office/drawing/2014/main" id="{D7760141-2005-46C8-B8A1-7CE46BA1295A}"/>
              </a:ext>
            </a:extLst>
          </p:cNvPr>
          <p:cNvSpPr txBox="1">
            <a:spLocks noChangeArrowheads="1"/>
          </p:cNvSpPr>
          <p:nvPr/>
        </p:nvSpPr>
        <p:spPr bwMode="auto">
          <a:xfrm>
            <a:off x="1187450" y="3008949"/>
            <a:ext cx="4000630" cy="42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pPr>
            <a:r>
              <a:rPr lang="es-PR" altLang="es-PR" dirty="0">
                <a:solidFill>
                  <a:srgbClr val="660033"/>
                </a:solidFill>
                <a:effectLst>
                  <a:outerShdw blurRad="38100" dist="38100" dir="2700000" algn="tl">
                    <a:srgbClr val="000000">
                      <a:alpha val="43137"/>
                    </a:srgbClr>
                  </a:outerShdw>
                </a:effectLst>
                <a:latin typeface="Abadi" panose="020B0604020202020204" pitchFamily="34" charset="0"/>
                <a:cs typeface="Arial" panose="020B0604020202020204" pitchFamily="34" charset="0"/>
              </a:rPr>
              <a:t>Grupo Control: </a:t>
            </a:r>
            <a:r>
              <a:rPr lang="es-PR" altLang="es-PR" dirty="0">
                <a:solidFill>
                  <a:srgbClr val="C85100"/>
                </a:solidFill>
                <a:effectLst>
                  <a:outerShdw blurRad="38100" dist="38100" dir="2700000" algn="tl">
                    <a:srgbClr val="000000">
                      <a:alpha val="43137"/>
                    </a:srgbClr>
                  </a:outerShdw>
                </a:effectLst>
                <a:latin typeface="Abadi" panose="020B0604020202020204" pitchFamily="34" charset="0"/>
                <a:cs typeface="Arial" panose="020B0604020202020204" pitchFamily="34" charset="0"/>
              </a:rPr>
              <a:t>Sin</a:t>
            </a:r>
            <a:r>
              <a:rPr lang="en-US" altLang="es-PR" b="1" dirty="0">
                <a:solidFill>
                  <a:srgbClr val="000000"/>
                </a:solidFill>
                <a:latin typeface="Abadi" panose="020B0604020202020204" pitchFamily="34" charset="0"/>
              </a:rPr>
              <a:t> </a:t>
            </a:r>
            <a:r>
              <a:rPr lang="en-US" altLang="es-PR" b="1" i="1" dirty="0" err="1">
                <a:solidFill>
                  <a:srgbClr val="CC0000"/>
                </a:solidFill>
                <a:effectLst>
                  <a:outerShdw blurRad="38100" dist="38100" dir="2700000" algn="tl">
                    <a:srgbClr val="000000">
                      <a:alpha val="43137"/>
                    </a:srgbClr>
                  </a:outerShdw>
                </a:effectLst>
                <a:latin typeface="Abadi" panose="020B0604020202020204" pitchFamily="34" charset="0"/>
              </a:rPr>
              <a:t>Tratamie</a:t>
            </a:r>
            <a:r>
              <a:rPr lang="en-US" altLang="es-PR" b="1" i="1" dirty="0" err="1">
                <a:solidFill>
                  <a:srgbClr val="C00000"/>
                </a:solidFill>
                <a:effectLst>
                  <a:outerShdw blurRad="38100" dist="38100" dir="2700000" algn="tl">
                    <a:srgbClr val="000000">
                      <a:alpha val="43137"/>
                    </a:srgbClr>
                  </a:outerShdw>
                </a:effectLst>
                <a:latin typeface="Abadi" panose="020B0604020202020204" pitchFamily="34" charset="0"/>
              </a:rPr>
              <a:t>n</a:t>
            </a:r>
            <a:r>
              <a:rPr lang="en-US" altLang="es-PR" b="1" i="1" dirty="0" err="1">
                <a:solidFill>
                  <a:srgbClr val="CC0000"/>
                </a:solidFill>
                <a:effectLst>
                  <a:outerShdw blurRad="38100" dist="38100" dir="2700000" algn="tl">
                    <a:srgbClr val="000000">
                      <a:alpha val="43137"/>
                    </a:srgbClr>
                  </a:outerShdw>
                </a:effectLst>
                <a:latin typeface="Abadi" panose="020B0604020202020204" pitchFamily="34" charset="0"/>
              </a:rPr>
              <a:t>to</a:t>
            </a:r>
            <a:r>
              <a:rPr lang="en-US" altLang="es-PR" dirty="0">
                <a:solidFill>
                  <a:srgbClr val="000000"/>
                </a:solidFill>
                <a:latin typeface="Abadi" panose="020B0604020202020204" pitchFamily="34" charset="0"/>
              </a:rPr>
              <a:t>, o</a:t>
            </a:r>
            <a:endParaRPr lang="en-US" altLang="es-PR" b="1" i="1" dirty="0">
              <a:solidFill>
                <a:srgbClr val="C00000"/>
              </a:solidFill>
              <a:effectLst>
                <a:outerShdw blurRad="38100" dist="38100" dir="2700000" algn="tl">
                  <a:srgbClr val="000000">
                    <a:alpha val="43137"/>
                  </a:srgbClr>
                </a:outerShdw>
              </a:effectLst>
              <a:latin typeface="Abadi" panose="020B0604020202020204" pitchFamily="34" charset="0"/>
            </a:endParaRPr>
          </a:p>
        </p:txBody>
      </p:sp>
      <p:pic>
        <p:nvPicPr>
          <p:cNvPr id="46" name="Picture 29" descr="Bullet_Round_Diamond_Maggenta_02">
            <a:extLst>
              <a:ext uri="{FF2B5EF4-FFF2-40B4-BE49-F238E27FC236}">
                <a16:creationId xmlns:a16="http://schemas.microsoft.com/office/drawing/2014/main" id="{B298B866-B440-4A9C-9F57-DAAF45C64B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608" y="3080958"/>
            <a:ext cx="319676" cy="316002"/>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28">
            <a:extLst>
              <a:ext uri="{FF2B5EF4-FFF2-40B4-BE49-F238E27FC236}">
                <a16:creationId xmlns:a16="http://schemas.microsoft.com/office/drawing/2014/main" id="{A592F14A-62AB-4822-A21D-EAEA517BBD81}"/>
              </a:ext>
            </a:extLst>
          </p:cNvPr>
          <p:cNvSpPr txBox="1">
            <a:spLocks noChangeArrowheads="1"/>
          </p:cNvSpPr>
          <p:nvPr/>
        </p:nvSpPr>
        <p:spPr bwMode="auto">
          <a:xfrm>
            <a:off x="1187450" y="3440997"/>
            <a:ext cx="4216654" cy="42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pPr>
            <a:r>
              <a:rPr lang="en-US" altLang="es-PR" b="1" dirty="0">
                <a:solidFill>
                  <a:srgbClr val="000000"/>
                </a:solidFill>
                <a:latin typeface="Abadi" panose="020B0604020202020204" pitchFamily="34" charset="0"/>
              </a:rPr>
              <a:t>Grupo con </a:t>
            </a:r>
            <a:r>
              <a:rPr lang="en-US" altLang="es-PR" b="1" i="1" dirty="0" err="1">
                <a:solidFill>
                  <a:srgbClr val="CC0000"/>
                </a:solidFill>
                <a:effectLst>
                  <a:outerShdw blurRad="38100" dist="38100" dir="2700000" algn="tl">
                    <a:srgbClr val="000000">
                      <a:alpha val="43137"/>
                    </a:srgbClr>
                  </a:outerShdw>
                </a:effectLst>
                <a:latin typeface="Abadi" panose="020B0604020202020204" pitchFamily="34" charset="0"/>
              </a:rPr>
              <a:t>Tratamiento</a:t>
            </a:r>
            <a:r>
              <a:rPr lang="en-US" altLang="es-PR" b="1" i="1" dirty="0">
                <a:solidFill>
                  <a:srgbClr val="CC0000"/>
                </a:solidFill>
                <a:effectLst>
                  <a:outerShdw blurRad="38100" dist="38100" dir="2700000" algn="tl">
                    <a:srgbClr val="000000">
                      <a:alpha val="43137"/>
                    </a:srgbClr>
                  </a:outerShdw>
                </a:effectLst>
                <a:latin typeface="Abadi" panose="020B0604020202020204" pitchFamily="34" charset="0"/>
              </a:rPr>
              <a:t> </a:t>
            </a:r>
            <a:r>
              <a:rPr lang="en-US" altLang="es-PR" b="1" i="1" dirty="0" err="1">
                <a:solidFill>
                  <a:srgbClr val="CC0000"/>
                </a:solidFill>
                <a:effectLst>
                  <a:outerShdw blurRad="38100" dist="38100" dir="2700000" algn="tl">
                    <a:srgbClr val="000000">
                      <a:alpha val="43137"/>
                    </a:srgbClr>
                  </a:outerShdw>
                </a:effectLst>
                <a:latin typeface="Abadi" panose="020B0604020202020204" pitchFamily="34" charset="0"/>
              </a:rPr>
              <a:t>Alterno</a:t>
            </a:r>
            <a:endParaRPr lang="en-US" altLang="es-PR" b="1" i="1" dirty="0">
              <a:solidFill>
                <a:srgbClr val="C00000"/>
              </a:solidFill>
              <a:effectLst>
                <a:outerShdw blurRad="38100" dist="38100" dir="2700000" algn="tl">
                  <a:srgbClr val="000000">
                    <a:alpha val="43137"/>
                  </a:srgbClr>
                </a:outerShdw>
              </a:effectLst>
              <a:latin typeface="Abadi" panose="020B0604020202020204" pitchFamily="34" charset="0"/>
            </a:endParaRPr>
          </a:p>
        </p:txBody>
      </p:sp>
      <p:pic>
        <p:nvPicPr>
          <p:cNvPr id="48" name="Picture 29" descr="Bullet_Round_Diamond_Maggenta_02">
            <a:extLst>
              <a:ext uri="{FF2B5EF4-FFF2-40B4-BE49-F238E27FC236}">
                <a16:creationId xmlns:a16="http://schemas.microsoft.com/office/drawing/2014/main" id="{1CAE76FC-EB80-4EB8-8567-A0578CFC80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608" y="3513006"/>
            <a:ext cx="319676" cy="316002"/>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28">
            <a:extLst>
              <a:ext uri="{FF2B5EF4-FFF2-40B4-BE49-F238E27FC236}">
                <a16:creationId xmlns:a16="http://schemas.microsoft.com/office/drawing/2014/main" id="{FF5FDA58-8480-4541-9797-D91D7C56E4A6}"/>
              </a:ext>
            </a:extLst>
          </p:cNvPr>
          <p:cNvSpPr txBox="1">
            <a:spLocks noChangeArrowheads="1"/>
          </p:cNvSpPr>
          <p:nvPr/>
        </p:nvSpPr>
        <p:spPr bwMode="auto">
          <a:xfrm>
            <a:off x="1187450" y="4365104"/>
            <a:ext cx="4284931" cy="42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pPr>
            <a:r>
              <a:rPr lang="en-US" altLang="es-PR" dirty="0">
                <a:solidFill>
                  <a:srgbClr val="000000"/>
                </a:solidFill>
                <a:latin typeface="Abadi" panose="020B0604020202020204" pitchFamily="34" charset="0"/>
              </a:rPr>
              <a:t>De </a:t>
            </a:r>
            <a:r>
              <a:rPr lang="es-PR" altLang="es-PR" dirty="0">
                <a:solidFill>
                  <a:srgbClr val="660033"/>
                </a:solidFill>
                <a:effectLst>
                  <a:outerShdw blurRad="38100" dist="38100" dir="2700000" algn="tl">
                    <a:srgbClr val="000000">
                      <a:alpha val="43137"/>
                    </a:srgbClr>
                  </a:outerShdw>
                </a:effectLst>
                <a:latin typeface="Abadi" panose="020B0604020202020204" pitchFamily="34" charset="0"/>
                <a:cs typeface="Arial" panose="020B0604020202020204" pitchFamily="34" charset="0"/>
              </a:rPr>
              <a:t>Sujetos Experimentales</a:t>
            </a:r>
            <a:r>
              <a:rPr lang="en-US" altLang="es-PR" dirty="0">
                <a:solidFill>
                  <a:srgbClr val="000000"/>
                </a:solidFill>
                <a:latin typeface="Abadi" panose="020B0604020202020204" pitchFamily="34" charset="0"/>
              </a:rPr>
              <a:t> a </a:t>
            </a:r>
            <a:r>
              <a:rPr lang="en-US" altLang="es-PR" b="1" i="1" dirty="0" err="1">
                <a:solidFill>
                  <a:srgbClr val="CC0000"/>
                </a:solidFill>
                <a:effectLst>
                  <a:outerShdw blurRad="38100" dist="38100" dir="2700000" algn="tl">
                    <a:srgbClr val="000000">
                      <a:alpha val="43137"/>
                    </a:srgbClr>
                  </a:outerShdw>
                </a:effectLst>
                <a:latin typeface="Abadi" panose="020B0604020202020204" pitchFamily="34" charset="0"/>
              </a:rPr>
              <a:t>Grupos</a:t>
            </a:r>
            <a:endParaRPr lang="en-US" altLang="es-PR" b="1" i="1" dirty="0">
              <a:solidFill>
                <a:srgbClr val="C00000"/>
              </a:solidFill>
              <a:effectLst>
                <a:outerShdw blurRad="38100" dist="38100" dir="2700000" algn="tl">
                  <a:srgbClr val="000000">
                    <a:alpha val="43137"/>
                  </a:srgbClr>
                </a:outerShdw>
              </a:effectLst>
              <a:latin typeface="Abadi" panose="020B0604020202020204" pitchFamily="34" charset="0"/>
            </a:endParaRPr>
          </a:p>
        </p:txBody>
      </p:sp>
      <p:pic>
        <p:nvPicPr>
          <p:cNvPr id="50" name="Picture 29" descr="Bullet_Round_Diamond_Maggenta_02">
            <a:extLst>
              <a:ext uri="{FF2B5EF4-FFF2-40B4-BE49-F238E27FC236}">
                <a16:creationId xmlns:a16="http://schemas.microsoft.com/office/drawing/2014/main" id="{DB614A92-2ED2-499C-ACD3-227B8D9622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608" y="4437113"/>
            <a:ext cx="319676" cy="316002"/>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28">
            <a:extLst>
              <a:ext uri="{FF2B5EF4-FFF2-40B4-BE49-F238E27FC236}">
                <a16:creationId xmlns:a16="http://schemas.microsoft.com/office/drawing/2014/main" id="{79C2108F-F489-48F3-BDC6-DDF4E2EF76A5}"/>
              </a:ext>
            </a:extLst>
          </p:cNvPr>
          <p:cNvSpPr txBox="1">
            <a:spLocks noChangeArrowheads="1"/>
          </p:cNvSpPr>
          <p:nvPr/>
        </p:nvSpPr>
        <p:spPr bwMode="auto">
          <a:xfrm>
            <a:off x="1187450" y="4797152"/>
            <a:ext cx="4284931" cy="78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pPr>
            <a:r>
              <a:rPr lang="en-US" altLang="es-PR" dirty="0">
                <a:solidFill>
                  <a:srgbClr val="000000"/>
                </a:solidFill>
                <a:latin typeface="Abadi" panose="020B0604020202020204" pitchFamily="34" charset="0"/>
              </a:rPr>
              <a:t>De </a:t>
            </a:r>
            <a:r>
              <a:rPr lang="en-US" altLang="es-PR" i="1" dirty="0" err="1">
                <a:solidFill>
                  <a:srgbClr val="CC0000"/>
                </a:solidFill>
                <a:effectLst>
                  <a:outerShdw blurRad="38100" dist="38100" dir="2700000" algn="tl">
                    <a:srgbClr val="000000">
                      <a:alpha val="43137"/>
                    </a:srgbClr>
                  </a:outerShdw>
                </a:effectLst>
                <a:latin typeface="Abadi" panose="020B0604020202020204" pitchFamily="34" charset="0"/>
              </a:rPr>
              <a:t>Grupos</a:t>
            </a:r>
            <a:r>
              <a:rPr lang="en-US" altLang="es-PR" i="1" dirty="0">
                <a:solidFill>
                  <a:srgbClr val="CC0000"/>
                </a:solidFill>
                <a:effectLst>
                  <a:outerShdw blurRad="38100" dist="38100" dir="2700000" algn="tl">
                    <a:srgbClr val="000000">
                      <a:alpha val="43137"/>
                    </a:srgbClr>
                  </a:outerShdw>
                </a:effectLst>
                <a:latin typeface="Abadi" panose="020B0604020202020204" pitchFamily="34" charset="0"/>
              </a:rPr>
              <a:t> </a:t>
            </a:r>
            <a:r>
              <a:rPr lang="en-US" altLang="es-PR" dirty="0">
                <a:solidFill>
                  <a:srgbClr val="000000"/>
                </a:solidFill>
                <a:latin typeface="Abadi" panose="020B0604020202020204" pitchFamily="34" charset="0"/>
              </a:rPr>
              <a:t>a </a:t>
            </a:r>
            <a:r>
              <a:rPr lang="es-PR" altLang="es-PR" dirty="0">
                <a:solidFill>
                  <a:srgbClr val="660033"/>
                </a:solidFill>
                <a:effectLst>
                  <a:outerShdw blurRad="38100" dist="38100" dir="2700000" algn="tl">
                    <a:srgbClr val="000000">
                      <a:alpha val="43137"/>
                    </a:srgbClr>
                  </a:outerShdw>
                </a:effectLst>
                <a:latin typeface="Abadi" panose="020B0604020202020204" pitchFamily="34" charset="0"/>
                <a:cs typeface="Arial" panose="020B0604020202020204" pitchFamily="34" charset="0"/>
              </a:rPr>
              <a:t>Tratamientos:</a:t>
            </a:r>
          </a:p>
          <a:p>
            <a:pPr algn="l" eaLnBrk="0" hangingPunct="0">
              <a:lnSpc>
                <a:spcPts val="2800"/>
              </a:lnSpc>
            </a:pPr>
            <a:r>
              <a:rPr lang="es-PR" altLang="es-PR" dirty="0">
                <a:solidFill>
                  <a:srgbClr val="4D3D3F"/>
                </a:solidFill>
                <a:effectLst>
                  <a:outerShdw blurRad="38100" dist="38100" dir="2700000" algn="tl">
                    <a:srgbClr val="000000">
                      <a:alpha val="43137"/>
                    </a:srgbClr>
                  </a:outerShdw>
                </a:effectLst>
                <a:latin typeface="Abadi" panose="020B0604020202020204" pitchFamily="34" charset="0"/>
                <a:cs typeface="Arial" panose="020B0604020202020204" pitchFamily="34" charset="0"/>
              </a:rPr>
              <a:t>Niveles de la</a:t>
            </a:r>
            <a:r>
              <a:rPr lang="es-PR" altLang="es-PR" dirty="0">
                <a:solidFill>
                  <a:srgbClr val="C85100"/>
                </a:solidFill>
                <a:effectLst>
                  <a:outerShdw blurRad="38100" dist="38100" dir="2700000" algn="tl">
                    <a:srgbClr val="000000">
                      <a:alpha val="43137"/>
                    </a:srgbClr>
                  </a:outerShdw>
                </a:effectLst>
                <a:latin typeface="Abadi" panose="020B0604020202020204" pitchFamily="34" charset="0"/>
                <a:cs typeface="Arial" panose="020B0604020202020204" pitchFamily="34" charset="0"/>
              </a:rPr>
              <a:t> </a:t>
            </a:r>
            <a:r>
              <a:rPr lang="es-PR" altLang="es-PR" i="1" dirty="0">
                <a:solidFill>
                  <a:srgbClr val="823500"/>
                </a:solidFill>
                <a:effectLst>
                  <a:outerShdw blurRad="38100" dist="38100" dir="2700000" algn="tl">
                    <a:srgbClr val="000000">
                      <a:alpha val="43137"/>
                    </a:srgbClr>
                  </a:outerShdw>
                </a:effectLst>
                <a:latin typeface="Abadi" panose="020B0604020202020204" pitchFamily="34" charset="0"/>
                <a:cs typeface="Arial" panose="020B0604020202020204" pitchFamily="34" charset="0"/>
              </a:rPr>
              <a:t>Variable Independiente</a:t>
            </a:r>
            <a:endParaRPr lang="en-US" altLang="es-PR" b="1" i="1" dirty="0">
              <a:solidFill>
                <a:srgbClr val="823500"/>
              </a:solidFill>
              <a:effectLst>
                <a:outerShdw blurRad="38100" dist="38100" dir="2700000" algn="tl">
                  <a:srgbClr val="000000">
                    <a:alpha val="43137"/>
                  </a:srgbClr>
                </a:outerShdw>
              </a:effectLst>
              <a:latin typeface="Abadi" panose="020B0604020202020204" pitchFamily="34" charset="0"/>
            </a:endParaRPr>
          </a:p>
        </p:txBody>
      </p:sp>
      <p:pic>
        <p:nvPicPr>
          <p:cNvPr id="52" name="Picture 29" descr="Bullet_Round_Diamond_Maggenta_02">
            <a:extLst>
              <a:ext uri="{FF2B5EF4-FFF2-40B4-BE49-F238E27FC236}">
                <a16:creationId xmlns:a16="http://schemas.microsoft.com/office/drawing/2014/main" id="{B6CAEA7C-983B-44F6-BF51-F2ACDC8505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608" y="4869161"/>
            <a:ext cx="319676" cy="316002"/>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6">
            <a:extLst>
              <a:ext uri="{FF2B5EF4-FFF2-40B4-BE49-F238E27FC236}">
                <a16:creationId xmlns:a16="http://schemas.microsoft.com/office/drawing/2014/main" id="{4B1D582A-C403-413C-9D2C-19ED925C7D22}"/>
              </a:ext>
            </a:extLst>
          </p:cNvPr>
          <p:cNvSpPr txBox="1">
            <a:spLocks noChangeArrowheads="1"/>
          </p:cNvSpPr>
          <p:nvPr/>
        </p:nvSpPr>
        <p:spPr bwMode="auto">
          <a:xfrm>
            <a:off x="444349" y="5661248"/>
            <a:ext cx="8376123" cy="8031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a:t>
            </a:r>
            <a:r>
              <a:rPr lang="en-US" altLang="es-PR" sz="1200" b="0" i="1" dirty="0">
                <a:latin typeface="Times New Roman" panose="02020603050405020304" pitchFamily="18" charset="0"/>
                <a:cs typeface="Times New Roman" panose="02020603050405020304" pitchFamily="18" charset="0"/>
              </a:rPr>
              <a:t>Agricultural Education 886: Outline of Class Notes</a:t>
            </a:r>
            <a:r>
              <a:rPr lang="en-US" altLang="es-PR" sz="1200" b="0" dirty="0">
                <a:latin typeface="Times New Roman" pitchFamily="18" charset="0"/>
              </a:rPr>
              <a:t>. (pp. 5-6), por Ohio State University</a:t>
            </a:r>
            <a:r>
              <a:rPr lang="en-US" altLang="es-PR" sz="1200" b="0" dirty="0">
                <a:latin typeface="Times New Roman" panose="02020603050405020304" pitchFamily="18" charset="0"/>
                <a:cs typeface="Times New Roman" panose="02020603050405020304" pitchFamily="18" charset="0"/>
              </a:rPr>
              <a:t>, 1986, Columbus, OH: Ohio State University.</a:t>
            </a:r>
            <a:r>
              <a:rPr lang="en-US" altLang="es-PR" sz="1200" b="0" dirty="0">
                <a:latin typeface="Times New Roman" pitchFamily="18" charset="0"/>
              </a:rPr>
              <a:t> Copyright 1986 por Ohio State University; </a:t>
            </a:r>
            <a:r>
              <a:rPr lang="en-US" altLang="es-PR" sz="1200" b="0" i="1" dirty="0">
                <a:latin typeface="Times New Roman" panose="02020603050405020304" pitchFamily="18" charset="0"/>
                <a:cs typeface="Times New Roman" panose="02020603050405020304" pitchFamily="18" charset="0"/>
              </a:rPr>
              <a:t>Educational research: Competencies for analysis &amp; application</a:t>
            </a:r>
            <a:r>
              <a:rPr lang="en-US" altLang="es-PR" sz="1200" b="0" dirty="0">
                <a:latin typeface="Times New Roman" pitchFamily="18" charset="0"/>
              </a:rPr>
              <a:t>. 2da ed.; (pp. 260, 431), por L. R. Gay</a:t>
            </a:r>
            <a:r>
              <a:rPr lang="en-US" altLang="es-PR" sz="1200" b="0" dirty="0">
                <a:latin typeface="Times New Roman" panose="02020603050405020304" pitchFamily="18" charset="0"/>
                <a:cs typeface="Times New Roman" panose="02020603050405020304" pitchFamily="18" charset="0"/>
              </a:rPr>
              <a:t>, 1981, Columbus, OH: Charles E. Merrill Publishing Company: A Bell &amp; Howell Company.</a:t>
            </a:r>
            <a:r>
              <a:rPr lang="en-US" altLang="es-PR" sz="1200" b="0" dirty="0">
                <a:latin typeface="Times New Roman" pitchFamily="18" charset="0"/>
              </a:rPr>
              <a:t> Copyright 1081 por Upper Saddle River, NJ: Pearson Education, Inc.</a:t>
            </a:r>
          </a:p>
        </p:txBody>
      </p:sp>
      <p:pic>
        <p:nvPicPr>
          <p:cNvPr id="54" name="Picture 53">
            <a:extLst>
              <a:ext uri="{FF2B5EF4-FFF2-40B4-BE49-F238E27FC236}">
                <a16:creationId xmlns:a16="http://schemas.microsoft.com/office/drawing/2014/main" id="{73A037DE-B99E-4C10-A3C6-FDBDB971FB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6916" y="1783273"/>
            <a:ext cx="3677028" cy="2451351"/>
          </a:xfrm>
          <a:prstGeom prst="rect">
            <a:avLst/>
          </a:prstGeom>
          <a:effectLst>
            <a:softEdge rad="635000"/>
          </a:effectLst>
        </p:spPr>
      </p:pic>
      <p:pic>
        <p:nvPicPr>
          <p:cNvPr id="55" name="Picture 54">
            <a:extLst>
              <a:ext uri="{FF2B5EF4-FFF2-40B4-BE49-F238E27FC236}">
                <a16:creationId xmlns:a16="http://schemas.microsoft.com/office/drawing/2014/main" id="{2699DDBA-76C9-4456-857A-92055EE92D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730" y="260865"/>
            <a:ext cx="2664079" cy="2664079"/>
          </a:xfrm>
          <a:prstGeom prst="rect">
            <a:avLst/>
          </a:prstGeom>
          <a:effectLst>
            <a:softEdge rad="635000"/>
          </a:effectLst>
        </p:spPr>
      </p:pic>
      <p:pic>
        <p:nvPicPr>
          <p:cNvPr id="56" name="Picture 55">
            <a:extLst>
              <a:ext uri="{FF2B5EF4-FFF2-40B4-BE49-F238E27FC236}">
                <a16:creationId xmlns:a16="http://schemas.microsoft.com/office/drawing/2014/main" id="{B6972705-3B14-4CAD-B440-4FD5983BD6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8080" y="4050226"/>
            <a:ext cx="3911620" cy="1955810"/>
          </a:xfrm>
          <a:prstGeom prst="rect">
            <a:avLst/>
          </a:prstGeom>
          <a:effectLst>
            <a:softEdge rad="635000"/>
          </a:effectLst>
        </p:spPr>
      </p:pic>
    </p:spTree>
    <p:custDataLst>
      <p:tags r:id="rId1"/>
    </p:custDataLst>
    <p:extLst>
      <p:ext uri="{BB962C8B-B14F-4D97-AF65-F5344CB8AC3E}">
        <p14:creationId xmlns:p14="http://schemas.microsoft.com/office/powerpoint/2010/main" val="1945798940"/>
      </p:ext>
    </p:extLst>
  </p:cSld>
  <p:clrMapOvr>
    <a:masterClrMapping/>
  </p:clrMapOvr>
  <p:transition spd="slow">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88C0D513-2637-4AAB-88E1-88FBD18C967C}"/>
              </a:ext>
            </a:extLst>
          </p:cNvPr>
          <p:cNvSpPr>
            <a:spLocks/>
          </p:cNvSpPr>
          <p:nvPr/>
        </p:nvSpPr>
        <p:spPr bwMode="auto">
          <a:xfrm>
            <a:off x="1907704" y="675844"/>
            <a:ext cx="712879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LIDERAZGO EDUCATIVO EMPRENDEDOR:</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ORIENTADO HACIA LA </a:t>
            </a:r>
            <a:r>
              <a:rPr lang="es-PR" altLang="es-PR" sz="2400" b="0" i="1" dirty="0" err="1">
                <a:solidFill>
                  <a:srgbClr val="484876"/>
                </a:solidFill>
                <a:effectLst>
                  <a:outerShdw blurRad="38100" dist="38100" dir="2700000" algn="tl">
                    <a:srgbClr val="C0C0C0"/>
                  </a:outerShdw>
                </a:effectLst>
                <a:latin typeface="Arial Black" pitchFamily="34" charset="0"/>
                <a:cs typeface="Arial" charset="0"/>
              </a:rPr>
              <a:t>EaD</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42" name="Title 1">
            <a:extLst>
              <a:ext uri="{FF2B5EF4-FFF2-40B4-BE49-F238E27FC236}">
                <a16:creationId xmlns:a16="http://schemas.microsoft.com/office/drawing/2014/main" id="{41031559-57AF-4E5A-AA82-A679E76D1CE5}"/>
              </a:ext>
            </a:extLst>
          </p:cNvPr>
          <p:cNvSpPr>
            <a:spLocks/>
          </p:cNvSpPr>
          <p:nvPr/>
        </p:nvSpPr>
        <p:spPr bwMode="auto">
          <a:xfrm>
            <a:off x="1923183" y="1555453"/>
            <a:ext cx="662319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DISPOSITIVOS MÓVILES</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43" name="Picture 59" descr="CURVHEAD">
            <a:extLst>
              <a:ext uri="{FF2B5EF4-FFF2-40B4-BE49-F238E27FC236}">
                <a16:creationId xmlns:a16="http://schemas.microsoft.com/office/drawing/2014/main" id="{39053689-B6E0-4BD9-814A-CFE864CFD1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2421707"/>
            <a:ext cx="6696744"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a:extLst>
              <a:ext uri="{FF2B5EF4-FFF2-40B4-BE49-F238E27FC236}">
                <a16:creationId xmlns:a16="http://schemas.microsoft.com/office/drawing/2014/main" id="{1E8F0ACB-B3FE-4411-B2B1-A0CC0A123789}"/>
              </a:ext>
            </a:extLst>
          </p:cNvPr>
          <p:cNvSpPr>
            <a:spLocks/>
          </p:cNvSpPr>
          <p:nvPr/>
        </p:nvSpPr>
        <p:spPr bwMode="auto">
          <a:xfrm>
            <a:off x="1187624" y="2493144"/>
            <a:ext cx="6480720"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PROPÓSITO DE LA PONENCIA</a:t>
            </a:r>
          </a:p>
        </p:txBody>
      </p:sp>
      <p:sp>
        <p:nvSpPr>
          <p:cNvPr id="45" name="Rectangle 7">
            <a:extLst>
              <a:ext uri="{FF2B5EF4-FFF2-40B4-BE49-F238E27FC236}">
                <a16:creationId xmlns:a16="http://schemas.microsoft.com/office/drawing/2014/main" id="{E3591E4D-ACE2-42CE-84BD-6263DC58834A}"/>
              </a:ext>
            </a:extLst>
          </p:cNvPr>
          <p:cNvSpPr>
            <a:spLocks noChangeArrowheads="1"/>
          </p:cNvSpPr>
          <p:nvPr/>
        </p:nvSpPr>
        <p:spPr bwMode="auto">
          <a:xfrm>
            <a:off x="251520" y="3501008"/>
            <a:ext cx="856964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spcBef>
                <a:spcPct val="20000"/>
              </a:spcBef>
            </a:pPr>
            <a:r>
              <a:rPr lang="en-US" altLang="es-PR" sz="3400" b="1" dirty="0" err="1">
                <a:latin typeface="Arial" charset="0"/>
                <a:cs typeface="Arial" charset="0"/>
              </a:rPr>
              <a:t>Elaborar</a:t>
            </a:r>
            <a:r>
              <a:rPr lang="en-US" altLang="es-PR" sz="3400" b="1" dirty="0">
                <a:latin typeface="Arial" charset="0"/>
                <a:cs typeface="Arial" charset="0"/>
              </a:rPr>
              <a:t> un </a:t>
            </a:r>
            <a:r>
              <a:rPr lang="en-US" altLang="es-PR" sz="3400" b="1" dirty="0" err="1">
                <a:latin typeface="Arial" charset="0"/>
                <a:cs typeface="Arial" charset="0"/>
              </a:rPr>
              <a:t>esquema</a:t>
            </a:r>
            <a:r>
              <a:rPr lang="en-US" altLang="es-PR" sz="3400" b="1" dirty="0">
                <a:latin typeface="Arial" charset="0"/>
                <a:cs typeface="Arial" charset="0"/>
              </a:rPr>
              <a:t> de </a:t>
            </a:r>
            <a:r>
              <a:rPr lang="en-US" altLang="es-PR" sz="3400" b="1" dirty="0" err="1">
                <a:latin typeface="Arial" charset="0"/>
                <a:cs typeface="Arial" charset="0"/>
              </a:rPr>
              <a:t>liderazgo</a:t>
            </a:r>
            <a:r>
              <a:rPr lang="en-US" altLang="es-PR" sz="3400" b="1" dirty="0">
                <a:latin typeface="Arial" charset="0"/>
                <a:cs typeface="Arial" charset="0"/>
              </a:rPr>
              <a:t> para la </a:t>
            </a:r>
            <a:r>
              <a:rPr lang="en-US" altLang="es-PR" sz="3400" b="1" dirty="0" err="1">
                <a:latin typeface="Arial" charset="0"/>
                <a:cs typeface="Arial" charset="0"/>
              </a:rPr>
              <a:t>planificación</a:t>
            </a:r>
            <a:r>
              <a:rPr lang="en-US" altLang="es-PR" sz="3400" b="1" dirty="0">
                <a:latin typeface="Arial" charset="0"/>
                <a:cs typeface="Arial" charset="0"/>
              </a:rPr>
              <a:t>,</a:t>
            </a:r>
            <a:r>
              <a:rPr lang="en-US" altLang="es-PR" sz="3400" dirty="0">
                <a:latin typeface="Arial" charset="0"/>
                <a:cs typeface="Arial" charset="0"/>
              </a:rPr>
              <a:t> </a:t>
            </a:r>
            <a:r>
              <a:rPr lang="en-US" altLang="es-PR" sz="3400" dirty="0" err="1">
                <a:latin typeface="Arial" charset="0"/>
                <a:cs typeface="Arial" charset="0"/>
              </a:rPr>
              <a:t>diseño</a:t>
            </a:r>
            <a:r>
              <a:rPr lang="en-US" altLang="es-PR" sz="3400" dirty="0">
                <a:latin typeface="Arial" charset="0"/>
                <a:cs typeface="Arial" charset="0"/>
              </a:rPr>
              <a:t>, </a:t>
            </a:r>
            <a:r>
              <a:rPr lang="en-US" altLang="es-PR" sz="3400" dirty="0" err="1">
                <a:latin typeface="Arial" charset="0"/>
                <a:cs typeface="Arial" charset="0"/>
              </a:rPr>
              <a:t>implementación</a:t>
            </a:r>
            <a:r>
              <a:rPr lang="en-US" altLang="es-PR" sz="3400" dirty="0">
                <a:latin typeface="Arial" charset="0"/>
                <a:cs typeface="Arial" charset="0"/>
              </a:rPr>
              <a:t> y </a:t>
            </a:r>
            <a:r>
              <a:rPr lang="en-US" altLang="es-PR" sz="3400" dirty="0" err="1">
                <a:latin typeface="Arial" charset="0"/>
                <a:cs typeface="Arial" charset="0"/>
              </a:rPr>
              <a:t>avalúo</a:t>
            </a:r>
            <a:r>
              <a:rPr lang="en-US" altLang="es-PR" sz="3400" dirty="0">
                <a:latin typeface="Arial" charset="0"/>
                <a:cs typeface="Arial" charset="0"/>
              </a:rPr>
              <a:t> de </a:t>
            </a:r>
            <a:r>
              <a:rPr lang="en-US" altLang="es-PR" sz="3400" dirty="0" err="1">
                <a:latin typeface="Arial" charset="0"/>
                <a:cs typeface="Arial" charset="0"/>
              </a:rPr>
              <a:t>una</a:t>
            </a:r>
            <a:r>
              <a:rPr lang="en-US" altLang="es-PR" sz="3400" dirty="0">
                <a:latin typeface="Arial" charset="0"/>
                <a:cs typeface="Arial" charset="0"/>
              </a:rPr>
              <a:t> </a:t>
            </a:r>
            <a:r>
              <a:rPr lang="en-US" altLang="es-PR" sz="3400" dirty="0" err="1">
                <a:latin typeface="Arial" charset="0"/>
                <a:cs typeface="Arial" charset="0"/>
              </a:rPr>
              <a:t>infraestuctura</a:t>
            </a:r>
            <a:r>
              <a:rPr lang="en-US" altLang="es-PR" sz="3400" dirty="0">
                <a:latin typeface="Arial" charset="0"/>
                <a:cs typeface="Arial" charset="0"/>
              </a:rPr>
              <a:t> de la </a:t>
            </a:r>
            <a:r>
              <a:rPr lang="en-US" altLang="es-PR" sz="3400" dirty="0" err="1">
                <a:latin typeface="Arial" charset="0"/>
                <a:cs typeface="Arial" charset="0"/>
              </a:rPr>
              <a:t>educación</a:t>
            </a:r>
            <a:r>
              <a:rPr lang="en-US" altLang="es-PR" sz="3400" dirty="0">
                <a:latin typeface="Arial" charset="0"/>
                <a:cs typeface="Arial" charset="0"/>
              </a:rPr>
              <a:t> virtual </a:t>
            </a:r>
            <a:r>
              <a:rPr lang="en-US" altLang="es-PR" sz="3400" dirty="0" err="1">
                <a:latin typeface="Arial" charset="0"/>
                <a:cs typeface="Arial" charset="0"/>
              </a:rPr>
              <a:t>mediado</a:t>
            </a:r>
            <a:r>
              <a:rPr lang="en-US" altLang="es-PR" sz="3400" dirty="0">
                <a:latin typeface="Arial" charset="0"/>
                <a:cs typeface="Arial" charset="0"/>
              </a:rPr>
              <a:t> </a:t>
            </a:r>
            <a:r>
              <a:rPr lang="en-US" altLang="es-PR" sz="3400" dirty="0" err="1">
                <a:latin typeface="Arial" charset="0"/>
                <a:cs typeface="Arial" charset="0"/>
              </a:rPr>
              <a:t>por</a:t>
            </a:r>
            <a:r>
              <a:rPr lang="en-US" altLang="es-PR" sz="3400" dirty="0">
                <a:latin typeface="Arial" charset="0"/>
                <a:cs typeface="Arial" charset="0"/>
              </a:rPr>
              <a:t> </a:t>
            </a:r>
            <a:r>
              <a:rPr lang="en-US" altLang="es-PR" sz="3400" dirty="0" err="1">
                <a:latin typeface="Arial" charset="0"/>
                <a:cs typeface="Arial" charset="0"/>
              </a:rPr>
              <a:t>dispositivos</a:t>
            </a:r>
            <a:r>
              <a:rPr lang="en-US" altLang="es-PR" sz="3400" dirty="0">
                <a:latin typeface="Arial" charset="0"/>
                <a:cs typeface="Arial" charset="0"/>
              </a:rPr>
              <a:t> </a:t>
            </a:r>
            <a:r>
              <a:rPr lang="en-US" altLang="es-PR" sz="3400" dirty="0" err="1">
                <a:latin typeface="Arial" charset="0"/>
                <a:cs typeface="Arial" charset="0"/>
              </a:rPr>
              <a:t>móviles</a:t>
            </a:r>
            <a:endParaRPr lang="en-US" altLang="es-PR" sz="3400" dirty="0">
              <a:latin typeface="Arial" charset="0"/>
              <a:cs typeface="Arial" charset="0"/>
            </a:endParaRPr>
          </a:p>
        </p:txBody>
      </p:sp>
      <p:pic>
        <p:nvPicPr>
          <p:cNvPr id="46" name="Picture 45">
            <a:extLst>
              <a:ext uri="{FF2B5EF4-FFF2-40B4-BE49-F238E27FC236}">
                <a16:creationId xmlns:a16="http://schemas.microsoft.com/office/drawing/2014/main" id="{F0421123-E2FC-4C2A-9BFF-560DC12D9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89" y="759341"/>
            <a:ext cx="1731175" cy="1342683"/>
          </a:xfrm>
          <a:prstGeom prst="rect">
            <a:avLst/>
          </a:prstGeom>
        </p:spPr>
      </p:pic>
    </p:spTree>
    <p:custDataLst>
      <p:tags r:id="rId1"/>
    </p:custDataLst>
    <p:extLst>
      <p:ext uri="{BB962C8B-B14F-4D97-AF65-F5344CB8AC3E}">
        <p14:creationId xmlns:p14="http://schemas.microsoft.com/office/powerpoint/2010/main" val="1570149260"/>
      </p:ext>
    </p:extLst>
  </p:cSld>
  <p:clrMapOvr>
    <a:masterClrMapping/>
  </p:clrMapOvr>
  <p:transition spd="slow">
    <p:newsflash/>
    <p:sndAc>
      <p:stSnd>
        <p:snd r:embed="rId4" name="breeze.wav"/>
      </p:stSnd>
    </p:sndAc>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977" y="1340768"/>
            <a:ext cx="1647455" cy="202063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3706" y="3452680"/>
            <a:ext cx="3641671" cy="2352584"/>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074" y="4000623"/>
            <a:ext cx="1314451" cy="1963028"/>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529" y="747300"/>
            <a:ext cx="2725580" cy="1811802"/>
          </a:xfrm>
          <a:prstGeom prst="rect">
            <a:avLst/>
          </a:prstGeom>
        </p:spPr>
      </p:pic>
      <p:sp>
        <p:nvSpPr>
          <p:cNvPr id="29" name="Title 1"/>
          <p:cNvSpPr>
            <a:spLocks/>
          </p:cNvSpPr>
          <p:nvPr/>
        </p:nvSpPr>
        <p:spPr bwMode="auto">
          <a:xfrm>
            <a:off x="2915816" y="691357"/>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30" name="Title 1"/>
          <p:cNvSpPr>
            <a:spLocks/>
          </p:cNvSpPr>
          <p:nvPr/>
        </p:nvSpPr>
        <p:spPr bwMode="auto">
          <a:xfrm>
            <a:off x="2915817" y="1483445"/>
            <a:ext cx="453650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TRASFONDO HISTÓRICO</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1" name="Picture 23" descr="CURVHE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6534" y="1989212"/>
            <a:ext cx="28083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a:spLocks/>
          </p:cNvSpPr>
          <p:nvPr/>
        </p:nvSpPr>
        <p:spPr bwMode="auto">
          <a:xfrm>
            <a:off x="3058543" y="2052712"/>
            <a:ext cx="244827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EVOLUCIÓN</a:t>
            </a:r>
          </a:p>
        </p:txBody>
      </p:sp>
      <p:sp>
        <p:nvSpPr>
          <p:cNvPr id="33" name="Text Box 6"/>
          <p:cNvSpPr txBox="1">
            <a:spLocks noChangeArrowheads="1"/>
          </p:cNvSpPr>
          <p:nvPr/>
        </p:nvSpPr>
        <p:spPr bwMode="auto">
          <a:xfrm>
            <a:off x="691003" y="2708920"/>
            <a:ext cx="6905334" cy="49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900" dirty="0" err="1">
                <a:solidFill>
                  <a:srgbClr val="484876"/>
                </a:solidFill>
                <a:effectLst>
                  <a:outerShdw blurRad="38100" dist="38100" dir="2700000" algn="tl">
                    <a:srgbClr val="C0C0C0"/>
                  </a:outerShdw>
                </a:effectLst>
                <a:latin typeface="Calibri" panose="020F0502020204030204" pitchFamily="34" charset="0"/>
              </a:rPr>
              <a:t>Década</a:t>
            </a:r>
            <a:r>
              <a:rPr lang="en-US" altLang="es-PR" sz="2900" dirty="0">
                <a:solidFill>
                  <a:srgbClr val="484876"/>
                </a:solidFill>
                <a:effectLst>
                  <a:outerShdw blurRad="38100" dist="38100" dir="2700000" algn="tl">
                    <a:srgbClr val="C0C0C0"/>
                  </a:outerShdw>
                </a:effectLst>
                <a:latin typeface="Calibri" panose="020F0502020204030204" pitchFamily="34" charset="0"/>
              </a:rPr>
              <a:t> de </a:t>
            </a:r>
            <a:r>
              <a:rPr lang="en-US" altLang="es-PR" sz="2900" dirty="0" err="1">
                <a:solidFill>
                  <a:srgbClr val="484876"/>
                </a:solidFill>
                <a:effectLst>
                  <a:outerShdw blurRad="38100" dist="38100" dir="2700000" algn="tl">
                    <a:srgbClr val="C0C0C0"/>
                  </a:outerShdw>
                </a:effectLst>
                <a:latin typeface="Calibri" panose="020F0502020204030204" pitchFamily="34" charset="0"/>
              </a:rPr>
              <a:t>los</a:t>
            </a:r>
            <a:r>
              <a:rPr lang="en-US" altLang="es-PR" sz="2900" dirty="0">
                <a:solidFill>
                  <a:srgbClr val="484876"/>
                </a:solidFill>
                <a:effectLst>
                  <a:outerShdw blurRad="38100" dist="38100" dir="2700000" algn="tl">
                    <a:srgbClr val="C0C0C0"/>
                  </a:outerShdw>
                </a:effectLst>
                <a:latin typeface="Calibri" panose="020F0502020204030204" pitchFamily="34" charset="0"/>
              </a:rPr>
              <a:t> </a:t>
            </a:r>
            <a:r>
              <a:rPr lang="en-US" altLang="es-PR" sz="2900" dirty="0" err="1">
                <a:solidFill>
                  <a:srgbClr val="484876"/>
                </a:solidFill>
                <a:effectLst>
                  <a:outerShdw blurRad="38100" dist="38100" dir="2700000" algn="tl">
                    <a:srgbClr val="C0C0C0"/>
                  </a:outerShdw>
                </a:effectLst>
                <a:latin typeface="Calibri" panose="020F0502020204030204" pitchFamily="34" charset="0"/>
              </a:rPr>
              <a:t>Noventa</a:t>
            </a:r>
            <a:r>
              <a:rPr lang="en-US" altLang="es-PR" sz="2900" dirty="0">
                <a:solidFill>
                  <a:srgbClr val="484876"/>
                </a:solidFill>
                <a:effectLst>
                  <a:outerShdw blurRad="38100" dist="38100" dir="2700000" algn="tl">
                    <a:srgbClr val="C0C0C0"/>
                  </a:outerShdw>
                </a:effectLst>
                <a:latin typeface="Calibri" panose="020F0502020204030204" pitchFamily="34" charset="0"/>
              </a:rPr>
              <a:t> – </a:t>
            </a:r>
            <a:r>
              <a:rPr lang="en-US" altLang="es-PR" sz="2900" i="1" dirty="0">
                <a:solidFill>
                  <a:srgbClr val="484876"/>
                </a:solidFill>
                <a:effectLst>
                  <a:outerShdw blurRad="38100" dist="38100" dir="2700000" algn="tl">
                    <a:srgbClr val="C0C0C0"/>
                  </a:outerShdw>
                </a:effectLst>
                <a:latin typeface="Calibri" panose="020F0502020204030204" pitchFamily="34" charset="0"/>
              </a:rPr>
              <a:t>”Back to Basics”:</a:t>
            </a:r>
            <a:endParaRPr lang="en-US" altLang="es-PR" sz="2900" b="0" i="1" dirty="0">
              <a:solidFill>
                <a:srgbClr val="FF0000"/>
              </a:solidFill>
              <a:latin typeface="Arial Black" panose="020B0A04020102020204" pitchFamily="34" charset="0"/>
            </a:endParaRPr>
          </a:p>
        </p:txBody>
      </p:sp>
      <p:pic>
        <p:nvPicPr>
          <p:cNvPr id="34" name="Picture 3" descr="PntBlue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445" y="2780928"/>
            <a:ext cx="366954" cy="334463"/>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6"/>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Tomado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xii),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2015, N</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36" name="Text Box 14"/>
          <p:cNvSpPr txBox="1">
            <a:spLocks noChangeArrowheads="1"/>
          </p:cNvSpPr>
          <p:nvPr/>
        </p:nvSpPr>
        <p:spPr bwMode="auto">
          <a:xfrm>
            <a:off x="1051365" y="3212976"/>
            <a:ext cx="36665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Surge el </a:t>
            </a:r>
            <a:r>
              <a:rPr lang="en-US" altLang="es-PR" sz="2100" dirty="0" err="1">
                <a:solidFill>
                  <a:srgbClr val="000000"/>
                </a:solidFill>
              </a:rPr>
              <a:t>movimiento</a:t>
            </a:r>
            <a:r>
              <a:rPr lang="en-US" altLang="es-PR" sz="2100" dirty="0">
                <a:solidFill>
                  <a:srgbClr val="000000"/>
                </a:solidFill>
              </a:rPr>
              <a:t> del:</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37" name="Picture 15" descr="Bullet_Round_Diamond_Maggenta_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300" y="331465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12"/>
          <p:cNvSpPr txBox="1">
            <a:spLocks noChangeArrowheads="1"/>
          </p:cNvSpPr>
          <p:nvPr/>
        </p:nvSpPr>
        <p:spPr bwMode="auto">
          <a:xfrm>
            <a:off x="1444749" y="3645024"/>
            <a:ext cx="3921248"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panose="020B0604020202020204" pitchFamily="34" charset="0"/>
              </a:rPr>
              <a:t>Entrenamiento Funcional:</a:t>
            </a:r>
            <a:endParaRPr lang="en-US" altLang="es-PR" sz="2200" b="0" i="1"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39" name="Picture 13" descr="Bullets_Arrow-Thin_Green_Right_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9533" y="3678361"/>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28"/>
          <p:cNvSpPr txBox="1">
            <a:spLocks noChangeArrowheads="1"/>
          </p:cNvSpPr>
          <p:nvPr/>
        </p:nvSpPr>
        <p:spPr bwMode="auto">
          <a:xfrm>
            <a:off x="1693738" y="4077072"/>
            <a:ext cx="230219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Calibri" pitchFamily="34" charset="0"/>
              </a:rPr>
              <a:t>Se comercializa:</a:t>
            </a:r>
            <a:endParaRPr lang="en-US" altLang="es-PR" sz="2200" b="0" i="1" u="sng" dirty="0">
              <a:solidFill>
                <a:srgbClr val="FF0000"/>
              </a:solidFill>
              <a:effectLst>
                <a:outerShdw blurRad="38100" dist="38100" dir="2700000" algn="tl">
                  <a:srgbClr val="C0C0C0"/>
                </a:outerShdw>
              </a:effectLst>
              <a:latin typeface="Arial Black" pitchFamily="34" charset="0"/>
            </a:endParaRPr>
          </a:p>
        </p:txBody>
      </p:sp>
      <p:pic>
        <p:nvPicPr>
          <p:cNvPr id="41" name="Picture 29" descr="Bullet_Square_Belved_Red1_0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9275" y="4180259"/>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73"/>
          <p:cNvSpPr txBox="1">
            <a:spLocks noChangeArrowheads="1"/>
          </p:cNvSpPr>
          <p:nvPr/>
        </p:nvSpPr>
        <p:spPr bwMode="auto">
          <a:xfrm>
            <a:off x="1980629" y="4907508"/>
            <a:ext cx="2303340"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i="1" dirty="0">
                <a:solidFill>
                  <a:srgbClr val="000000"/>
                </a:solidFill>
                <a:latin typeface="Times New Roman" pitchFamily="18" charset="0"/>
              </a:rPr>
              <a:t>Auge actual</a:t>
            </a:r>
            <a:endParaRPr lang="en-US" altLang="es-PR" sz="2200" i="1" dirty="0">
              <a:solidFill>
                <a:srgbClr val="FF0000"/>
              </a:solidFill>
              <a:effectLst>
                <a:outerShdw blurRad="38100" dist="38100" dir="2700000" algn="tl">
                  <a:srgbClr val="C0C0C0"/>
                </a:outerShdw>
              </a:effectLst>
              <a:latin typeface="Times New Roman" pitchFamily="18" charset="0"/>
            </a:endParaRPr>
          </a:p>
        </p:txBody>
      </p:sp>
      <p:sp>
        <p:nvSpPr>
          <p:cNvPr id="43" name="Text Box 74"/>
          <p:cNvSpPr txBox="1">
            <a:spLocks noChangeArrowheads="1"/>
          </p:cNvSpPr>
          <p:nvPr/>
        </p:nvSpPr>
        <p:spPr bwMode="auto">
          <a:xfrm>
            <a:off x="1944116" y="4548733"/>
            <a:ext cx="3996036"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nb-NO" altLang="es-PR" sz="1900" dirty="0"/>
              <a:t>Ha crecido desde entonces:</a:t>
            </a:r>
            <a:endParaRPr lang="en-US" altLang="es-PR" sz="1900" dirty="0"/>
          </a:p>
        </p:txBody>
      </p:sp>
      <p:pic>
        <p:nvPicPr>
          <p:cNvPr id="44" name="Picture 75" descr="Bullet_Round_Sphere_Violete_0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63141" y="4620171"/>
            <a:ext cx="234950" cy="212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8969499"/>
      </p:ext>
    </p:extLst>
  </p:cSld>
  <p:clrMapOvr>
    <a:masterClrMapping/>
  </p:clrMapOvr>
  <p:transition spd="slow">
    <p:checke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6" y="624040"/>
            <a:ext cx="2919302" cy="1946201"/>
          </a:xfrm>
          <a:prstGeom prst="rect">
            <a:avLst/>
          </a:prstGeom>
          <a:effectLst>
            <a:softEdge rad="317500"/>
          </a:effectLst>
        </p:spPr>
      </p:pic>
      <p:sp>
        <p:nvSpPr>
          <p:cNvPr id="26" name="Title 1"/>
          <p:cNvSpPr>
            <a:spLocks/>
          </p:cNvSpPr>
          <p:nvPr/>
        </p:nvSpPr>
        <p:spPr bwMode="auto">
          <a:xfrm>
            <a:off x="2915816" y="620688"/>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7" name="Title 1"/>
          <p:cNvSpPr>
            <a:spLocks/>
          </p:cNvSpPr>
          <p:nvPr/>
        </p:nvSpPr>
        <p:spPr bwMode="auto">
          <a:xfrm>
            <a:off x="2915817" y="1412776"/>
            <a:ext cx="453650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ESCENARIOS</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8" name="Picture 2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3" y="1918543"/>
            <a:ext cx="56166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itle 1"/>
          <p:cNvSpPr>
            <a:spLocks/>
          </p:cNvSpPr>
          <p:nvPr/>
        </p:nvSpPr>
        <p:spPr bwMode="auto">
          <a:xfrm>
            <a:off x="3059832" y="1982043"/>
            <a:ext cx="5256584"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CONTEXTOS PARA SU USO</a:t>
            </a:r>
          </a:p>
        </p:txBody>
      </p:sp>
      <p:sp>
        <p:nvSpPr>
          <p:cNvPr id="30" name="Text Box 9"/>
          <p:cNvSpPr txBox="1">
            <a:spLocks noChangeArrowheads="1"/>
          </p:cNvSpPr>
          <p:nvPr/>
        </p:nvSpPr>
        <p:spPr bwMode="auto">
          <a:xfrm>
            <a:off x="836343" y="3375739"/>
            <a:ext cx="798412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Entrenamiento físico-preventivo para la población general</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1" name="Picture 3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335792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9"/>
          <p:cNvSpPr txBox="1">
            <a:spLocks noChangeArrowheads="1"/>
          </p:cNvSpPr>
          <p:nvPr/>
        </p:nvSpPr>
        <p:spPr bwMode="auto">
          <a:xfrm>
            <a:off x="842132" y="5823074"/>
            <a:ext cx="7834323"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P</a:t>
            </a:r>
            <a:r>
              <a:rPr lang="es-PR" altLang="es-PR" sz="2600" b="1" dirty="0">
                <a:solidFill>
                  <a:srgbClr val="26263E"/>
                </a:solidFill>
                <a:latin typeface="Arial" panose="020B0604020202020204" pitchFamily="34" charset="0"/>
                <a:cs typeface="Arial" panose="020B0604020202020204" pitchFamily="34" charset="0"/>
              </a:rPr>
              <a:t>rograma de ejercicios terap</a:t>
            </a:r>
            <a:r>
              <a:rPr lang="es-PR" altLang="es-PR" sz="2600" dirty="0">
                <a:solidFill>
                  <a:srgbClr val="26263E"/>
                </a:solidFill>
                <a:latin typeface="Arial" panose="020B0604020202020204" pitchFamily="34" charset="0"/>
                <a:cs typeface="Arial" panose="020B0604020202020204" pitchFamily="34" charset="0"/>
              </a:rPr>
              <a:t>éuticos para la rehabilitación de lesiones deportivas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3"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580526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836344" y="2800077"/>
            <a:ext cx="702788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E</a:t>
            </a:r>
            <a:r>
              <a:rPr lang="es-PR" altLang="es-PR" sz="2600" b="1" dirty="0">
                <a:solidFill>
                  <a:srgbClr val="26263E"/>
                </a:solidFill>
                <a:latin typeface="Arial" panose="020B0604020202020204" pitchFamily="34" charset="0"/>
                <a:cs typeface="Arial" panose="020B0604020202020204" pitchFamily="34" charset="0"/>
              </a:rPr>
              <a:t>ntrenamiento físico-deportivo para atletas</a:t>
            </a:r>
          </a:p>
        </p:txBody>
      </p:sp>
      <p:pic>
        <p:nvPicPr>
          <p:cNvPr id="35"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278226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4"/>
          <p:cNvSpPr txBox="1">
            <a:spLocks noChangeArrowheads="1"/>
          </p:cNvSpPr>
          <p:nvPr/>
        </p:nvSpPr>
        <p:spPr bwMode="auto">
          <a:xfrm>
            <a:off x="1123372" y="4470212"/>
            <a:ext cx="726505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Grupo</a:t>
            </a:r>
            <a:r>
              <a:rPr lang="en-US" altLang="es-PR" sz="2100" dirty="0">
                <a:solidFill>
                  <a:srgbClr val="000000"/>
                </a:solidFill>
              </a:rPr>
              <a:t> </a:t>
            </a:r>
            <a:r>
              <a:rPr lang="en-US" altLang="es-PR" sz="2100" dirty="0" err="1">
                <a:solidFill>
                  <a:srgbClr val="000000"/>
                </a:solidFill>
              </a:rPr>
              <a:t>pediátrico</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37" name="Picture 15"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308" y="4571894"/>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14"/>
          <p:cNvSpPr txBox="1">
            <a:spLocks noChangeArrowheads="1"/>
          </p:cNvSpPr>
          <p:nvPr/>
        </p:nvSpPr>
        <p:spPr bwMode="auto">
          <a:xfrm>
            <a:off x="1123373" y="4885710"/>
            <a:ext cx="36665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Colectivo</a:t>
            </a:r>
            <a:r>
              <a:rPr lang="en-US" altLang="es-PR" sz="2100" dirty="0">
                <a:solidFill>
                  <a:srgbClr val="000000"/>
                </a:solidFill>
              </a:rPr>
              <a:t> </a:t>
            </a:r>
            <a:r>
              <a:rPr lang="en-US" altLang="es-PR" sz="2100" dirty="0" err="1">
                <a:solidFill>
                  <a:srgbClr val="000000"/>
                </a:solidFill>
              </a:rPr>
              <a:t>geriático</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39" name="Picture 15"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308" y="4987392"/>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4"/>
          <p:cNvSpPr txBox="1">
            <a:spLocks noChangeArrowheads="1"/>
          </p:cNvSpPr>
          <p:nvPr/>
        </p:nvSpPr>
        <p:spPr bwMode="auto">
          <a:xfrm>
            <a:off x="1123373" y="5317758"/>
            <a:ext cx="36665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Embarazadas</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41" name="Picture 15"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308" y="541944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14"/>
          <p:cNvSpPr txBox="1">
            <a:spLocks noChangeArrowheads="1"/>
          </p:cNvSpPr>
          <p:nvPr/>
        </p:nvSpPr>
        <p:spPr bwMode="auto">
          <a:xfrm>
            <a:off x="1123372" y="4093622"/>
            <a:ext cx="755308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Individuos</a:t>
            </a:r>
            <a:r>
              <a:rPr lang="en-US" altLang="es-PR" sz="2100" dirty="0">
                <a:solidFill>
                  <a:srgbClr val="000000"/>
                </a:solidFill>
              </a:rPr>
              <a:t> </a:t>
            </a:r>
            <a:r>
              <a:rPr lang="en-US" altLang="es-PR" sz="2100" dirty="0" err="1">
                <a:solidFill>
                  <a:srgbClr val="000000"/>
                </a:solidFill>
              </a:rPr>
              <a:t>aparentemente</a:t>
            </a:r>
            <a:r>
              <a:rPr lang="en-US" altLang="es-PR" sz="2100" dirty="0">
                <a:solidFill>
                  <a:srgbClr val="000000"/>
                </a:solidFill>
              </a:rPr>
              <a:t> </a:t>
            </a:r>
            <a:r>
              <a:rPr lang="en-US" altLang="es-PR" sz="2100" dirty="0" err="1">
                <a:solidFill>
                  <a:srgbClr val="000000"/>
                </a:solidFill>
              </a:rPr>
              <a:t>saludables</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43" name="Picture 15"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308" y="4195304"/>
            <a:ext cx="276225" cy="273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0512830"/>
      </p:ext>
    </p:extLst>
  </p:cSld>
  <p:clrMapOvr>
    <a:masterClrMapping/>
  </p:clrMapOvr>
  <p:transition spd="slow">
    <p:checke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692328" y="1142152"/>
            <a:ext cx="827216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Antes todo era funcional – se practicaba el deporte</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12434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9"/>
          <p:cNvSpPr txBox="1">
            <a:spLocks noChangeArrowheads="1"/>
          </p:cNvSpPr>
          <p:nvPr/>
        </p:nvSpPr>
        <p:spPr bwMode="auto">
          <a:xfrm>
            <a:off x="692328" y="2539529"/>
            <a:ext cx="560786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Década de los 80:</a:t>
            </a:r>
          </a:p>
        </p:txBody>
      </p:sp>
      <p:pic>
        <p:nvPicPr>
          <p:cNvPr id="5"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52171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auto">
          <a:xfrm>
            <a:off x="698116" y="4598938"/>
            <a:ext cx="682621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Década de los 90:</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7"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308" y="453794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698116" y="1718216"/>
            <a:ext cx="783432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Finales de los años 60:</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9"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308" y="170040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p:cNvSpPr txBox="1">
            <a:spLocks noChangeArrowheads="1"/>
          </p:cNvSpPr>
          <p:nvPr/>
        </p:nvSpPr>
        <p:spPr bwMode="auto">
          <a:xfrm>
            <a:off x="692328" y="566490"/>
            <a:ext cx="274466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Últimos 25 años</a:t>
            </a:r>
          </a:p>
        </p:txBody>
      </p:sp>
      <p:pic>
        <p:nvPicPr>
          <p:cNvPr id="11"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54868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2"/>
          <p:cNvSpPr txBox="1">
            <a:spLocks noChangeArrowheads="1"/>
          </p:cNvSpPr>
          <p:nvPr/>
        </p:nvSpPr>
        <p:spPr bwMode="auto">
          <a:xfrm>
            <a:off x="699702" y="2094047"/>
            <a:ext cx="8192777"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panose="020B0604020202020204" pitchFamily="34" charset="0"/>
              </a:rPr>
              <a:t>Orientado a las destrezas – </a:t>
            </a:r>
            <a:r>
              <a:rPr lang="es-ES" altLang="es-PR" sz="2200" i="1" dirty="0">
                <a:solidFill>
                  <a:srgbClr val="000000"/>
                </a:solidFill>
                <a:latin typeface="Arial" panose="020B0604020202020204" pitchFamily="34" charset="0"/>
              </a:rPr>
              <a:t>por ausencia de tecnología</a:t>
            </a:r>
            <a:endParaRPr lang="en-US" altLang="es-PR" sz="2200" b="0" i="1" dirty="0">
              <a:solidFill>
                <a:srgbClr val="FF0000"/>
              </a:solidFill>
              <a:effectLst>
                <a:outerShdw blurRad="38100" dist="38100" dir="2700000" algn="tl">
                  <a:srgbClr val="C0C0C0"/>
                </a:outerShdw>
              </a:effectLst>
              <a:latin typeface="Arial Black" panose="020B0A04020102020204" pitchFamily="34" charset="0"/>
            </a:endParaRPr>
          </a:p>
        </p:txBody>
      </p:sp>
      <p:sp>
        <p:nvSpPr>
          <p:cNvPr id="13" name="Text Box 14"/>
          <p:cNvSpPr txBox="1">
            <a:spLocks noChangeArrowheads="1"/>
          </p:cNvSpPr>
          <p:nvPr/>
        </p:nvSpPr>
        <p:spPr bwMode="auto">
          <a:xfrm>
            <a:off x="1051364" y="2953767"/>
            <a:ext cx="762484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Entrenamiento</a:t>
            </a:r>
            <a:r>
              <a:rPr lang="en-US" altLang="es-PR" sz="2100" dirty="0">
                <a:solidFill>
                  <a:srgbClr val="000000"/>
                </a:solidFill>
              </a:rPr>
              <a:t> de la </a:t>
            </a:r>
            <a:r>
              <a:rPr lang="en-US" altLang="es-PR" sz="2100" dirty="0" err="1">
                <a:solidFill>
                  <a:srgbClr val="000000"/>
                </a:solidFill>
              </a:rPr>
              <a:t>fortaleza</a:t>
            </a:r>
            <a:r>
              <a:rPr lang="en-US" altLang="es-PR" sz="2100" dirty="0">
                <a:solidFill>
                  <a:srgbClr val="000000"/>
                </a:solidFill>
              </a:rPr>
              <a:t> muscular </a:t>
            </a:r>
            <a:r>
              <a:rPr lang="en-US" altLang="es-PR" sz="2100" dirty="0" err="1">
                <a:solidFill>
                  <a:srgbClr val="000000"/>
                </a:solidFill>
              </a:rPr>
              <a:t>tradicional</a:t>
            </a:r>
            <a:r>
              <a:rPr lang="en-US" altLang="es-PR" sz="2100" dirty="0">
                <a:solidFill>
                  <a:srgbClr val="000000"/>
                </a:solidFill>
              </a:rPr>
              <a:t>:</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14" name="Picture 15"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00" y="3055449"/>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2"/>
          <p:cNvSpPr txBox="1">
            <a:spLocks noChangeArrowheads="1"/>
          </p:cNvSpPr>
          <p:nvPr/>
        </p:nvSpPr>
        <p:spPr bwMode="auto">
          <a:xfrm>
            <a:off x="1444749" y="3385815"/>
            <a:ext cx="3921248"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panose="020B0604020202020204" pitchFamily="34" charset="0"/>
              </a:rPr>
              <a:t>Resultado:</a:t>
            </a:r>
            <a:endParaRPr lang="en-US" altLang="es-PR" sz="2200" b="0" i="1"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16" name="Picture 13" descr="Bullets_Arrow-Thin_Green_Right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533" y="3419152"/>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8"/>
          <p:cNvSpPr txBox="1">
            <a:spLocks noChangeArrowheads="1"/>
          </p:cNvSpPr>
          <p:nvPr/>
        </p:nvSpPr>
        <p:spPr bwMode="auto">
          <a:xfrm>
            <a:off x="1693738" y="3817863"/>
            <a:ext cx="683870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Calibri" pitchFamily="34" charset="0"/>
              </a:rPr>
              <a:t>Mayor incidencia de lesiones</a:t>
            </a:r>
            <a:endParaRPr lang="en-US" altLang="es-PR" sz="2200" b="0" i="1" u="sng" dirty="0">
              <a:solidFill>
                <a:srgbClr val="FF0000"/>
              </a:solidFill>
              <a:effectLst>
                <a:outerShdw blurRad="38100" dist="38100" dir="2700000" algn="tl">
                  <a:srgbClr val="C0C0C0"/>
                </a:outerShdw>
              </a:effectLst>
              <a:latin typeface="Arial Black" pitchFamily="34" charset="0"/>
            </a:endParaRPr>
          </a:p>
        </p:txBody>
      </p:sp>
      <p:pic>
        <p:nvPicPr>
          <p:cNvPr id="18" name="Picture 29"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9275" y="3921050"/>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28"/>
          <p:cNvSpPr txBox="1">
            <a:spLocks noChangeArrowheads="1"/>
          </p:cNvSpPr>
          <p:nvPr/>
        </p:nvSpPr>
        <p:spPr bwMode="auto">
          <a:xfrm>
            <a:off x="1693737" y="4177903"/>
            <a:ext cx="6982469"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Calibri" pitchFamily="34" charset="0"/>
              </a:rPr>
              <a:t>Disminución en el rendimiento, o ejecutoria, atlética</a:t>
            </a:r>
            <a:endParaRPr lang="en-US" altLang="es-PR" sz="2200" b="0" i="1" u="sng" dirty="0">
              <a:solidFill>
                <a:srgbClr val="FF0000"/>
              </a:solidFill>
              <a:effectLst>
                <a:outerShdw blurRad="38100" dist="38100" dir="2700000" algn="tl">
                  <a:srgbClr val="C0C0C0"/>
                </a:outerShdw>
              </a:effectLst>
              <a:latin typeface="Arial Black" pitchFamily="34" charset="0"/>
            </a:endParaRPr>
          </a:p>
        </p:txBody>
      </p:sp>
      <p:pic>
        <p:nvPicPr>
          <p:cNvPr id="20" name="Picture 29"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9275" y="4281090"/>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4"/>
          <p:cNvSpPr txBox="1">
            <a:spLocks noChangeArrowheads="1"/>
          </p:cNvSpPr>
          <p:nvPr/>
        </p:nvSpPr>
        <p:spPr bwMode="auto">
          <a:xfrm>
            <a:off x="1079499" y="4957642"/>
            <a:ext cx="806450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Surge el </a:t>
            </a:r>
            <a:r>
              <a:rPr lang="en-US" altLang="es-PR" sz="2100" dirty="0" err="1">
                <a:solidFill>
                  <a:srgbClr val="000000"/>
                </a:solidFill>
              </a:rPr>
              <a:t>movimiento</a:t>
            </a:r>
            <a:r>
              <a:rPr lang="en-US" altLang="es-PR" sz="2100" dirty="0">
                <a:solidFill>
                  <a:srgbClr val="000000"/>
                </a:solidFill>
              </a:rPr>
              <a:t> del </a:t>
            </a:r>
            <a:r>
              <a:rPr lang="en-US" altLang="es-PR" sz="2100" dirty="0" err="1">
                <a:solidFill>
                  <a:srgbClr val="000000"/>
                </a:solidFill>
              </a:rPr>
              <a:t>entrenamiento</a:t>
            </a:r>
            <a:r>
              <a:rPr lang="en-US" altLang="es-PR" sz="2100" dirty="0">
                <a:solidFill>
                  <a:srgbClr val="000000"/>
                </a:solidFill>
              </a:rPr>
              <a:t> </a:t>
            </a:r>
            <a:r>
              <a:rPr lang="en-US" altLang="es-PR" sz="2100" dirty="0" err="1">
                <a:solidFill>
                  <a:srgbClr val="000000"/>
                </a:solidFill>
              </a:rPr>
              <a:t>funcional</a:t>
            </a:r>
            <a:r>
              <a:rPr lang="en-US" altLang="es-PR" sz="2100" dirty="0">
                <a:solidFill>
                  <a:srgbClr val="000000"/>
                </a:solidFill>
              </a:rPr>
              <a:t>:</a:t>
            </a:r>
          </a:p>
        </p:txBody>
      </p:sp>
      <p:pic>
        <p:nvPicPr>
          <p:cNvPr id="22" name="Picture 15"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599" y="5059324"/>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6"/>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Tomado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(pp. x-xiii),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2015, N</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24" name="Text Box 14"/>
          <p:cNvSpPr txBox="1">
            <a:spLocks noChangeArrowheads="1"/>
          </p:cNvSpPr>
          <p:nvPr/>
        </p:nvSpPr>
        <p:spPr bwMode="auto">
          <a:xfrm>
            <a:off x="1043484" y="5373216"/>
            <a:ext cx="806450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1900" i="1" dirty="0">
                <a:solidFill>
                  <a:srgbClr val="000000"/>
                </a:solidFill>
              </a:rPr>
              <a:t>Adelanto </a:t>
            </a:r>
            <a:r>
              <a:rPr lang="en-US" altLang="es-PR" sz="1900" i="1" dirty="0" err="1">
                <a:solidFill>
                  <a:srgbClr val="000000"/>
                </a:solidFill>
              </a:rPr>
              <a:t>en</a:t>
            </a:r>
            <a:r>
              <a:rPr lang="en-US" altLang="es-PR" sz="1900" i="1" dirty="0">
                <a:solidFill>
                  <a:srgbClr val="000000"/>
                </a:solidFill>
              </a:rPr>
              <a:t> </a:t>
            </a:r>
            <a:r>
              <a:rPr lang="en-US" altLang="es-PR" sz="1900" i="1" dirty="0" err="1">
                <a:solidFill>
                  <a:srgbClr val="000000"/>
                </a:solidFill>
              </a:rPr>
              <a:t>programas</a:t>
            </a:r>
            <a:r>
              <a:rPr lang="en-US" altLang="es-PR" sz="1900" i="1" dirty="0">
                <a:solidFill>
                  <a:srgbClr val="000000"/>
                </a:solidFill>
              </a:rPr>
              <a:t> de </a:t>
            </a:r>
            <a:r>
              <a:rPr lang="en-US" altLang="es-PR" sz="1900" i="1" dirty="0" err="1">
                <a:solidFill>
                  <a:srgbClr val="000000"/>
                </a:solidFill>
              </a:rPr>
              <a:t>entrenamieto</a:t>
            </a:r>
            <a:r>
              <a:rPr lang="en-US" altLang="es-PR" sz="1900" i="1" dirty="0">
                <a:solidFill>
                  <a:srgbClr val="000000"/>
                </a:solidFill>
              </a:rPr>
              <a:t> </a:t>
            </a:r>
            <a:r>
              <a:rPr lang="en-US" altLang="es-PR" sz="1900" i="1" dirty="0" err="1">
                <a:solidFill>
                  <a:srgbClr val="000000"/>
                </a:solidFill>
              </a:rPr>
              <a:t>específicos</a:t>
            </a:r>
            <a:r>
              <a:rPr lang="en-US" altLang="es-PR" sz="1900" i="1" dirty="0">
                <a:solidFill>
                  <a:srgbClr val="000000"/>
                </a:solidFill>
              </a:rPr>
              <a:t> al </a:t>
            </a:r>
            <a:r>
              <a:rPr lang="en-US" altLang="es-PR" sz="1900" i="1" dirty="0" err="1">
                <a:solidFill>
                  <a:srgbClr val="000000"/>
                </a:solidFill>
              </a:rPr>
              <a:t>deporte</a:t>
            </a:r>
            <a:r>
              <a:rPr lang="en-US" altLang="es-PR" sz="1900" i="1" dirty="0">
                <a:solidFill>
                  <a:srgbClr val="000000"/>
                </a:solidFill>
              </a:rPr>
              <a:t>, </a:t>
            </a:r>
            <a:r>
              <a:rPr lang="en-US" altLang="es-PR" sz="1900" i="1" dirty="0" err="1">
                <a:solidFill>
                  <a:srgbClr val="000000"/>
                </a:solidFill>
              </a:rPr>
              <a:t>así</a:t>
            </a:r>
            <a:r>
              <a:rPr lang="en-US" altLang="es-PR" sz="1900" i="1" dirty="0">
                <a:solidFill>
                  <a:srgbClr val="000000"/>
                </a:solidFill>
              </a:rPr>
              <a:t> </a:t>
            </a:r>
            <a:r>
              <a:rPr lang="en-US" altLang="es-PR" sz="1900" i="1" dirty="0" err="1">
                <a:solidFill>
                  <a:srgbClr val="000000"/>
                </a:solidFill>
              </a:rPr>
              <a:t>como</a:t>
            </a:r>
            <a:r>
              <a:rPr lang="en-US" altLang="es-PR" sz="1900" i="1" dirty="0">
                <a:solidFill>
                  <a:srgbClr val="000000"/>
                </a:solidFill>
              </a:rPr>
              <a:t> </a:t>
            </a:r>
            <a:r>
              <a:rPr lang="en-US" altLang="es-PR" sz="1900" i="1" dirty="0" err="1">
                <a:solidFill>
                  <a:srgbClr val="000000"/>
                </a:solidFill>
              </a:rPr>
              <a:t>ejercicios</a:t>
            </a:r>
            <a:r>
              <a:rPr lang="en-US" altLang="es-PR" sz="1900" i="1" dirty="0">
                <a:solidFill>
                  <a:srgbClr val="000000"/>
                </a:solidFill>
              </a:rPr>
              <a:t> </a:t>
            </a:r>
            <a:r>
              <a:rPr lang="en-US" altLang="es-PR" sz="1900" i="1" dirty="0" err="1">
                <a:solidFill>
                  <a:srgbClr val="000000"/>
                </a:solidFill>
              </a:rPr>
              <a:t>particulares</a:t>
            </a:r>
            <a:endParaRPr lang="en-US" altLang="es-PR" sz="1900" b="0" dirty="0">
              <a:solidFill>
                <a:srgbClr val="FF0000"/>
              </a:solidFill>
              <a:effectLst>
                <a:outerShdw blurRad="38100" dist="38100" dir="2700000" algn="tl">
                  <a:srgbClr val="C0C0C0"/>
                </a:outerShdw>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3780604593"/>
      </p:ext>
    </p:extLst>
  </p:cSld>
  <p:clrMapOvr>
    <a:masterClrMapping/>
  </p:clrMapOvr>
  <p:transition spd="slow">
    <p:checke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6" y="624040"/>
            <a:ext cx="2919302" cy="1946201"/>
          </a:xfrm>
          <a:prstGeom prst="rect">
            <a:avLst/>
          </a:prstGeom>
          <a:effectLst>
            <a:softEdge rad="317500"/>
          </a:effectLst>
        </p:spPr>
      </p:pic>
      <p:sp>
        <p:nvSpPr>
          <p:cNvPr id="23" name="Title 1"/>
          <p:cNvSpPr>
            <a:spLocks/>
          </p:cNvSpPr>
          <p:nvPr/>
        </p:nvSpPr>
        <p:spPr bwMode="auto">
          <a:xfrm>
            <a:off x="2915816" y="620688"/>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4" name="Title 1"/>
          <p:cNvSpPr>
            <a:spLocks/>
          </p:cNvSpPr>
          <p:nvPr/>
        </p:nvSpPr>
        <p:spPr bwMode="auto">
          <a:xfrm>
            <a:off x="2915817" y="1412776"/>
            <a:ext cx="453650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ESCENARIOS</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45" name="Picture 2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3" y="1918543"/>
            <a:ext cx="56166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a:spLocks/>
          </p:cNvSpPr>
          <p:nvPr/>
        </p:nvSpPr>
        <p:spPr bwMode="auto">
          <a:xfrm>
            <a:off x="3059832" y="1982043"/>
            <a:ext cx="5256584"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CONTEXTOS PARA SU USO</a:t>
            </a:r>
          </a:p>
        </p:txBody>
      </p:sp>
      <p:sp>
        <p:nvSpPr>
          <p:cNvPr id="47" name="Text Box 9"/>
          <p:cNvSpPr txBox="1">
            <a:spLocks noChangeArrowheads="1"/>
          </p:cNvSpPr>
          <p:nvPr/>
        </p:nvSpPr>
        <p:spPr bwMode="auto">
          <a:xfrm>
            <a:off x="836343" y="3375739"/>
            <a:ext cx="798412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err="1">
                <a:solidFill>
                  <a:srgbClr val="26263E"/>
                </a:solidFill>
                <a:latin typeface="Arial" panose="020B0604020202020204" pitchFamily="34" charset="0"/>
                <a:cs typeface="Arial" panose="020B0604020202020204" pitchFamily="34" charset="0"/>
              </a:rPr>
              <a:t>Entrenaiento</a:t>
            </a:r>
            <a:r>
              <a:rPr lang="es-PR" altLang="es-PR" sz="2600" b="1" dirty="0">
                <a:solidFill>
                  <a:srgbClr val="26263E"/>
                </a:solidFill>
                <a:latin typeface="Arial" panose="020B0604020202020204" pitchFamily="34" charset="0"/>
                <a:cs typeface="Arial" panose="020B0604020202020204" pitchFamily="34" charset="0"/>
              </a:rPr>
              <a:t> físico-preventivo para la población general</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8" name="Picture 4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335792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9"/>
          <p:cNvSpPr txBox="1">
            <a:spLocks noChangeArrowheads="1"/>
          </p:cNvSpPr>
          <p:nvPr/>
        </p:nvSpPr>
        <p:spPr bwMode="auto">
          <a:xfrm>
            <a:off x="842132" y="5823074"/>
            <a:ext cx="7834323"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P</a:t>
            </a:r>
            <a:r>
              <a:rPr lang="es-PR" altLang="es-PR" sz="2600" b="1" dirty="0">
                <a:solidFill>
                  <a:srgbClr val="26263E"/>
                </a:solidFill>
                <a:latin typeface="Arial" panose="020B0604020202020204" pitchFamily="34" charset="0"/>
                <a:cs typeface="Arial" panose="020B0604020202020204" pitchFamily="34" charset="0"/>
              </a:rPr>
              <a:t>rograma de ejercicios terap</a:t>
            </a:r>
            <a:r>
              <a:rPr lang="es-PR" altLang="es-PR" sz="2600" dirty="0">
                <a:solidFill>
                  <a:srgbClr val="26263E"/>
                </a:solidFill>
                <a:latin typeface="Arial" panose="020B0604020202020204" pitchFamily="34" charset="0"/>
                <a:cs typeface="Arial" panose="020B0604020202020204" pitchFamily="34" charset="0"/>
              </a:rPr>
              <a:t>éuticos para la rehabilitación de lesiones deportivas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0"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580526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9"/>
          <p:cNvSpPr txBox="1">
            <a:spLocks noChangeArrowheads="1"/>
          </p:cNvSpPr>
          <p:nvPr/>
        </p:nvSpPr>
        <p:spPr bwMode="auto">
          <a:xfrm>
            <a:off x="836344" y="2800077"/>
            <a:ext cx="702788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E</a:t>
            </a:r>
            <a:r>
              <a:rPr lang="es-PR" altLang="es-PR" sz="2600" b="1" dirty="0">
                <a:solidFill>
                  <a:srgbClr val="26263E"/>
                </a:solidFill>
                <a:latin typeface="Arial" panose="020B0604020202020204" pitchFamily="34" charset="0"/>
                <a:cs typeface="Arial" panose="020B0604020202020204" pitchFamily="34" charset="0"/>
              </a:rPr>
              <a:t>ntrenamiento físico-deportivo para atletas</a:t>
            </a:r>
          </a:p>
        </p:txBody>
      </p:sp>
      <p:pic>
        <p:nvPicPr>
          <p:cNvPr id="52"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278226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14"/>
          <p:cNvSpPr txBox="1">
            <a:spLocks noChangeArrowheads="1"/>
          </p:cNvSpPr>
          <p:nvPr/>
        </p:nvSpPr>
        <p:spPr bwMode="auto">
          <a:xfrm>
            <a:off x="1123372" y="4470212"/>
            <a:ext cx="726505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Grupo</a:t>
            </a:r>
            <a:r>
              <a:rPr lang="en-US" altLang="es-PR" sz="2100" dirty="0">
                <a:solidFill>
                  <a:srgbClr val="000000"/>
                </a:solidFill>
              </a:rPr>
              <a:t> </a:t>
            </a:r>
            <a:r>
              <a:rPr lang="en-US" altLang="es-PR" sz="2100" dirty="0" err="1">
                <a:solidFill>
                  <a:srgbClr val="000000"/>
                </a:solidFill>
              </a:rPr>
              <a:t>pediátrico</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54" name="Picture 15"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308" y="4571894"/>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55" name="Text Box 14"/>
          <p:cNvSpPr txBox="1">
            <a:spLocks noChangeArrowheads="1"/>
          </p:cNvSpPr>
          <p:nvPr/>
        </p:nvSpPr>
        <p:spPr bwMode="auto">
          <a:xfrm>
            <a:off x="1123373" y="4885710"/>
            <a:ext cx="36665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Colectivo</a:t>
            </a:r>
            <a:r>
              <a:rPr lang="en-US" altLang="es-PR" sz="2100" dirty="0">
                <a:solidFill>
                  <a:srgbClr val="000000"/>
                </a:solidFill>
              </a:rPr>
              <a:t> </a:t>
            </a:r>
            <a:r>
              <a:rPr lang="en-US" altLang="es-PR" sz="2100" dirty="0" err="1">
                <a:solidFill>
                  <a:srgbClr val="000000"/>
                </a:solidFill>
              </a:rPr>
              <a:t>geriático</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56" name="Picture 15"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308" y="4987392"/>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14"/>
          <p:cNvSpPr txBox="1">
            <a:spLocks noChangeArrowheads="1"/>
          </p:cNvSpPr>
          <p:nvPr/>
        </p:nvSpPr>
        <p:spPr bwMode="auto">
          <a:xfrm>
            <a:off x="1123373" y="5317758"/>
            <a:ext cx="36665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Embarazadas</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58" name="Picture 15"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308" y="541944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14"/>
          <p:cNvSpPr txBox="1">
            <a:spLocks noChangeArrowheads="1"/>
          </p:cNvSpPr>
          <p:nvPr/>
        </p:nvSpPr>
        <p:spPr bwMode="auto">
          <a:xfrm>
            <a:off x="1123372" y="4093622"/>
            <a:ext cx="755308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Individuos</a:t>
            </a:r>
            <a:r>
              <a:rPr lang="en-US" altLang="es-PR" sz="2100" dirty="0">
                <a:solidFill>
                  <a:srgbClr val="000000"/>
                </a:solidFill>
              </a:rPr>
              <a:t> </a:t>
            </a:r>
            <a:r>
              <a:rPr lang="en-US" altLang="es-PR" sz="2100" dirty="0" err="1">
                <a:solidFill>
                  <a:srgbClr val="000000"/>
                </a:solidFill>
              </a:rPr>
              <a:t>aparentemente</a:t>
            </a:r>
            <a:r>
              <a:rPr lang="en-US" altLang="es-PR" sz="2100" dirty="0">
                <a:solidFill>
                  <a:srgbClr val="000000"/>
                </a:solidFill>
              </a:rPr>
              <a:t> </a:t>
            </a:r>
            <a:r>
              <a:rPr lang="en-US" altLang="es-PR" sz="2100" dirty="0" err="1">
                <a:solidFill>
                  <a:srgbClr val="000000"/>
                </a:solidFill>
              </a:rPr>
              <a:t>saludables</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60" name="Picture 15"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308" y="4195304"/>
            <a:ext cx="276225" cy="273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2748544"/>
      </p:ext>
    </p:extLst>
  </p:cSld>
  <p:clrMapOvr>
    <a:masterClrMapping/>
  </p:clrMapOvr>
  <p:transition spd="slow">
    <p:checke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809" name="Text Box 65"/>
          <p:cNvSpPr txBox="1">
            <a:spLocks noChangeArrowheads="1"/>
          </p:cNvSpPr>
          <p:nvPr/>
        </p:nvSpPr>
        <p:spPr bwMode="auto">
          <a:xfrm>
            <a:off x="431800" y="2146300"/>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Seleccionar el diseño (tipos de cortes) de la tira indicada:</a:t>
            </a:r>
          </a:p>
        </p:txBody>
      </p:sp>
      <p:pic>
        <p:nvPicPr>
          <p:cNvPr id="2079810" name="Picture 66"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22177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79811" name="Text Box 67"/>
          <p:cNvSpPr txBox="1">
            <a:spLocks noChangeArrowheads="1"/>
          </p:cNvSpPr>
          <p:nvPr/>
        </p:nvSpPr>
        <p:spPr bwMode="auto">
          <a:xfrm>
            <a:off x="757238" y="2651125"/>
            <a:ext cx="13668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Tira </a:t>
            </a:r>
            <a:r>
              <a:rPr lang="en-US" altLang="es-PR" sz="2500" b="0">
                <a:solidFill>
                  <a:srgbClr val="FF0000"/>
                </a:solidFill>
                <a:latin typeface="Arial Black" pitchFamily="34" charset="0"/>
              </a:rPr>
              <a:t>Y</a:t>
            </a:r>
            <a:r>
              <a:rPr lang="en-US" altLang="es-PR" sz="2100">
                <a:solidFill>
                  <a:srgbClr val="000000"/>
                </a:solidFill>
              </a:rPr>
              <a:t> – </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079812" name="Picture 68"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338" y="27813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79813" name="Text Box 69"/>
          <p:cNvSpPr txBox="1">
            <a:spLocks noChangeArrowheads="1"/>
          </p:cNvSpPr>
          <p:nvPr/>
        </p:nvSpPr>
        <p:spPr bwMode="auto">
          <a:xfrm>
            <a:off x="1155700" y="3168650"/>
            <a:ext cx="7629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Indicaciones:</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079814" name="Picture 70"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625" y="320198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79815" name="Text Box 71"/>
          <p:cNvSpPr txBox="1">
            <a:spLocks noChangeArrowheads="1"/>
          </p:cNvSpPr>
          <p:nvPr/>
        </p:nvSpPr>
        <p:spPr bwMode="auto">
          <a:xfrm>
            <a:off x="1441450" y="3551238"/>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Facilitar o inhibir el estímulo muscular:</a:t>
            </a:r>
            <a:endParaRPr lang="en-US" altLang="es-PR" sz="2200" i="1">
              <a:solidFill>
                <a:srgbClr val="FF0000"/>
              </a:solidFill>
              <a:effectLst>
                <a:outerShdw blurRad="38100" dist="38100" dir="2700000" algn="tl">
                  <a:srgbClr val="C0C0C0"/>
                </a:outerShdw>
              </a:effectLst>
              <a:latin typeface="Calibri" pitchFamily="34" charset="0"/>
            </a:endParaRPr>
          </a:p>
        </p:txBody>
      </p:sp>
      <p:pic>
        <p:nvPicPr>
          <p:cNvPr id="2079816" name="Picture 72"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6988" y="3654425"/>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079817" name="Text Box 73"/>
          <p:cNvSpPr txBox="1">
            <a:spLocks noChangeArrowheads="1"/>
          </p:cNvSpPr>
          <p:nvPr/>
        </p:nvSpPr>
        <p:spPr bwMode="auto">
          <a:xfrm>
            <a:off x="1801813" y="4343400"/>
            <a:ext cx="56880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Times New Roman" pitchFamily="18" charset="0"/>
              </a:rPr>
              <a:t>Disminuye un poco la intensidad del estímulo.</a:t>
            </a:r>
            <a:endParaRPr lang="en-US" altLang="es-PR" sz="2200" i="1">
              <a:solidFill>
                <a:srgbClr val="FF0000"/>
              </a:solidFill>
              <a:effectLst>
                <a:outerShdw blurRad="38100" dist="38100" dir="2700000" algn="tl">
                  <a:srgbClr val="C0C0C0"/>
                </a:outerShdw>
              </a:effectLst>
              <a:latin typeface="Times New Roman" pitchFamily="18" charset="0"/>
            </a:endParaRPr>
          </a:p>
        </p:txBody>
      </p:sp>
      <p:sp>
        <p:nvSpPr>
          <p:cNvPr id="2079818" name="Text Box 74"/>
          <p:cNvSpPr txBox="1">
            <a:spLocks noChangeArrowheads="1"/>
          </p:cNvSpPr>
          <p:nvPr/>
        </p:nvSpPr>
        <p:spPr bwMode="auto">
          <a:xfrm>
            <a:off x="1765300" y="3984625"/>
            <a:ext cx="716438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nb-NO" altLang="es-PR" sz="1900"/>
              <a:t>Dispersa la tensión a través de las colitas:</a:t>
            </a:r>
            <a:endParaRPr lang="en-US" altLang="es-PR" sz="1900"/>
          </a:p>
        </p:txBody>
      </p:sp>
      <p:pic>
        <p:nvPicPr>
          <p:cNvPr id="2079819" name="Picture 75" descr="Bullet_Round_Sphere_Violete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4325" y="4056063"/>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2079820" name="Text Box 76"/>
          <p:cNvSpPr txBox="1">
            <a:spLocks noChangeArrowheads="1"/>
          </p:cNvSpPr>
          <p:nvPr/>
        </p:nvSpPr>
        <p:spPr bwMode="auto">
          <a:xfrm>
            <a:off x="1155700" y="4719638"/>
            <a:ext cx="7629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Técnica:</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079821" name="Picture 77"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625" y="475297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79822" name="Text Box 78"/>
          <p:cNvSpPr txBox="1">
            <a:spLocks noChangeArrowheads="1"/>
          </p:cNvSpPr>
          <p:nvPr/>
        </p:nvSpPr>
        <p:spPr bwMode="auto">
          <a:xfrm>
            <a:off x="1441450" y="5102225"/>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Aplicar el vendaje neuromuscular alrededor del músculo esquelético a ser tratado:</a:t>
            </a:r>
            <a:endParaRPr lang="en-US" altLang="es-PR" sz="2200" i="1">
              <a:solidFill>
                <a:srgbClr val="FF0000"/>
              </a:solidFill>
              <a:effectLst>
                <a:outerShdw blurRad="38100" dist="38100" dir="2700000" algn="tl">
                  <a:srgbClr val="C0C0C0"/>
                </a:outerShdw>
              </a:effectLst>
              <a:latin typeface="Calibri" pitchFamily="34" charset="0"/>
            </a:endParaRPr>
          </a:p>
        </p:txBody>
      </p:sp>
      <p:pic>
        <p:nvPicPr>
          <p:cNvPr id="2079823" name="Picture 79"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6988" y="5205413"/>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079824" name="Text Box 80"/>
          <p:cNvSpPr txBox="1">
            <a:spLocks noChangeArrowheads="1"/>
          </p:cNvSpPr>
          <p:nvPr/>
        </p:nvSpPr>
        <p:spPr bwMode="auto">
          <a:xfrm>
            <a:off x="1801813" y="6145213"/>
            <a:ext cx="56880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Times New Roman" pitchFamily="18" charset="0"/>
              </a:rPr>
              <a:t>Medido desde el origen hasta la inserción</a:t>
            </a:r>
            <a:endParaRPr lang="en-US" altLang="es-PR" sz="2200" i="1">
              <a:solidFill>
                <a:srgbClr val="FF0000"/>
              </a:solidFill>
              <a:effectLst>
                <a:outerShdw blurRad="38100" dist="38100" dir="2700000" algn="tl">
                  <a:srgbClr val="C0C0C0"/>
                </a:outerShdw>
              </a:effectLst>
              <a:latin typeface="Times New Roman" pitchFamily="18" charset="0"/>
            </a:endParaRPr>
          </a:p>
        </p:txBody>
      </p:sp>
      <p:sp>
        <p:nvSpPr>
          <p:cNvPr id="2079825" name="Text Box 81"/>
          <p:cNvSpPr txBox="1">
            <a:spLocks noChangeArrowheads="1"/>
          </p:cNvSpPr>
          <p:nvPr/>
        </p:nvSpPr>
        <p:spPr bwMode="auto">
          <a:xfrm>
            <a:off x="1765300" y="5824538"/>
            <a:ext cx="716438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nb-NO" altLang="es-PR" sz="1900"/>
              <a:t>Debe ser 2 pulgadas más largo que el músculo afectado:</a:t>
            </a:r>
            <a:endParaRPr lang="en-US" altLang="es-PR" sz="1900"/>
          </a:p>
        </p:txBody>
      </p:sp>
      <p:pic>
        <p:nvPicPr>
          <p:cNvPr id="2079826" name="Picture 82" descr="Bullet_Round_Sphere_Violete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4325" y="5891213"/>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773363" y="549275"/>
            <a:ext cx="61198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a:solidFill>
                  <a:srgbClr val="484876"/>
                </a:solidFill>
                <a:effectLst>
                  <a:outerShdw blurRad="38100" dist="38100" dir="2700000" algn="tl">
                    <a:srgbClr val="C0C0C0"/>
                  </a:outerShdw>
                </a:effectLst>
                <a:latin typeface="Arial Black" pitchFamily="34" charset="0"/>
                <a:cs typeface="Arial" charset="0"/>
              </a:rPr>
              <a:t>KINESIO-TAPING – Guías Iniciales:</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2400" b="0" i="1">
                <a:solidFill>
                  <a:srgbClr val="484876"/>
                </a:solidFill>
                <a:effectLst>
                  <a:outerShdw blurRad="38100" dist="38100" dir="2700000" algn="tl">
                    <a:srgbClr val="C0C0C0"/>
                  </a:outerShdw>
                </a:effectLst>
                <a:latin typeface="Arial Black" pitchFamily="34" charset="0"/>
                <a:cs typeface="Arial" charset="0"/>
              </a:rPr>
              <a:t>TÉCNICA PARA KINESIO-TAPING</a:t>
            </a:r>
          </a:p>
        </p:txBody>
      </p:sp>
      <p:pic>
        <p:nvPicPr>
          <p:cNvPr id="2079828" name="Picture 84" descr="CURVHE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4800" y="1427163"/>
            <a:ext cx="45370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2916238" y="1498600"/>
            <a:ext cx="41767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000" b="0" i="1">
                <a:solidFill>
                  <a:srgbClr val="484876"/>
                </a:solidFill>
                <a:effectLst>
                  <a:outerShdw blurRad="38100" dist="38100" dir="2700000" algn="tl">
                    <a:srgbClr val="C0C0C0"/>
                  </a:outerShdw>
                </a:effectLst>
                <a:latin typeface="Arial Black" pitchFamily="34" charset="0"/>
                <a:cs typeface="Arial" charset="0"/>
              </a:rPr>
              <a:t> APLICACIÓN DE LA VENDA</a:t>
            </a:r>
          </a:p>
        </p:txBody>
      </p:sp>
      <p:pic>
        <p:nvPicPr>
          <p:cNvPr id="2079830" name="Picture 86" descr="KT_Tape_0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561975"/>
            <a:ext cx="2087562" cy="1476375"/>
          </a:xfrm>
          <a:prstGeom prst="rect">
            <a:avLst/>
          </a:prstGeom>
          <a:noFill/>
          <a:extLst>
            <a:ext uri="{909E8E84-426E-40DD-AFC4-6F175D3DCCD1}">
              <a14:hiddenFill xmlns:a14="http://schemas.microsoft.com/office/drawing/2010/main">
                <a:solidFill>
                  <a:srgbClr val="FFFFFF"/>
                </a:solidFill>
              </a14:hiddenFill>
            </a:ext>
          </a:extLst>
        </p:spPr>
      </p:pic>
      <p:sp>
        <p:nvSpPr>
          <p:cNvPr id="2079831" name="Text Box 87"/>
          <p:cNvSpPr txBox="1">
            <a:spLocks noChangeArrowheads="1"/>
          </p:cNvSpPr>
          <p:nvPr/>
        </p:nvSpPr>
        <p:spPr bwMode="auto">
          <a:xfrm>
            <a:off x="1979613" y="2555875"/>
            <a:ext cx="7164387"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1900">
                <a:solidFill>
                  <a:srgbClr val="006600"/>
                </a:solidFill>
                <a:latin typeface="Tahoma" pitchFamily="34" charset="0"/>
              </a:rPr>
              <a:t>Aplicada </a:t>
            </a:r>
            <a:r>
              <a:rPr lang="en-US" altLang="es-PR" sz="1900" b="0" i="1" u="sng">
                <a:solidFill>
                  <a:srgbClr val="005400"/>
                </a:solidFill>
                <a:effectLst>
                  <a:outerShdw blurRad="38100" dist="38100" dir="2700000" algn="tl">
                    <a:srgbClr val="C0C0C0"/>
                  </a:outerShdw>
                </a:effectLst>
                <a:latin typeface="Arial Black" pitchFamily="34" charset="0"/>
              </a:rPr>
              <a:t>Alrededor</a:t>
            </a:r>
            <a:r>
              <a:rPr lang="en-US" altLang="es-PR" sz="1900">
                <a:solidFill>
                  <a:srgbClr val="006600"/>
                </a:solidFill>
                <a:latin typeface="Tahoma" pitchFamily="34" charset="0"/>
              </a:rPr>
              <a:t>  del Vientre Muscular, Circundando/Rodeando a éste mediante sus dos Rabos</a:t>
            </a:r>
            <a:r>
              <a:rPr lang="en-US" altLang="es-PR" sz="1900">
                <a:solidFill>
                  <a:srgbClr val="000000"/>
                </a:solidFill>
              </a:rPr>
              <a:t>:</a:t>
            </a:r>
          </a:p>
        </p:txBody>
      </p:sp>
    </p:spTree>
    <p:custDataLst>
      <p:tags r:id="rId1"/>
    </p:custDataLst>
    <p:extLst>
      <p:ext uri="{BB962C8B-B14F-4D97-AF65-F5344CB8AC3E}">
        <p14:creationId xmlns:p14="http://schemas.microsoft.com/office/powerpoint/2010/main" val="876393661"/>
      </p:ext>
    </p:extLst>
  </p:cSld>
  <p:clrMapOvr>
    <a:masterClrMapping/>
  </p:clrMapOvr>
  <p:transition spd="slow">
    <p:checke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818" name="Text Box 42"/>
          <p:cNvSpPr txBox="1">
            <a:spLocks noChangeArrowheads="1"/>
          </p:cNvSpPr>
          <p:nvPr/>
        </p:nvSpPr>
        <p:spPr bwMode="auto">
          <a:xfrm>
            <a:off x="827088" y="243998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Ventajas ergogénicas:</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1739819" name="Picture 43" descr="Bullet_Round_Diamond_Maggenta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251142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739820" name="Text Box 44"/>
          <p:cNvSpPr txBox="1">
            <a:spLocks noChangeArrowheads="1"/>
          </p:cNvSpPr>
          <p:nvPr/>
        </p:nvSpPr>
        <p:spPr bwMode="auto">
          <a:xfrm>
            <a:off x="1190625" y="2921000"/>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Facilita el proceso de recuperación</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1739821" name="Picture 45" descr="Bullets_Arrow-Thin_Green_Right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29543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92825"/>
            <a:ext cx="8785225"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De</a:t>
            </a:r>
            <a:r>
              <a:rPr lang="en-US" altLang="es-PR" sz="1200" b="0">
                <a:latin typeface="Times New Roman" pitchFamily="18" charset="0"/>
              </a:rPr>
              <a:t>: </a:t>
            </a:r>
            <a:r>
              <a:rPr lang="es-ES" altLang="es-PR" sz="1200" b="0">
                <a:solidFill>
                  <a:srgbClr val="000000"/>
                </a:solidFill>
                <a:latin typeface="Times New Roman" pitchFamily="18" charset="0"/>
              </a:rPr>
              <a:t>“</a:t>
            </a:r>
            <a:r>
              <a:rPr lang="en-US" altLang="es-PR" sz="1200" b="0">
                <a:latin typeface="Times New Roman" pitchFamily="18" charset="0"/>
              </a:rPr>
              <a:t>Carbohydrate-protein intake and recovery from endurance exercise: Is chocolate milk the answer?</a:t>
            </a:r>
            <a:r>
              <a:rPr lang="es-ES" altLang="es-PR" sz="1200" b="0">
                <a:solidFill>
                  <a:srgbClr val="000000"/>
                </a:solidFill>
                <a:latin typeface="Times New Roman" pitchFamily="18" charset="0"/>
              </a:rPr>
              <a:t>”, por M. </a:t>
            </a:r>
            <a:r>
              <a:rPr lang="es-ES" altLang="es-PR" sz="1200" b="0">
                <a:latin typeface="Times New Roman" pitchFamily="18" charset="0"/>
              </a:rPr>
              <a:t>Saunders</a:t>
            </a:r>
            <a:r>
              <a:rPr lang="es-ES" altLang="es-PR" sz="1200" b="0">
                <a:solidFill>
                  <a:srgbClr val="000000"/>
                </a:solidFill>
                <a:latin typeface="Times New Roman" pitchFamily="18" charset="0"/>
              </a:rPr>
              <a:t>, 2011, </a:t>
            </a:r>
            <a:r>
              <a:rPr lang="es-ES" altLang="es-PR" sz="1200" i="1">
                <a:latin typeface="Times New Roman" pitchFamily="18" charset="0"/>
              </a:rPr>
              <a:t>Current Sports Medicine Reports</a:t>
            </a:r>
            <a:r>
              <a:rPr lang="es-ES" altLang="es-PR" sz="1200" i="1">
                <a:solidFill>
                  <a:srgbClr val="000000"/>
                </a:solidFill>
                <a:latin typeface="Times New Roman" pitchFamily="18" charset="0"/>
              </a:rPr>
              <a:t>, 10</a:t>
            </a:r>
            <a:r>
              <a:rPr lang="es-ES" altLang="es-PR" sz="1200" b="0">
                <a:solidFill>
                  <a:srgbClr val="000000"/>
                </a:solidFill>
                <a:latin typeface="Times New Roman" pitchFamily="18" charset="0"/>
              </a:rPr>
              <a:t>(4), </a:t>
            </a:r>
            <a:r>
              <a:rPr lang="es-ES" altLang="es-PR" sz="1200" b="0">
                <a:latin typeface="Times New Roman" pitchFamily="18" charset="0"/>
              </a:rPr>
              <a:t>, 203-210.</a:t>
            </a:r>
            <a:r>
              <a:rPr lang="es-ES" altLang="es-PR" sz="1200" b="0">
                <a:solidFill>
                  <a:srgbClr val="000000"/>
                </a:solidFill>
                <a:latin typeface="Times New Roman" pitchFamily="18" charset="0"/>
              </a:rPr>
              <a:t>. Recuperado de la base de datos de EBSCOhost (SPORTDiscus with Full Text)</a:t>
            </a:r>
            <a:endParaRPr lang="en-US" altLang="es-PR" sz="1200" i="1">
              <a:latin typeface="Times New Roman" pitchFamily="18" charset="0"/>
            </a:endParaRPr>
          </a:p>
        </p:txBody>
      </p:sp>
      <p:sp>
        <p:nvSpPr>
          <p:cNvPr id="2" name="Title 1"/>
          <p:cNvSpPr>
            <a:spLocks/>
          </p:cNvSpPr>
          <p:nvPr/>
        </p:nvSpPr>
        <p:spPr bwMode="auto">
          <a:xfrm>
            <a:off x="611188" y="620713"/>
            <a:ext cx="806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10000"/>
              </a:lnSpc>
            </a:pPr>
            <a:r>
              <a:rPr lang="es-PR" altLang="es-PR" b="0">
                <a:solidFill>
                  <a:srgbClr val="484876"/>
                </a:solidFill>
                <a:effectLst>
                  <a:outerShdw blurRad="38100" dist="38100" dir="2700000" algn="tl">
                    <a:srgbClr val="C0C0C0"/>
                  </a:outerShdw>
                </a:effectLst>
                <a:latin typeface="Arial Black" pitchFamily="34" charset="0"/>
                <a:cs typeface="Arial" charset="0"/>
              </a:rPr>
              <a:t>CONSUMO DE CHO + PRO (</a:t>
            </a:r>
            <a:r>
              <a:rPr lang="es-PR" altLang="es-PR" b="0" i="1">
                <a:solidFill>
                  <a:srgbClr val="484876"/>
                </a:solidFill>
                <a:effectLst>
                  <a:outerShdw blurRad="38100" dist="38100" dir="2700000" algn="tl">
                    <a:srgbClr val="C0C0C0"/>
                  </a:outerShdw>
                </a:effectLst>
                <a:latin typeface="Arial Black" pitchFamily="34" charset="0"/>
                <a:cs typeface="Arial" charset="0"/>
              </a:rPr>
              <a:t>LECHE CON CHOCOLATE)</a:t>
            </a:r>
          </a:p>
          <a:p>
            <a:pPr algn="ctr">
              <a:lnSpc>
                <a:spcPct val="110000"/>
              </a:lnSpc>
            </a:pPr>
            <a:r>
              <a:rPr lang="es-PR" altLang="es-PR" b="0">
                <a:solidFill>
                  <a:srgbClr val="484876"/>
                </a:solidFill>
                <a:effectLst>
                  <a:outerShdw blurRad="38100" dist="38100" dir="2700000" algn="tl">
                    <a:srgbClr val="C0C0C0"/>
                  </a:outerShdw>
                </a:effectLst>
                <a:latin typeface="Arial Black" pitchFamily="34" charset="0"/>
                <a:cs typeface="Arial" charset="0"/>
              </a:rPr>
              <a:t>EJERCICIOS DE TOLERANCIA</a:t>
            </a:r>
            <a:r>
              <a:rPr lang="es-PR" altLang="es-PR" b="0" i="1">
                <a:solidFill>
                  <a:srgbClr val="484876"/>
                </a:solidFill>
                <a:effectLst>
                  <a:outerShdw blurRad="38100" dist="38100" dir="2700000" algn="tl">
                    <a:srgbClr val="C0C0C0"/>
                  </a:outerShdw>
                </a:effectLst>
                <a:latin typeface="Arial Black" pitchFamily="34" charset="0"/>
                <a:cs typeface="Arial" charset="0"/>
              </a:rPr>
              <a:t>: RECUPERACIÓN</a:t>
            </a:r>
          </a:p>
          <a:p>
            <a:pPr algn="ctr">
              <a:lnSpc>
                <a:spcPct val="110000"/>
              </a:lnSpc>
            </a:pPr>
            <a:r>
              <a:rPr lang="es-PR" altLang="es-PR" b="0">
                <a:solidFill>
                  <a:srgbClr val="484876"/>
                </a:solidFill>
                <a:effectLst>
                  <a:outerShdw blurRad="38100" dist="38100" dir="2700000" algn="tl">
                    <a:srgbClr val="C0C0C0"/>
                  </a:outerShdw>
                </a:effectLst>
                <a:latin typeface="Arial Black" pitchFamily="34" charset="0"/>
                <a:cs typeface="Arial" charset="0"/>
              </a:rPr>
              <a:t>* Beneficios:</a:t>
            </a:r>
            <a:r>
              <a:rPr lang="es-PR" altLang="es-PR" b="0" i="1">
                <a:solidFill>
                  <a:srgbClr val="484876"/>
                </a:solidFill>
                <a:effectLst>
                  <a:outerShdw blurRad="38100" dist="38100" dir="2700000" algn="tl">
                    <a:srgbClr val="C0C0C0"/>
                  </a:outerShdw>
                </a:effectLst>
                <a:latin typeface="Arial Black" pitchFamily="34" charset="0"/>
                <a:cs typeface="Arial" charset="0"/>
              </a:rPr>
              <a:t> Ergogénicos Favorables * </a:t>
            </a:r>
          </a:p>
        </p:txBody>
      </p:sp>
      <p:sp>
        <p:nvSpPr>
          <p:cNvPr id="1739824" name="Text Box 48"/>
          <p:cNvSpPr txBox="1">
            <a:spLocks noChangeArrowheads="1"/>
          </p:cNvSpPr>
          <p:nvPr/>
        </p:nvSpPr>
        <p:spPr bwMode="auto">
          <a:xfrm>
            <a:off x="501650" y="15573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Combinación de CHO + PRO (particularmente leche con chocolate):</a:t>
            </a:r>
          </a:p>
        </p:txBody>
      </p:sp>
      <p:pic>
        <p:nvPicPr>
          <p:cNvPr id="1739825" name="Picture 49"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0" y="16287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9826" name="Text Box 50"/>
          <p:cNvSpPr txBox="1">
            <a:spLocks noChangeArrowheads="1"/>
          </p:cNvSpPr>
          <p:nvPr/>
        </p:nvSpPr>
        <p:spPr bwMode="auto">
          <a:xfrm>
            <a:off x="1190625" y="3297238"/>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Incrementa la ejecutoria de tolerancia subsiguiente</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1739827" name="Picture 51" descr="Bullets_Arrow-Thin_Green_Right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333057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739828" name="Text Box 52"/>
          <p:cNvSpPr txBox="1">
            <a:spLocks noChangeArrowheads="1"/>
          </p:cNvSpPr>
          <p:nvPr/>
        </p:nvSpPr>
        <p:spPr bwMode="auto">
          <a:xfrm>
            <a:off x="827088" y="37623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Posibles mecanismos fisiológicos:</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1739829" name="Picture 53" descr="Bullet_Round_Diamond_Maggenta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38338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739830" name="Text Box 54"/>
          <p:cNvSpPr txBox="1">
            <a:spLocks noChangeArrowheads="1"/>
          </p:cNvSpPr>
          <p:nvPr/>
        </p:nvSpPr>
        <p:spPr bwMode="auto">
          <a:xfrm>
            <a:off x="1190625" y="4243388"/>
            <a:ext cx="7485063"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Mayor efectividad en la resintetización del glucógeno muscular</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1739831" name="Picture 55" descr="Bullets_Arrow-Thin_Green_Right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42767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739832" name="Text Box 56"/>
          <p:cNvSpPr txBox="1">
            <a:spLocks noChangeArrowheads="1"/>
          </p:cNvSpPr>
          <p:nvPr/>
        </p:nvSpPr>
        <p:spPr bwMode="auto">
          <a:xfrm>
            <a:off x="1190625" y="4906963"/>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Mejor recambio de proteínas (protein turnover)</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1739833" name="Picture 57" descr="Bullets_Arrow-Thin_Green_Right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494030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739834" name="Text Box 58"/>
          <p:cNvSpPr txBox="1">
            <a:spLocks noChangeArrowheads="1"/>
          </p:cNvSpPr>
          <p:nvPr/>
        </p:nvSpPr>
        <p:spPr bwMode="auto">
          <a:xfrm>
            <a:off x="1190625" y="5340350"/>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Reducción en la disrupción muscular</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1739835" name="Picture 59" descr="Bullets_Arrow-Thin_Green_Right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537368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739836" name="Text Box 60"/>
          <p:cNvSpPr txBox="1">
            <a:spLocks noChangeArrowheads="1"/>
          </p:cNvSpPr>
          <p:nvPr/>
        </p:nvSpPr>
        <p:spPr bwMode="auto">
          <a:xfrm>
            <a:off x="1190625" y="5734050"/>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Procesos de rehidratación</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1739837" name="Picture 61" descr="Bullets_Arrow-Thin_Green_Right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5767388"/>
            <a:ext cx="284163" cy="288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258888" y="693738"/>
            <a:ext cx="25923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600" b="0">
                <a:solidFill>
                  <a:srgbClr val="484876"/>
                </a:solidFill>
                <a:effectLst>
                  <a:outerShdw blurRad="38100" dist="38100" dir="2700000" algn="tl">
                    <a:srgbClr val="C0C0C0"/>
                  </a:outerShdw>
                </a:effectLst>
                <a:latin typeface="Arial Black" pitchFamily="34" charset="0"/>
                <a:cs typeface="Arial" charset="0"/>
              </a:rPr>
              <a:t>CONTUSIÓN:</a:t>
            </a:r>
            <a:endParaRPr lang="es-PR" altLang="es-PR" sz="26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11851" name="Picture 43" descr="SKININ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2652713"/>
            <a:ext cx="1144588" cy="1639887"/>
          </a:xfrm>
          <a:prstGeom prst="rect">
            <a:avLst/>
          </a:prstGeom>
          <a:noFill/>
          <a:extLst>
            <a:ext uri="{909E8E84-426E-40DD-AFC4-6F175D3DCCD1}">
              <a14:hiddenFill xmlns:a14="http://schemas.microsoft.com/office/drawing/2010/main">
                <a:solidFill>
                  <a:srgbClr val="FFFFFF"/>
                </a:solidFill>
              </a14:hiddenFill>
            </a:ext>
          </a:extLst>
        </p:spPr>
      </p:pic>
      <p:sp>
        <p:nvSpPr>
          <p:cNvPr id="1911852" name="Text Box 44"/>
          <p:cNvSpPr txBox="1">
            <a:spLocks noChangeArrowheads="1"/>
          </p:cNvSpPr>
          <p:nvPr/>
        </p:nvSpPr>
        <p:spPr bwMode="auto">
          <a:xfrm>
            <a:off x="611188" y="1125538"/>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Efectos</a:t>
            </a:r>
            <a:r>
              <a:rPr lang="en-US" altLang="es-PR" sz="2800">
                <a:solidFill>
                  <a:srgbClr val="000000"/>
                </a:solidFill>
                <a:latin typeface="Calibri" pitchFamily="34" charset="0"/>
              </a:rPr>
              <a:t>:</a:t>
            </a:r>
            <a:endParaRPr lang="en-US" altLang="es-PR" sz="2500" b="0" i="1">
              <a:solidFill>
                <a:srgbClr val="FF0000"/>
              </a:solidFill>
              <a:latin typeface="Arial Black" pitchFamily="34" charset="0"/>
            </a:endParaRPr>
          </a:p>
        </p:txBody>
      </p:sp>
      <p:pic>
        <p:nvPicPr>
          <p:cNvPr id="1911853" name="Picture 4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1195388"/>
            <a:ext cx="2587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11854" name="Text Box 46"/>
          <p:cNvSpPr txBox="1">
            <a:spLocks noChangeArrowheads="1"/>
          </p:cNvSpPr>
          <p:nvPr/>
        </p:nvSpPr>
        <p:spPr bwMode="auto">
          <a:xfrm>
            <a:off x="1335088" y="2060575"/>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Hematoma muscular:</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11855" name="Picture 47"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013" y="2093913"/>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11856" name="Text Box 48"/>
          <p:cNvSpPr txBox="1">
            <a:spLocks noChangeArrowheads="1"/>
          </p:cNvSpPr>
          <p:nvPr/>
        </p:nvSpPr>
        <p:spPr bwMode="auto">
          <a:xfrm>
            <a:off x="971550" y="1627188"/>
            <a:ext cx="76231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Lesión en el tejido subyacente:</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11857" name="Picture 49"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650" y="1698625"/>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11858" name="Text Box 50"/>
          <p:cNvSpPr txBox="1">
            <a:spLocks noChangeArrowheads="1"/>
          </p:cNvSpPr>
          <p:nvPr/>
        </p:nvSpPr>
        <p:spPr bwMode="auto">
          <a:xfrm>
            <a:off x="1328738" y="2419350"/>
            <a:ext cx="7345362"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2200" i="1">
                <a:solidFill>
                  <a:srgbClr val="000000"/>
                </a:solidFill>
                <a:latin typeface="Calibri" pitchFamily="34" charset="0"/>
              </a:rPr>
              <a:t>Bolsa de sangre coagulada en el tejido muscular a consecuencia de una hemorragia (infiltración de sangre originada por la ruptura capilar)</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sp>
        <p:nvSpPr>
          <p:cNvPr id="1911859" name="Text Box 51"/>
          <p:cNvSpPr txBox="1">
            <a:spLocks noChangeArrowheads="1"/>
          </p:cNvSpPr>
          <p:nvPr/>
        </p:nvSpPr>
        <p:spPr bwMode="auto">
          <a:xfrm>
            <a:off x="1333500" y="342741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Cardenal (equimosis) muscular:</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11860" name="Picture 52"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4425" y="3460750"/>
            <a:ext cx="271463" cy="288925"/>
          </a:xfrm>
          <a:prstGeom prst="rect">
            <a:avLst/>
          </a:prstGeom>
          <a:noFill/>
          <a:extLst>
            <a:ext uri="{909E8E84-426E-40DD-AFC4-6F175D3DCCD1}">
              <a14:hiddenFill xmlns:a14="http://schemas.microsoft.com/office/drawing/2010/main">
                <a:solidFill>
                  <a:srgbClr val="FFFFFF"/>
                </a:solidFill>
              </a14:hiddenFill>
            </a:ext>
          </a:extLst>
        </p:spPr>
      </p:pic>
      <p:sp>
        <p:nvSpPr>
          <p:cNvPr id="1911861" name="Text Box 53"/>
          <p:cNvSpPr txBox="1">
            <a:spLocks noChangeArrowheads="1"/>
          </p:cNvSpPr>
          <p:nvPr/>
        </p:nvSpPr>
        <p:spPr bwMode="auto">
          <a:xfrm>
            <a:off x="1619250" y="3852863"/>
            <a:ext cx="6934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Consecuencia de la hematoma:</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pic>
        <p:nvPicPr>
          <p:cNvPr id="1911862" name="Picture 54"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4788" y="3956050"/>
            <a:ext cx="176212" cy="184150"/>
          </a:xfrm>
          <a:prstGeom prst="rect">
            <a:avLst/>
          </a:prstGeom>
          <a:noFill/>
          <a:extLst>
            <a:ext uri="{909E8E84-426E-40DD-AFC4-6F175D3DCCD1}">
              <a14:hiddenFill xmlns:a14="http://schemas.microsoft.com/office/drawing/2010/main">
                <a:solidFill>
                  <a:srgbClr val="FFFFFF"/>
                </a:solidFill>
              </a14:hiddenFill>
            </a:ext>
          </a:extLst>
        </p:spPr>
      </p:pic>
      <p:sp>
        <p:nvSpPr>
          <p:cNvPr id="1911863" name="Text Box 55"/>
          <p:cNvSpPr txBox="1">
            <a:spLocks noChangeArrowheads="1"/>
          </p:cNvSpPr>
          <p:nvPr/>
        </p:nvSpPr>
        <p:spPr bwMode="auto">
          <a:xfrm>
            <a:off x="1617663" y="4219575"/>
            <a:ext cx="6832600"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2200" i="1">
                <a:latin typeface="Calibri" pitchFamily="34" charset="0"/>
              </a:rPr>
              <a:t>Mancha violácea/morada que aparece a concecuencia de un derrame/infiltración de cieta cantidad de sangre hacia el tejido muscular</a:t>
            </a:r>
            <a:endParaRPr lang="en-US" altLang="es-PR" sz="2200" i="1">
              <a:latin typeface="Calibri" pitchFamily="34" charset="0"/>
            </a:endParaRPr>
          </a:p>
        </p:txBody>
      </p:sp>
      <p:sp>
        <p:nvSpPr>
          <p:cNvPr id="1911864" name="Text Box 56"/>
          <p:cNvSpPr txBox="1">
            <a:spLocks noChangeArrowheads="1"/>
          </p:cNvSpPr>
          <p:nvPr/>
        </p:nvSpPr>
        <p:spPr bwMode="auto">
          <a:xfrm>
            <a:off x="1335088" y="5227638"/>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Edema e infiltración local:</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11865" name="Picture 57"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013" y="5260975"/>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11866" name="Text Box 58"/>
          <p:cNvSpPr txBox="1">
            <a:spLocks noChangeArrowheads="1"/>
          </p:cNvSpPr>
          <p:nvPr/>
        </p:nvSpPr>
        <p:spPr bwMode="auto">
          <a:xfrm>
            <a:off x="1328738" y="5627688"/>
            <a:ext cx="7345362"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2200" i="1">
                <a:solidFill>
                  <a:srgbClr val="000000"/>
                </a:solidFill>
                <a:latin typeface="Calibri" pitchFamily="34" charset="0"/>
              </a:rPr>
              <a:t>Esto puede ser superficial o profunda, dependiendo de la naturaleza del objeto que haya golpeando la piel y la localización anatómica involucrada</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pic>
        <p:nvPicPr>
          <p:cNvPr id="1911867" name="Picture 59" descr="bruise-001b_Belv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1863" y="781050"/>
            <a:ext cx="2303462"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911868" name="Picture 60" descr="closeup-bruise_001b_Belved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547688"/>
            <a:ext cx="863600" cy="577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775" y="736600"/>
            <a:ext cx="5111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100" b="0">
                <a:solidFill>
                  <a:srgbClr val="484876"/>
                </a:solidFill>
                <a:effectLst>
                  <a:outerShdw blurRad="38100" dist="38100" dir="2700000" algn="tl">
                    <a:srgbClr val="C0C0C0"/>
                  </a:outerShdw>
                </a:effectLst>
                <a:latin typeface="Arial Black" pitchFamily="34" charset="0"/>
                <a:cs typeface="Arial" charset="0"/>
              </a:rPr>
              <a:t>ESPASMOS MUSCULARES:</a:t>
            </a:r>
            <a:endParaRPr lang="es-PR" altLang="es-PR" sz="31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771775" y="1412875"/>
            <a:ext cx="5164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100" b="0" i="1">
                <a:solidFill>
                  <a:srgbClr val="484876"/>
                </a:solidFill>
                <a:effectLst>
                  <a:outerShdw blurRad="38100" dist="38100" dir="2700000" algn="tl">
                    <a:srgbClr val="C0C0C0"/>
                  </a:outerShdw>
                </a:effectLst>
                <a:latin typeface="Arial Black" pitchFamily="34" charset="0"/>
                <a:cs typeface="Arial" charset="0"/>
              </a:rPr>
              <a:t>EFECTOS</a:t>
            </a:r>
          </a:p>
        </p:txBody>
      </p:sp>
      <p:sp>
        <p:nvSpPr>
          <p:cNvPr id="1948716" name="Text Box 44"/>
          <p:cNvSpPr txBox="1">
            <a:spLocks noChangeArrowheads="1"/>
          </p:cNvSpPr>
          <p:nvPr/>
        </p:nvSpPr>
        <p:spPr bwMode="auto">
          <a:xfrm>
            <a:off x="611188" y="2133600"/>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Dolor</a:t>
            </a:r>
            <a:endParaRPr lang="en-US" altLang="es-PR" sz="2500" b="0" i="1">
              <a:solidFill>
                <a:srgbClr val="FF0000"/>
              </a:solidFill>
              <a:latin typeface="Arial Black" pitchFamily="34" charset="0"/>
            </a:endParaRPr>
          </a:p>
        </p:txBody>
      </p:sp>
      <p:pic>
        <p:nvPicPr>
          <p:cNvPr id="1948717" name="Picture 45"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2203450"/>
            <a:ext cx="2587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48718" name="Text Box 46"/>
          <p:cNvSpPr txBox="1">
            <a:spLocks noChangeArrowheads="1"/>
          </p:cNvSpPr>
          <p:nvPr/>
        </p:nvSpPr>
        <p:spPr bwMode="auto">
          <a:xfrm>
            <a:off x="611188" y="2565400"/>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Interferencia funcional</a:t>
            </a:r>
            <a:endParaRPr lang="en-US" altLang="es-PR" sz="2500" b="0" i="1">
              <a:solidFill>
                <a:srgbClr val="FF0000"/>
              </a:solidFill>
              <a:latin typeface="Arial Black" pitchFamily="34" charset="0"/>
            </a:endParaRPr>
          </a:p>
        </p:txBody>
      </p:sp>
      <p:pic>
        <p:nvPicPr>
          <p:cNvPr id="1948719" name="Picture 47"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2635250"/>
            <a:ext cx="2587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48720" name="Text Box 48"/>
          <p:cNvSpPr txBox="1">
            <a:spLocks noChangeArrowheads="1"/>
          </p:cNvSpPr>
          <p:nvPr/>
        </p:nvSpPr>
        <p:spPr bwMode="auto">
          <a:xfrm>
            <a:off x="611188" y="2998788"/>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Fibrositis:</a:t>
            </a:r>
            <a:endParaRPr lang="en-US" altLang="es-PR" sz="2500" b="0" i="1">
              <a:solidFill>
                <a:srgbClr val="FF0000"/>
              </a:solidFill>
              <a:latin typeface="Arial Black" pitchFamily="34" charset="0"/>
            </a:endParaRPr>
          </a:p>
        </p:txBody>
      </p:sp>
      <p:pic>
        <p:nvPicPr>
          <p:cNvPr id="1948721" name="Picture 49"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3068638"/>
            <a:ext cx="2587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48722" name="Text Box 50"/>
          <p:cNvSpPr txBox="1">
            <a:spLocks noChangeArrowheads="1"/>
          </p:cNvSpPr>
          <p:nvPr/>
        </p:nvSpPr>
        <p:spPr bwMode="auto">
          <a:xfrm>
            <a:off x="971550" y="3429000"/>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Proceso doloroso debido a espasmo local muscular</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48723" name="Picture 51"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3500438"/>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48724" name="Text Box 52"/>
          <p:cNvSpPr txBox="1">
            <a:spLocks noChangeArrowheads="1"/>
          </p:cNvSpPr>
          <p:nvPr/>
        </p:nvSpPr>
        <p:spPr bwMode="auto">
          <a:xfrm>
            <a:off x="971550" y="3789363"/>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Se produce en el cuello, en los hombros y la espalda</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48725" name="Picture 53"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3860800"/>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48726" name="Text Box 54"/>
          <p:cNvSpPr txBox="1">
            <a:spLocks noChangeArrowheads="1"/>
          </p:cNvSpPr>
          <p:nvPr/>
        </p:nvSpPr>
        <p:spPr bwMode="auto">
          <a:xfrm>
            <a:off x="971550" y="4170363"/>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Causas: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48727" name="Picture 55"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4241800"/>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48728" name="Text Box 56"/>
          <p:cNvSpPr txBox="1">
            <a:spLocks noChangeArrowheads="1"/>
          </p:cNvSpPr>
          <p:nvPr/>
        </p:nvSpPr>
        <p:spPr bwMode="auto">
          <a:xfrm>
            <a:off x="1335088" y="458946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Práctica de esfuerzos desacostumbrados</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48729" name="Picture 57"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013" y="4622800"/>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48730" name="Text Box 58"/>
          <p:cNvSpPr txBox="1">
            <a:spLocks noChangeArrowheads="1"/>
          </p:cNvSpPr>
          <p:nvPr/>
        </p:nvSpPr>
        <p:spPr bwMode="auto">
          <a:xfrm>
            <a:off x="1335088" y="498316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Mala postura</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48731" name="Picture 59"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013" y="5016500"/>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48732" name="Text Box 60"/>
          <p:cNvSpPr txBox="1">
            <a:spLocks noChangeArrowheads="1"/>
          </p:cNvSpPr>
          <p:nvPr/>
        </p:nvSpPr>
        <p:spPr bwMode="auto">
          <a:xfrm>
            <a:off x="1335088" y="537686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Frío</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48733" name="Picture 61"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013" y="5410200"/>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48734" name="Text Box 62"/>
          <p:cNvSpPr txBox="1">
            <a:spLocks noChangeArrowheads="1"/>
          </p:cNvSpPr>
          <p:nvPr/>
        </p:nvSpPr>
        <p:spPr bwMode="auto">
          <a:xfrm>
            <a:off x="1335088" y="5741988"/>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Exposición a corrientes de aire</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48735" name="Picture 63"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013" y="5775325"/>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48736" name="Text Box 64"/>
          <p:cNvSpPr txBox="1">
            <a:spLocks noChangeArrowheads="1"/>
          </p:cNvSpPr>
          <p:nvPr/>
        </p:nvSpPr>
        <p:spPr bwMode="auto">
          <a:xfrm>
            <a:off x="1335088" y="6135688"/>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Tensiones musculares debido a la ansiedad</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48737" name="Picture 65"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013" y="6169025"/>
            <a:ext cx="271462" cy="288925"/>
          </a:xfrm>
          <a:prstGeom prst="rect">
            <a:avLst/>
          </a:prstGeom>
          <a:noFill/>
          <a:extLst>
            <a:ext uri="{909E8E84-426E-40DD-AFC4-6F175D3DCCD1}">
              <a14:hiddenFill xmlns:a14="http://schemas.microsoft.com/office/drawing/2010/main">
                <a:solidFill>
                  <a:srgbClr val="FFFFFF"/>
                </a:solidFill>
              </a14:hiddenFill>
            </a:ext>
          </a:extLst>
        </p:spPr>
      </p:pic>
      <p:pic>
        <p:nvPicPr>
          <p:cNvPr id="1948738" name="Picture 66" descr="Spasm_Muscle-01_Belv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650875"/>
            <a:ext cx="2376488" cy="1363663"/>
          </a:xfrm>
          <a:prstGeom prst="rect">
            <a:avLst/>
          </a:prstGeom>
          <a:noFill/>
          <a:extLst>
            <a:ext uri="{909E8E84-426E-40DD-AFC4-6F175D3DCCD1}">
              <a14:hiddenFill xmlns:a14="http://schemas.microsoft.com/office/drawing/2010/main">
                <a:solidFill>
                  <a:srgbClr val="FFFFFF"/>
                </a:solidFill>
              </a14:hiddenFill>
            </a:ext>
          </a:extLst>
        </p:spPr>
      </p:pic>
      <p:pic>
        <p:nvPicPr>
          <p:cNvPr id="1948739" name="Picture 67" descr="Spasm_Muscle-02_Belv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7188" y="765175"/>
            <a:ext cx="1681162" cy="2511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946275" y="1052513"/>
            <a:ext cx="70564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Nonexercise Activity Thermogenesis:</a:t>
            </a:r>
            <a:r>
              <a:rPr lang="es-PR" altLang="es-PR" sz="2800" b="0">
                <a:solidFill>
                  <a:srgbClr val="484876"/>
                </a:solidFill>
                <a:effectLst>
                  <a:outerShdw blurRad="38100" dist="38100" dir="2700000" algn="tl">
                    <a:srgbClr val="C0C0C0"/>
                  </a:outerShdw>
                </a:effectLst>
                <a:latin typeface="Arial Black" pitchFamily="34" charset="0"/>
                <a:cs typeface="Arial" charset="0"/>
              </a:rPr>
              <a:t> </a:t>
            </a:r>
            <a:r>
              <a:rPr lang="es-PR" altLang="es-PR" sz="3000" b="0" i="1">
                <a:solidFill>
                  <a:srgbClr val="484876"/>
                </a:solidFill>
                <a:effectLst>
                  <a:outerShdw blurRad="38100" dist="38100" dir="2700000" algn="tl">
                    <a:srgbClr val="C0C0C0"/>
                  </a:outerShdw>
                </a:effectLst>
                <a:latin typeface="Arial Black" pitchFamily="34" charset="0"/>
                <a:cs typeface="Arial" charset="0"/>
              </a:rPr>
              <a:t>NEAT</a:t>
            </a:r>
          </a:p>
        </p:txBody>
      </p:sp>
      <p:sp>
        <p:nvSpPr>
          <p:cNvPr id="1710108" name="Text Box 28"/>
          <p:cNvSpPr txBox="1">
            <a:spLocks noChangeArrowheads="1"/>
          </p:cNvSpPr>
          <p:nvPr/>
        </p:nvSpPr>
        <p:spPr bwMode="auto">
          <a:xfrm>
            <a:off x="539750" y="25908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Termogénesis de las Actividades no Asociadas on el Ejercico Físico:</a:t>
            </a:r>
            <a:endParaRPr lang="en-US" altLang="es-PR" sz="2500" b="0" i="1">
              <a:solidFill>
                <a:srgbClr val="FF0000"/>
              </a:solidFill>
              <a:latin typeface="Arial Black" pitchFamily="34" charset="0"/>
            </a:endParaRPr>
          </a:p>
        </p:txBody>
      </p:sp>
      <p:pic>
        <p:nvPicPr>
          <p:cNvPr id="1710109" name="Picture 29"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6622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10110" name="Text Box 30"/>
          <p:cNvSpPr txBox="1">
            <a:spLocks noChangeArrowheads="1"/>
          </p:cNvSpPr>
          <p:nvPr/>
        </p:nvSpPr>
        <p:spPr bwMode="auto">
          <a:xfrm>
            <a:off x="936625" y="3925888"/>
            <a:ext cx="7773988"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Arial" charset="0"/>
              </a:rPr>
              <a:t>Aquellas actividades que no pertenecen al grupo de ejercicio físicos o deportes</a:t>
            </a:r>
            <a:endParaRPr lang="en-US" altLang="es-PR" sz="2200" b="0" i="1">
              <a:solidFill>
                <a:srgbClr val="FF0000"/>
              </a:solidFill>
              <a:effectLst>
                <a:outerShdw blurRad="38100" dist="38100" dir="2700000" algn="tl">
                  <a:srgbClr val="C0C0C0"/>
                </a:outerShdw>
              </a:effectLst>
              <a:latin typeface="Arial Black" pitchFamily="34" charset="0"/>
            </a:endParaRPr>
          </a:p>
        </p:txBody>
      </p:sp>
      <p:sp>
        <p:nvSpPr>
          <p:cNvPr id="1710111" name="Text Box 31"/>
          <p:cNvSpPr txBox="1">
            <a:spLocks noChangeArrowheads="1"/>
          </p:cNvSpPr>
          <p:nvPr/>
        </p:nvSpPr>
        <p:spPr bwMode="auto">
          <a:xfrm>
            <a:off x="900113" y="35004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effectLst>
                  <a:outerShdw blurRad="38100" dist="38100" dir="2700000" algn="tl">
                    <a:srgbClr val="C0C0C0"/>
                  </a:outerShdw>
                </a:effectLst>
              </a:rPr>
              <a:t>Concepto</a:t>
            </a:r>
            <a:r>
              <a:rPr lang="en-US" altLang="es-PR" sz="2100"/>
              <a:t>: </a:t>
            </a:r>
            <a:endParaRPr lang="en-US" altLang="es-PR" sz="2100" b="0">
              <a:effectLst>
                <a:outerShdw blurRad="38100" dist="38100" dir="2700000" algn="tl">
                  <a:srgbClr val="C0C0C0"/>
                </a:outerShdw>
              </a:effectLst>
              <a:latin typeface="Arial Black" pitchFamily="34" charset="0"/>
            </a:endParaRPr>
          </a:p>
        </p:txBody>
      </p:sp>
      <p:pic>
        <p:nvPicPr>
          <p:cNvPr id="1710112" name="Picture 32" descr="Bullet_Round_Diamond_Maggenta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35718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710113" name="Text Box 33"/>
          <p:cNvSpPr txBox="1">
            <a:spLocks noChangeArrowheads="1"/>
          </p:cNvSpPr>
          <p:nvPr/>
        </p:nvSpPr>
        <p:spPr bwMode="auto">
          <a:xfrm>
            <a:off x="936625" y="4724400"/>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effectLst>
                  <a:outerShdw blurRad="38100" dist="38100" dir="2700000" algn="tl">
                    <a:srgbClr val="C0C0C0"/>
                  </a:outerShdw>
                </a:effectLst>
              </a:rPr>
              <a:t>Ejemplos</a:t>
            </a:r>
            <a:r>
              <a:rPr lang="en-US" altLang="es-PR" sz="2100"/>
              <a:t>: </a:t>
            </a:r>
            <a:endParaRPr lang="en-US" altLang="es-PR" sz="2100" b="0">
              <a:effectLst>
                <a:outerShdw blurRad="38100" dist="38100" dir="2700000" algn="tl">
                  <a:srgbClr val="C0C0C0"/>
                </a:outerShdw>
              </a:effectLst>
              <a:latin typeface="Arial Black" pitchFamily="34" charset="0"/>
            </a:endParaRPr>
          </a:p>
        </p:txBody>
      </p:sp>
      <p:pic>
        <p:nvPicPr>
          <p:cNvPr id="1710114" name="Picture 34" descr="Bullet_Round_Diamond_Maggenta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25" y="47958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710115" name="Text Box 35"/>
          <p:cNvSpPr txBox="1">
            <a:spLocks noChangeArrowheads="1"/>
          </p:cNvSpPr>
          <p:nvPr/>
        </p:nvSpPr>
        <p:spPr bwMode="auto">
          <a:xfrm>
            <a:off x="1300163" y="5195888"/>
            <a:ext cx="77739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El trabajo laboral</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710116" name="Picture 36"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088" y="5229225"/>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1710117" name="Text Box 37"/>
          <p:cNvSpPr txBox="1">
            <a:spLocks noChangeArrowheads="1"/>
          </p:cNvSpPr>
          <p:nvPr/>
        </p:nvSpPr>
        <p:spPr bwMode="auto">
          <a:xfrm>
            <a:off x="1300163" y="5627688"/>
            <a:ext cx="77739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Las posturas de pie</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710118" name="Picture 38"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088" y="5661025"/>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1710119" name="Text Box 39"/>
          <p:cNvSpPr txBox="1">
            <a:spLocks noChangeArrowheads="1"/>
          </p:cNvSpPr>
          <p:nvPr/>
        </p:nvSpPr>
        <p:spPr bwMode="auto">
          <a:xfrm>
            <a:off x="1300163" y="6092825"/>
            <a:ext cx="77739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Caminar por las tiendas</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710120" name="Picture 40"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088" y="6126163"/>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1710121" name="Text Box 41"/>
          <p:cNvSpPr txBox="1">
            <a:spLocks noChangeArrowheads="1"/>
          </p:cNvSpPr>
          <p:nvPr/>
        </p:nvSpPr>
        <p:spPr bwMode="auto">
          <a:xfrm>
            <a:off x="5187950" y="5229225"/>
            <a:ext cx="287813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Baile</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710122" name="Picture 42"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8875" y="52625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710123" name="Text Box 43"/>
          <p:cNvSpPr txBox="1">
            <a:spLocks noChangeArrowheads="1"/>
          </p:cNvSpPr>
          <p:nvPr/>
        </p:nvSpPr>
        <p:spPr bwMode="auto">
          <a:xfrm>
            <a:off x="5187950" y="5699125"/>
            <a:ext cx="3454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Otros</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710124" name="Picture 44"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8875" y="5732463"/>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1710125" name="Picture 45" descr="business_man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850" y="4321175"/>
            <a:ext cx="668338" cy="2132013"/>
          </a:xfrm>
          <a:prstGeom prst="rect">
            <a:avLst/>
          </a:prstGeom>
          <a:noFill/>
          <a:extLst>
            <a:ext uri="{909E8E84-426E-40DD-AFC4-6F175D3DCCD1}">
              <a14:hiddenFill xmlns:a14="http://schemas.microsoft.com/office/drawing/2010/main">
                <a:solidFill>
                  <a:srgbClr val="FFFFFF"/>
                </a:solidFill>
              </a14:hiddenFill>
            </a:ext>
          </a:extLst>
        </p:spPr>
      </p:pic>
      <p:pic>
        <p:nvPicPr>
          <p:cNvPr id="1710126" name="Picture 46" descr="business_woman_on_compu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850" y="549275"/>
            <a:ext cx="895350" cy="2036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052638" y="1052513"/>
            <a:ext cx="7056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Nonexercise Activity Thermogenesis:</a:t>
            </a:r>
            <a:r>
              <a:rPr lang="es-PR" altLang="es-PR" sz="2800" b="0">
                <a:solidFill>
                  <a:srgbClr val="484876"/>
                </a:solidFill>
                <a:effectLst>
                  <a:outerShdw blurRad="38100" dist="38100" dir="2700000" algn="tl">
                    <a:srgbClr val="C0C0C0"/>
                  </a:outerShdw>
                </a:effectLst>
                <a:latin typeface="Arial Black" pitchFamily="34" charset="0"/>
                <a:cs typeface="Arial" charset="0"/>
              </a:rPr>
              <a:t> </a:t>
            </a:r>
            <a:r>
              <a:rPr lang="es-PR" altLang="es-PR" sz="3000" b="0" i="1">
                <a:solidFill>
                  <a:srgbClr val="484876"/>
                </a:solidFill>
                <a:effectLst>
                  <a:outerShdw blurRad="38100" dist="38100" dir="2700000" algn="tl">
                    <a:srgbClr val="C0C0C0"/>
                  </a:outerShdw>
                </a:effectLst>
                <a:latin typeface="Arial Black" pitchFamily="34" charset="0"/>
                <a:cs typeface="Arial" charset="0"/>
              </a:rPr>
              <a:t>NEAT</a:t>
            </a:r>
          </a:p>
        </p:txBody>
      </p:sp>
      <p:sp>
        <p:nvSpPr>
          <p:cNvPr id="1724432" name="Text Box 16"/>
          <p:cNvSpPr txBox="1">
            <a:spLocks noChangeArrowheads="1"/>
          </p:cNvSpPr>
          <p:nvPr/>
        </p:nvSpPr>
        <p:spPr bwMode="auto">
          <a:xfrm>
            <a:off x="646113" y="25908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Termogénesis de las Actividades no Asociadas on el Ejercico Físico:</a:t>
            </a:r>
            <a:endParaRPr lang="en-US" altLang="es-PR" sz="2500" b="0" i="1">
              <a:solidFill>
                <a:srgbClr val="FF0000"/>
              </a:solidFill>
              <a:latin typeface="Arial Black" pitchFamily="34" charset="0"/>
            </a:endParaRPr>
          </a:p>
        </p:txBody>
      </p:sp>
      <p:pic>
        <p:nvPicPr>
          <p:cNvPr id="1724433" name="Picture 1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266223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724434" name="Text Box 18"/>
          <p:cNvSpPr txBox="1">
            <a:spLocks noChangeArrowheads="1"/>
          </p:cNvSpPr>
          <p:nvPr/>
        </p:nvSpPr>
        <p:spPr bwMode="auto">
          <a:xfrm>
            <a:off x="1006475" y="3500438"/>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effectLst>
                  <a:outerShdw blurRad="38100" dist="38100" dir="2700000" algn="tl">
                    <a:srgbClr val="C0C0C0"/>
                  </a:outerShdw>
                </a:effectLst>
              </a:rPr>
              <a:t>Importancia</a:t>
            </a:r>
            <a:r>
              <a:rPr lang="en-US" altLang="es-PR" sz="2100"/>
              <a:t>: </a:t>
            </a:r>
            <a:endParaRPr lang="en-US" altLang="es-PR" sz="2100" b="0">
              <a:effectLst>
                <a:outerShdw blurRad="38100" dist="38100" dir="2700000" algn="tl">
                  <a:srgbClr val="C0C0C0"/>
                </a:outerShdw>
              </a:effectLst>
              <a:latin typeface="Arial Black" pitchFamily="34" charset="0"/>
            </a:endParaRPr>
          </a:p>
        </p:txBody>
      </p:sp>
      <p:pic>
        <p:nvPicPr>
          <p:cNvPr id="1724435" name="Picture 1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575" y="35718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724436" name="Text Box 20"/>
          <p:cNvSpPr txBox="1">
            <a:spLocks noChangeArrowheads="1"/>
          </p:cNvSpPr>
          <p:nvPr/>
        </p:nvSpPr>
        <p:spPr bwMode="auto">
          <a:xfrm>
            <a:off x="1406525" y="4043363"/>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Costo metabólico de algunas actividades NEAT:</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724437" name="Picture 21"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7450" y="407670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724438" name="Text Box 22"/>
          <p:cNvSpPr txBox="1">
            <a:spLocks noChangeArrowheads="1"/>
          </p:cNvSpPr>
          <p:nvPr/>
        </p:nvSpPr>
        <p:spPr bwMode="auto">
          <a:xfrm>
            <a:off x="1403350" y="4475163"/>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Son suficientes para asistir en las medidas preventivas, y terapéuticas, para el problema de la obesidad:</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179388" y="5732463"/>
            <a:ext cx="8820150" cy="7921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Información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i="1">
                <a:latin typeface="Times New Roman" pitchFamily="18" charset="0"/>
              </a:rPr>
              <a:t>Medicine &amp; Science in Sports &amp; Exercise, 32</a:t>
            </a:r>
            <a:r>
              <a:rPr lang="en-US" altLang="es-PR" sz="1200" b="0">
                <a:latin typeface="Times New Roman" pitchFamily="18" charset="0"/>
              </a:rPr>
              <a:t>(9 Suppl), S498-S504. Recuperado de </a:t>
            </a:r>
            <a:r>
              <a:rPr lang="en-US" altLang="es-PR" sz="1200" i="1">
                <a:latin typeface="Times New Roman" pitchFamily="18" charset="0"/>
                <a:hlinkClick r:id="rId8"/>
              </a:rPr>
              <a:t>http://ocw.um.es/cc.-de-la-salud/alimentacion-y-nutricion-actuales/otros-recursos-1/or-f-003.pdf</a:t>
            </a:r>
            <a:endParaRPr lang="en-US" altLang="es-PR" sz="1200" i="1">
              <a:latin typeface="Times New Roman" pitchFamily="18" charset="0"/>
            </a:endParaRPr>
          </a:p>
        </p:txBody>
      </p:sp>
    </p:spTree>
    <p:custDataLst>
      <p:tags r:id="rId1"/>
    </p:custDataLst>
  </p:cSld>
  <p:clrMapOvr>
    <a:masterClrMapping/>
  </p:clrMapOvr>
  <p:transition spd="slow">
    <p:wipe dir="u"/>
    <p:sndAc>
      <p:stSnd>
        <p:snd r:embed="rId4" name="whoosh.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ABF690-D601-408B-83D9-827586FEA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09" y="493842"/>
            <a:ext cx="1454795" cy="2071062"/>
          </a:xfrm>
          <a:prstGeom prst="rect">
            <a:avLst/>
          </a:prstGeom>
        </p:spPr>
      </p:pic>
      <p:sp>
        <p:nvSpPr>
          <p:cNvPr id="9" name="Title 1">
            <a:extLst>
              <a:ext uri="{FF2B5EF4-FFF2-40B4-BE49-F238E27FC236}">
                <a16:creationId xmlns:a16="http://schemas.microsoft.com/office/drawing/2014/main" id="{8B18D3B5-C3E6-4B64-B4BF-8F1742ED0B9F}"/>
              </a:ext>
            </a:extLst>
          </p:cNvPr>
          <p:cNvSpPr>
            <a:spLocks/>
          </p:cNvSpPr>
          <p:nvPr/>
        </p:nvSpPr>
        <p:spPr bwMode="auto">
          <a:xfrm>
            <a:off x="1979712" y="763365"/>
            <a:ext cx="7056784" cy="65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3200" dirty="0">
                <a:solidFill>
                  <a:srgbClr val="484876"/>
                </a:solidFill>
                <a:effectLst>
                  <a:outerShdw blurRad="38100" dist="38100" dir="2700000" algn="tl">
                    <a:srgbClr val="C0C0C0"/>
                  </a:outerShdw>
                </a:effectLst>
                <a:latin typeface="Arial Black" pitchFamily="34" charset="0"/>
                <a:cs typeface="Arial" charset="0"/>
              </a:rPr>
              <a:t>OBJETIVOS DE APRENDIZAJE</a:t>
            </a:r>
          </a:p>
        </p:txBody>
      </p:sp>
      <p:sp>
        <p:nvSpPr>
          <p:cNvPr id="10" name="Title 1">
            <a:extLst>
              <a:ext uri="{FF2B5EF4-FFF2-40B4-BE49-F238E27FC236}">
                <a16:creationId xmlns:a16="http://schemas.microsoft.com/office/drawing/2014/main" id="{A6021E3E-E6EC-4E71-9813-1F168EEBE700}"/>
              </a:ext>
            </a:extLst>
          </p:cNvPr>
          <p:cNvSpPr>
            <a:spLocks/>
          </p:cNvSpPr>
          <p:nvPr/>
        </p:nvSpPr>
        <p:spPr bwMode="auto">
          <a:xfrm>
            <a:off x="1980728" y="1771477"/>
            <a:ext cx="424745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rPr>
              <a:t>CONOCIMIENTOS:</a:t>
            </a:r>
            <a:endParaRPr lang="es-PR" altLang="es-PR"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endParaRPr>
          </a:p>
        </p:txBody>
      </p:sp>
      <p:sp>
        <p:nvSpPr>
          <p:cNvPr id="11" name="Text Box 5">
            <a:extLst>
              <a:ext uri="{FF2B5EF4-FFF2-40B4-BE49-F238E27FC236}">
                <a16:creationId xmlns:a16="http://schemas.microsoft.com/office/drawing/2014/main" id="{C8932ABF-2FDC-44EB-B0D0-A26765E666D6}"/>
              </a:ext>
            </a:extLst>
          </p:cNvPr>
          <p:cNvSpPr txBox="1">
            <a:spLocks noChangeArrowheads="1"/>
          </p:cNvSpPr>
          <p:nvPr/>
        </p:nvSpPr>
        <p:spPr bwMode="auto">
          <a:xfrm>
            <a:off x="728650" y="5212357"/>
            <a:ext cx="780379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dirty="0" err="1">
                <a:latin typeface="Arial" charset="0"/>
              </a:rPr>
              <a:t>Explicar</a:t>
            </a:r>
            <a:r>
              <a:rPr lang="en-US" altLang="es-PR" sz="2800" dirty="0">
                <a:latin typeface="Arial" charset="0"/>
              </a:rPr>
              <a:t> las </a:t>
            </a:r>
            <a:r>
              <a:rPr lang="en-US" altLang="es-PR" sz="2800" dirty="0" err="1">
                <a:latin typeface="Arial" charset="0"/>
              </a:rPr>
              <a:t>formas</a:t>
            </a:r>
            <a:r>
              <a:rPr lang="en-US" altLang="es-PR" sz="2800" dirty="0">
                <a:latin typeface="Arial" charset="0"/>
              </a:rPr>
              <a:t> </a:t>
            </a:r>
            <a:r>
              <a:rPr lang="en-US" altLang="es-PR" sz="2800" dirty="0" err="1">
                <a:latin typeface="Arial" charset="0"/>
              </a:rPr>
              <a:t>en</a:t>
            </a:r>
            <a:r>
              <a:rPr lang="en-US" altLang="es-PR" sz="2800" dirty="0">
                <a:latin typeface="Arial" charset="0"/>
              </a:rPr>
              <a:t> que se publican los </a:t>
            </a:r>
            <a:r>
              <a:rPr lang="en-US" altLang="es-PR" sz="2800" dirty="0" err="1">
                <a:latin typeface="Arial" charset="0"/>
              </a:rPr>
              <a:t>objetos</a:t>
            </a:r>
            <a:r>
              <a:rPr lang="en-US" altLang="es-PR" sz="2800" dirty="0">
                <a:latin typeface="Arial" charset="0"/>
              </a:rPr>
              <a:t> de </a:t>
            </a:r>
            <a:r>
              <a:rPr lang="en-US" altLang="es-PR" sz="2800" dirty="0" err="1">
                <a:latin typeface="Arial" charset="0"/>
              </a:rPr>
              <a:t>aprendizaje</a:t>
            </a:r>
            <a:r>
              <a:rPr lang="en-US" altLang="es-PR" sz="2800" dirty="0">
                <a:latin typeface="Arial" charset="0"/>
              </a:rPr>
              <a:t> para </a:t>
            </a:r>
            <a:r>
              <a:rPr lang="en-US" altLang="es-PR" sz="2800" dirty="0" err="1">
                <a:latin typeface="Arial" charset="0"/>
              </a:rPr>
              <a:t>dispositivos</a:t>
            </a:r>
            <a:r>
              <a:rPr lang="en-US" altLang="es-PR" sz="2800" dirty="0">
                <a:latin typeface="Arial" charset="0"/>
              </a:rPr>
              <a:t> </a:t>
            </a:r>
            <a:r>
              <a:rPr lang="en-US" altLang="es-PR" sz="2800" dirty="0" err="1">
                <a:latin typeface="Arial" charset="0"/>
              </a:rPr>
              <a:t>móviles</a:t>
            </a:r>
            <a:endParaRPr lang="en-US" altLang="es-PR" sz="2800" b="1" i="1" dirty="0">
              <a:latin typeface="Arial" charset="0"/>
            </a:endParaRPr>
          </a:p>
        </p:txBody>
      </p:sp>
      <p:pic>
        <p:nvPicPr>
          <p:cNvPr id="12" name="Picture 3" descr="PntBlue1">
            <a:extLst>
              <a:ext uri="{FF2B5EF4-FFF2-40B4-BE49-F238E27FC236}">
                <a16:creationId xmlns:a16="http://schemas.microsoft.com/office/drawing/2014/main" id="{B0A268FA-4284-4C14-821D-65E07346E8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054" y="5350905"/>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a:extLst>
              <a:ext uri="{FF2B5EF4-FFF2-40B4-BE49-F238E27FC236}">
                <a16:creationId xmlns:a16="http://schemas.microsoft.com/office/drawing/2014/main" id="{67FDD9B3-27DA-411A-87DA-E438E5339D48}"/>
              </a:ext>
            </a:extLst>
          </p:cNvPr>
          <p:cNvSpPr txBox="1">
            <a:spLocks noChangeArrowheads="1"/>
          </p:cNvSpPr>
          <p:nvPr/>
        </p:nvSpPr>
        <p:spPr bwMode="auto">
          <a:xfrm>
            <a:off x="726131" y="3772197"/>
            <a:ext cx="802233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Identificar</a:t>
            </a:r>
            <a:r>
              <a:rPr lang="en-US" altLang="es-PR" sz="2800" b="1" dirty="0">
                <a:latin typeface="Arial" charset="0"/>
              </a:rPr>
              <a:t> los components </a:t>
            </a:r>
            <a:r>
              <a:rPr lang="en-US" altLang="es-PR" sz="2800" b="1" dirty="0" err="1">
                <a:latin typeface="Arial" charset="0"/>
              </a:rPr>
              <a:t>básicos</a:t>
            </a:r>
            <a:r>
              <a:rPr lang="en-US" altLang="es-PR" sz="2800" b="1" dirty="0">
                <a:latin typeface="Arial" charset="0"/>
              </a:rPr>
              <a:t> que </a:t>
            </a:r>
            <a:r>
              <a:rPr lang="en-US" altLang="es-PR" sz="2800" b="1" dirty="0" err="1">
                <a:latin typeface="Arial" charset="0"/>
              </a:rPr>
              <a:t>forman</a:t>
            </a:r>
            <a:r>
              <a:rPr lang="en-US" altLang="es-PR" sz="2800" b="1" dirty="0">
                <a:latin typeface="Arial" charset="0"/>
              </a:rPr>
              <a:t> a un </a:t>
            </a:r>
            <a:r>
              <a:rPr lang="en-US" altLang="es-PR" sz="2800" b="1" dirty="0" err="1">
                <a:latin typeface="Arial" charset="0"/>
              </a:rPr>
              <a:t>objeto</a:t>
            </a:r>
            <a:r>
              <a:rPr lang="en-US" altLang="es-PR" sz="2800" b="1" dirty="0">
                <a:latin typeface="Arial" charset="0"/>
              </a:rPr>
              <a:t> de </a:t>
            </a:r>
            <a:r>
              <a:rPr lang="en-US" altLang="es-PR" sz="2800" b="1" dirty="0" err="1">
                <a:latin typeface="Arial" charset="0"/>
              </a:rPr>
              <a:t>aprendizaje</a:t>
            </a:r>
            <a:r>
              <a:rPr lang="en-US" altLang="es-PR" sz="2800" b="1" dirty="0">
                <a:latin typeface="Arial" charset="0"/>
              </a:rPr>
              <a:t> para </a:t>
            </a:r>
            <a:r>
              <a:rPr lang="en-US" altLang="es-PR" sz="2800" b="1" dirty="0" err="1">
                <a:latin typeface="Arial" charset="0"/>
              </a:rPr>
              <a:t>dispositivos</a:t>
            </a:r>
            <a:r>
              <a:rPr lang="en-US" altLang="es-PR" sz="2800" b="1" dirty="0">
                <a:latin typeface="Arial" charset="0"/>
              </a:rPr>
              <a:t> </a:t>
            </a:r>
            <a:r>
              <a:rPr lang="en-US" altLang="es-PR" sz="2800" b="1" dirty="0" err="1">
                <a:latin typeface="Arial" charset="0"/>
              </a:rPr>
              <a:t>móviles</a:t>
            </a:r>
            <a:endParaRPr lang="en-US" altLang="es-PR" sz="2800" b="1" i="1" dirty="0">
              <a:latin typeface="Arial" charset="0"/>
            </a:endParaRPr>
          </a:p>
        </p:txBody>
      </p:sp>
      <p:pic>
        <p:nvPicPr>
          <p:cNvPr id="14" name="Picture 3" descr="PntBlue1">
            <a:extLst>
              <a:ext uri="{FF2B5EF4-FFF2-40B4-BE49-F238E27FC236}">
                <a16:creationId xmlns:a16="http://schemas.microsoft.com/office/drawing/2014/main" id="{3B7E0862-CDE3-409E-8BA5-E4A34985E8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3838737"/>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a:extLst>
              <a:ext uri="{FF2B5EF4-FFF2-40B4-BE49-F238E27FC236}">
                <a16:creationId xmlns:a16="http://schemas.microsoft.com/office/drawing/2014/main" id="{FC294E54-ED84-4F57-A348-4F7DB6A2FC6E}"/>
              </a:ext>
            </a:extLst>
          </p:cNvPr>
          <p:cNvSpPr txBox="1">
            <a:spLocks noChangeArrowheads="1"/>
          </p:cNvSpPr>
          <p:nvPr/>
        </p:nvSpPr>
        <p:spPr bwMode="auto">
          <a:xfrm>
            <a:off x="323528" y="2619489"/>
            <a:ext cx="835292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400" i="1" dirty="0">
                <a:latin typeface="Calibri" panose="020F0502020204030204" pitchFamily="34" charset="0"/>
              </a:rPr>
              <a:t>Una </a:t>
            </a:r>
            <a:r>
              <a:rPr lang="en-US" altLang="es-PR" sz="2400" i="1" dirty="0" err="1">
                <a:latin typeface="Calibri" panose="020F0502020204030204" pitchFamily="34" charset="0"/>
              </a:rPr>
              <a:t>vez</a:t>
            </a:r>
            <a:r>
              <a:rPr lang="en-US" altLang="es-PR" sz="2400" i="1" dirty="0">
                <a:latin typeface="Calibri" panose="020F0502020204030204" pitchFamily="34" charset="0"/>
              </a:rPr>
              <a:t> </a:t>
            </a:r>
            <a:r>
              <a:rPr lang="en-US" altLang="es-PR" sz="2400" i="1" dirty="0" err="1">
                <a:latin typeface="Calibri" panose="020F0502020204030204" pitchFamily="34" charset="0"/>
              </a:rPr>
              <a:t>terminada</a:t>
            </a:r>
            <a:r>
              <a:rPr lang="en-US" altLang="es-PR" sz="2400" i="1" dirty="0">
                <a:latin typeface="Calibri" panose="020F0502020204030204" pitchFamily="34" charset="0"/>
              </a:rPr>
              <a:t> la </a:t>
            </a:r>
            <a:r>
              <a:rPr lang="en-US" altLang="es-PR" sz="2400" i="1" dirty="0" err="1">
                <a:latin typeface="Calibri" panose="020F0502020204030204" pitchFamily="34" charset="0"/>
              </a:rPr>
              <a:t>lección</a:t>
            </a:r>
            <a:r>
              <a:rPr lang="en-US" altLang="es-PR" sz="2400" i="1" dirty="0">
                <a:latin typeface="Calibri" panose="020F0502020204030204" pitchFamily="34" charset="0"/>
              </a:rPr>
              <a:t> que </a:t>
            </a:r>
            <a:r>
              <a:rPr lang="en-US" altLang="es-PR" sz="2400" i="1" dirty="0" err="1">
                <a:latin typeface="Calibri" panose="020F0502020204030204" pitchFamily="34" charset="0"/>
              </a:rPr>
              <a:t>concierne</a:t>
            </a:r>
            <a:r>
              <a:rPr lang="en-US" altLang="es-PR" sz="2400" i="1" dirty="0">
                <a:latin typeface="Calibri" panose="020F0502020204030204" pitchFamily="34" charset="0"/>
              </a:rPr>
              <a:t> al </a:t>
            </a:r>
            <a:r>
              <a:rPr lang="en-US" altLang="es-PR" sz="2400" i="1" dirty="0" err="1">
                <a:latin typeface="Calibri" panose="020F0502020204030204" pitchFamily="34" charset="0"/>
              </a:rPr>
              <a:t>desarrollo</a:t>
            </a:r>
            <a:r>
              <a:rPr lang="en-US" altLang="es-PR" sz="2400" i="1" dirty="0">
                <a:latin typeface="Calibri" panose="020F0502020204030204" pitchFamily="34" charset="0"/>
              </a:rPr>
              <a:t> de </a:t>
            </a:r>
            <a:r>
              <a:rPr lang="en-US" altLang="es-PR" sz="2400" i="1" dirty="0" err="1">
                <a:latin typeface="Calibri" panose="020F0502020204030204" pitchFamily="34" charset="0"/>
              </a:rPr>
              <a:t>objetos</a:t>
            </a:r>
            <a:r>
              <a:rPr lang="en-US" altLang="es-PR" sz="2400" i="1" dirty="0">
                <a:latin typeface="Calibri" panose="020F0502020204030204" pitchFamily="34" charset="0"/>
              </a:rPr>
              <a:t> </a:t>
            </a:r>
            <a:r>
              <a:rPr lang="en-US" altLang="es-PR" sz="2400" i="1" dirty="0" err="1">
                <a:latin typeface="Calibri" panose="020F0502020204030204" pitchFamily="34" charset="0"/>
              </a:rPr>
              <a:t>didácticos</a:t>
            </a:r>
            <a:r>
              <a:rPr lang="en-US" altLang="es-PR" sz="2400" i="1" dirty="0">
                <a:latin typeface="Calibri" panose="020F0502020204030204" pitchFamily="34" charset="0"/>
              </a:rPr>
              <a:t> para el </a:t>
            </a:r>
            <a:r>
              <a:rPr lang="en-US" altLang="es-PR" sz="2400" i="1" dirty="0" err="1">
                <a:latin typeface="Calibri" panose="020F0502020204030204" pitchFamily="34" charset="0"/>
              </a:rPr>
              <a:t>entorno</a:t>
            </a:r>
            <a:r>
              <a:rPr lang="en-US" altLang="es-PR" sz="2400" i="1" dirty="0">
                <a:latin typeface="Calibri" panose="020F0502020204030204" pitchFamily="34" charset="0"/>
              </a:rPr>
              <a:t> </a:t>
            </a:r>
            <a:r>
              <a:rPr lang="en-US" altLang="es-PR" sz="2400" i="1" dirty="0" err="1">
                <a:latin typeface="Calibri" panose="020F0502020204030204" pitchFamily="34" charset="0"/>
              </a:rPr>
              <a:t>móvil</a:t>
            </a:r>
            <a:r>
              <a:rPr lang="en-US" altLang="es-PR" sz="2400" i="1" dirty="0">
                <a:latin typeface="Calibri" panose="020F0502020204030204" pitchFamily="34" charset="0"/>
              </a:rPr>
              <a:t>, los </a:t>
            </a:r>
            <a:r>
              <a:rPr lang="en-US" altLang="es-PR" sz="2400" i="1" dirty="0" err="1">
                <a:latin typeface="Calibri" panose="020F0502020204030204" pitchFamily="34" charset="0"/>
              </a:rPr>
              <a:t>estudiantes</a:t>
            </a:r>
            <a:r>
              <a:rPr lang="en-US" altLang="es-PR" sz="2400" i="1" dirty="0">
                <a:latin typeface="Calibri" panose="020F0502020204030204" pitchFamily="34" charset="0"/>
              </a:rPr>
              <a:t> </a:t>
            </a:r>
            <a:r>
              <a:rPr lang="en-US" altLang="es-PR" sz="2400" i="1" dirty="0" err="1">
                <a:latin typeface="Calibri" panose="020F0502020204030204" pitchFamily="34" charset="0"/>
              </a:rPr>
              <a:t>estarán</a:t>
            </a:r>
            <a:r>
              <a:rPr lang="en-US" altLang="es-PR" sz="2400" i="1" dirty="0">
                <a:latin typeface="Calibri" panose="020F0502020204030204" pitchFamily="34" charset="0"/>
              </a:rPr>
              <a:t> </a:t>
            </a:r>
            <a:r>
              <a:rPr lang="en-US" altLang="es-PR" sz="2400" i="1" dirty="0" err="1">
                <a:latin typeface="Calibri" panose="020F0502020204030204" pitchFamily="34" charset="0"/>
              </a:rPr>
              <a:t>capacitados</a:t>
            </a:r>
            <a:r>
              <a:rPr lang="en-US" altLang="es-PR" sz="2400" i="1" dirty="0">
                <a:latin typeface="Calibri" panose="020F0502020204030204" pitchFamily="34" charset="0"/>
              </a:rPr>
              <a:t> para:</a:t>
            </a:r>
          </a:p>
        </p:txBody>
      </p:sp>
    </p:spTree>
    <p:custDataLst>
      <p:tags r:id="rId1"/>
    </p:custDataLst>
    <p:extLst>
      <p:ext uri="{BB962C8B-B14F-4D97-AF65-F5344CB8AC3E}">
        <p14:creationId xmlns:p14="http://schemas.microsoft.com/office/powerpoint/2010/main" val="348460124"/>
      </p:ext>
    </p:extLst>
  </p:cSld>
  <p:clrMapOvr>
    <a:masterClrMapping/>
  </p:clrMapOvr>
  <p:transition spd="slow">
    <p:newsflash/>
    <p:sndAc>
      <p:stSnd>
        <p:snd r:embed="rId4" name="breeze.wav"/>
      </p:stSnd>
    </p:sndAc>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4733" name="Picture 45" descr="Wrist_Joint_Bones3D_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7513" y="2852738"/>
            <a:ext cx="1692275" cy="3106737"/>
          </a:xfrm>
          <a:prstGeom prst="rect">
            <a:avLst/>
          </a:prstGeom>
          <a:noFill/>
          <a:extLst>
            <a:ext uri="{909E8E84-426E-40DD-AFC4-6F175D3DCCD1}">
              <a14:hiddenFill xmlns:a14="http://schemas.microsoft.com/office/drawing/2010/main">
                <a:solidFill>
                  <a:srgbClr val="FFFFFF"/>
                </a:solidFill>
              </a14:hiddenFill>
            </a:ext>
          </a:extLst>
        </p:spPr>
      </p:pic>
      <p:sp>
        <p:nvSpPr>
          <p:cNvPr id="2034734" name="Text Box 46"/>
          <p:cNvSpPr txBox="1">
            <a:spLocks noChangeArrowheads="1"/>
          </p:cNvSpPr>
          <p:nvPr/>
        </p:nvSpPr>
        <p:spPr bwMode="auto">
          <a:xfrm>
            <a:off x="757238" y="3671888"/>
            <a:ext cx="8207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2100">
                <a:solidFill>
                  <a:srgbClr val="000000"/>
                </a:solidFill>
              </a:rPr>
              <a:t>CORTE en </a:t>
            </a:r>
            <a:r>
              <a:rPr lang="en-US" altLang="es-PR" sz="2500">
                <a:solidFill>
                  <a:srgbClr val="660033"/>
                </a:solidFill>
                <a:latin typeface="Arial Black" pitchFamily="34" charset="0"/>
              </a:rPr>
              <a:t>X</a:t>
            </a:r>
            <a:r>
              <a:rPr lang="en-US" altLang="es-PR" sz="2100">
                <a:solidFill>
                  <a:srgbClr val="000000"/>
                </a:solidFill>
              </a:rPr>
              <a:t>:</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034735" name="Picture 47"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338" y="375602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34736" name="Text Box 48"/>
          <p:cNvSpPr txBox="1">
            <a:spLocks noChangeArrowheads="1"/>
          </p:cNvSpPr>
          <p:nvPr/>
        </p:nvSpPr>
        <p:spPr bwMode="auto">
          <a:xfrm>
            <a:off x="757238" y="4498975"/>
            <a:ext cx="82073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Medición:</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034737" name="Picture 4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338" y="45831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34738" name="Text Box 50"/>
          <p:cNvSpPr txBox="1">
            <a:spLocks noChangeArrowheads="1"/>
          </p:cNvSpPr>
          <p:nvPr/>
        </p:nvSpPr>
        <p:spPr bwMode="auto">
          <a:xfrm>
            <a:off x="827088" y="4064000"/>
            <a:ext cx="77739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Extremos: </a:t>
            </a:r>
            <a:r>
              <a:rPr lang="es-ES" altLang="es-PR" sz="2200" i="1">
                <a:solidFill>
                  <a:srgbClr val="000000"/>
                </a:solidFill>
                <a:latin typeface="Arial" charset="0"/>
              </a:rPr>
              <a:t>Aproximadamente 2 pulgadas</a:t>
            </a:r>
            <a:endParaRPr lang="en-US" altLang="es-PR" sz="2200" b="0" i="1">
              <a:solidFill>
                <a:srgbClr val="FF0000"/>
              </a:solidFill>
              <a:effectLst>
                <a:outerShdw blurRad="38100" dist="38100" dir="2700000" algn="tl">
                  <a:srgbClr val="C0C0C0"/>
                </a:outerShdw>
              </a:effectLst>
              <a:latin typeface="Arial Black" pitchFamily="34" charset="0"/>
            </a:endParaRPr>
          </a:p>
        </p:txBody>
      </p:sp>
      <p:sp>
        <p:nvSpPr>
          <p:cNvPr id="2034739" name="Text Box 51"/>
          <p:cNvSpPr txBox="1">
            <a:spLocks noChangeArrowheads="1"/>
          </p:cNvSpPr>
          <p:nvPr/>
        </p:nvSpPr>
        <p:spPr bwMode="auto">
          <a:xfrm>
            <a:off x="1190625" y="4962525"/>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Desde: </a:t>
            </a:r>
            <a:r>
              <a:rPr lang="es-ES" altLang="es-PR" sz="2200" i="1">
                <a:solidFill>
                  <a:srgbClr val="000000"/>
                </a:solidFill>
                <a:latin typeface="Arial" charset="0"/>
              </a:rPr>
              <a:t>Cabeza de los metacarpos</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2034740" name="Picture 52"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550" y="49958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34741" name="Text Box 53"/>
          <p:cNvSpPr txBox="1">
            <a:spLocks noChangeArrowheads="1"/>
          </p:cNvSpPr>
          <p:nvPr/>
        </p:nvSpPr>
        <p:spPr bwMode="auto">
          <a:xfrm>
            <a:off x="1190625" y="5435600"/>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Hasta: </a:t>
            </a:r>
            <a:r>
              <a:rPr lang="es-ES" altLang="es-PR" sz="2200" i="1">
                <a:solidFill>
                  <a:srgbClr val="000000"/>
                </a:solidFill>
                <a:latin typeface="Arial" charset="0"/>
              </a:rPr>
              <a:t>Epicóndilos del húmero</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2034742" name="Picture 54"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550" y="54689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34743" name="Text Box 55"/>
          <p:cNvSpPr txBox="1">
            <a:spLocks noChangeArrowheads="1"/>
          </p:cNvSpPr>
          <p:nvPr/>
        </p:nvSpPr>
        <p:spPr bwMode="auto">
          <a:xfrm>
            <a:off x="757238" y="2863850"/>
            <a:ext cx="820737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2100">
                <a:solidFill>
                  <a:srgbClr val="000000"/>
                </a:solidFill>
              </a:rPr>
              <a:t>Preparación:</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034744" name="Picture 56"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338" y="292576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34745" name="Text Box 57"/>
          <p:cNvSpPr txBox="1">
            <a:spLocks noChangeArrowheads="1"/>
          </p:cNvSpPr>
          <p:nvPr/>
        </p:nvSpPr>
        <p:spPr bwMode="auto">
          <a:xfrm>
            <a:off x="827088" y="3233738"/>
            <a:ext cx="77739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Palma de la mano: </a:t>
            </a:r>
            <a:r>
              <a:rPr lang="es-ES" altLang="es-PR" sz="2200" i="1">
                <a:solidFill>
                  <a:srgbClr val="000000"/>
                </a:solidFill>
                <a:latin typeface="Arial" charset="0"/>
              </a:rPr>
              <a:t>Debe estar limpia</a:t>
            </a:r>
            <a:endParaRPr lang="en-US" altLang="es-PR" sz="2200" b="0" i="1">
              <a:solidFill>
                <a:srgbClr val="FF0000"/>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107950" y="6021388"/>
            <a:ext cx="8964613" cy="50482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t>
            </a:r>
            <a:r>
              <a:rPr lang="en-US" altLang="es-PR" sz="1200" b="0">
                <a:latin typeface="Times New Roman" pitchFamily="18" charset="0"/>
                <a:cs typeface="Times New Roman" pitchFamily="18" charset="0"/>
              </a:rPr>
              <a:t>Adaptado de: </a:t>
            </a:r>
            <a:r>
              <a:rPr lang="en-US" altLang="es-PR" sz="1200" i="1">
                <a:latin typeface="Times New Roman" pitchFamily="18" charset="0"/>
                <a:cs typeface="Times New Roman" pitchFamily="18" charset="0"/>
              </a:rPr>
              <a:t>Clinical Therapeutic Applications of the Kinesio Taping</a:t>
            </a:r>
            <a:r>
              <a:rPr lang="en-US" altLang="es-PR" sz="1200" i="1" baseline="30000">
                <a:latin typeface="Times New Roman" pitchFamily="18" charset="0"/>
                <a:cs typeface="Times New Roman" pitchFamily="18" charset="0"/>
              </a:rPr>
              <a:t>®</a:t>
            </a:r>
            <a:r>
              <a:rPr lang="en-US" altLang="es-PR" sz="1200" i="1">
                <a:latin typeface="Times New Roman" pitchFamily="18" charset="0"/>
                <a:cs typeface="Times New Roman" pitchFamily="18" charset="0"/>
              </a:rPr>
              <a:t> Method</a:t>
            </a:r>
            <a:r>
              <a:rPr lang="en-US" altLang="es-PR" sz="1200" b="0">
                <a:latin typeface="Times New Roman" pitchFamily="18" charset="0"/>
                <a:cs typeface="Times New Roman" pitchFamily="18" charset="0"/>
              </a:rPr>
              <a:t>. 3ra. ed.; (p. 124), por K. Kase, J. Wallis, &amp; T. Kase, 2013, New Mexico: Kinesio Taping Association International. Copyright 2013 por: Kinesio IP, LLC.</a:t>
            </a:r>
          </a:p>
        </p:txBody>
      </p:sp>
      <p:pic>
        <p:nvPicPr>
          <p:cNvPr id="2034747" name="Picture 59" descr="Hand3D_Exetrnal_Anterior_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88" y="646113"/>
            <a:ext cx="2520950" cy="1601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3024188" y="549275"/>
            <a:ext cx="59404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a:solidFill>
                  <a:srgbClr val="484876"/>
                </a:solidFill>
                <a:effectLst>
                  <a:outerShdw blurRad="38100" dist="38100" dir="2700000" algn="tl">
                    <a:srgbClr val="C0C0C0"/>
                  </a:outerShdw>
                </a:effectLst>
                <a:latin typeface="Arial Black" pitchFamily="34" charset="0"/>
                <a:cs typeface="Arial" charset="0"/>
              </a:rPr>
              <a:t>KINESIO-TAPING – Aplicaciones:</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2400" b="0" i="1">
                <a:solidFill>
                  <a:srgbClr val="484876"/>
                </a:solidFill>
                <a:effectLst>
                  <a:outerShdw blurRad="38100" dist="38100" dir="2700000" algn="tl">
                    <a:srgbClr val="C0C0C0"/>
                  </a:outerShdw>
                </a:effectLst>
                <a:latin typeface="Arial Black" pitchFamily="34" charset="0"/>
                <a:cs typeface="Arial" charset="0"/>
              </a:rPr>
              <a:t>TÉCNICAS CORRECTIVAS</a:t>
            </a:r>
          </a:p>
        </p:txBody>
      </p:sp>
      <p:pic>
        <p:nvPicPr>
          <p:cNvPr id="2034749" name="Picture 61" descr="CURVHE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4650" y="1628775"/>
            <a:ext cx="5472113"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2914650" y="1701800"/>
            <a:ext cx="53276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100" b="0" i="1">
                <a:solidFill>
                  <a:srgbClr val="484876"/>
                </a:solidFill>
                <a:effectLst>
                  <a:outerShdw blurRad="38100" dist="38100" dir="2700000" algn="tl">
                    <a:srgbClr val="C0C0C0"/>
                  </a:outerShdw>
                </a:effectLst>
                <a:latin typeface="Arial Black" pitchFamily="34" charset="0"/>
                <a:cs typeface="Arial" charset="0"/>
              </a:rPr>
              <a:t> SÍNDROME DEL TUNEL CARPAL</a:t>
            </a:r>
          </a:p>
        </p:txBody>
      </p:sp>
      <p:sp>
        <p:nvSpPr>
          <p:cNvPr id="2034751" name="Text Box 63"/>
          <p:cNvSpPr txBox="1">
            <a:spLocks noChangeArrowheads="1"/>
          </p:cNvSpPr>
          <p:nvPr/>
        </p:nvSpPr>
        <p:spPr bwMode="auto">
          <a:xfrm>
            <a:off x="503238" y="22860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OPCIÓN 1 – </a:t>
            </a:r>
            <a:r>
              <a:rPr lang="en-US" altLang="es-PR" sz="2300">
                <a:solidFill>
                  <a:srgbClr val="484876"/>
                </a:solidFill>
                <a:effectLst>
                  <a:outerShdw blurRad="38100" dist="38100" dir="2700000" algn="tl">
                    <a:srgbClr val="C0C0C0"/>
                  </a:outerShdw>
                </a:effectLst>
                <a:latin typeface="Calibri" pitchFamily="34" charset="0"/>
              </a:rPr>
              <a:t>Tensión: </a:t>
            </a:r>
            <a:r>
              <a:rPr lang="en-US" altLang="es-PR" sz="2200" i="1">
                <a:solidFill>
                  <a:srgbClr val="484876"/>
                </a:solidFill>
                <a:effectLst>
                  <a:outerShdw blurRad="38100" dist="38100" dir="2700000" algn="tl">
                    <a:srgbClr val="C0C0C0"/>
                  </a:outerShdw>
                </a:effectLst>
                <a:latin typeface="Tahoma" pitchFamily="34" charset="0"/>
                <a:cs typeface="Tahoma" pitchFamily="34" charset="0"/>
              </a:rPr>
              <a:t>Corrección de Espacio - Medio Tira </a:t>
            </a:r>
            <a:r>
              <a:rPr lang="en-US" altLang="es-PR" sz="2200">
                <a:solidFill>
                  <a:srgbClr val="484876"/>
                </a:solidFill>
                <a:effectLst>
                  <a:outerShdw blurRad="38100" dist="38100" dir="2700000" algn="tl">
                    <a:srgbClr val="C0C0C0"/>
                  </a:outerShdw>
                </a:effectLst>
                <a:latin typeface="Tahoma" pitchFamily="34" charset="0"/>
                <a:cs typeface="Tahoma" pitchFamily="34" charset="0"/>
              </a:rPr>
              <a:t>I:</a:t>
            </a:r>
          </a:p>
        </p:txBody>
      </p:sp>
      <p:pic>
        <p:nvPicPr>
          <p:cNvPr id="2034752" name="Picture 64" descr="Bullets_Arrow_Blue1_Right_0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7338" y="2357438"/>
            <a:ext cx="271462"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546225" y="692150"/>
            <a:ext cx="7273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ANÁLISIS DE VALIDEZ:</a:t>
            </a:r>
            <a:br>
              <a:rPr lang="es-PR" altLang="es-PR" sz="3000" b="0">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Identificar Sitios-Web</a:t>
            </a:r>
            <a:br>
              <a:rPr lang="es-PR" altLang="es-PR" sz="30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Basados en Evidencia Científica</a:t>
            </a:r>
          </a:p>
        </p:txBody>
      </p:sp>
      <p:sp>
        <p:nvSpPr>
          <p:cNvPr id="2185219" name="Text Box 3"/>
          <p:cNvSpPr txBox="1">
            <a:spLocks noChangeArrowheads="1"/>
          </p:cNvSpPr>
          <p:nvPr/>
        </p:nvSpPr>
        <p:spPr bwMode="auto">
          <a:xfrm>
            <a:off x="792163" y="301942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Determinar si es legítimo y si el contenido provee:</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185220" name="Picture 4"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263" y="309086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85221" name="Text Box 5"/>
          <p:cNvSpPr txBox="1">
            <a:spLocks noChangeArrowheads="1"/>
          </p:cNvSpPr>
          <p:nvPr/>
        </p:nvSpPr>
        <p:spPr bwMode="auto">
          <a:xfrm>
            <a:off x="795338" y="3429000"/>
            <a:ext cx="748506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Arial" charset="0"/>
              </a:rPr>
              <a:t>”</a:t>
            </a:r>
            <a:r>
              <a:rPr lang="es-ES" altLang="es-PR" sz="2200" i="1" u="sng">
                <a:solidFill>
                  <a:srgbClr val="000000"/>
                </a:solidFill>
                <a:latin typeface="Arial" charset="0"/>
              </a:rPr>
              <a:t>Sobre Nosotros</a:t>
            </a:r>
            <a:r>
              <a:rPr lang="es-ES" altLang="es-PR" sz="2200" i="1">
                <a:solidFill>
                  <a:srgbClr val="000000"/>
                </a:solidFill>
                <a:latin typeface="Arial" charset="0"/>
              </a:rPr>
              <a:t>” (</a:t>
            </a:r>
            <a:r>
              <a:rPr lang="es-ES" altLang="es-PR" sz="2200" i="1" u="sng">
                <a:solidFill>
                  <a:srgbClr val="000000"/>
                </a:solidFill>
                <a:latin typeface="Arial" charset="0"/>
              </a:rPr>
              <a:t>About Us</a:t>
            </a:r>
            <a:r>
              <a:rPr lang="es-ES" altLang="es-PR" sz="2200" i="1">
                <a:solidFill>
                  <a:srgbClr val="000000"/>
                </a:solidFill>
                <a:latin typeface="Arial" charset="0"/>
              </a:rPr>
              <a:t>), o secciones similares</a:t>
            </a:r>
            <a:endParaRPr lang="en-US" altLang="es-PR" sz="2200" b="0" i="1">
              <a:solidFill>
                <a:srgbClr val="FF0000"/>
              </a:solidFill>
              <a:effectLst>
                <a:outerShdw blurRad="38100" dist="38100" dir="2700000" algn="tl">
                  <a:srgbClr val="C0C0C0"/>
                </a:outerShdw>
              </a:effectLst>
              <a:latin typeface="Arial Black" pitchFamily="34" charset="0"/>
            </a:endParaRPr>
          </a:p>
        </p:txBody>
      </p:sp>
      <p:sp>
        <p:nvSpPr>
          <p:cNvPr id="2185222" name="Text Box 6"/>
          <p:cNvSpPr txBox="1">
            <a:spLocks noChangeArrowheads="1"/>
          </p:cNvSpPr>
          <p:nvPr/>
        </p:nvSpPr>
        <p:spPr bwMode="auto">
          <a:xfrm>
            <a:off x="466725" y="25542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Estrategias/recomendaciones - </a:t>
            </a:r>
            <a:r>
              <a:rPr lang="en-US" altLang="es-PR" sz="2800" i="1">
                <a:solidFill>
                  <a:srgbClr val="484876"/>
                </a:solidFill>
                <a:effectLst>
                  <a:outerShdw blurRad="38100" dist="38100" dir="2700000" algn="tl">
                    <a:srgbClr val="C0C0C0"/>
                  </a:outerShdw>
                </a:effectLst>
                <a:latin typeface="Calibri" pitchFamily="34" charset="0"/>
              </a:rPr>
              <a:t>Programa de Ejercicio</a:t>
            </a:r>
            <a:r>
              <a:rPr lang="en-US" altLang="es-PR" sz="2800">
                <a:solidFill>
                  <a:srgbClr val="484876"/>
                </a:solidFill>
                <a:effectLst>
                  <a:outerShdw blurRad="38100" dist="38100" dir="2700000" algn="tl">
                    <a:srgbClr val="C0C0C0"/>
                  </a:outerShdw>
                </a:effectLst>
                <a:latin typeface="Calibri" pitchFamily="34" charset="0"/>
              </a:rPr>
              <a:t>:</a:t>
            </a:r>
          </a:p>
        </p:txBody>
      </p:sp>
      <p:pic>
        <p:nvPicPr>
          <p:cNvPr id="2185223" name="Picture 7"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26257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85224" name="Text Box 8"/>
          <p:cNvSpPr txBox="1">
            <a:spLocks noChangeArrowheads="1"/>
          </p:cNvSpPr>
          <p:nvPr/>
        </p:nvSpPr>
        <p:spPr bwMode="auto">
          <a:xfrm>
            <a:off x="792163" y="38846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Establecer si es precisa:</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185225" name="Picture 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263" y="39560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85226" name="Text Box 10"/>
          <p:cNvSpPr txBox="1">
            <a:spLocks noChangeArrowheads="1"/>
          </p:cNvSpPr>
          <p:nvPr/>
        </p:nvSpPr>
        <p:spPr bwMode="auto">
          <a:xfrm>
            <a:off x="1155700" y="4314825"/>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¿Las recomendaciones siguen las guías de ACSM?</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185227" name="Picture 11"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6625" y="43481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85228" name="Text Box 12"/>
          <p:cNvSpPr txBox="1">
            <a:spLocks noChangeArrowheads="1"/>
          </p:cNvSpPr>
          <p:nvPr/>
        </p:nvSpPr>
        <p:spPr bwMode="auto">
          <a:xfrm>
            <a:off x="1155700" y="4695825"/>
            <a:ext cx="79533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¿Recomienda consultar a un médico antes del programa?</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185229" name="Picture 13"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6625" y="47291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85230" name="Text Box 14"/>
          <p:cNvSpPr txBox="1">
            <a:spLocks noChangeArrowheads="1"/>
          </p:cNvSpPr>
          <p:nvPr/>
        </p:nvSpPr>
        <p:spPr bwMode="auto">
          <a:xfrm>
            <a:off x="827088" y="51800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Observar si existe información sobre:</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185231" name="Picture 15"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52514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85232" name="Text Box 16"/>
          <p:cNvSpPr txBox="1">
            <a:spLocks noChangeArrowheads="1"/>
          </p:cNvSpPr>
          <p:nvPr/>
        </p:nvSpPr>
        <p:spPr bwMode="auto">
          <a:xfrm>
            <a:off x="827088" y="5556250"/>
            <a:ext cx="748506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Arial" charset="0"/>
              </a:rPr>
              <a:t>los beneficios sobre la actividad física</a:t>
            </a:r>
            <a:endParaRPr lang="en-US" altLang="es-PR" sz="2200" b="0" i="1">
              <a:solidFill>
                <a:srgbClr val="FF0000"/>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323850" y="6092825"/>
            <a:ext cx="864235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Adaptado de: </a:t>
            </a:r>
            <a:r>
              <a:rPr lang="en-US" altLang="es-PR" sz="1200" i="1">
                <a:latin typeface="Times New Roman" pitchFamily="18" charset="0"/>
              </a:rPr>
              <a:t>Resource Manual for</a:t>
            </a:r>
            <a:r>
              <a:rPr lang="en-US" altLang="es-PR" sz="1200" b="0">
                <a:latin typeface="Times New Roman" pitchFamily="18" charset="0"/>
              </a:rPr>
              <a:t> </a:t>
            </a:r>
            <a:r>
              <a:rPr lang="en-US" altLang="es-PR" sz="1200" i="1">
                <a:latin typeface="Times New Roman" pitchFamily="18" charset="0"/>
              </a:rPr>
              <a:t>Guidelines for Exercise Testing and Prescription</a:t>
            </a:r>
            <a:r>
              <a:rPr lang="en-US" altLang="es-PR" sz="1200" b="0">
                <a:latin typeface="Times New Roman" pitchFamily="18" charset="0"/>
              </a:rPr>
              <a:t>. 9na. ed.; (p. 779), por American College of Sports Medicine, 2014, Philadelphia: Lippincott Williams &amp; Wilkins. Copyright 2014 por: American College of Sports Medicine</a:t>
            </a:r>
            <a:endParaRPr lang="en-US" altLang="es-PR" sz="3200" b="0">
              <a:latin typeface="Times New Roman" pitchFamily="18" charset="0"/>
            </a:endParaRPr>
          </a:p>
        </p:txBody>
      </p:sp>
      <p:pic>
        <p:nvPicPr>
          <p:cNvPr id="2185234" name="Picture 18" descr="01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025" y="584200"/>
            <a:ext cx="1211263" cy="18367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8803" name="Picture 19" descr="Weiths_Back_Belv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49275"/>
            <a:ext cx="2025650" cy="2736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411413" y="1054100"/>
            <a:ext cx="66595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2800" b="0">
                <a:solidFill>
                  <a:srgbClr val="484876"/>
                </a:solidFill>
                <a:effectLst>
                  <a:outerShdw blurRad="38100" dist="38100" dir="2700000" algn="tl">
                    <a:srgbClr val="C0C0C0"/>
                  </a:outerShdw>
                </a:effectLst>
                <a:latin typeface="Arial Black" pitchFamily="34" charset="0"/>
                <a:cs typeface="Arial" charset="0"/>
              </a:rPr>
              <a:t>ANÁLISIS DE VALIDEZ:</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Identificar Sitios-Web</a:t>
            </a:r>
            <a:br>
              <a:rPr lang="es-PR" altLang="es-PR" sz="2800" b="0" i="1">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Basados en Evidencia Científica</a:t>
            </a:r>
          </a:p>
        </p:txBody>
      </p:sp>
      <p:pic>
        <p:nvPicPr>
          <p:cNvPr id="2038805" name="Picture 21" descr="Note_book_grass_cloud2_Edge_G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250" y="4076700"/>
            <a:ext cx="2447925" cy="2016125"/>
          </a:xfrm>
          <a:prstGeom prst="rect">
            <a:avLst/>
          </a:prstGeom>
          <a:noFill/>
          <a:extLst>
            <a:ext uri="{909E8E84-426E-40DD-AFC4-6F175D3DCCD1}">
              <a14:hiddenFill xmlns:a14="http://schemas.microsoft.com/office/drawing/2010/main">
                <a:solidFill>
                  <a:srgbClr val="FFFFFF"/>
                </a:solidFill>
              </a14:hiddenFill>
            </a:ext>
          </a:extLst>
        </p:spPr>
      </p:pic>
      <p:sp>
        <p:nvSpPr>
          <p:cNvPr id="2038806" name="Text Box 22"/>
          <p:cNvSpPr txBox="1">
            <a:spLocks noChangeArrowheads="1"/>
          </p:cNvSpPr>
          <p:nvPr/>
        </p:nvSpPr>
        <p:spPr bwMode="auto">
          <a:xfrm>
            <a:off x="539750" y="33575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Estrategias/recomendaciones - </a:t>
            </a:r>
            <a:r>
              <a:rPr lang="en-US" altLang="es-PR" sz="2800" i="1">
                <a:solidFill>
                  <a:srgbClr val="484876"/>
                </a:solidFill>
                <a:effectLst>
                  <a:outerShdw blurRad="38100" dist="38100" dir="2700000" algn="tl">
                    <a:srgbClr val="C0C0C0"/>
                  </a:outerShdw>
                </a:effectLst>
                <a:latin typeface="Calibri" pitchFamily="34" charset="0"/>
              </a:rPr>
              <a:t>Programa de ejercicio</a:t>
            </a:r>
            <a:r>
              <a:rPr lang="en-US" altLang="es-PR" sz="2800">
                <a:solidFill>
                  <a:srgbClr val="484876"/>
                </a:solidFill>
                <a:effectLst>
                  <a:outerShdw blurRad="38100" dist="38100" dir="2700000" algn="tl">
                    <a:srgbClr val="C0C0C0"/>
                  </a:outerShdw>
                </a:effectLst>
                <a:latin typeface="Calibri" pitchFamily="34" charset="0"/>
              </a:rPr>
              <a:t>:</a:t>
            </a:r>
          </a:p>
        </p:txBody>
      </p:sp>
      <p:pic>
        <p:nvPicPr>
          <p:cNvPr id="2038807" name="Picture 23" descr="Bullets_Arrow_Blue1_Right_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850" y="34290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38808" name="Text Box 24"/>
          <p:cNvSpPr txBox="1">
            <a:spLocks noChangeArrowheads="1"/>
          </p:cNvSpPr>
          <p:nvPr/>
        </p:nvSpPr>
        <p:spPr bwMode="auto">
          <a:xfrm>
            <a:off x="1263650" y="5548313"/>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Programa de ejercicio individualizado</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038809" name="Picture 25" descr="Bullets_Arrow-Thin_Green_Right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575" y="558165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38810" name="Text Box 26"/>
          <p:cNvSpPr txBox="1">
            <a:spLocks noChangeArrowheads="1"/>
          </p:cNvSpPr>
          <p:nvPr/>
        </p:nvSpPr>
        <p:spPr bwMode="auto">
          <a:xfrm>
            <a:off x="865188" y="38100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Cotejar la presencia de los siguientes criterios:</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038811" name="Picture 27" descr="Bullet_Round_Diamond_Maggenta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288" y="38814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38812" name="Text Box 28"/>
          <p:cNvSpPr txBox="1">
            <a:spLocks noChangeArrowheads="1"/>
          </p:cNvSpPr>
          <p:nvPr/>
        </p:nvSpPr>
        <p:spPr bwMode="auto">
          <a:xfrm>
            <a:off x="1263650" y="4725988"/>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Gráficas de actividad Física</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038813" name="Picture 29" descr="Bullets_Arrow-Thin_Green_Right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575" y="47593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38814" name="Text Box 30"/>
          <p:cNvSpPr txBox="1">
            <a:spLocks noChangeArrowheads="1"/>
          </p:cNvSpPr>
          <p:nvPr/>
        </p:nvSpPr>
        <p:spPr bwMode="auto">
          <a:xfrm>
            <a:off x="1263650" y="5119688"/>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Establecimiento de metas</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038815" name="Picture 31" descr="Bullets_Arrow-Thin_Green_Right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575" y="51530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38816" name="Text Box 32"/>
          <p:cNvSpPr txBox="1">
            <a:spLocks noChangeArrowheads="1"/>
          </p:cNvSpPr>
          <p:nvPr/>
        </p:nvSpPr>
        <p:spPr bwMode="auto">
          <a:xfrm>
            <a:off x="1263650" y="4294188"/>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Seguimiento de actividad física</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038817" name="Picture 33" descr="Bullets_Arrow-Thin_Green_Right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575" y="43275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323850" y="6092825"/>
            <a:ext cx="864235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Adaptado de: </a:t>
            </a:r>
            <a:r>
              <a:rPr lang="en-US" altLang="es-PR" sz="1200" i="1">
                <a:latin typeface="Times New Roman" pitchFamily="18" charset="0"/>
              </a:rPr>
              <a:t>Resource Manual for</a:t>
            </a:r>
            <a:r>
              <a:rPr lang="en-US" altLang="es-PR" sz="1200" b="0">
                <a:latin typeface="Times New Roman" pitchFamily="18" charset="0"/>
              </a:rPr>
              <a:t> </a:t>
            </a:r>
            <a:r>
              <a:rPr lang="en-US" altLang="es-PR" sz="1200" i="1">
                <a:latin typeface="Times New Roman" pitchFamily="18" charset="0"/>
              </a:rPr>
              <a:t>Guidelines for Exercise Testing and Prescription</a:t>
            </a:r>
            <a:r>
              <a:rPr lang="en-US" altLang="es-PR" sz="1200" b="0">
                <a:latin typeface="Times New Roman" pitchFamily="18" charset="0"/>
              </a:rPr>
              <a:t>. 9na. ed.; (p. 779), por American College of Sports Medicine, 2014, Philadelphia: Lippincott Williams &amp; Wilkins. Copyright 2014 por: American College of Sports Medicine</a:t>
            </a:r>
            <a:endParaRPr lang="en-US" altLang="es-PR" sz="3200" b="0">
              <a:latin typeface="Times New Roman" pitchFamily="18" charset="0"/>
            </a:endParaRPr>
          </a:p>
        </p:txBody>
      </p:sp>
    </p:spTree>
    <p:custDataLst>
      <p:tags r:id="rId1"/>
    </p:custDataLst>
  </p:cSld>
  <p:clrMapOvr>
    <a:masterClrMapping/>
  </p:clrMapOvr>
  <p:transition spd="slow">
    <p:wipe dir="u"/>
    <p:sndAc>
      <p:stSnd>
        <p:snd r:embed="rId4" name="whoosh.wav"/>
      </p:stSnd>
    </p:sndAc>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0850" name="Picture 18" descr="Web1"/>
          <p:cNvPicPr>
            <a:picLocks noChangeAspect="1" noChangeArrowheads="1"/>
          </p:cNvPicPr>
          <p:nvPr/>
        </p:nvPicPr>
        <p:blipFill>
          <a:blip r:embed="rId5">
            <a:extLst>
              <a:ext uri="{28A0092B-C50C-407E-A947-70E740481C1C}">
                <a14:useLocalDpi xmlns:a14="http://schemas.microsoft.com/office/drawing/2010/main" val="0"/>
              </a:ext>
            </a:extLst>
          </a:blip>
          <a:srcRect l="24217"/>
          <a:stretch>
            <a:fillRect/>
          </a:stretch>
        </p:blipFill>
        <p:spPr bwMode="auto">
          <a:xfrm>
            <a:off x="250825" y="476250"/>
            <a:ext cx="1500188" cy="2303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908175" y="836613"/>
            <a:ext cx="69119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4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ANÁLISIS DE VALIDEZ:</a:t>
            </a:r>
            <a:br>
              <a:rPr lang="es-PR" altLang="es-PR" sz="3000" b="0">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Identificar Sitios-Web</a:t>
            </a:r>
            <a:br>
              <a:rPr lang="es-PR" altLang="es-PR" sz="30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Basados en Evidencia Científica</a:t>
            </a:r>
          </a:p>
        </p:txBody>
      </p:sp>
      <p:sp>
        <p:nvSpPr>
          <p:cNvPr id="2040852" name="Text Box 20"/>
          <p:cNvSpPr txBox="1">
            <a:spLocks noChangeArrowheads="1"/>
          </p:cNvSpPr>
          <p:nvPr/>
        </p:nvSpPr>
        <p:spPr bwMode="auto">
          <a:xfrm>
            <a:off x="538163" y="28527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Estrategias/recomendaciones - </a:t>
            </a:r>
            <a:r>
              <a:rPr lang="en-US" altLang="es-PR" sz="2800" i="1">
                <a:solidFill>
                  <a:srgbClr val="484876"/>
                </a:solidFill>
                <a:effectLst>
                  <a:outerShdw blurRad="38100" dist="38100" dir="2700000" algn="tl">
                    <a:srgbClr val="C0C0C0"/>
                  </a:outerShdw>
                </a:effectLst>
                <a:latin typeface="Calibri" pitchFamily="34" charset="0"/>
              </a:rPr>
              <a:t>Programa de Ejercicio:</a:t>
            </a:r>
            <a:endParaRPr lang="en-US" altLang="es-PR" sz="2500" b="0" i="1">
              <a:solidFill>
                <a:srgbClr val="FF0000"/>
              </a:solidFill>
              <a:latin typeface="Arial Black" pitchFamily="34" charset="0"/>
            </a:endParaRPr>
          </a:p>
        </p:txBody>
      </p:sp>
      <p:pic>
        <p:nvPicPr>
          <p:cNvPr id="2040853" name="Picture 21"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63" y="292417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040854" name="Text Box 22"/>
          <p:cNvSpPr txBox="1">
            <a:spLocks noChangeArrowheads="1"/>
          </p:cNvSpPr>
          <p:nvPr/>
        </p:nvSpPr>
        <p:spPr bwMode="auto">
          <a:xfrm>
            <a:off x="1262063" y="3817938"/>
            <a:ext cx="77739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Dispone de un plan de motivación adaptado a las necesidades del cliente:</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2040855" name="Picture 23"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988" y="3851275"/>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2040856" name="Text Box 24"/>
          <p:cNvSpPr txBox="1">
            <a:spLocks noChangeArrowheads="1"/>
          </p:cNvSpPr>
          <p:nvPr/>
        </p:nvSpPr>
        <p:spPr bwMode="auto">
          <a:xfrm>
            <a:off x="898525" y="33559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Cotejar la presencia de los siguientes criterios: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40857" name="Picture 25" descr="Bullet_Round_Diamond_Maggenta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625" y="34274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40858" name="Text Box 26"/>
          <p:cNvSpPr txBox="1">
            <a:spLocks noChangeArrowheads="1"/>
          </p:cNvSpPr>
          <p:nvPr/>
        </p:nvSpPr>
        <p:spPr bwMode="auto">
          <a:xfrm>
            <a:off x="1547813" y="4503738"/>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dirty="0">
                <a:solidFill>
                  <a:srgbClr val="000000"/>
                </a:solidFill>
                <a:latin typeface="Calibri" pitchFamily="34" charset="0"/>
              </a:rPr>
              <a:t>Equilibrio en la toma de decisiones</a:t>
            </a:r>
            <a:endParaRPr lang="en-US" altLang="es-PR" sz="2200" b="0" i="1" u="sng" dirty="0">
              <a:solidFill>
                <a:srgbClr val="FF0000"/>
              </a:solidFill>
              <a:effectLst>
                <a:outerShdw blurRad="38100" dist="38100" dir="2700000" algn="tl">
                  <a:srgbClr val="C0C0C0"/>
                </a:outerShdw>
              </a:effectLst>
              <a:latin typeface="Arial Black" pitchFamily="34" charset="0"/>
            </a:endParaRPr>
          </a:p>
        </p:txBody>
      </p:sp>
      <p:pic>
        <p:nvPicPr>
          <p:cNvPr id="2040859" name="Picture 27" descr="Bullet_Square_Belved_Red1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3350" y="4606925"/>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040860" name="Text Box 28"/>
          <p:cNvSpPr txBox="1">
            <a:spLocks noChangeArrowheads="1"/>
          </p:cNvSpPr>
          <p:nvPr/>
        </p:nvSpPr>
        <p:spPr bwMode="auto">
          <a:xfrm>
            <a:off x="1547813" y="4897438"/>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Auto-eficacia</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pic>
        <p:nvPicPr>
          <p:cNvPr id="2040861" name="Picture 29" descr="Bullet_Square_Belved_Red1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3350" y="5000625"/>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040862" name="Text Box 30"/>
          <p:cNvSpPr txBox="1">
            <a:spLocks noChangeArrowheads="1"/>
          </p:cNvSpPr>
          <p:nvPr/>
        </p:nvSpPr>
        <p:spPr bwMode="auto">
          <a:xfrm>
            <a:off x="1549400" y="5295900"/>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Otros constructos psicológicos:</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pic>
        <p:nvPicPr>
          <p:cNvPr id="2040863" name="Picture 31" descr="Bullet_Square_Belved_Red1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4938" y="5399088"/>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040864" name="Text Box 32"/>
          <p:cNvSpPr txBox="1">
            <a:spLocks noChangeArrowheads="1"/>
          </p:cNvSpPr>
          <p:nvPr/>
        </p:nvSpPr>
        <p:spPr bwMode="auto">
          <a:xfrm>
            <a:off x="1547813" y="5618163"/>
            <a:ext cx="727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i="1">
                <a:solidFill>
                  <a:srgbClr val="000000"/>
                </a:solidFill>
                <a:latin typeface="Tahoma" pitchFamily="34" charset="0"/>
              </a:rPr>
              <a:t>disponen de retrocomunicación a clientes</a:t>
            </a:r>
            <a:endParaRPr lang="en-US" altLang="es-PR" b="0" i="1" u="sng">
              <a:solidFill>
                <a:srgbClr val="FF0000"/>
              </a:solidFill>
              <a:effectLst>
                <a:outerShdw blurRad="38100" dist="38100" dir="2700000" algn="tl">
                  <a:srgbClr val="C0C0C0"/>
                </a:outerShdw>
              </a:effectLst>
              <a:latin typeface="Tahoma" pitchFamily="34" charset="0"/>
            </a:endParaRPr>
          </a:p>
        </p:txBody>
      </p:sp>
      <p:sp>
        <p:nvSpPr>
          <p:cNvPr id="10" name="Text Box 6"/>
          <p:cNvSpPr txBox="1">
            <a:spLocks noChangeArrowheads="1"/>
          </p:cNvSpPr>
          <p:nvPr/>
        </p:nvSpPr>
        <p:spPr bwMode="auto">
          <a:xfrm>
            <a:off x="323850" y="6092825"/>
            <a:ext cx="864235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Adaptado de: </a:t>
            </a:r>
            <a:r>
              <a:rPr lang="en-US" altLang="es-PR" sz="1200" i="1">
                <a:latin typeface="Times New Roman" pitchFamily="18" charset="0"/>
              </a:rPr>
              <a:t>Resource Manual for</a:t>
            </a:r>
            <a:r>
              <a:rPr lang="en-US" altLang="es-PR" sz="1200" b="0">
                <a:latin typeface="Times New Roman" pitchFamily="18" charset="0"/>
              </a:rPr>
              <a:t> </a:t>
            </a:r>
            <a:r>
              <a:rPr lang="en-US" altLang="es-PR" sz="1200" i="1">
                <a:latin typeface="Times New Roman" pitchFamily="18" charset="0"/>
              </a:rPr>
              <a:t>Guidelines for Exercise Testing and Prescription</a:t>
            </a:r>
            <a:r>
              <a:rPr lang="en-US" altLang="es-PR" sz="1200" b="0">
                <a:latin typeface="Times New Roman" pitchFamily="18" charset="0"/>
              </a:rPr>
              <a:t>. 9na. ed.; (p. 779), por American College of Sports Medicine, 2014, Philadelphia: Lippincott Williams &amp; Wilkins. Copyright 2014 por: American College of Sports Medicine</a:t>
            </a:r>
            <a:endParaRPr lang="en-US" altLang="es-PR" sz="3200" b="0">
              <a:latin typeface="Times New Roman" pitchFamily="18" charset="0"/>
            </a:endParaRPr>
          </a:p>
        </p:txBody>
      </p:sp>
    </p:spTree>
    <p:custDataLst>
      <p:tags r:id="rId1"/>
    </p:custDataLst>
  </p:cSld>
  <p:clrMapOvr>
    <a:masterClrMapping/>
  </p:clrMapOvr>
  <p:transition spd="slow">
    <p:wipe dir="u"/>
    <p:sndAc>
      <p:stSnd>
        <p:snd r:embed="rId4" name="whoosh.wav"/>
      </p:stSnd>
    </p:sndAc>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051720" y="548680"/>
            <a:ext cx="6194177"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APTITUD/CAPACIDAD ANAERÓBICA</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3"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1484784"/>
            <a:ext cx="43924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p:cNvSpPr>
          <p:nvPr/>
        </p:nvSpPr>
        <p:spPr bwMode="auto">
          <a:xfrm>
            <a:off x="2411760" y="1556222"/>
            <a:ext cx="3960440"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POTENCIA MUSCULAR</a:t>
            </a:r>
          </a:p>
        </p:txBody>
      </p:sp>
      <p:sp>
        <p:nvSpPr>
          <p:cNvPr id="5" name="Text Box 2"/>
          <p:cNvSpPr txBox="1">
            <a:spLocks noChangeArrowheads="1"/>
          </p:cNvSpPr>
          <p:nvPr/>
        </p:nvSpPr>
        <p:spPr bwMode="auto">
          <a:xfrm>
            <a:off x="836344" y="3429000"/>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Salto a lo largo sin carrera/de pie</a:t>
            </a:r>
          </a:p>
        </p:txBody>
      </p:sp>
      <p:pic>
        <p:nvPicPr>
          <p:cNvPr id="6"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342900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836344" y="3933056"/>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Lanzamiento de la bola medicinal con dos manos:</a:t>
            </a:r>
          </a:p>
        </p:txBody>
      </p:sp>
      <p:pic>
        <p:nvPicPr>
          <p:cNvPr id="8"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393305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p:cNvSpPr>
          <p:nvPr/>
        </p:nvSpPr>
        <p:spPr bwMode="auto">
          <a:xfrm>
            <a:off x="2052736" y="2348880"/>
            <a:ext cx="6841234" cy="97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10000"/>
              </a:lnSpc>
            </a:pP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EVALUACIÓN DE LAS CAPACIDADES DE LOS</a:t>
            </a:r>
          </a:p>
          <a:p>
            <a:pPr>
              <a:lnSpc>
                <a:spcPct val="110000"/>
              </a:lnSpc>
            </a:pPr>
            <a:r>
              <a:rPr lang="es-PR" altLang="es-PR" sz="2000" b="0" i="1" dirty="0">
                <a:solidFill>
                  <a:srgbClr val="B40049"/>
                </a:solidFill>
                <a:effectLst>
                  <a:outerShdw blurRad="38100" dist="38100" dir="2700000" algn="tl">
                    <a:srgbClr val="C0C0C0"/>
                  </a:outerShdw>
                </a:effectLst>
                <a:latin typeface="Arial Black" pitchFamily="34" charset="0"/>
                <a:cs typeface="Arial" charset="0"/>
              </a:rPr>
              <a:t>CICLOS DE ESTIRAMIENTO-ACORTAMIENTO</a:t>
            </a:r>
          </a:p>
          <a:p>
            <a:pPr>
              <a:lnSpc>
                <a:spcPct val="110000"/>
              </a:lnSpc>
            </a:pP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A NIVEL DE LOS MÚSCULOS ESQUELÉTICOS</a:t>
            </a:r>
          </a:p>
        </p:txBody>
      </p:sp>
      <p:sp>
        <p:nvSpPr>
          <p:cNvPr id="10" name="Text Box 28"/>
          <p:cNvSpPr txBox="1">
            <a:spLocks noChangeArrowheads="1"/>
          </p:cNvSpPr>
          <p:nvPr/>
        </p:nvSpPr>
        <p:spPr bwMode="auto">
          <a:xfrm>
            <a:off x="1246237" y="4391670"/>
            <a:ext cx="7142187"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Sentado</a:t>
            </a:r>
            <a:r>
              <a:rPr lang="en-US" altLang="es-PR" sz="2700" b="1" dirty="0">
                <a:solidFill>
                  <a:srgbClr val="000000"/>
                </a:solidFill>
                <a:latin typeface="Calibri" pitchFamily="34" charset="0"/>
              </a:rPr>
              <a:t>, bola medicinal de 6 </a:t>
            </a:r>
            <a:r>
              <a:rPr lang="en-US" altLang="es-PR" sz="2700" b="1" dirty="0" err="1">
                <a:solidFill>
                  <a:srgbClr val="000000"/>
                </a:solidFill>
                <a:latin typeface="Calibri" pitchFamily="34" charset="0"/>
              </a:rPr>
              <a:t>libras</a:t>
            </a:r>
            <a:r>
              <a:rPr lang="en-US" altLang="es-PR" sz="2700" b="1" dirty="0">
                <a:solidFill>
                  <a:srgbClr val="000000"/>
                </a:solidFill>
                <a:latin typeface="Calibri" pitchFamily="34" charset="0"/>
              </a:rPr>
              <a:t> (2.7 kg)</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11"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4516871"/>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8"/>
          <p:cNvSpPr txBox="1">
            <a:spLocks noChangeArrowheads="1"/>
          </p:cNvSpPr>
          <p:nvPr/>
        </p:nvSpPr>
        <p:spPr bwMode="auto">
          <a:xfrm>
            <a:off x="1246238" y="5085184"/>
            <a:ext cx="7647732"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Sentado</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en</a:t>
            </a:r>
            <a:r>
              <a:rPr lang="en-US" altLang="es-PR" sz="2700" b="1" dirty="0">
                <a:solidFill>
                  <a:srgbClr val="000000"/>
                </a:solidFill>
                <a:latin typeface="Calibri" pitchFamily="34" charset="0"/>
              </a:rPr>
              <a:t> un banco, con </a:t>
            </a:r>
            <a:r>
              <a:rPr lang="en-US" altLang="es-PR" sz="2700" b="1" dirty="0" err="1">
                <a:solidFill>
                  <a:srgbClr val="000000"/>
                </a:solidFill>
                <a:latin typeface="Calibri" pitchFamily="34" charset="0"/>
              </a:rPr>
              <a:t>una</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inclinación</a:t>
            </a:r>
            <a:r>
              <a:rPr lang="en-US" altLang="es-PR" sz="2700" b="1" dirty="0">
                <a:solidFill>
                  <a:srgbClr val="000000"/>
                </a:solidFill>
                <a:latin typeface="Calibri" pitchFamily="34" charset="0"/>
              </a:rPr>
              <a:t> de 45°:</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13"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5210385"/>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5"/>
          <p:cNvSpPr txBox="1">
            <a:spLocks noChangeArrowheads="1"/>
          </p:cNvSpPr>
          <p:nvPr/>
        </p:nvSpPr>
        <p:spPr bwMode="auto">
          <a:xfrm>
            <a:off x="1622724" y="5669581"/>
            <a:ext cx="734365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Mujeres</a:t>
            </a:r>
            <a:r>
              <a:rPr lang="en-US" altLang="es-PR" sz="2200" b="1" dirty="0">
                <a:solidFill>
                  <a:srgbClr val="000000"/>
                </a:solidFill>
                <a:latin typeface="Arial" charset="0"/>
              </a:rPr>
              <a:t>: </a:t>
            </a:r>
            <a:r>
              <a:rPr lang="en-US" altLang="es-PR" sz="2200" b="1" i="1" dirty="0">
                <a:solidFill>
                  <a:srgbClr val="000000"/>
                </a:solidFill>
                <a:latin typeface="Arial" charset="0"/>
              </a:rPr>
              <a:t>Bola medicinal de 13.2 </a:t>
            </a:r>
            <a:r>
              <a:rPr lang="en-US" altLang="es-PR" sz="2200" b="1" i="1" dirty="0" err="1">
                <a:solidFill>
                  <a:srgbClr val="000000"/>
                </a:solidFill>
                <a:latin typeface="Arial" charset="0"/>
              </a:rPr>
              <a:t>lbs</a:t>
            </a:r>
            <a:r>
              <a:rPr lang="en-US" altLang="es-PR" sz="2200" b="1" i="1" dirty="0">
                <a:solidFill>
                  <a:srgbClr val="000000"/>
                </a:solidFill>
                <a:latin typeface="Arial" charset="0"/>
              </a:rPr>
              <a:t> (6 kg)</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5"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1" y="570291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5"/>
          <p:cNvSpPr txBox="1">
            <a:spLocks noChangeArrowheads="1"/>
          </p:cNvSpPr>
          <p:nvPr/>
        </p:nvSpPr>
        <p:spPr bwMode="auto">
          <a:xfrm>
            <a:off x="1622724" y="6101629"/>
            <a:ext cx="734365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Varones: </a:t>
            </a:r>
            <a:r>
              <a:rPr lang="es-ES" altLang="es-PR" sz="2200" b="1" i="1" dirty="0">
                <a:solidFill>
                  <a:srgbClr val="000000"/>
                </a:solidFill>
                <a:latin typeface="Arial" charset="0"/>
              </a:rPr>
              <a:t>Bola medicinal de 19.8 </a:t>
            </a:r>
            <a:r>
              <a:rPr lang="es-ES" altLang="es-PR" sz="2200" b="1" i="1" dirty="0" err="1">
                <a:solidFill>
                  <a:srgbClr val="000000"/>
                </a:solidFill>
                <a:latin typeface="Arial" charset="0"/>
              </a:rPr>
              <a:t>lbs</a:t>
            </a:r>
            <a:r>
              <a:rPr lang="es-ES" altLang="es-PR" sz="2200" b="1" i="1" dirty="0">
                <a:solidFill>
                  <a:srgbClr val="000000"/>
                </a:solidFill>
                <a:latin typeface="Arial" charset="0"/>
              </a:rPr>
              <a:t> (9 kg)</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7"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1" y="6134966"/>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p:cNvSpPr>
          <p:nvPr/>
        </p:nvSpPr>
        <p:spPr bwMode="auto">
          <a:xfrm>
            <a:off x="3455876" y="4869160"/>
            <a:ext cx="1764196" cy="32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ATLETAS:</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770" y="602241"/>
            <a:ext cx="1339926" cy="2679852"/>
          </a:xfrm>
          <a:prstGeom prst="rect">
            <a:avLst/>
          </a:prstGeom>
        </p:spPr>
      </p:pic>
    </p:spTree>
    <p:custDataLst>
      <p:tags r:id="rId1"/>
    </p:custDataLst>
    <p:extLst>
      <p:ext uri="{BB962C8B-B14F-4D97-AF65-F5344CB8AC3E}">
        <p14:creationId xmlns:p14="http://schemas.microsoft.com/office/powerpoint/2010/main" val="2182506705"/>
      </p:ext>
    </p:extLst>
  </p:cSld>
  <p:clrMapOvr>
    <a:masterClrMapping/>
  </p:clrMapOvr>
  <p:transition spd="slow">
    <p:checke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936875" y="763588"/>
            <a:ext cx="5111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100" b="0">
                <a:solidFill>
                  <a:srgbClr val="484876"/>
                </a:solidFill>
                <a:effectLst>
                  <a:outerShdw blurRad="38100" dist="38100" dir="2700000" algn="tl">
                    <a:srgbClr val="C0C0C0"/>
                  </a:outerShdw>
                </a:effectLst>
                <a:latin typeface="Arial Black" pitchFamily="34" charset="0"/>
                <a:cs typeface="Arial" charset="0"/>
              </a:rPr>
              <a:t>CALAMBRES MUSCULARES:</a:t>
            </a:r>
            <a:endParaRPr lang="es-PR" altLang="es-PR" sz="31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936875" y="1441450"/>
            <a:ext cx="5164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100" b="0" i="1">
                <a:solidFill>
                  <a:srgbClr val="484876"/>
                </a:solidFill>
                <a:effectLst>
                  <a:outerShdw blurRad="38100" dist="38100" dir="2700000" algn="tl">
                    <a:srgbClr val="C0C0C0"/>
                  </a:outerShdw>
                </a:effectLst>
                <a:latin typeface="Arial Black" pitchFamily="34" charset="0"/>
                <a:cs typeface="Arial" charset="0"/>
              </a:rPr>
              <a:t>CAUSAS</a:t>
            </a:r>
          </a:p>
        </p:txBody>
      </p:sp>
      <p:sp>
        <p:nvSpPr>
          <p:cNvPr id="1943596" name="Text Box 44"/>
          <p:cNvSpPr txBox="1">
            <a:spLocks noChangeArrowheads="1"/>
          </p:cNvSpPr>
          <p:nvPr/>
        </p:nvSpPr>
        <p:spPr bwMode="auto">
          <a:xfrm>
            <a:off x="646113" y="30956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Fatiga (exceso de ejercicio):</a:t>
            </a:r>
            <a:endParaRPr lang="en-US" altLang="es-PR" sz="2500" b="0" i="1">
              <a:solidFill>
                <a:srgbClr val="FF0000"/>
              </a:solidFill>
              <a:latin typeface="Arial Black" pitchFamily="34" charset="0"/>
            </a:endParaRPr>
          </a:p>
        </p:txBody>
      </p:sp>
      <p:pic>
        <p:nvPicPr>
          <p:cNvPr id="1943597" name="Picture 45"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13" y="316706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43598" name="Text Box 46"/>
          <p:cNvSpPr txBox="1">
            <a:spLocks noChangeArrowheads="1"/>
          </p:cNvSpPr>
          <p:nvPr/>
        </p:nvSpPr>
        <p:spPr bwMode="auto">
          <a:xfrm>
            <a:off x="647700" y="3527425"/>
            <a:ext cx="7993063"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Acidosis intrafibrilar que perturba los cambios iónicos de las membranas producido por la acumlación de ácido láctico duante un estado de “asfixia muscular” (déficit de oxígeno)</a:t>
            </a:r>
            <a:endParaRPr lang="en-US" altLang="es-PR" sz="2100" b="0">
              <a:solidFill>
                <a:srgbClr val="FF0000"/>
              </a:solidFill>
              <a:effectLst>
                <a:outerShdw blurRad="38100" dist="38100" dir="2700000" algn="tl">
                  <a:srgbClr val="C0C0C0"/>
                </a:outerShdw>
              </a:effectLst>
              <a:latin typeface="Arial Black" pitchFamily="34" charset="0"/>
            </a:endParaRPr>
          </a:p>
        </p:txBody>
      </p:sp>
      <p:sp>
        <p:nvSpPr>
          <p:cNvPr id="1943599" name="Text Box 47"/>
          <p:cNvSpPr txBox="1">
            <a:spLocks noChangeArrowheads="1"/>
          </p:cNvSpPr>
          <p:nvPr/>
        </p:nvSpPr>
        <p:spPr bwMode="auto">
          <a:xfrm>
            <a:off x="646113" y="49879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Ligas apretadas (mala circulación)</a:t>
            </a:r>
            <a:endParaRPr lang="en-US" altLang="es-PR" sz="2500" b="0" i="1">
              <a:solidFill>
                <a:srgbClr val="FF0000"/>
              </a:solidFill>
              <a:latin typeface="Arial Black" pitchFamily="34" charset="0"/>
            </a:endParaRPr>
          </a:p>
        </p:txBody>
      </p:sp>
      <p:pic>
        <p:nvPicPr>
          <p:cNvPr id="1943600" name="Picture 48"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13" y="505936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43601" name="Text Box 49"/>
          <p:cNvSpPr txBox="1">
            <a:spLocks noChangeArrowheads="1"/>
          </p:cNvSpPr>
          <p:nvPr/>
        </p:nvSpPr>
        <p:spPr bwMode="auto">
          <a:xfrm>
            <a:off x="646113" y="55435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Frío</a:t>
            </a:r>
            <a:endParaRPr lang="en-US" altLang="es-PR" sz="2500" b="0" i="1">
              <a:solidFill>
                <a:srgbClr val="FF0000"/>
              </a:solidFill>
              <a:latin typeface="Arial Black" pitchFamily="34" charset="0"/>
            </a:endParaRPr>
          </a:p>
        </p:txBody>
      </p:sp>
      <p:pic>
        <p:nvPicPr>
          <p:cNvPr id="1943602" name="Picture 50"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13" y="561498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43603" name="Text Box 51"/>
          <p:cNvSpPr txBox="1">
            <a:spLocks noChangeArrowheads="1"/>
          </p:cNvSpPr>
          <p:nvPr/>
        </p:nvSpPr>
        <p:spPr bwMode="auto">
          <a:xfrm>
            <a:off x="646113" y="6048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Reacción refleja a trauma</a:t>
            </a:r>
            <a:endParaRPr lang="en-US" altLang="es-PR" sz="2500" b="0" i="1">
              <a:solidFill>
                <a:srgbClr val="FF0000"/>
              </a:solidFill>
              <a:latin typeface="Arial Black" pitchFamily="34" charset="0"/>
            </a:endParaRPr>
          </a:p>
        </p:txBody>
      </p:sp>
      <p:pic>
        <p:nvPicPr>
          <p:cNvPr id="1943604" name="Picture 52"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13" y="611981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43605" name="Text Box 53"/>
          <p:cNvSpPr txBox="1">
            <a:spLocks noChangeArrowheads="1"/>
          </p:cNvSpPr>
          <p:nvPr/>
        </p:nvSpPr>
        <p:spPr bwMode="auto">
          <a:xfrm>
            <a:off x="646113" y="2276475"/>
            <a:ext cx="83185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Agotamiento en las reservas de sodio (sal) (calambre por calor)</a:t>
            </a:r>
            <a:endParaRPr lang="en-US" altLang="es-PR" sz="2500" b="0" i="1">
              <a:solidFill>
                <a:srgbClr val="FF0000"/>
              </a:solidFill>
              <a:latin typeface="Arial Black" pitchFamily="34" charset="0"/>
            </a:endParaRPr>
          </a:p>
        </p:txBody>
      </p:sp>
      <p:pic>
        <p:nvPicPr>
          <p:cNvPr id="1943606" name="Picture 54"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13" y="2298700"/>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43607" name="Picture 55" descr="sprain-thigh-muscles-001b_Belv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8" y="620713"/>
            <a:ext cx="2482850" cy="14747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3571" y="4450548"/>
            <a:ext cx="2438909" cy="162102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4472425"/>
            <a:ext cx="2373801" cy="1577753"/>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3808" y="4435684"/>
            <a:ext cx="3497175" cy="1635892"/>
          </a:xfrm>
          <a:prstGeom prst="rect">
            <a:avLst/>
          </a:prstGeom>
        </p:spPr>
      </p:pic>
      <p:sp>
        <p:nvSpPr>
          <p:cNvPr id="21" name="Title 1"/>
          <p:cNvSpPr>
            <a:spLocks/>
          </p:cNvSpPr>
          <p:nvPr/>
        </p:nvSpPr>
        <p:spPr bwMode="auto">
          <a:xfrm>
            <a:off x="2917105" y="691357"/>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2" name="Title 1"/>
          <p:cNvSpPr>
            <a:spLocks/>
          </p:cNvSpPr>
          <p:nvPr/>
        </p:nvSpPr>
        <p:spPr bwMode="auto">
          <a:xfrm>
            <a:off x="2917106" y="1483445"/>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TRASFONDO HISTÓRICO</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3" name="Picture 23" descr="CURVHE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823" y="1989212"/>
            <a:ext cx="28083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a:spLocks/>
          </p:cNvSpPr>
          <p:nvPr/>
        </p:nvSpPr>
        <p:spPr bwMode="auto">
          <a:xfrm>
            <a:off x="3059832" y="2052712"/>
            <a:ext cx="244827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EVOLUCIÓN</a:t>
            </a:r>
          </a:p>
        </p:txBody>
      </p:sp>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520" y="778208"/>
            <a:ext cx="2592288" cy="1757484"/>
          </a:xfrm>
          <a:prstGeom prst="rect">
            <a:avLst/>
          </a:prstGeom>
        </p:spPr>
      </p:pic>
      <p:sp>
        <p:nvSpPr>
          <p:cNvPr id="26" name="Text Box 6"/>
          <p:cNvSpPr txBox="1">
            <a:spLocks noChangeArrowheads="1"/>
          </p:cNvSpPr>
          <p:nvPr/>
        </p:nvSpPr>
        <p:spPr bwMode="auto">
          <a:xfrm>
            <a:off x="617085" y="2708920"/>
            <a:ext cx="8454907" cy="49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900" dirty="0" err="1">
                <a:solidFill>
                  <a:srgbClr val="484876"/>
                </a:solidFill>
                <a:effectLst>
                  <a:outerShdw blurRad="38100" dist="38100" dir="2700000" algn="tl">
                    <a:srgbClr val="C0C0C0"/>
                  </a:outerShdw>
                </a:effectLst>
                <a:latin typeface="Calibri" panose="020F0502020204030204" pitchFamily="34" charset="0"/>
              </a:rPr>
              <a:t>Años</a:t>
            </a:r>
            <a:r>
              <a:rPr lang="en-US" altLang="es-PR" sz="2900" dirty="0">
                <a:solidFill>
                  <a:srgbClr val="484876"/>
                </a:solidFill>
                <a:effectLst>
                  <a:outerShdw blurRad="38100" dist="38100" dir="2700000" algn="tl">
                    <a:srgbClr val="C0C0C0"/>
                  </a:outerShdw>
                </a:effectLst>
                <a:latin typeface="Calibri" panose="020F0502020204030204" pitchFamily="34" charset="0"/>
              </a:rPr>
              <a:t> </a:t>
            </a:r>
            <a:r>
              <a:rPr lang="en-US" altLang="es-PR" sz="2900" dirty="0" err="1">
                <a:solidFill>
                  <a:srgbClr val="484876"/>
                </a:solidFill>
                <a:effectLst>
                  <a:outerShdw blurRad="38100" dist="38100" dir="2700000" algn="tl">
                    <a:srgbClr val="C0C0C0"/>
                  </a:outerShdw>
                </a:effectLst>
                <a:latin typeface="Calibri" panose="020F0502020204030204" pitchFamily="34" charset="0"/>
              </a:rPr>
              <a:t>Ochenta</a:t>
            </a:r>
            <a:r>
              <a:rPr lang="en-US" altLang="es-PR" sz="2300" dirty="0">
                <a:solidFill>
                  <a:srgbClr val="484876"/>
                </a:solidFill>
                <a:effectLst>
                  <a:outerShdw blurRad="38100" dist="38100" dir="2700000" algn="tl">
                    <a:srgbClr val="C0C0C0"/>
                  </a:outerShdw>
                </a:effectLst>
                <a:latin typeface="Calibri" panose="020F0502020204030204" pitchFamily="34" charset="0"/>
              </a:rPr>
              <a:t> – </a:t>
            </a:r>
            <a:r>
              <a:rPr lang="en-US" altLang="es-PR" sz="2300" i="1" dirty="0" err="1">
                <a:solidFill>
                  <a:srgbClr val="484876"/>
                </a:solidFill>
                <a:effectLst>
                  <a:outerShdw blurRad="38100" dist="38100" dir="2700000" algn="tl">
                    <a:srgbClr val="C0C0C0"/>
                  </a:outerShdw>
                </a:effectLst>
                <a:latin typeface="Calibri" panose="020F0502020204030204" pitchFamily="34" charset="0"/>
              </a:rPr>
              <a:t>Desarrollo</a:t>
            </a:r>
            <a:r>
              <a:rPr lang="en-US" altLang="es-PR" sz="2300" i="1" dirty="0">
                <a:solidFill>
                  <a:srgbClr val="484876"/>
                </a:solidFill>
                <a:effectLst>
                  <a:outerShdw blurRad="38100" dist="38100" dir="2700000" algn="tl">
                    <a:srgbClr val="C0C0C0"/>
                  </a:outerShdw>
                </a:effectLst>
                <a:latin typeface="Calibri" panose="020F0502020204030204" pitchFamily="34" charset="0"/>
              </a:rPr>
              <a:t> </a:t>
            </a:r>
            <a:r>
              <a:rPr lang="en-US" altLang="es-PR" sz="2300" i="1" dirty="0" err="1">
                <a:solidFill>
                  <a:srgbClr val="484876"/>
                </a:solidFill>
                <a:effectLst>
                  <a:outerShdw blurRad="38100" dist="38100" dir="2700000" algn="tl">
                    <a:srgbClr val="C0C0C0"/>
                  </a:outerShdw>
                </a:effectLst>
                <a:latin typeface="Calibri" panose="020F0502020204030204" pitchFamily="34" charset="0"/>
              </a:rPr>
              <a:t>tecnología</a:t>
            </a:r>
            <a:r>
              <a:rPr lang="en-US" altLang="es-PR" sz="2300" i="1" dirty="0">
                <a:solidFill>
                  <a:srgbClr val="484876"/>
                </a:solidFill>
                <a:effectLst>
                  <a:outerShdw blurRad="38100" dist="38100" dir="2700000" algn="tl">
                    <a:srgbClr val="C0C0C0"/>
                  </a:outerShdw>
                </a:effectLst>
                <a:latin typeface="Calibri" panose="020F0502020204030204" pitchFamily="34" charset="0"/>
              </a:rPr>
              <a:t> </a:t>
            </a:r>
            <a:r>
              <a:rPr lang="en-US" altLang="es-PR" sz="2300" i="1" dirty="0" err="1">
                <a:solidFill>
                  <a:srgbClr val="484876"/>
                </a:solidFill>
                <a:effectLst>
                  <a:outerShdw blurRad="38100" dist="38100" dir="2700000" algn="tl">
                    <a:srgbClr val="C0C0C0"/>
                  </a:outerShdw>
                </a:effectLst>
                <a:latin typeface="Calibri" panose="020F0502020204030204" pitchFamily="34" charset="0"/>
              </a:rPr>
              <a:t>entrenamiento</a:t>
            </a:r>
            <a:r>
              <a:rPr lang="en-US" altLang="es-PR" sz="2300" i="1" dirty="0">
                <a:solidFill>
                  <a:srgbClr val="484876"/>
                </a:solidFill>
                <a:effectLst>
                  <a:outerShdw blurRad="38100" dist="38100" dir="2700000" algn="tl">
                    <a:srgbClr val="C0C0C0"/>
                  </a:outerShdw>
                </a:effectLst>
                <a:latin typeface="Calibri" panose="020F0502020204030204" pitchFamily="34" charset="0"/>
              </a:rPr>
              <a:t> </a:t>
            </a:r>
            <a:r>
              <a:rPr lang="en-US" altLang="es-PR" sz="2300" i="1" dirty="0" err="1">
                <a:solidFill>
                  <a:srgbClr val="484876"/>
                </a:solidFill>
                <a:effectLst>
                  <a:outerShdw blurRad="38100" dist="38100" dir="2700000" algn="tl">
                    <a:srgbClr val="C0C0C0"/>
                  </a:outerShdw>
                </a:effectLst>
                <a:latin typeface="Calibri" panose="020F0502020204030204" pitchFamily="34" charset="0"/>
              </a:rPr>
              <a:t>fortaleza</a:t>
            </a:r>
            <a:r>
              <a:rPr lang="en-US" altLang="es-PR" sz="2300" i="1" dirty="0">
                <a:solidFill>
                  <a:srgbClr val="484876"/>
                </a:solidFill>
                <a:effectLst>
                  <a:outerShdw blurRad="38100" dist="38100" dir="2700000" algn="tl">
                    <a:srgbClr val="C0C0C0"/>
                  </a:outerShdw>
                </a:effectLst>
                <a:latin typeface="Calibri" panose="020F0502020204030204" pitchFamily="34" charset="0"/>
              </a:rPr>
              <a:t>:</a:t>
            </a:r>
            <a:endParaRPr lang="en-US" altLang="es-PR" sz="2300" b="0" i="1" dirty="0">
              <a:solidFill>
                <a:srgbClr val="FF0000"/>
              </a:solidFill>
              <a:latin typeface="Arial Black" panose="020B0A04020102020204" pitchFamily="34" charset="0"/>
            </a:endParaRPr>
          </a:p>
        </p:txBody>
      </p:sp>
      <p:pic>
        <p:nvPicPr>
          <p:cNvPr id="27" name="Picture 3" descr="PntBlue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528" y="2780928"/>
            <a:ext cx="366954" cy="33446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4"/>
          <p:cNvSpPr txBox="1">
            <a:spLocks noChangeArrowheads="1"/>
          </p:cNvSpPr>
          <p:nvPr/>
        </p:nvSpPr>
        <p:spPr bwMode="auto">
          <a:xfrm>
            <a:off x="977448" y="3212976"/>
            <a:ext cx="244242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Consecuencias</a:t>
            </a:r>
            <a:r>
              <a:rPr lang="en-US" altLang="es-PR" sz="2100" dirty="0">
                <a:solidFill>
                  <a:srgbClr val="000000"/>
                </a:solidFill>
              </a:rPr>
              <a:t>:</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29" name="Picture 15" descr="Bullet_Round_Diamond_Maggenta_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383" y="331465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12"/>
          <p:cNvSpPr txBox="1">
            <a:spLocks noChangeArrowheads="1"/>
          </p:cNvSpPr>
          <p:nvPr/>
        </p:nvSpPr>
        <p:spPr bwMode="auto">
          <a:xfrm>
            <a:off x="1370832" y="3715056"/>
            <a:ext cx="701759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panose="020B0604020202020204" pitchFamily="34" charset="0"/>
              </a:rPr>
              <a:t>Pobre rendimiento en las destrezas competitivas</a:t>
            </a:r>
            <a:endParaRPr lang="en-US" altLang="es-PR" sz="2200" b="0" i="1"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31" name="Picture 13" descr="Bullets_Arrow-Thin_Green_Right_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5616" y="3748393"/>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12"/>
          <p:cNvSpPr txBox="1">
            <a:spLocks noChangeArrowheads="1"/>
          </p:cNvSpPr>
          <p:nvPr/>
        </p:nvSpPr>
        <p:spPr bwMode="auto">
          <a:xfrm>
            <a:off x="1403648" y="4077072"/>
            <a:ext cx="744939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panose="020B0604020202020204" pitchFamily="34" charset="0"/>
              </a:rPr>
              <a:t>Incremento en la incidencia de traumas/lesiones</a:t>
            </a:r>
            <a:endParaRPr lang="en-US" altLang="es-PR" sz="2200" b="0" i="1"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33" name="Picture 13" descr="Bullets_Arrow-Thin_Green_Right_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5864" y="4110409"/>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6"/>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Tomado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xii),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2015, N</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Tree>
    <p:custDataLst>
      <p:tags r:id="rId1"/>
    </p:custDataLst>
    <p:extLst>
      <p:ext uri="{BB962C8B-B14F-4D97-AF65-F5344CB8AC3E}">
        <p14:creationId xmlns:p14="http://schemas.microsoft.com/office/powerpoint/2010/main" val="3276448253"/>
      </p:ext>
    </p:extLst>
  </p:cSld>
  <p:clrMapOvr>
    <a:masterClrMapping/>
  </p:clrMapOvr>
  <p:transition spd="slow">
    <p:wipe dir="u"/>
    <p:sndAc>
      <p:stSnd>
        <p:snd r:embed="rId4" name="whoosh.wav"/>
      </p:stSnd>
    </p:sndAc>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708400" y="1031875"/>
            <a:ext cx="54356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TRAUMAS</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a:solidFill>
                  <a:srgbClr val="484876"/>
                </a:solidFill>
                <a:effectLst>
                  <a:outerShdw blurRad="38100" dist="38100" dir="2700000" algn="tl">
                    <a:srgbClr val="C0C0C0"/>
                  </a:outerShdw>
                </a:effectLst>
                <a:latin typeface="Arial Black" pitchFamily="34" charset="0"/>
                <a:cs typeface="Arial" charset="0"/>
              </a:rPr>
              <a:t>MUSCULO-TENDINOSOS:</a:t>
            </a:r>
            <a:br>
              <a:rPr lang="es-PR" altLang="es-PR" sz="3000" b="0">
                <a:solidFill>
                  <a:srgbClr val="484876"/>
                </a:solidFill>
                <a:effectLst>
                  <a:outerShdw blurRad="38100" dist="38100" dir="2700000" algn="tl">
                    <a:srgbClr val="C0C0C0"/>
                  </a:outerShdw>
                </a:effectLst>
                <a:latin typeface="Arial Black" pitchFamily="34" charset="0"/>
                <a:cs typeface="Arial" charset="0"/>
              </a:rPr>
            </a:b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743325" y="1968500"/>
            <a:ext cx="48910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200" b="0" i="1">
                <a:solidFill>
                  <a:srgbClr val="484876"/>
                </a:solidFill>
                <a:effectLst>
                  <a:outerShdw blurRad="38100" dist="38100" dir="2700000" algn="tl">
                    <a:srgbClr val="C0C0C0"/>
                  </a:outerShdw>
                </a:effectLst>
                <a:latin typeface="Arial Black" pitchFamily="34" charset="0"/>
                <a:cs typeface="Arial" charset="0"/>
              </a:rPr>
              <a:t>FACTORES DE</a:t>
            </a:r>
            <a:br>
              <a:rPr lang="es-PR" altLang="es-PR" sz="3200" b="0" i="1">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RIESGO</a:t>
            </a:r>
          </a:p>
        </p:txBody>
      </p:sp>
      <p:pic>
        <p:nvPicPr>
          <p:cNvPr id="1980460" name="Picture 44" descr="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750" y="2328863"/>
            <a:ext cx="1155700" cy="2159000"/>
          </a:xfrm>
          <a:prstGeom prst="rect">
            <a:avLst/>
          </a:prstGeom>
          <a:noFill/>
          <a:extLst>
            <a:ext uri="{909E8E84-426E-40DD-AFC4-6F175D3DCCD1}">
              <a14:hiddenFill xmlns:a14="http://schemas.microsoft.com/office/drawing/2010/main">
                <a:solidFill>
                  <a:srgbClr val="FFFFFF"/>
                </a:solidFill>
              </a14:hiddenFill>
            </a:ext>
          </a:extLst>
        </p:spPr>
      </p:pic>
      <p:sp>
        <p:nvSpPr>
          <p:cNvPr id="1980461" name="Text Box 45"/>
          <p:cNvSpPr txBox="1">
            <a:spLocks noChangeArrowheads="1"/>
          </p:cNvSpPr>
          <p:nvPr/>
        </p:nvSpPr>
        <p:spPr bwMode="auto">
          <a:xfrm>
            <a:off x="646113" y="32131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Pobre condición neuromuscular:</a:t>
            </a:r>
            <a:endParaRPr lang="en-US" altLang="es-PR" sz="2500" b="0" i="1">
              <a:solidFill>
                <a:srgbClr val="FF0000"/>
              </a:solidFill>
              <a:latin typeface="Arial Black" pitchFamily="34" charset="0"/>
            </a:endParaRPr>
          </a:p>
        </p:txBody>
      </p:sp>
      <p:pic>
        <p:nvPicPr>
          <p:cNvPr id="1980462" name="Picture 4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328453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80463" name="Text Box 47"/>
          <p:cNvSpPr txBox="1">
            <a:spLocks noChangeArrowheads="1"/>
          </p:cNvSpPr>
          <p:nvPr/>
        </p:nvSpPr>
        <p:spPr bwMode="auto">
          <a:xfrm>
            <a:off x="971550" y="37242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Deficiente flexibilidad</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80464" name="Picture 48"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650" y="37957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80465" name="Text Box 49"/>
          <p:cNvSpPr txBox="1">
            <a:spLocks noChangeArrowheads="1"/>
          </p:cNvSpPr>
          <p:nvPr/>
        </p:nvSpPr>
        <p:spPr bwMode="auto">
          <a:xfrm>
            <a:off x="971550" y="4138613"/>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Pobre tolerancia y fortaleza muscular</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80466" name="Picture 50"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650" y="4210050"/>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1980467" name="Picture 51" descr="p-up1_Belv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797425"/>
            <a:ext cx="2447925" cy="1635125"/>
          </a:xfrm>
          <a:prstGeom prst="rect">
            <a:avLst/>
          </a:prstGeom>
          <a:noFill/>
          <a:extLst>
            <a:ext uri="{909E8E84-426E-40DD-AFC4-6F175D3DCCD1}">
              <a14:hiddenFill xmlns:a14="http://schemas.microsoft.com/office/drawing/2010/main">
                <a:solidFill>
                  <a:srgbClr val="FFFFFF"/>
                </a:solidFill>
              </a14:hiddenFill>
            </a:ext>
          </a:extLst>
        </p:spPr>
      </p:pic>
      <p:pic>
        <p:nvPicPr>
          <p:cNvPr id="1980468" name="Picture 52" descr="pull-ups1Bel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00" y="4811713"/>
            <a:ext cx="2376488"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980469" name="Picture 53" descr="Resist_1_BEl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9350" y="4786313"/>
            <a:ext cx="23749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980470" name="Picture 54" descr="stretching-LAT1_Bel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800" y="765175"/>
            <a:ext cx="3168650" cy="21193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810785" y="3140968"/>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Clasificar las personas en categorías</a:t>
            </a:r>
          </a:p>
        </p:txBody>
      </p:sp>
      <p:pic>
        <p:nvPicPr>
          <p:cNvPr id="25"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978" y="314096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4"/>
          <p:cNvSpPr txBox="1">
            <a:spLocks noChangeArrowheads="1"/>
          </p:cNvSpPr>
          <p:nvPr/>
        </p:nvSpPr>
        <p:spPr bwMode="auto">
          <a:xfrm>
            <a:off x="810786" y="3789859"/>
            <a:ext cx="707116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Evaluar la capacidad física de un empleado</a:t>
            </a:r>
          </a:p>
        </p:txBody>
      </p:sp>
      <p:pic>
        <p:nvPicPr>
          <p:cNvPr id="27" name="Picture 5"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978" y="3746675"/>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9"/>
          <p:cNvSpPr txBox="1">
            <a:spLocks noChangeArrowheads="1"/>
          </p:cNvSpPr>
          <p:nvPr/>
        </p:nvSpPr>
        <p:spPr bwMode="auto">
          <a:xfrm>
            <a:off x="810785" y="4383733"/>
            <a:ext cx="812814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Desarrollar normas y escalas a base de </a:t>
            </a:r>
            <a:r>
              <a:rPr lang="es-PR" altLang="es-PR" sz="2600" b="1" dirty="0" err="1">
                <a:latin typeface="Arial" panose="020B0604020202020204" pitchFamily="34" charset="0"/>
                <a:cs typeface="Arial" panose="020B0604020202020204" pitchFamily="34" charset="0"/>
              </a:rPr>
              <a:t>porcentil</a:t>
            </a:r>
            <a:endParaRPr lang="es-PR" altLang="es-PR" sz="2600" b="1" dirty="0">
              <a:latin typeface="Arial" panose="020B0604020202020204" pitchFamily="34" charset="0"/>
              <a:cs typeface="Arial" panose="020B0604020202020204" pitchFamily="34" charset="0"/>
            </a:endParaRPr>
          </a:p>
        </p:txBody>
      </p:sp>
      <p:pic>
        <p:nvPicPr>
          <p:cNvPr id="29"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978" y="4365923"/>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23" y="720458"/>
            <a:ext cx="1925913" cy="2226837"/>
          </a:xfrm>
          <a:prstGeom prst="rect">
            <a:avLst/>
          </a:prstGeom>
        </p:spPr>
      </p:pic>
      <p:sp>
        <p:nvSpPr>
          <p:cNvPr id="31" name="WordArt 6"/>
          <p:cNvSpPr>
            <a:spLocks noChangeArrowheads="1" noChangeShapeType="1" noTextEdit="1"/>
          </p:cNvSpPr>
          <p:nvPr/>
        </p:nvSpPr>
        <p:spPr bwMode="auto">
          <a:xfrm>
            <a:off x="2267743" y="1027029"/>
            <a:ext cx="6696745" cy="57606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PRUEBAS DE APTITUD FÍSICA</a:t>
            </a:r>
          </a:p>
        </p:txBody>
      </p:sp>
      <p:sp>
        <p:nvSpPr>
          <p:cNvPr id="32" name="WordArt 7"/>
          <p:cNvSpPr>
            <a:spLocks noChangeArrowheads="1" noChangeShapeType="1" noTextEdit="1"/>
          </p:cNvSpPr>
          <p:nvPr/>
        </p:nvSpPr>
        <p:spPr bwMode="auto">
          <a:xfrm>
            <a:off x="2987823" y="2107149"/>
            <a:ext cx="4826509" cy="470756"/>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OBJETIVOS -</a:t>
            </a: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4941168"/>
            <a:ext cx="2141649" cy="1427766"/>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9832" y="4935142"/>
            <a:ext cx="2880320" cy="1446186"/>
          </a:xfrm>
          <a:prstGeom prst="rect">
            <a:avLst/>
          </a:prstGeom>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8204" y="4941168"/>
            <a:ext cx="2268252" cy="1512168"/>
          </a:xfrm>
          <a:prstGeom prst="rect">
            <a:avLst/>
          </a:prstGeom>
        </p:spPr>
      </p:pic>
    </p:spTree>
    <p:custDataLst>
      <p:tags r:id="rId1"/>
    </p:custDataLst>
    <p:extLst>
      <p:ext uri="{BB962C8B-B14F-4D97-AF65-F5344CB8AC3E}">
        <p14:creationId xmlns:p14="http://schemas.microsoft.com/office/powerpoint/2010/main" val="3735929761"/>
      </p:ext>
    </p:extLst>
  </p:cSld>
  <p:clrMapOvr>
    <a:masterClrMapping/>
  </p:clrMapOvr>
  <p:transition spd="slow">
    <p:checke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45" y="548680"/>
            <a:ext cx="2195715" cy="1427849"/>
          </a:xfrm>
          <a:prstGeom prst="rect">
            <a:avLst/>
          </a:prstGeom>
        </p:spPr>
      </p:pic>
      <p:sp>
        <p:nvSpPr>
          <p:cNvPr id="15" name="Title 1"/>
          <p:cNvSpPr>
            <a:spLocks/>
          </p:cNvSpPr>
          <p:nvPr/>
        </p:nvSpPr>
        <p:spPr bwMode="auto">
          <a:xfrm>
            <a:off x="2412776" y="982464"/>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16" name="Title 1"/>
          <p:cNvSpPr>
            <a:spLocks/>
          </p:cNvSpPr>
          <p:nvPr/>
        </p:nvSpPr>
        <p:spPr bwMode="auto">
          <a:xfrm>
            <a:off x="2376263" y="1414165"/>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ESCENARIOS</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648" y="4258703"/>
            <a:ext cx="6489286" cy="2219574"/>
          </a:xfrm>
          <a:prstGeom prst="rect">
            <a:avLst/>
          </a:prstGeom>
        </p:spPr>
      </p:pic>
      <p:sp>
        <p:nvSpPr>
          <p:cNvPr id="18" name="Text Box 9"/>
          <p:cNvSpPr txBox="1">
            <a:spLocks noChangeArrowheads="1"/>
          </p:cNvSpPr>
          <p:nvPr/>
        </p:nvSpPr>
        <p:spPr bwMode="auto">
          <a:xfrm>
            <a:off x="836344" y="2078658"/>
            <a:ext cx="456567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Educación Física: </a:t>
            </a:r>
            <a:r>
              <a:rPr lang="es-PR" altLang="es-PR" sz="2600" b="1" i="1" dirty="0">
                <a:solidFill>
                  <a:srgbClr val="26263E"/>
                </a:solidFill>
                <a:latin typeface="Arial" panose="020B0604020202020204" pitchFamily="34" charset="0"/>
                <a:cs typeface="Arial" panose="020B0604020202020204" pitchFamily="34" charset="0"/>
              </a:rPr>
              <a:t>Escuelas</a:t>
            </a:r>
          </a:p>
        </p:txBody>
      </p:sp>
      <p:pic>
        <p:nvPicPr>
          <p:cNvPr id="19"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206084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836344" y="2654722"/>
            <a:ext cx="689483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Deportes: </a:t>
            </a:r>
            <a:r>
              <a:rPr lang="es-PR" altLang="es-PR" sz="2600" b="1" i="1" dirty="0">
                <a:solidFill>
                  <a:srgbClr val="26263E"/>
                </a:solidFill>
                <a:latin typeface="Arial" panose="020B0604020202020204" pitchFamily="34" charset="0"/>
                <a:cs typeface="Arial" panose="020B0604020202020204" pitchFamily="34" charset="0"/>
              </a:rPr>
              <a:t>Entrenamiento Físico-Deportivo</a:t>
            </a:r>
          </a:p>
        </p:txBody>
      </p:sp>
      <p:pic>
        <p:nvPicPr>
          <p:cNvPr id="21"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263691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9"/>
          <p:cNvSpPr txBox="1">
            <a:spLocks noChangeArrowheads="1"/>
          </p:cNvSpPr>
          <p:nvPr/>
        </p:nvSpPr>
        <p:spPr bwMode="auto">
          <a:xfrm>
            <a:off x="842132" y="3230786"/>
            <a:ext cx="813601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Ejercicio y Actividad Física: </a:t>
            </a:r>
            <a:r>
              <a:rPr lang="es-PR" altLang="es-PR" sz="2600" b="1" i="1" dirty="0">
                <a:solidFill>
                  <a:srgbClr val="26263E"/>
                </a:solidFill>
                <a:latin typeface="Arial" panose="020B0604020202020204" pitchFamily="34" charset="0"/>
                <a:cs typeface="Arial" panose="020B0604020202020204" pitchFamily="34" charset="0"/>
              </a:rPr>
              <a:t>Diversas Poblaciones</a:t>
            </a:r>
          </a:p>
        </p:txBody>
      </p:sp>
      <p:pic>
        <p:nvPicPr>
          <p:cNvPr id="23"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321297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9"/>
          <p:cNvSpPr txBox="1">
            <a:spLocks noChangeArrowheads="1"/>
          </p:cNvSpPr>
          <p:nvPr/>
        </p:nvSpPr>
        <p:spPr bwMode="auto">
          <a:xfrm>
            <a:off x="842132" y="3806850"/>
            <a:ext cx="791364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err="1">
                <a:solidFill>
                  <a:srgbClr val="26263E"/>
                </a:solidFill>
                <a:latin typeface="Arial" panose="020B0604020202020204" pitchFamily="34" charset="0"/>
                <a:cs typeface="Arial" panose="020B0604020202020204" pitchFamily="34" charset="0"/>
              </a:rPr>
              <a:t>Clíncas</a:t>
            </a:r>
            <a:r>
              <a:rPr lang="es-PR" altLang="es-PR" sz="2600" b="1" dirty="0">
                <a:solidFill>
                  <a:srgbClr val="26263E"/>
                </a:solidFill>
                <a:latin typeface="Arial" panose="020B0604020202020204" pitchFamily="34" charset="0"/>
                <a:cs typeface="Arial" panose="020B0604020202020204" pitchFamily="34" charset="0"/>
              </a:rPr>
              <a:t>: </a:t>
            </a:r>
            <a:r>
              <a:rPr lang="es-PR" altLang="es-PR" sz="2600" b="1" i="1" dirty="0">
                <a:solidFill>
                  <a:srgbClr val="26263E"/>
                </a:solidFill>
                <a:latin typeface="Arial" panose="020B0604020202020204" pitchFamily="34" charset="0"/>
                <a:cs typeface="Arial" panose="020B0604020202020204" pitchFamily="34" charset="0"/>
              </a:rPr>
              <a:t>Centros de Terapéutica y Rehabilitación</a:t>
            </a:r>
          </a:p>
        </p:txBody>
      </p:sp>
      <p:pic>
        <p:nvPicPr>
          <p:cNvPr id="37"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3789040"/>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45481407"/>
      </p:ext>
    </p:extLst>
  </p:cSld>
  <p:clrMapOvr>
    <a:masterClrMapping/>
  </p:clrMapOvr>
  <p:transition spd="slow">
    <p:check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a:extLst>
              <a:ext uri="{FF2B5EF4-FFF2-40B4-BE49-F238E27FC236}">
                <a16:creationId xmlns:a16="http://schemas.microsoft.com/office/drawing/2014/main" id="{6D9F178A-7B55-4BC7-AFA1-9C3D48696711}"/>
              </a:ext>
            </a:extLst>
          </p:cNvPr>
          <p:cNvSpPr txBox="1">
            <a:spLocks noChangeArrowheads="1"/>
          </p:cNvSpPr>
          <p:nvPr/>
        </p:nvSpPr>
        <p:spPr bwMode="auto">
          <a:xfrm>
            <a:off x="885769" y="4538527"/>
            <a:ext cx="7957284"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Entendimiento</a:t>
            </a:r>
            <a:r>
              <a:rPr lang="en-US" altLang="es-PR" sz="2600" b="1" dirty="0">
                <a:latin typeface="Arial" charset="0"/>
              </a:rPr>
              <a:t> conceptual </a:t>
            </a:r>
            <a:r>
              <a:rPr lang="en-US" altLang="es-PR" sz="2600" b="1" dirty="0" err="1">
                <a:latin typeface="Arial" charset="0"/>
              </a:rPr>
              <a:t>neurológico</a:t>
            </a:r>
            <a:r>
              <a:rPr lang="en-US" altLang="es-PR" sz="2600" b="1" dirty="0">
                <a:latin typeface="Arial" charset="0"/>
              </a:rPr>
              <a:t>: </a:t>
            </a:r>
            <a:r>
              <a:rPr lang="en-US" altLang="es-PR" sz="2600" b="1" i="1" dirty="0" err="1">
                <a:latin typeface="Arial" charset="0"/>
              </a:rPr>
              <a:t>Inicial</a:t>
            </a:r>
            <a:endParaRPr lang="en-US" altLang="es-PR" sz="2600" b="1" i="1" dirty="0">
              <a:latin typeface="Arial" charset="0"/>
            </a:endParaRPr>
          </a:p>
        </p:txBody>
      </p:sp>
      <p:pic>
        <p:nvPicPr>
          <p:cNvPr id="24" name="Picture 3" descr="PntBlue1">
            <a:extLst>
              <a:ext uri="{FF2B5EF4-FFF2-40B4-BE49-F238E27FC236}">
                <a16:creationId xmlns:a16="http://schemas.microsoft.com/office/drawing/2014/main" id="{9BD00533-48A3-4225-A18C-7F2FE2B168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963" y="453852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4">
            <a:extLst>
              <a:ext uri="{FF2B5EF4-FFF2-40B4-BE49-F238E27FC236}">
                <a16:creationId xmlns:a16="http://schemas.microsoft.com/office/drawing/2014/main" id="{63D2D802-251F-4EFA-A5B4-C27D31412058}"/>
              </a:ext>
            </a:extLst>
          </p:cNvPr>
          <p:cNvSpPr txBox="1">
            <a:spLocks noChangeArrowheads="1"/>
          </p:cNvSpPr>
          <p:nvPr/>
        </p:nvSpPr>
        <p:spPr bwMode="auto">
          <a:xfrm>
            <a:off x="895544" y="2061431"/>
            <a:ext cx="619673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Acceso a la: </a:t>
            </a:r>
            <a:r>
              <a:rPr lang="es-PR" altLang="es-PR" sz="2600" b="1" i="1" dirty="0">
                <a:latin typeface="Arial" panose="020B0604020202020204" pitchFamily="34" charset="0"/>
                <a:cs typeface="Arial" panose="020B0604020202020204" pitchFamily="34" charset="0"/>
              </a:rPr>
              <a:t>Presentación electrónica</a:t>
            </a:r>
          </a:p>
        </p:txBody>
      </p:sp>
      <p:pic>
        <p:nvPicPr>
          <p:cNvPr id="26" name="Picture 5" descr="PntBlue1">
            <a:extLst>
              <a:ext uri="{FF2B5EF4-FFF2-40B4-BE49-F238E27FC236}">
                <a16:creationId xmlns:a16="http://schemas.microsoft.com/office/drawing/2014/main" id="{4F813609-A6C8-487E-9C09-FF2AA01262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37" y="201824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9">
            <a:extLst>
              <a:ext uri="{FF2B5EF4-FFF2-40B4-BE49-F238E27FC236}">
                <a16:creationId xmlns:a16="http://schemas.microsoft.com/office/drawing/2014/main" id="{2CB59CAD-06F6-426F-8B00-ED249D8D3D17}"/>
              </a:ext>
            </a:extLst>
          </p:cNvPr>
          <p:cNvSpPr txBox="1">
            <a:spLocks noChangeArrowheads="1"/>
          </p:cNvSpPr>
          <p:nvPr/>
        </p:nvSpPr>
        <p:spPr bwMode="auto">
          <a:xfrm>
            <a:off x="895545" y="2540113"/>
            <a:ext cx="691681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Reflexión: </a:t>
            </a:r>
            <a:r>
              <a:rPr lang="es-PR" altLang="es-PR" sz="2600" b="1" i="1" dirty="0">
                <a:latin typeface="Arial" panose="020B0604020202020204" pitchFamily="34" charset="0"/>
                <a:cs typeface="Arial" panose="020B0604020202020204" pitchFamily="34" charset="0"/>
              </a:rPr>
              <a:t>Conocimiento previo del tópico</a:t>
            </a:r>
          </a:p>
        </p:txBody>
      </p:sp>
      <p:pic>
        <p:nvPicPr>
          <p:cNvPr id="28" name="Picture 10" descr="PntBlue1">
            <a:extLst>
              <a:ext uri="{FF2B5EF4-FFF2-40B4-BE49-F238E27FC236}">
                <a16:creationId xmlns:a16="http://schemas.microsoft.com/office/drawing/2014/main" id="{A6F17ED4-D9EF-4D68-AC1B-B02A1DAF9A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37" y="252230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1">
            <a:extLst>
              <a:ext uri="{FF2B5EF4-FFF2-40B4-BE49-F238E27FC236}">
                <a16:creationId xmlns:a16="http://schemas.microsoft.com/office/drawing/2014/main" id="{7D852352-A87D-4EC6-B818-AF121B1B985A}"/>
              </a:ext>
            </a:extLst>
          </p:cNvPr>
          <p:cNvSpPr txBox="1">
            <a:spLocks noChangeArrowheads="1"/>
          </p:cNvSpPr>
          <p:nvPr/>
        </p:nvSpPr>
        <p:spPr bwMode="auto">
          <a:xfrm>
            <a:off x="895545" y="3060059"/>
            <a:ext cx="653419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Propósito principal de la: </a:t>
            </a:r>
            <a:r>
              <a:rPr lang="es-PR" altLang="es-PR" sz="2600" b="1" i="1" dirty="0">
                <a:latin typeface="Arial" panose="020B0604020202020204" pitchFamily="34" charset="0"/>
                <a:cs typeface="Arial" panose="020B0604020202020204" pitchFamily="34" charset="0"/>
              </a:rPr>
              <a:t>Presentación</a:t>
            </a:r>
          </a:p>
        </p:txBody>
      </p:sp>
      <p:pic>
        <p:nvPicPr>
          <p:cNvPr id="30" name="Picture 12" descr="PntBlue1">
            <a:extLst>
              <a:ext uri="{FF2B5EF4-FFF2-40B4-BE49-F238E27FC236}">
                <a16:creationId xmlns:a16="http://schemas.microsoft.com/office/drawing/2014/main" id="{10B77FFF-DF11-4D7C-971D-42B2FCF1DC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37" y="302635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4">
            <a:extLst>
              <a:ext uri="{FF2B5EF4-FFF2-40B4-BE49-F238E27FC236}">
                <a16:creationId xmlns:a16="http://schemas.microsoft.com/office/drawing/2014/main" id="{7606E1C3-240E-4D40-BBB6-62106FDB58A6}"/>
              </a:ext>
            </a:extLst>
          </p:cNvPr>
          <p:cNvSpPr txBox="1">
            <a:spLocks noChangeArrowheads="1"/>
          </p:cNvSpPr>
          <p:nvPr/>
        </p:nvSpPr>
        <p:spPr bwMode="auto">
          <a:xfrm>
            <a:off x="895545" y="3573599"/>
            <a:ext cx="350985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Dinámica</a:t>
            </a:r>
            <a:r>
              <a:rPr lang="en-US" altLang="es-PR" sz="2600" b="1" dirty="0">
                <a:latin typeface="Arial" charset="0"/>
              </a:rPr>
              <a:t>: </a:t>
            </a:r>
            <a:r>
              <a:rPr lang="en-US" altLang="es-PR" sz="2600" b="1" i="1" dirty="0" err="1">
                <a:latin typeface="Arial" charset="0"/>
              </a:rPr>
              <a:t>Inducción</a:t>
            </a:r>
            <a:endParaRPr lang="en-US" altLang="es-PR" sz="2600" b="1" i="1" dirty="0">
              <a:latin typeface="Arial" charset="0"/>
            </a:endParaRPr>
          </a:p>
        </p:txBody>
      </p:sp>
      <p:pic>
        <p:nvPicPr>
          <p:cNvPr id="32" name="Picture 5" descr="PntBlue1">
            <a:extLst>
              <a:ext uri="{FF2B5EF4-FFF2-40B4-BE49-F238E27FC236}">
                <a16:creationId xmlns:a16="http://schemas.microsoft.com/office/drawing/2014/main" id="{44D4BB10-7A9D-4466-802C-03779E6E4C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37" y="3530415"/>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2">
            <a:extLst>
              <a:ext uri="{FF2B5EF4-FFF2-40B4-BE49-F238E27FC236}">
                <a16:creationId xmlns:a16="http://schemas.microsoft.com/office/drawing/2014/main" id="{4C1986A3-5ABD-4B34-8A02-BEDA661D7193}"/>
              </a:ext>
            </a:extLst>
          </p:cNvPr>
          <p:cNvSpPr txBox="1">
            <a:spLocks noChangeArrowheads="1"/>
          </p:cNvSpPr>
          <p:nvPr/>
        </p:nvSpPr>
        <p:spPr bwMode="auto">
          <a:xfrm>
            <a:off x="895544" y="4034471"/>
            <a:ext cx="5803153"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Asuntos</a:t>
            </a:r>
            <a:r>
              <a:rPr lang="en-US" altLang="es-PR" sz="2600" b="1" dirty="0">
                <a:latin typeface="Arial" charset="0"/>
              </a:rPr>
              <a:t> </a:t>
            </a:r>
            <a:r>
              <a:rPr lang="en-US" altLang="es-PR" sz="2600" b="1" dirty="0" err="1">
                <a:latin typeface="Arial" charset="0"/>
              </a:rPr>
              <a:t>preliminares</a:t>
            </a:r>
            <a:r>
              <a:rPr lang="en-US" altLang="es-PR" sz="2600" b="1" dirty="0">
                <a:latin typeface="Arial" charset="0"/>
              </a:rPr>
              <a:t>: </a:t>
            </a:r>
            <a:r>
              <a:rPr lang="en-US" altLang="es-PR" sz="2600" b="1" i="1" dirty="0" err="1">
                <a:latin typeface="Arial" charset="0"/>
              </a:rPr>
              <a:t>Introducción</a:t>
            </a:r>
            <a:endParaRPr lang="en-US" altLang="es-PR" sz="2600" b="1" i="1" dirty="0">
              <a:latin typeface="Arial" charset="0"/>
            </a:endParaRPr>
          </a:p>
        </p:txBody>
      </p:sp>
      <p:pic>
        <p:nvPicPr>
          <p:cNvPr id="34" name="Picture 3" descr="PntBlue1">
            <a:extLst>
              <a:ext uri="{FF2B5EF4-FFF2-40B4-BE49-F238E27FC236}">
                <a16:creationId xmlns:a16="http://schemas.microsoft.com/office/drawing/2014/main" id="{A78CC3AB-113A-40FB-BCAE-37F689C449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37" y="403447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11">
            <a:extLst>
              <a:ext uri="{FF2B5EF4-FFF2-40B4-BE49-F238E27FC236}">
                <a16:creationId xmlns:a16="http://schemas.microsoft.com/office/drawing/2014/main" id="{04FDAC0A-5578-4A12-B800-32A16A467C01}"/>
              </a:ext>
            </a:extLst>
          </p:cNvPr>
          <p:cNvSpPr txBox="1">
            <a:spLocks noChangeArrowheads="1"/>
          </p:cNvSpPr>
          <p:nvPr/>
        </p:nvSpPr>
        <p:spPr bwMode="auto">
          <a:xfrm>
            <a:off x="895544" y="5076283"/>
            <a:ext cx="785292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CAP 1 - Bosquejo: </a:t>
            </a:r>
            <a:r>
              <a:rPr lang="es-PR" altLang="es-PR" sz="2600" b="1" i="1" dirty="0">
                <a:latin typeface="Arial" panose="020B0604020202020204" pitchFamily="34" charset="0"/>
                <a:cs typeface="Arial" panose="020B0604020202020204" pitchFamily="34" charset="0"/>
              </a:rPr>
              <a:t>Bases para el entrenamiento</a:t>
            </a:r>
          </a:p>
        </p:txBody>
      </p:sp>
      <p:pic>
        <p:nvPicPr>
          <p:cNvPr id="36" name="Picture 12" descr="PntBlue1">
            <a:extLst>
              <a:ext uri="{FF2B5EF4-FFF2-40B4-BE49-F238E27FC236}">
                <a16:creationId xmlns:a16="http://schemas.microsoft.com/office/drawing/2014/main" id="{245A4FB5-CC62-493E-A03E-452C59C86A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37" y="5042583"/>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4">
            <a:extLst>
              <a:ext uri="{FF2B5EF4-FFF2-40B4-BE49-F238E27FC236}">
                <a16:creationId xmlns:a16="http://schemas.microsoft.com/office/drawing/2014/main" id="{AE45BB12-6499-4094-A981-1456301BC49E}"/>
              </a:ext>
            </a:extLst>
          </p:cNvPr>
          <p:cNvSpPr txBox="1">
            <a:spLocks noChangeArrowheads="1"/>
          </p:cNvSpPr>
          <p:nvPr/>
        </p:nvSpPr>
        <p:spPr bwMode="auto">
          <a:xfrm>
            <a:off x="895545" y="5589823"/>
            <a:ext cx="602038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Preguntas</a:t>
            </a:r>
            <a:r>
              <a:rPr lang="en-US" altLang="es-PR" sz="2600" b="1" dirty="0">
                <a:latin typeface="Arial" charset="0"/>
              </a:rPr>
              <a:t>: </a:t>
            </a:r>
            <a:r>
              <a:rPr lang="en-US" altLang="es-PR" sz="2600" b="1" i="1" dirty="0" err="1">
                <a:latin typeface="Arial" charset="0"/>
              </a:rPr>
              <a:t>Dudas</a:t>
            </a:r>
            <a:r>
              <a:rPr lang="en-US" altLang="es-PR" sz="2600" b="1" i="1" dirty="0">
                <a:latin typeface="Arial" charset="0"/>
              </a:rPr>
              <a:t> de la </a:t>
            </a:r>
            <a:r>
              <a:rPr lang="en-US" altLang="es-PR" sz="2600" b="1" i="1" dirty="0" err="1">
                <a:latin typeface="Arial" charset="0"/>
              </a:rPr>
              <a:t>presentación</a:t>
            </a:r>
            <a:endParaRPr lang="en-US" altLang="es-PR" sz="2600" b="1" i="1" dirty="0">
              <a:latin typeface="Arial" charset="0"/>
            </a:endParaRPr>
          </a:p>
        </p:txBody>
      </p:sp>
      <p:pic>
        <p:nvPicPr>
          <p:cNvPr id="38" name="Picture 5" descr="PntBlue1">
            <a:extLst>
              <a:ext uri="{FF2B5EF4-FFF2-40B4-BE49-F238E27FC236}">
                <a16:creationId xmlns:a16="http://schemas.microsoft.com/office/drawing/2014/main" id="{7A1F0AC6-DDB5-4A74-B57F-C26581EC40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37" y="554663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2">
            <a:extLst>
              <a:ext uri="{FF2B5EF4-FFF2-40B4-BE49-F238E27FC236}">
                <a16:creationId xmlns:a16="http://schemas.microsoft.com/office/drawing/2014/main" id="{5BF3C9FF-5EDB-4DEC-804D-AB1908E62C35}"/>
              </a:ext>
            </a:extLst>
          </p:cNvPr>
          <p:cNvSpPr txBox="1">
            <a:spLocks noChangeArrowheads="1"/>
          </p:cNvSpPr>
          <p:nvPr/>
        </p:nvSpPr>
        <p:spPr bwMode="auto">
          <a:xfrm>
            <a:off x="909612" y="6072912"/>
            <a:ext cx="7838852"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Cómo</a:t>
            </a:r>
            <a:r>
              <a:rPr lang="en-US" altLang="es-PR" sz="2600" b="1" dirty="0">
                <a:latin typeface="Arial" charset="0"/>
              </a:rPr>
              <a:t> </a:t>
            </a:r>
            <a:r>
              <a:rPr lang="en-US" altLang="es-PR" sz="2600" b="1" dirty="0" err="1">
                <a:latin typeface="Arial" charset="0"/>
              </a:rPr>
              <a:t>contactar</a:t>
            </a:r>
            <a:r>
              <a:rPr lang="en-US" altLang="es-PR" sz="2600" b="1" dirty="0">
                <a:latin typeface="Arial" charset="0"/>
              </a:rPr>
              <a:t> al </a:t>
            </a:r>
            <a:r>
              <a:rPr lang="en-US" altLang="es-PR" sz="2600" b="1" dirty="0" err="1">
                <a:latin typeface="Arial" charset="0"/>
              </a:rPr>
              <a:t>profesor</a:t>
            </a:r>
            <a:r>
              <a:rPr lang="en-US" altLang="es-PR" sz="2600" b="1" dirty="0">
                <a:latin typeface="Arial" charset="0"/>
              </a:rPr>
              <a:t>:</a:t>
            </a:r>
            <a:r>
              <a:rPr lang="en-US" altLang="es-PR" sz="2600" b="1" i="1" dirty="0">
                <a:latin typeface="Arial" charset="0"/>
              </a:rPr>
              <a:t> Edgar Lopategui</a:t>
            </a:r>
          </a:p>
        </p:txBody>
      </p:sp>
      <p:pic>
        <p:nvPicPr>
          <p:cNvPr id="40" name="Picture 3" descr="PntBlue1">
            <a:extLst>
              <a:ext uri="{FF2B5EF4-FFF2-40B4-BE49-F238E27FC236}">
                <a16:creationId xmlns:a16="http://schemas.microsoft.com/office/drawing/2014/main" id="{BB82F6D5-2ECF-423D-88C9-BE44F5CC12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37" y="605069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2" name="Title 1">
            <a:extLst>
              <a:ext uri="{FF2B5EF4-FFF2-40B4-BE49-F238E27FC236}">
                <a16:creationId xmlns:a16="http://schemas.microsoft.com/office/drawing/2014/main" id="{EB037C71-056A-48DF-9B70-AD6617119062}"/>
              </a:ext>
            </a:extLst>
          </p:cNvPr>
          <p:cNvSpPr>
            <a:spLocks/>
          </p:cNvSpPr>
          <p:nvPr/>
        </p:nvSpPr>
        <p:spPr bwMode="auto">
          <a:xfrm>
            <a:off x="3056691" y="833660"/>
            <a:ext cx="5043701"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6000" dirty="0">
                <a:solidFill>
                  <a:srgbClr val="484876"/>
                </a:solidFill>
                <a:effectLst>
                  <a:outerShdw blurRad="38100" dist="38100" dir="2700000" algn="tl">
                    <a:srgbClr val="C0C0C0"/>
                  </a:outerShdw>
                </a:effectLst>
                <a:latin typeface="Arial Black" pitchFamily="34" charset="0"/>
                <a:cs typeface="Arial" charset="0"/>
              </a:rPr>
              <a:t>BOSQUEJO</a:t>
            </a:r>
          </a:p>
        </p:txBody>
      </p:sp>
      <p:pic>
        <p:nvPicPr>
          <p:cNvPr id="63" name="Picture 62" descr="A group of young men playing a game of football&#10;&#10;Description automatically generated">
            <a:extLst>
              <a:ext uri="{FF2B5EF4-FFF2-40B4-BE49-F238E27FC236}">
                <a16:creationId xmlns:a16="http://schemas.microsoft.com/office/drawing/2014/main" id="{580308CC-F641-443B-BEE3-6DF48E138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955" y="571784"/>
            <a:ext cx="2542866" cy="1442761"/>
          </a:xfrm>
          <a:prstGeom prst="rect">
            <a:avLst/>
          </a:prstGeom>
          <a:effectLst>
            <a:softEdge rad="127000"/>
          </a:effectLst>
        </p:spPr>
      </p:pic>
    </p:spTree>
    <p:custDataLst>
      <p:tags r:id="rId1"/>
    </p:custDataLst>
    <p:extLst>
      <p:ext uri="{BB962C8B-B14F-4D97-AF65-F5344CB8AC3E}">
        <p14:creationId xmlns:p14="http://schemas.microsoft.com/office/powerpoint/2010/main" val="339912466"/>
      </p:ext>
    </p:extLst>
  </p:cSld>
  <p:clrMapOvr>
    <a:masterClrMapping/>
  </p:clrMapOvr>
  <p:transition spd="slow">
    <p:newsflash/>
    <p:sndAc>
      <p:stSnd>
        <p:snd r:embed="rId4" name="breeze.wav"/>
      </p:stSnd>
    </p:sndAc>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735" y="1654926"/>
            <a:ext cx="1980729" cy="4647849"/>
          </a:xfrm>
          <a:prstGeom prst="rect">
            <a:avLst/>
          </a:prstGeom>
        </p:spPr>
      </p:pic>
      <p:sp>
        <p:nvSpPr>
          <p:cNvPr id="25" name="Title 1"/>
          <p:cNvSpPr>
            <a:spLocks/>
          </p:cNvSpPr>
          <p:nvPr/>
        </p:nvSpPr>
        <p:spPr bwMode="auto">
          <a:xfrm>
            <a:off x="2411760" y="573149"/>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TOLERANCIA CARDIORRESPIRATORIA</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6" name="Picture 2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1510146"/>
            <a:ext cx="435597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p:cNvSpPr>
            <a:spLocks/>
          </p:cNvSpPr>
          <p:nvPr/>
        </p:nvSpPr>
        <p:spPr bwMode="auto">
          <a:xfrm>
            <a:off x="2735288" y="1581584"/>
            <a:ext cx="4032447"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CAPACIDAD AERÓBICA</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67" y="573149"/>
            <a:ext cx="2488365" cy="1631715"/>
          </a:xfrm>
          <a:prstGeom prst="ellipse">
            <a:avLst/>
          </a:prstGeom>
          <a:ln>
            <a:noFill/>
          </a:ln>
          <a:effectLst>
            <a:softEdge rad="112500"/>
          </a:effectLst>
        </p:spPr>
      </p:pic>
      <p:sp>
        <p:nvSpPr>
          <p:cNvPr id="29" name="Text Box 11"/>
          <p:cNvSpPr txBox="1">
            <a:spLocks noChangeArrowheads="1"/>
          </p:cNvSpPr>
          <p:nvPr/>
        </p:nvSpPr>
        <p:spPr bwMode="auto">
          <a:xfrm>
            <a:off x="764336" y="2526596"/>
            <a:ext cx="5953874"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Carrera </a:t>
            </a:r>
            <a:r>
              <a:rPr lang="es-PR" altLang="es-PR" sz="2600" b="1" dirty="0" err="1">
                <a:latin typeface="Arial" panose="020B0604020202020204" pitchFamily="34" charset="0"/>
                <a:cs typeface="Arial" panose="020B0604020202020204" pitchFamily="34" charset="0"/>
              </a:rPr>
              <a:t>pedrestre</a:t>
            </a:r>
            <a:r>
              <a:rPr lang="es-PR" altLang="es-PR" sz="2600" b="1" dirty="0">
                <a:latin typeface="Arial" panose="020B0604020202020204" pitchFamily="34" charset="0"/>
                <a:cs typeface="Arial" panose="020B0604020202020204" pitchFamily="34" charset="0"/>
              </a:rPr>
              <a:t> sobre tiempos de:</a:t>
            </a:r>
          </a:p>
          <a:p>
            <a:pPr algn="l">
              <a:lnSpc>
                <a:spcPct val="80000"/>
              </a:lnSpc>
            </a:pPr>
            <a:r>
              <a:rPr lang="es-PR" altLang="es-PR" sz="2600" b="1" i="1" dirty="0">
                <a:latin typeface="Arial" panose="020B0604020202020204" pitchFamily="34" charset="0"/>
                <a:cs typeface="Arial" panose="020B0604020202020204" pitchFamily="34" charset="0"/>
              </a:rPr>
              <a:t>15-20-25-30 minutos</a:t>
            </a:r>
          </a:p>
        </p:txBody>
      </p:sp>
      <p:pic>
        <p:nvPicPr>
          <p:cNvPr id="30" name="Picture 12"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2492896"/>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2"/>
          <p:cNvSpPr txBox="1">
            <a:spLocks noChangeArrowheads="1"/>
          </p:cNvSpPr>
          <p:nvPr/>
        </p:nvSpPr>
        <p:spPr bwMode="auto">
          <a:xfrm>
            <a:off x="764335" y="3331429"/>
            <a:ext cx="488778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Prueba de CAT</a:t>
            </a:r>
          </a:p>
        </p:txBody>
      </p:sp>
      <p:pic>
        <p:nvPicPr>
          <p:cNvPr id="32"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333142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4"/>
          <p:cNvSpPr txBox="1">
            <a:spLocks noChangeArrowheads="1"/>
          </p:cNvSpPr>
          <p:nvPr/>
        </p:nvSpPr>
        <p:spPr bwMode="auto">
          <a:xfrm>
            <a:off x="764336" y="4076071"/>
            <a:ext cx="613982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Prueba de la Universidad de Montreal</a:t>
            </a:r>
          </a:p>
        </p:txBody>
      </p:sp>
      <p:pic>
        <p:nvPicPr>
          <p:cNvPr id="34"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403288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2"/>
          <p:cNvSpPr txBox="1">
            <a:spLocks noChangeArrowheads="1"/>
          </p:cNvSpPr>
          <p:nvPr/>
        </p:nvSpPr>
        <p:spPr bwMode="auto">
          <a:xfrm>
            <a:off x="764335" y="4704702"/>
            <a:ext cx="8128145"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Carreras pedestres de distancias: </a:t>
            </a:r>
          </a:p>
          <a:p>
            <a:pPr algn="l">
              <a:lnSpc>
                <a:spcPct val="90000"/>
              </a:lnSpc>
            </a:pPr>
            <a:r>
              <a:rPr lang="es-PR" altLang="es-PR" sz="2600" b="1" i="1" dirty="0">
                <a:latin typeface="Arial" panose="020B0604020202020204" pitchFamily="34" charset="0"/>
                <a:cs typeface="Arial" panose="020B0604020202020204" pitchFamily="34" charset="0"/>
              </a:rPr>
              <a:t>2,000 y 1,000 metros</a:t>
            </a:r>
          </a:p>
        </p:txBody>
      </p:sp>
      <p:pic>
        <p:nvPicPr>
          <p:cNvPr id="38"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47047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9"/>
          <p:cNvSpPr txBox="1">
            <a:spLocks noChangeArrowheads="1"/>
          </p:cNvSpPr>
          <p:nvPr/>
        </p:nvSpPr>
        <p:spPr bwMode="auto">
          <a:xfrm>
            <a:off x="764336" y="5752883"/>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Carrera pedestre de 1,500 metros</a:t>
            </a:r>
          </a:p>
        </p:txBody>
      </p:sp>
      <p:pic>
        <p:nvPicPr>
          <p:cNvPr id="40"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5735073"/>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4328507"/>
      </p:ext>
    </p:extLst>
  </p:cSld>
  <p:clrMapOvr>
    <a:masterClrMapping/>
  </p:clrMapOvr>
  <p:transition spd="slow">
    <p:checke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959225" y="909638"/>
            <a:ext cx="51847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TRAUMAS</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a:solidFill>
                  <a:srgbClr val="484876"/>
                </a:solidFill>
                <a:effectLst>
                  <a:outerShdw blurRad="38100" dist="38100" dir="2700000" algn="tl">
                    <a:srgbClr val="C0C0C0"/>
                  </a:outerShdw>
                </a:effectLst>
                <a:latin typeface="Arial Black" pitchFamily="34" charset="0"/>
                <a:cs typeface="Arial" charset="0"/>
              </a:rPr>
              <a:t>MUSCULO-TENDINOSOS:</a:t>
            </a:r>
            <a:br>
              <a:rPr lang="es-PR" altLang="es-PR" sz="3000" b="0">
                <a:solidFill>
                  <a:srgbClr val="484876"/>
                </a:solidFill>
                <a:effectLst>
                  <a:outerShdw blurRad="38100" dist="38100" dir="2700000" algn="tl">
                    <a:srgbClr val="C0C0C0"/>
                  </a:outerShdw>
                </a:effectLst>
                <a:latin typeface="Arial Black" pitchFamily="34" charset="0"/>
                <a:cs typeface="Arial" charset="0"/>
              </a:rPr>
            </a:b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4032250" y="1946275"/>
            <a:ext cx="4573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200" b="0" i="1">
                <a:solidFill>
                  <a:srgbClr val="484876"/>
                </a:solidFill>
                <a:effectLst>
                  <a:outerShdw blurRad="38100" dist="38100" dir="2700000" algn="tl">
                    <a:srgbClr val="C0C0C0"/>
                  </a:outerShdw>
                </a:effectLst>
                <a:latin typeface="Arial Black" pitchFamily="34" charset="0"/>
                <a:cs typeface="Arial" charset="0"/>
              </a:rPr>
              <a:t>SIGNOS Y</a:t>
            </a:r>
            <a:br>
              <a:rPr lang="es-PR" altLang="es-PR" sz="3200" b="0" i="1">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SÍNTOMAS</a:t>
            </a:r>
          </a:p>
        </p:txBody>
      </p:sp>
      <p:sp>
        <p:nvSpPr>
          <p:cNvPr id="1982481" name="Text Box 17"/>
          <p:cNvSpPr txBox="1">
            <a:spLocks noChangeArrowheads="1"/>
          </p:cNvSpPr>
          <p:nvPr/>
        </p:nvSpPr>
        <p:spPr bwMode="auto">
          <a:xfrm>
            <a:off x="646113" y="39322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Zona sensible al tacto</a:t>
            </a:r>
            <a:endParaRPr lang="en-US" altLang="es-PR" sz="2500" b="0" i="1">
              <a:solidFill>
                <a:srgbClr val="FF0000"/>
              </a:solidFill>
              <a:latin typeface="Arial Black" pitchFamily="34" charset="0"/>
            </a:endParaRPr>
          </a:p>
        </p:txBody>
      </p:sp>
      <p:pic>
        <p:nvPicPr>
          <p:cNvPr id="1982482" name="Picture 18"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13" y="400367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82483" name="Text Box 19"/>
          <p:cNvSpPr txBox="1">
            <a:spLocks noChangeArrowheads="1"/>
          </p:cNvSpPr>
          <p:nvPr/>
        </p:nvSpPr>
        <p:spPr bwMode="auto">
          <a:xfrm>
            <a:off x="646113" y="29972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El sonido o sensación de algo “desgarrándose”, “rajándose”, “saliendo de sitio”, y así por el estilo</a:t>
            </a:r>
            <a:endParaRPr lang="en-US" altLang="es-PR" sz="2500" b="0" i="1">
              <a:solidFill>
                <a:srgbClr val="FF0000"/>
              </a:solidFill>
              <a:latin typeface="Arial Black" pitchFamily="34" charset="0"/>
            </a:endParaRPr>
          </a:p>
        </p:txBody>
      </p:sp>
      <p:pic>
        <p:nvPicPr>
          <p:cNvPr id="1982484" name="Picture 20"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13" y="3068638"/>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82485" name="Picture 21" descr="MS_1_Belv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576263"/>
            <a:ext cx="3517900" cy="2338387"/>
          </a:xfrm>
          <a:prstGeom prst="rect">
            <a:avLst/>
          </a:prstGeom>
          <a:noFill/>
          <a:extLst>
            <a:ext uri="{909E8E84-426E-40DD-AFC4-6F175D3DCCD1}">
              <a14:hiddenFill xmlns:a14="http://schemas.microsoft.com/office/drawing/2010/main">
                <a:solidFill>
                  <a:srgbClr val="FFFFFF"/>
                </a:solidFill>
              </a14:hiddenFill>
            </a:ext>
          </a:extLst>
        </p:spPr>
      </p:pic>
      <p:pic>
        <p:nvPicPr>
          <p:cNvPr id="1982486" name="Picture 22" descr="ad1_Belv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763" y="3933825"/>
            <a:ext cx="1685925" cy="2519363"/>
          </a:xfrm>
          <a:prstGeom prst="rect">
            <a:avLst/>
          </a:prstGeom>
          <a:noFill/>
          <a:extLst>
            <a:ext uri="{909E8E84-426E-40DD-AFC4-6F175D3DCCD1}">
              <a14:hiddenFill xmlns:a14="http://schemas.microsoft.com/office/drawing/2010/main">
                <a:solidFill>
                  <a:srgbClr val="FFFFFF"/>
                </a:solidFill>
              </a14:hiddenFill>
            </a:ext>
          </a:extLst>
        </p:spPr>
      </p:pic>
      <p:pic>
        <p:nvPicPr>
          <p:cNvPr id="1982487" name="Picture 23" descr="k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4427538"/>
            <a:ext cx="4391025" cy="2054225"/>
          </a:xfrm>
          <a:prstGeom prst="rect">
            <a:avLst/>
          </a:prstGeom>
          <a:noFill/>
          <a:extLst>
            <a:ext uri="{909E8E84-426E-40DD-AFC4-6F175D3DCCD1}">
              <a14:hiddenFill xmlns:a14="http://schemas.microsoft.com/office/drawing/2010/main">
                <a:solidFill>
                  <a:srgbClr val="FFFFFF"/>
                </a:solidFill>
              </a14:hiddenFill>
            </a:ext>
          </a:extLst>
        </p:spPr>
      </p:pic>
      <p:pic>
        <p:nvPicPr>
          <p:cNvPr id="1982488" name="Picture 24" descr="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800" y="3933825"/>
            <a:ext cx="1716088" cy="25923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98" y="692696"/>
            <a:ext cx="2554551" cy="1772787"/>
          </a:xfrm>
          <a:prstGeom prst="rect">
            <a:avLst/>
          </a:prstGeom>
        </p:spPr>
      </p:pic>
      <p:sp>
        <p:nvSpPr>
          <p:cNvPr id="13" name="Title 1"/>
          <p:cNvSpPr>
            <a:spLocks/>
          </p:cNvSpPr>
          <p:nvPr/>
        </p:nvSpPr>
        <p:spPr bwMode="auto">
          <a:xfrm>
            <a:off x="2554287" y="692696"/>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PRUEBAS DE – Aptitud F</a:t>
            </a:r>
            <a:r>
              <a:rPr lang="en-US" altLang="es-PR" sz="2800" dirty="0" err="1">
                <a:solidFill>
                  <a:srgbClr val="484876"/>
                </a:solidFill>
                <a:effectLst>
                  <a:outerShdw blurRad="38100" dist="38100" dir="2700000" algn="tl">
                    <a:srgbClr val="C0C0C0"/>
                  </a:outerShdw>
                </a:effectLst>
                <a:latin typeface="Arial Black" pitchFamily="34" charset="0"/>
                <a:cs typeface="Arial" charset="0"/>
              </a:rPr>
              <a:t>ísica</a:t>
            </a:r>
            <a:br>
              <a:rPr lang="es-PR" altLang="es-PR" sz="2800" dirty="0">
                <a:solidFill>
                  <a:srgbClr val="484876"/>
                </a:solidFill>
                <a:effectLst>
                  <a:outerShdw blurRad="38100" dist="38100" dir="2700000" algn="tl">
                    <a:srgbClr val="C0C0C0"/>
                  </a:outerShdw>
                </a:effectLst>
                <a:latin typeface="Arial Black" pitchFamily="34" charset="0"/>
                <a:cs typeface="Arial" charset="0"/>
              </a:rPr>
            </a:br>
            <a:r>
              <a:rPr lang="es-PR" altLang="es-PR" sz="2800" i="1" dirty="0">
                <a:solidFill>
                  <a:srgbClr val="484876"/>
                </a:solidFill>
                <a:effectLst>
                  <a:outerShdw blurRad="38100" dist="38100" dir="2700000" algn="tl">
                    <a:srgbClr val="C0C0C0"/>
                  </a:outerShdw>
                </a:effectLst>
                <a:latin typeface="Arial Black" pitchFamily="34" charset="0"/>
                <a:cs typeface="Arial" charset="0"/>
              </a:rPr>
              <a:t>TIPOS DE : Evaluaciones</a:t>
            </a:r>
          </a:p>
        </p:txBody>
      </p:sp>
      <p:pic>
        <p:nvPicPr>
          <p:cNvPr id="14" name="Picture 2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0" y="1699741"/>
            <a:ext cx="6194176" cy="72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p:cNvSpPr>
          <p:nvPr/>
        </p:nvSpPr>
        <p:spPr bwMode="auto">
          <a:xfrm>
            <a:off x="2772246" y="1799036"/>
            <a:ext cx="5904656"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800" i="1" dirty="0">
                <a:solidFill>
                  <a:srgbClr val="484876"/>
                </a:solidFill>
                <a:effectLst>
                  <a:outerShdw blurRad="38100" dist="38100" dir="2700000" algn="tl">
                    <a:srgbClr val="C0C0C0"/>
                  </a:outerShdw>
                </a:effectLst>
                <a:latin typeface="Arial Black" pitchFamily="34" charset="0"/>
                <a:cs typeface="Arial" charset="0"/>
              </a:rPr>
              <a:t>ÁMBITOS O APLICACIONES</a:t>
            </a:r>
          </a:p>
        </p:txBody>
      </p:sp>
      <p:sp>
        <p:nvSpPr>
          <p:cNvPr id="16" name="Text Box 4"/>
          <p:cNvSpPr txBox="1">
            <a:spLocks noChangeArrowheads="1"/>
          </p:cNvSpPr>
          <p:nvPr/>
        </p:nvSpPr>
        <p:spPr bwMode="auto">
          <a:xfrm>
            <a:off x="849288" y="3212976"/>
            <a:ext cx="797162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Pruebas de campo</a:t>
            </a:r>
          </a:p>
        </p:txBody>
      </p:sp>
      <p:pic>
        <p:nvPicPr>
          <p:cNvPr id="17"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3334344"/>
            <a:ext cx="595436" cy="5419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849288" y="2492896"/>
            <a:ext cx="797162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Pruebas de laboratorio</a:t>
            </a:r>
          </a:p>
        </p:txBody>
      </p:sp>
      <p:pic>
        <p:nvPicPr>
          <p:cNvPr id="19"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614264"/>
            <a:ext cx="595436" cy="54198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4"/>
          <p:cNvSpPr txBox="1">
            <a:spLocks noChangeArrowheads="1"/>
          </p:cNvSpPr>
          <p:nvPr/>
        </p:nvSpPr>
        <p:spPr bwMode="auto">
          <a:xfrm>
            <a:off x="848843" y="3933056"/>
            <a:ext cx="797162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Pruebas de campo-laboratorio</a:t>
            </a:r>
          </a:p>
        </p:txBody>
      </p:sp>
      <p:pic>
        <p:nvPicPr>
          <p:cNvPr id="21"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083" y="4054424"/>
            <a:ext cx="595436" cy="5419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0200" y="2708920"/>
            <a:ext cx="1992726" cy="1256823"/>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5459" y="4699122"/>
            <a:ext cx="5520837" cy="1754214"/>
          </a:xfrm>
          <a:prstGeom prst="rect">
            <a:avLst/>
          </a:prstGeom>
          <a:scene3d>
            <a:camera prst="orthographicFront"/>
            <a:lightRig rig="threePt" dir="t"/>
          </a:scene3d>
          <a:sp3d>
            <a:bevelT w="114300" prst="artDeco"/>
          </a:sp3d>
        </p:spPr>
      </p:pic>
    </p:spTree>
    <p:custDataLst>
      <p:tags r:id="rId1"/>
    </p:custDataLst>
    <p:extLst>
      <p:ext uri="{BB962C8B-B14F-4D97-AF65-F5344CB8AC3E}">
        <p14:creationId xmlns:p14="http://schemas.microsoft.com/office/powerpoint/2010/main" val="662497785"/>
      </p:ext>
    </p:extLst>
  </p:cSld>
  <p:clrMapOvr>
    <a:masterClrMapping/>
  </p:clrMapOvr>
  <p:transition spd="slow">
    <p:checke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620688"/>
            <a:ext cx="2160240" cy="1667299"/>
          </a:xfrm>
          <a:prstGeom prst="rect">
            <a:avLst/>
          </a:prstGeom>
        </p:spPr>
      </p:pic>
      <p:sp>
        <p:nvSpPr>
          <p:cNvPr id="25" name="Text Box 6"/>
          <p:cNvSpPr txBox="1">
            <a:spLocks noChangeArrowheads="1"/>
          </p:cNvSpPr>
          <p:nvPr/>
        </p:nvSpPr>
        <p:spPr bwMode="auto">
          <a:xfrm>
            <a:off x="179388" y="5876925"/>
            <a:ext cx="8964612" cy="576411"/>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b="0" dirty="0">
                <a:latin typeface="Times New Roman" pitchFamily="18" charset="0"/>
              </a:rPr>
              <a:t> Adaptado de: </a:t>
            </a:r>
            <a:r>
              <a:rPr lang="en-US" altLang="es-PR" sz="1200" b="1" i="1" dirty="0">
                <a:latin typeface="Times New Roman" pitchFamily="18" charset="0"/>
              </a:rPr>
              <a:t>Measurement and Evaluation in Physical Education and Exercise </a:t>
            </a:r>
            <a:r>
              <a:rPr lang="en-US" altLang="es-PR" sz="1200" b="1" i="1" dirty="0" err="1">
                <a:latin typeface="Times New Roman" pitchFamily="18" charset="0"/>
              </a:rPr>
              <a:t>Scienece</a:t>
            </a:r>
            <a:r>
              <a:rPr lang="en-US" altLang="es-PR" sz="1200" b="0" dirty="0">
                <a:latin typeface="Times New Roman" pitchFamily="18" charset="0"/>
              </a:rPr>
              <a:t>. </a:t>
            </a:r>
            <a:r>
              <a:rPr lang="en-US" altLang="es-PR" sz="1200" dirty="0">
                <a:latin typeface="Times New Roman" pitchFamily="18" charset="0"/>
              </a:rPr>
              <a:t>6</a:t>
            </a:r>
            <a:r>
              <a:rPr lang="en-US" altLang="es-PR" sz="1200" b="0" dirty="0">
                <a:latin typeface="Times New Roman" pitchFamily="18" charset="0"/>
              </a:rPr>
              <a:t>ta. ed. (pp. 198-291), </a:t>
            </a:r>
            <a:r>
              <a:rPr lang="en-US" altLang="es-PR" sz="1200" b="0" dirty="0" err="1">
                <a:latin typeface="Times New Roman" pitchFamily="18" charset="0"/>
              </a:rPr>
              <a:t>por</a:t>
            </a:r>
            <a:r>
              <a:rPr lang="en-US" altLang="es-PR" sz="1200" b="0" dirty="0">
                <a:latin typeface="Times New Roman" pitchFamily="18" charset="0"/>
              </a:rPr>
              <a:t> A. C. </a:t>
            </a:r>
            <a:r>
              <a:rPr lang="en-US" altLang="es-PR" sz="1200" b="0" dirty="0">
                <a:solidFill>
                  <a:srgbClr val="000000"/>
                </a:solidFill>
                <a:latin typeface="Times New Roman" pitchFamily="18" charset="0"/>
              </a:rPr>
              <a:t>Lacy</a:t>
            </a:r>
            <a:r>
              <a:rPr lang="en-US" altLang="es-PR" sz="1200" b="0" dirty="0">
                <a:latin typeface="Times New Roman" pitchFamily="18" charset="0"/>
              </a:rPr>
              <a:t>, 2011, San Francisco, CA</a:t>
            </a:r>
            <a:r>
              <a:rPr lang="en-US" altLang="es-PR" sz="1200" b="0" dirty="0">
                <a:solidFill>
                  <a:srgbClr val="000000"/>
                </a:solidFill>
                <a:latin typeface="Times New Roman" pitchFamily="18" charset="0"/>
              </a:rPr>
              <a:t>: Benjamin Cumming, an imprint of Pearson</a:t>
            </a:r>
            <a:r>
              <a:rPr lang="en-US" altLang="es-PR" sz="1200" b="0" dirty="0">
                <a:latin typeface="Times New Roman" pitchFamily="18" charset="0"/>
              </a:rPr>
              <a:t>. Copyright 2011 </a:t>
            </a:r>
            <a:r>
              <a:rPr lang="en-US" altLang="es-PR" sz="1200" b="0" dirty="0" err="1">
                <a:latin typeface="Times New Roman" pitchFamily="18" charset="0"/>
              </a:rPr>
              <a:t>por</a:t>
            </a:r>
            <a:r>
              <a:rPr lang="en-US" altLang="es-PR" sz="1200" b="0" dirty="0">
                <a:latin typeface="Times New Roman" pitchFamily="18" charset="0"/>
              </a:rPr>
              <a:t> Pearson Education, Inc., publishing as Pearson Benjamin Cummings.</a:t>
            </a:r>
          </a:p>
        </p:txBody>
      </p:sp>
      <p:sp>
        <p:nvSpPr>
          <p:cNvPr id="26" name="Title 1"/>
          <p:cNvSpPr>
            <a:spLocks/>
          </p:cNvSpPr>
          <p:nvPr/>
        </p:nvSpPr>
        <p:spPr bwMode="auto">
          <a:xfrm>
            <a:off x="2268760" y="1198488"/>
            <a:ext cx="65882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MEDICIÓN Y EVALUACIÓN EN LAS</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dirty="0">
                <a:solidFill>
                  <a:srgbClr val="484876"/>
                </a:solidFill>
                <a:effectLst>
                  <a:outerShdw blurRad="38100" dist="38100" dir="2700000" algn="tl">
                    <a:srgbClr val="C0C0C0"/>
                  </a:outerShdw>
                </a:effectLst>
                <a:latin typeface="Arial Black" pitchFamily="34" charset="0"/>
                <a:cs typeface="Arial" charset="0"/>
              </a:rPr>
              <a:t>CIENCIAS DEL MOVIMIENTO HUMANO</a:t>
            </a:r>
            <a:br>
              <a:rPr lang="es-PR" altLang="es-PR" sz="2100" b="0" i="1" dirty="0">
                <a:solidFill>
                  <a:srgbClr val="484876"/>
                </a:solidFill>
                <a:effectLst>
                  <a:outerShdw blurRad="38100" dist="38100" dir="2700000" algn="tl">
                    <a:srgbClr val="C0C0C0"/>
                  </a:outerShdw>
                </a:effectLst>
                <a:latin typeface="Arial Black" pitchFamily="34" charset="0"/>
                <a:cs typeface="Arial" charset="0"/>
              </a:rPr>
            </a:b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27" name="Title 1"/>
          <p:cNvSpPr>
            <a:spLocks/>
          </p:cNvSpPr>
          <p:nvPr/>
        </p:nvSpPr>
        <p:spPr bwMode="auto">
          <a:xfrm>
            <a:off x="2232247" y="1630189"/>
            <a:ext cx="673224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CUATRO DOMINIOS DEL APRENDIZAJE</a:t>
            </a: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936" y="3573016"/>
            <a:ext cx="2016224" cy="2181489"/>
          </a:xfrm>
          <a:prstGeom prst="rect">
            <a:avLst/>
          </a:prstGeom>
        </p:spPr>
      </p:pic>
      <p:sp>
        <p:nvSpPr>
          <p:cNvPr id="29" name="Text Box 4"/>
          <p:cNvSpPr txBox="1">
            <a:spLocks noChangeArrowheads="1"/>
          </p:cNvSpPr>
          <p:nvPr/>
        </p:nvSpPr>
        <p:spPr bwMode="auto">
          <a:xfrm>
            <a:off x="849288" y="3573016"/>
            <a:ext cx="797162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Psicomotor</a:t>
            </a:r>
          </a:p>
        </p:txBody>
      </p:sp>
      <p:pic>
        <p:nvPicPr>
          <p:cNvPr id="30"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3694384"/>
            <a:ext cx="595436" cy="541983"/>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4"/>
          <p:cNvSpPr txBox="1">
            <a:spLocks noChangeArrowheads="1"/>
          </p:cNvSpPr>
          <p:nvPr/>
        </p:nvSpPr>
        <p:spPr bwMode="auto">
          <a:xfrm>
            <a:off x="849288" y="2348880"/>
            <a:ext cx="7971629"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ts val="4500"/>
              </a:lnSpc>
            </a:pPr>
            <a:r>
              <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Aptitud física relacionada con la salud y actividad f</a:t>
            </a:r>
            <a:r>
              <a:rPr lang="en-US" altLang="es-PR" sz="4200" b="1" dirty="0" err="1">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ísica</a:t>
            </a:r>
            <a:endPar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2"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382961"/>
            <a:ext cx="595436" cy="541983"/>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4"/>
          <p:cNvSpPr txBox="1">
            <a:spLocks noChangeArrowheads="1"/>
          </p:cNvSpPr>
          <p:nvPr/>
        </p:nvSpPr>
        <p:spPr bwMode="auto">
          <a:xfrm>
            <a:off x="848843" y="4293096"/>
            <a:ext cx="797162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Cognoscitivo</a:t>
            </a:r>
          </a:p>
        </p:txBody>
      </p:sp>
      <p:pic>
        <p:nvPicPr>
          <p:cNvPr id="3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083" y="4414464"/>
            <a:ext cx="595436" cy="541983"/>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4"/>
          <p:cNvSpPr txBox="1">
            <a:spLocks noChangeArrowheads="1"/>
          </p:cNvSpPr>
          <p:nvPr/>
        </p:nvSpPr>
        <p:spPr bwMode="auto">
          <a:xfrm>
            <a:off x="848843" y="5066600"/>
            <a:ext cx="797162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Afectivo</a:t>
            </a:r>
          </a:p>
        </p:txBody>
      </p:sp>
      <p:pic>
        <p:nvPicPr>
          <p:cNvPr id="36"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083" y="5187968"/>
            <a:ext cx="595436" cy="54198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6121" y="3068960"/>
            <a:ext cx="1268367" cy="2654176"/>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6176" y="3573016"/>
            <a:ext cx="1427235" cy="2150244"/>
          </a:xfrm>
          <a:prstGeom prst="rect">
            <a:avLst/>
          </a:prstGeom>
        </p:spPr>
      </p:pic>
    </p:spTree>
    <p:custDataLst>
      <p:tags r:id="rId1"/>
    </p:custDataLst>
    <p:extLst>
      <p:ext uri="{BB962C8B-B14F-4D97-AF65-F5344CB8AC3E}">
        <p14:creationId xmlns:p14="http://schemas.microsoft.com/office/powerpoint/2010/main" val="2544122873"/>
      </p:ext>
    </p:extLst>
  </p:cSld>
  <p:clrMapOvr>
    <a:masterClrMapping/>
  </p:clrMapOvr>
  <p:transition spd="slow">
    <p:checke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4903710"/>
            <a:ext cx="3005345" cy="1384558"/>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195" y="4933671"/>
            <a:ext cx="1979796" cy="1354597"/>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0" y="690366"/>
            <a:ext cx="3591987" cy="5597902"/>
          </a:xfrm>
          <a:prstGeom prst="rect">
            <a:avLst/>
          </a:prstGeom>
          <a:effectLst>
            <a:softEdge rad="317500"/>
          </a:effectLst>
        </p:spPr>
      </p:pic>
      <p:sp>
        <p:nvSpPr>
          <p:cNvPr id="27" name="Title 1"/>
          <p:cNvSpPr>
            <a:spLocks/>
          </p:cNvSpPr>
          <p:nvPr/>
        </p:nvSpPr>
        <p:spPr bwMode="auto">
          <a:xfrm>
            <a:off x="3347864" y="620688"/>
            <a:ext cx="561662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PRUEBAS DE APTITUD FÍSICA: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AUTENTICIDAD CIENTÍFICA</a:t>
            </a:r>
          </a:p>
        </p:txBody>
      </p:sp>
      <p:sp>
        <p:nvSpPr>
          <p:cNvPr id="28" name="Title 1"/>
          <p:cNvSpPr>
            <a:spLocks/>
          </p:cNvSpPr>
          <p:nvPr/>
        </p:nvSpPr>
        <p:spPr bwMode="auto">
          <a:xfrm>
            <a:off x="3347864" y="1627559"/>
            <a:ext cx="52197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4400" b="0" dirty="0">
                <a:solidFill>
                  <a:srgbClr val="484876"/>
                </a:solidFill>
                <a:effectLst>
                  <a:outerShdw blurRad="38100" dist="38100" dir="2700000" algn="tl">
                    <a:srgbClr val="C0C0C0"/>
                  </a:outerShdw>
                </a:effectLst>
                <a:latin typeface="Arial Black" pitchFamily="34" charset="0"/>
                <a:cs typeface="Arial" charset="0"/>
              </a:rPr>
              <a:t>OBJETIVIDAD</a:t>
            </a:r>
            <a:endParaRPr lang="es-PR" altLang="es-PR" sz="4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9" name="Text Box 3"/>
          <p:cNvSpPr txBox="1">
            <a:spLocks noChangeArrowheads="1"/>
          </p:cNvSpPr>
          <p:nvPr/>
        </p:nvSpPr>
        <p:spPr bwMode="auto">
          <a:xfrm>
            <a:off x="3937868" y="2276872"/>
            <a:ext cx="3267241"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Determinantes:</a:t>
            </a:r>
          </a:p>
        </p:txBody>
      </p:sp>
      <p:pic>
        <p:nvPicPr>
          <p:cNvPr id="30" name="Picture 4"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2255" y="2349897"/>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11"/>
          <p:cNvSpPr txBox="1">
            <a:spLocks noChangeArrowheads="1"/>
          </p:cNvSpPr>
          <p:nvPr/>
        </p:nvSpPr>
        <p:spPr bwMode="auto">
          <a:xfrm>
            <a:off x="4355976" y="2924944"/>
            <a:ext cx="4679801" cy="52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100" b="1" dirty="0">
                <a:solidFill>
                  <a:srgbClr val="484876"/>
                </a:solidFill>
                <a:latin typeface="Arial" panose="020B0604020202020204" pitchFamily="34" charset="0"/>
                <a:cs typeface="Arial" panose="020B0604020202020204" pitchFamily="34" charset="0"/>
              </a:rPr>
              <a:t>Las Instrucciones:</a:t>
            </a:r>
          </a:p>
        </p:txBody>
      </p:sp>
      <p:pic>
        <p:nvPicPr>
          <p:cNvPr id="32" name="Picture 20" descr="Bullet_Round_Diamond_Maggenta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5886" y="2993654"/>
            <a:ext cx="458741" cy="452971"/>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46"/>
          <p:cNvSpPr txBox="1">
            <a:spLocks noChangeArrowheads="1"/>
          </p:cNvSpPr>
          <p:nvPr/>
        </p:nvSpPr>
        <p:spPr bwMode="auto">
          <a:xfrm>
            <a:off x="4935240" y="3541643"/>
            <a:ext cx="212263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3000" b="1" dirty="0">
                <a:solidFill>
                  <a:srgbClr val="000000"/>
                </a:solidFill>
                <a:latin typeface="Arial" charset="0"/>
              </a:rPr>
              <a:t>Su:</a:t>
            </a:r>
            <a:endParaRPr lang="en-US" altLang="es-PR" sz="3000" b="1" i="1" dirty="0">
              <a:solidFill>
                <a:srgbClr val="FF0000"/>
              </a:solidFill>
              <a:effectLst>
                <a:outerShdw blurRad="38100" dist="38100" dir="2700000" algn="tl">
                  <a:srgbClr val="C0C0C0"/>
                </a:outerShdw>
              </a:effectLst>
              <a:latin typeface="Arial Black" pitchFamily="34" charset="0"/>
            </a:endParaRPr>
          </a:p>
        </p:txBody>
      </p:sp>
      <p:pic>
        <p:nvPicPr>
          <p:cNvPr id="34" name="Picture 47" descr="Bullets_Arrow-Thin_Green_Right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148" y="3590647"/>
            <a:ext cx="359892" cy="383044"/>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53"/>
          <p:cNvSpPr txBox="1">
            <a:spLocks noChangeArrowheads="1"/>
          </p:cNvSpPr>
          <p:nvPr/>
        </p:nvSpPr>
        <p:spPr bwMode="auto">
          <a:xfrm>
            <a:off x="5307532" y="3977466"/>
            <a:ext cx="3440932"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3200" b="1" i="1" dirty="0">
                <a:solidFill>
                  <a:srgbClr val="000000"/>
                </a:solidFill>
                <a:latin typeface="Calibri" pitchFamily="34" charset="0"/>
              </a:rPr>
              <a:t>Claridad</a:t>
            </a:r>
            <a:endParaRPr lang="en-US" altLang="es-PR" sz="3200" b="1" i="1" u="sng" dirty="0">
              <a:solidFill>
                <a:srgbClr val="FF0000"/>
              </a:solidFill>
              <a:effectLst>
                <a:outerShdw blurRad="38100" dist="38100" dir="2700000" algn="tl">
                  <a:srgbClr val="C0C0C0"/>
                </a:outerShdw>
              </a:effectLst>
              <a:latin typeface="Arial Black" pitchFamily="34" charset="0"/>
            </a:endParaRPr>
          </a:p>
        </p:txBody>
      </p:sp>
      <p:pic>
        <p:nvPicPr>
          <p:cNvPr id="36" name="Picture 54" descr="Bullet_Square_Belved_Red1_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4119001"/>
            <a:ext cx="226342" cy="236538"/>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53"/>
          <p:cNvSpPr txBox="1">
            <a:spLocks noChangeArrowheads="1"/>
          </p:cNvSpPr>
          <p:nvPr/>
        </p:nvSpPr>
        <p:spPr bwMode="auto">
          <a:xfrm>
            <a:off x="5307532" y="4405637"/>
            <a:ext cx="2000772"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3200" b="1" i="1" dirty="0">
                <a:solidFill>
                  <a:srgbClr val="000000"/>
                </a:solidFill>
                <a:latin typeface="Calibri" pitchFamily="34" charset="0"/>
              </a:rPr>
              <a:t>Precisión</a:t>
            </a:r>
            <a:endParaRPr lang="en-US" altLang="es-PR" sz="3200" b="1" i="1" u="sng" dirty="0">
              <a:solidFill>
                <a:srgbClr val="FF0000"/>
              </a:solidFill>
              <a:effectLst>
                <a:outerShdw blurRad="38100" dist="38100" dir="2700000" algn="tl">
                  <a:srgbClr val="C0C0C0"/>
                </a:outerShdw>
              </a:effectLst>
              <a:latin typeface="Arial Black" pitchFamily="34" charset="0"/>
            </a:endParaRPr>
          </a:p>
        </p:txBody>
      </p:sp>
      <p:pic>
        <p:nvPicPr>
          <p:cNvPr id="38" name="Picture 54" descr="Bullet_Square_Belved_Red1_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4547172"/>
            <a:ext cx="226342" cy="236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8326606"/>
      </p:ext>
    </p:extLst>
  </p:cSld>
  <p:clrMapOvr>
    <a:masterClrMapping/>
  </p:clrMapOvr>
  <p:transition spd="slow">
    <p:checke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5538" name="Picture 2" descr="A-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3" y="620713"/>
            <a:ext cx="3317875" cy="2214562"/>
          </a:xfrm>
          <a:prstGeom prst="rect">
            <a:avLst/>
          </a:prstGeom>
          <a:noFill/>
          <a:extLst>
            <a:ext uri="{909E8E84-426E-40DD-AFC4-6F175D3DCCD1}">
              <a14:hiddenFill xmlns:a14="http://schemas.microsoft.com/office/drawing/2010/main">
                <a:solidFill>
                  <a:srgbClr val="FFFFFF"/>
                </a:solidFill>
              </a14:hiddenFill>
            </a:ext>
          </a:extLst>
        </p:spPr>
      </p:pic>
      <p:pic>
        <p:nvPicPr>
          <p:cNvPr id="1985539" name="Picture 3" descr="A-t-H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1628775"/>
            <a:ext cx="2482850" cy="1760538"/>
          </a:xfrm>
          <a:prstGeom prst="rect">
            <a:avLst/>
          </a:prstGeom>
          <a:noFill/>
          <a:extLst>
            <a:ext uri="{909E8E84-426E-40DD-AFC4-6F175D3DCCD1}">
              <a14:hiddenFill xmlns:a14="http://schemas.microsoft.com/office/drawing/2010/main">
                <a:solidFill>
                  <a:srgbClr val="FFFFFF"/>
                </a:solidFill>
              </a14:hiddenFill>
            </a:ext>
          </a:extLst>
        </p:spPr>
      </p:pic>
      <p:pic>
        <p:nvPicPr>
          <p:cNvPr id="1985540" name="Picture 4" descr="T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4725" y="3794125"/>
            <a:ext cx="1495425" cy="2587625"/>
          </a:xfrm>
          <a:prstGeom prst="rect">
            <a:avLst/>
          </a:prstGeom>
          <a:noFill/>
          <a:extLst>
            <a:ext uri="{909E8E84-426E-40DD-AFC4-6F175D3DCCD1}">
              <a14:hiddenFill xmlns:a14="http://schemas.microsoft.com/office/drawing/2010/main">
                <a:solidFill>
                  <a:srgbClr val="FFFFFF"/>
                </a:solidFill>
              </a14:hiddenFill>
            </a:ext>
          </a:extLst>
        </p:spPr>
      </p:pic>
      <p:pic>
        <p:nvPicPr>
          <p:cNvPr id="1985541" name="Picture 5" descr="Neuro_Exam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1763" y="5291138"/>
            <a:ext cx="2160587" cy="1155700"/>
          </a:xfrm>
          <a:prstGeom prst="rect">
            <a:avLst/>
          </a:prstGeom>
          <a:noFill/>
          <a:extLst>
            <a:ext uri="{909E8E84-426E-40DD-AFC4-6F175D3DCCD1}">
              <a14:hiddenFill xmlns:a14="http://schemas.microsoft.com/office/drawing/2010/main">
                <a:solidFill>
                  <a:srgbClr val="FFFFFF"/>
                </a:solidFill>
              </a14:hiddenFill>
            </a:ext>
          </a:extLst>
        </p:spPr>
      </p:pic>
      <p:pic>
        <p:nvPicPr>
          <p:cNvPr id="1985542" name="Picture 6" descr="physical-therapy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4513" y="4508500"/>
            <a:ext cx="2843212" cy="1903413"/>
          </a:xfrm>
          <a:prstGeom prst="rect">
            <a:avLst/>
          </a:prstGeom>
          <a:noFill/>
          <a:extLst>
            <a:ext uri="{909E8E84-426E-40DD-AFC4-6F175D3DCCD1}">
              <a14:hiddenFill xmlns:a14="http://schemas.microsoft.com/office/drawing/2010/main">
                <a:solidFill>
                  <a:srgbClr val="FFFFFF"/>
                </a:solidFill>
              </a14:hiddenFill>
            </a:ext>
          </a:extLst>
        </p:spPr>
      </p:pic>
      <p:sp>
        <p:nvSpPr>
          <p:cNvPr id="1985543" name="Text Box 7"/>
          <p:cNvSpPr txBox="1">
            <a:spLocks noChangeArrowheads="1"/>
          </p:cNvSpPr>
          <p:nvPr/>
        </p:nvSpPr>
        <p:spPr bwMode="auto">
          <a:xfrm>
            <a:off x="466725" y="30686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Anormalidad neurológica:</a:t>
            </a:r>
            <a:endParaRPr lang="en-US" altLang="es-PR" sz="2500" b="0" i="1">
              <a:solidFill>
                <a:srgbClr val="FF0000"/>
              </a:solidFill>
              <a:latin typeface="Arial Black" pitchFamily="34" charset="0"/>
            </a:endParaRPr>
          </a:p>
        </p:txBody>
      </p:sp>
      <p:pic>
        <p:nvPicPr>
          <p:cNvPr id="1985544" name="Picture 8" descr="Bullets_Arrow_Blue1_Right_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825" y="31400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85545" name="Text Box 9"/>
          <p:cNvSpPr txBox="1">
            <a:spLocks noChangeArrowheads="1"/>
          </p:cNvSpPr>
          <p:nvPr/>
        </p:nvSpPr>
        <p:spPr bwMode="auto">
          <a:xfrm>
            <a:off x="792163" y="35798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Sensaciones de pinchasos con agujas o alfileres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85546" name="Picture 10" descr="Bullet_Round_Diamond_Maggenta_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6512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85547" name="Text Box 11"/>
          <p:cNvSpPr txBox="1">
            <a:spLocks noChangeArrowheads="1"/>
          </p:cNvSpPr>
          <p:nvPr/>
        </p:nvSpPr>
        <p:spPr bwMode="auto">
          <a:xfrm>
            <a:off x="792163" y="40052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Adormecimiento de un área o extremidad</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85548" name="Picture 12" descr="Bullet_Round_Diamond_Maggenta_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40767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85549" name="Text Box 13"/>
          <p:cNvSpPr txBox="1">
            <a:spLocks noChangeArrowheads="1"/>
          </p:cNvSpPr>
          <p:nvPr/>
        </p:nvSpPr>
        <p:spPr bwMode="auto">
          <a:xfrm>
            <a:off x="792163" y="44370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Sensación de hormigueo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85550" name="Picture 14" descr="Bullet_Round_Diamond_Maggenta_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45085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85551" name="Text Box 15"/>
          <p:cNvSpPr txBox="1">
            <a:spLocks noChangeArrowheads="1"/>
          </p:cNvSpPr>
          <p:nvPr/>
        </p:nvSpPr>
        <p:spPr bwMode="auto">
          <a:xfrm>
            <a:off x="792163" y="48688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Sensación de debilidad</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85552" name="Picture 16" descr="Bullet_Round_Diamond_Maggenta_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49403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3635375" y="836613"/>
            <a:ext cx="51847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600" b="0">
                <a:solidFill>
                  <a:srgbClr val="484876"/>
                </a:solidFill>
                <a:effectLst>
                  <a:outerShdw blurRad="38100" dist="38100" dir="2700000" algn="tl">
                    <a:srgbClr val="C0C0C0"/>
                  </a:outerShdw>
                </a:effectLst>
                <a:latin typeface="Arial Black" pitchFamily="34" charset="0"/>
                <a:cs typeface="Arial" charset="0"/>
              </a:rPr>
              <a:t>TRAUMAS</a:t>
            </a:r>
            <a:br>
              <a:rPr lang="es-PR" altLang="es-PR" sz="2600" b="0">
                <a:solidFill>
                  <a:srgbClr val="484876"/>
                </a:solidFill>
                <a:effectLst>
                  <a:outerShdw blurRad="38100" dist="38100" dir="2700000" algn="tl">
                    <a:srgbClr val="C0C0C0"/>
                  </a:outerShdw>
                </a:effectLst>
                <a:latin typeface="Arial Black" pitchFamily="34" charset="0"/>
                <a:cs typeface="Arial" charset="0"/>
              </a:rPr>
            </a:br>
            <a:r>
              <a:rPr lang="es-PR" altLang="es-PR" sz="2600" b="0">
                <a:solidFill>
                  <a:srgbClr val="484876"/>
                </a:solidFill>
                <a:effectLst>
                  <a:outerShdw blurRad="38100" dist="38100" dir="2700000" algn="tl">
                    <a:srgbClr val="C0C0C0"/>
                  </a:outerShdw>
                </a:effectLst>
                <a:latin typeface="Arial Black" pitchFamily="34" charset="0"/>
                <a:cs typeface="Arial" charset="0"/>
              </a:rPr>
              <a:t>MUSCULO-TENDINOSOS:</a:t>
            </a:r>
            <a:br>
              <a:rPr lang="es-PR" altLang="es-PR" sz="3000" b="0">
                <a:solidFill>
                  <a:srgbClr val="484876"/>
                </a:solidFill>
                <a:effectLst>
                  <a:outerShdw blurRad="38100" dist="38100" dir="2700000" algn="tl">
                    <a:srgbClr val="C0C0C0"/>
                  </a:outerShdw>
                </a:effectLst>
                <a:latin typeface="Arial Black" pitchFamily="34" charset="0"/>
                <a:cs typeface="Arial" charset="0"/>
              </a:rPr>
            </a:b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635375" y="1873250"/>
            <a:ext cx="4573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000" b="0" i="1">
                <a:solidFill>
                  <a:srgbClr val="484876"/>
                </a:solidFill>
                <a:effectLst>
                  <a:outerShdw blurRad="38100" dist="38100" dir="2700000" algn="tl">
                    <a:srgbClr val="C0C0C0"/>
                  </a:outerShdw>
                </a:effectLst>
                <a:latin typeface="Arial Black" pitchFamily="34" charset="0"/>
                <a:cs typeface="Arial" charset="0"/>
              </a:rPr>
              <a:t>SIGNOS Y</a:t>
            </a:r>
            <a:br>
              <a:rPr lang="es-PR" altLang="es-PR" sz="30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SÍNTOMAS</a:t>
            </a:r>
          </a:p>
        </p:txBody>
      </p:sp>
    </p:spTree>
    <p:custDataLst>
      <p:tags r:id="rId1"/>
    </p:custDataLst>
  </p:cSld>
  <p:clrMapOvr>
    <a:masterClrMapping/>
  </p:clrMapOvr>
  <p:transition spd="slow">
    <p:checke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411413" y="909638"/>
            <a:ext cx="532765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600" b="0">
                <a:solidFill>
                  <a:srgbClr val="484876"/>
                </a:solidFill>
                <a:effectLst>
                  <a:outerShdw blurRad="38100" dist="38100" dir="2700000" algn="tl">
                    <a:srgbClr val="C0C0C0"/>
                  </a:outerShdw>
                </a:effectLst>
                <a:latin typeface="Arial Black" pitchFamily="34" charset="0"/>
                <a:cs typeface="Arial" charset="0"/>
              </a:rPr>
              <a:t>TRAUMAS</a:t>
            </a:r>
            <a:br>
              <a:rPr lang="es-PR" altLang="es-PR" sz="2600" b="0">
                <a:solidFill>
                  <a:srgbClr val="484876"/>
                </a:solidFill>
                <a:effectLst>
                  <a:outerShdw blurRad="38100" dist="38100" dir="2700000" algn="tl">
                    <a:srgbClr val="C0C0C0"/>
                  </a:outerShdw>
                </a:effectLst>
                <a:latin typeface="Arial Black" pitchFamily="34" charset="0"/>
                <a:cs typeface="Arial" charset="0"/>
              </a:rPr>
            </a:br>
            <a:r>
              <a:rPr lang="es-PR" altLang="es-PR" sz="2600" b="0">
                <a:solidFill>
                  <a:srgbClr val="484876"/>
                </a:solidFill>
                <a:effectLst>
                  <a:outerShdw blurRad="38100" dist="38100" dir="2700000" algn="tl">
                    <a:srgbClr val="C0C0C0"/>
                  </a:outerShdw>
                </a:effectLst>
                <a:latin typeface="Arial Black" pitchFamily="34" charset="0"/>
                <a:cs typeface="Arial" charset="0"/>
              </a:rPr>
              <a:t>MUSCULO-TENDINOSOS:</a:t>
            </a:r>
            <a:br>
              <a:rPr lang="es-PR" altLang="es-PR" sz="3000" b="0">
                <a:solidFill>
                  <a:srgbClr val="484876"/>
                </a:solidFill>
                <a:effectLst>
                  <a:outerShdw blurRad="38100" dist="38100" dir="2700000" algn="tl">
                    <a:srgbClr val="C0C0C0"/>
                  </a:outerShdw>
                </a:effectLst>
                <a:latin typeface="Arial Black" pitchFamily="34" charset="0"/>
                <a:cs typeface="Arial" charset="0"/>
              </a:rPr>
            </a:b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339975" y="1628775"/>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000" b="0" i="1">
                <a:solidFill>
                  <a:srgbClr val="484876"/>
                </a:solidFill>
                <a:effectLst>
                  <a:outerShdw blurRad="38100" dist="38100" dir="2700000" algn="tl">
                    <a:srgbClr val="C0C0C0"/>
                  </a:outerShdw>
                </a:effectLst>
                <a:latin typeface="Arial Black" pitchFamily="34" charset="0"/>
                <a:cs typeface="Arial" charset="0"/>
              </a:rPr>
              <a:t>TRATAMIENTO AGUDO</a:t>
            </a:r>
          </a:p>
        </p:txBody>
      </p:sp>
      <p:pic>
        <p:nvPicPr>
          <p:cNvPr id="1951788" name="Picture 44" descr="ICE_Treatment_00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541338"/>
            <a:ext cx="1873250" cy="1582737"/>
          </a:xfrm>
          <a:prstGeom prst="rect">
            <a:avLst/>
          </a:prstGeom>
          <a:noFill/>
          <a:extLst>
            <a:ext uri="{909E8E84-426E-40DD-AFC4-6F175D3DCCD1}">
              <a14:hiddenFill xmlns:a14="http://schemas.microsoft.com/office/drawing/2010/main">
                <a:solidFill>
                  <a:srgbClr val="FFFFFF"/>
                </a:solidFill>
              </a14:hiddenFill>
            </a:ext>
          </a:extLst>
        </p:spPr>
      </p:pic>
      <p:pic>
        <p:nvPicPr>
          <p:cNvPr id="1951789" name="Picture 45"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450" y="2276475"/>
            <a:ext cx="65532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1330325" y="2347913"/>
            <a:ext cx="61214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100" b="0" i="1">
                <a:solidFill>
                  <a:srgbClr val="484876"/>
                </a:solidFill>
                <a:effectLst>
                  <a:outerShdw blurRad="38100" dist="38100" dir="2700000" algn="tl">
                    <a:srgbClr val="C0C0C0"/>
                  </a:outerShdw>
                </a:effectLst>
                <a:latin typeface="Arial Black" pitchFamily="34" charset="0"/>
                <a:cs typeface="Arial" charset="0"/>
              </a:rPr>
              <a:t> </a:t>
            </a:r>
            <a:r>
              <a:rPr lang="es-PR" altLang="es-PR" sz="2200" b="0" i="1">
                <a:solidFill>
                  <a:srgbClr val="484876"/>
                </a:solidFill>
                <a:effectLst>
                  <a:outerShdw blurRad="38100" dist="38100" dir="2700000" algn="tl">
                    <a:srgbClr val="C0C0C0"/>
                  </a:outerShdw>
                </a:effectLst>
                <a:latin typeface="Arial Black" pitchFamily="34" charset="0"/>
                <a:cs typeface="Arial" charset="0"/>
              </a:rPr>
              <a:t>HIELO</a:t>
            </a:r>
            <a:r>
              <a:rPr lang="es-PR" altLang="es-PR" sz="2100" b="0" i="1">
                <a:solidFill>
                  <a:srgbClr val="484876"/>
                </a:solidFill>
                <a:effectLst>
                  <a:outerShdw blurRad="38100" dist="38100" dir="2700000" algn="tl">
                    <a:srgbClr val="C0C0C0"/>
                  </a:outerShdw>
                </a:effectLst>
                <a:latin typeface="Arial Black" pitchFamily="34" charset="0"/>
                <a:cs typeface="Arial" charset="0"/>
              </a:rPr>
              <a:t> (CRIOTERAPIA): 24 - 48 HORAS</a:t>
            </a:r>
          </a:p>
        </p:txBody>
      </p:sp>
      <p:sp>
        <p:nvSpPr>
          <p:cNvPr id="1951791" name="Text Box 47"/>
          <p:cNvSpPr txBox="1">
            <a:spLocks noChangeArrowheads="1"/>
          </p:cNvSpPr>
          <p:nvPr/>
        </p:nvSpPr>
        <p:spPr bwMode="auto">
          <a:xfrm>
            <a:off x="574675" y="38195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Contraindicaciones</a:t>
            </a:r>
          </a:p>
        </p:txBody>
      </p:sp>
      <p:pic>
        <p:nvPicPr>
          <p:cNvPr id="1951792" name="Picture 48"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38909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51793" name="Text Box 49"/>
          <p:cNvSpPr txBox="1">
            <a:spLocks noChangeArrowheads="1"/>
          </p:cNvSpPr>
          <p:nvPr/>
        </p:nvSpPr>
        <p:spPr bwMode="auto">
          <a:xfrm>
            <a:off x="574675" y="42529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Método/material de enfriamiento</a:t>
            </a:r>
          </a:p>
        </p:txBody>
      </p:sp>
      <p:pic>
        <p:nvPicPr>
          <p:cNvPr id="1951794" name="Picture 50"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43243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51795" name="Text Box 51"/>
          <p:cNvSpPr txBox="1">
            <a:spLocks noChangeArrowheads="1"/>
          </p:cNvSpPr>
          <p:nvPr/>
        </p:nvSpPr>
        <p:spPr bwMode="auto">
          <a:xfrm>
            <a:off x="574675" y="46863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Recomendaciones</a:t>
            </a:r>
          </a:p>
        </p:txBody>
      </p:sp>
      <p:pic>
        <p:nvPicPr>
          <p:cNvPr id="1951796" name="Picture 52"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47577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51797" name="Text Box 53"/>
          <p:cNvSpPr txBox="1">
            <a:spLocks noChangeArrowheads="1"/>
          </p:cNvSpPr>
          <p:nvPr/>
        </p:nvSpPr>
        <p:spPr bwMode="auto">
          <a:xfrm>
            <a:off x="574675" y="5186363"/>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Aplicación de hielo/frío durante las primeras 2-3 horas luego de haber ocurrido la lesión</a:t>
            </a:r>
          </a:p>
        </p:txBody>
      </p:sp>
      <p:pic>
        <p:nvPicPr>
          <p:cNvPr id="1951798" name="Picture 54"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52578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51799" name="Text Box 55"/>
          <p:cNvSpPr txBox="1">
            <a:spLocks noChangeArrowheads="1"/>
          </p:cNvSpPr>
          <p:nvPr/>
        </p:nvSpPr>
        <p:spPr bwMode="auto">
          <a:xfrm>
            <a:off x="574675" y="33861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Objetivos</a:t>
            </a:r>
          </a:p>
        </p:txBody>
      </p:sp>
      <p:pic>
        <p:nvPicPr>
          <p:cNvPr id="1951800" name="Picture 56"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34575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51801" name="Text Box 57"/>
          <p:cNvSpPr txBox="1">
            <a:spLocks noChangeArrowheads="1"/>
          </p:cNvSpPr>
          <p:nvPr/>
        </p:nvSpPr>
        <p:spPr bwMode="auto">
          <a:xfrm>
            <a:off x="574675" y="29813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Procedimiento/técnica general</a:t>
            </a:r>
          </a:p>
        </p:txBody>
      </p:sp>
      <p:pic>
        <p:nvPicPr>
          <p:cNvPr id="1951802" name="Picture 58"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30527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51803" name="Text Box 59"/>
          <p:cNvSpPr txBox="1">
            <a:spLocks noChangeArrowheads="1"/>
          </p:cNvSpPr>
          <p:nvPr/>
        </p:nvSpPr>
        <p:spPr bwMode="auto">
          <a:xfrm>
            <a:off x="574675" y="6048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Durante las próximas 3-6 horas</a:t>
            </a:r>
          </a:p>
        </p:txBody>
      </p:sp>
      <p:pic>
        <p:nvPicPr>
          <p:cNvPr id="1951804" name="Picture 60"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6119813"/>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51805" name="Picture 61" descr="cool-gel-pack2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3068638"/>
            <a:ext cx="2952750" cy="1962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5876925"/>
            <a:ext cx="8964612" cy="6937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cs typeface="Times New Roman" pitchFamily="18" charset="0"/>
              </a:rPr>
              <a:t>NOTA</a:t>
            </a:r>
            <a:r>
              <a:rPr lang="es-ES" altLang="es-PR" sz="1200" b="0">
                <a:latin typeface="Times New Roman" pitchFamily="18" charset="0"/>
                <a:cs typeface="Times New Roman" pitchFamily="18" charset="0"/>
              </a:rPr>
              <a:t>. Adaptado de: “Chapter 5: Establishing core stability in rehabilitation,” por M. Clark, B. J. Hoogenboom, &amp; J. L. Bennett. </a:t>
            </a:r>
            <a:r>
              <a:rPr lang="es-ES" altLang="es-PR" sz="1200" i="1">
                <a:latin typeface="Times New Roman" pitchFamily="18" charset="0"/>
                <a:cs typeface="Times New Roman" pitchFamily="18" charset="0"/>
              </a:rPr>
              <a:t>Rehabilitation Techniques in Sports Medicine</a:t>
            </a:r>
            <a:r>
              <a:rPr lang="es-ES" altLang="es-PR" sz="1200" b="0">
                <a:latin typeface="Times New Roman" pitchFamily="18" charset="0"/>
                <a:cs typeface="Times New Roman" pitchFamily="18" charset="0"/>
              </a:rPr>
              <a:t>. 5ta. ed.; (p. 98), por W. E. Prentice (Ed.), 2011, New York: The McGraw-Hill Companies. Copyright 2011 por McGraw-Hill, an imprint of The McGraw-Hill Companies, Inc.</a:t>
            </a:r>
          </a:p>
        </p:txBody>
      </p:sp>
      <p:sp>
        <p:nvSpPr>
          <p:cNvPr id="2" name="Title 1"/>
          <p:cNvSpPr>
            <a:spLocks/>
          </p:cNvSpPr>
          <p:nvPr/>
        </p:nvSpPr>
        <p:spPr bwMode="auto">
          <a:xfrm>
            <a:off x="1981200" y="534988"/>
            <a:ext cx="6769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a:solidFill>
                  <a:srgbClr val="484876"/>
                </a:solidFill>
                <a:effectLst>
                  <a:outerShdw blurRad="38100" dist="38100" dir="2700000" algn="tl">
                    <a:srgbClr val="C0C0C0"/>
                  </a:outerShdw>
                </a:effectLst>
                <a:latin typeface="Arial Black" pitchFamily="34" charset="0"/>
                <a:cs typeface="Arial" charset="0"/>
              </a:rPr>
              <a:t>REHABLITACIÓN – Funcional</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2400" b="0" i="1">
                <a:solidFill>
                  <a:srgbClr val="484876"/>
                </a:solidFill>
                <a:effectLst>
                  <a:outerShdw blurRad="38100" dist="38100" dir="2700000" algn="tl">
                    <a:srgbClr val="C0C0C0"/>
                  </a:outerShdw>
                </a:effectLst>
                <a:latin typeface="Arial Black" pitchFamily="34" charset="0"/>
                <a:cs typeface="Arial" charset="0"/>
              </a:rPr>
              <a:t>ESTABILIDAD DEL CORE:</a:t>
            </a:r>
          </a:p>
        </p:txBody>
      </p:sp>
      <p:sp>
        <p:nvSpPr>
          <p:cNvPr id="3" name="Title 1"/>
          <p:cNvSpPr>
            <a:spLocks/>
          </p:cNvSpPr>
          <p:nvPr/>
        </p:nvSpPr>
        <p:spPr bwMode="auto">
          <a:xfrm>
            <a:off x="1981200" y="1555750"/>
            <a:ext cx="71628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200" b="0">
                <a:solidFill>
                  <a:srgbClr val="484876"/>
                </a:solidFill>
                <a:effectLst>
                  <a:outerShdw blurRad="38100" dist="38100" dir="2700000" algn="tl">
                    <a:srgbClr val="C0C0C0"/>
                  </a:outerShdw>
                </a:effectLst>
                <a:latin typeface="Arial Black" pitchFamily="34" charset="0"/>
                <a:cs typeface="Arial" charset="0"/>
              </a:rPr>
              <a:t>PROGRAMA DE ENTRENAMIENTO DINÁMICO</a:t>
            </a:r>
            <a:br>
              <a:rPr lang="es-PR" altLang="es-PR" sz="2200" b="0">
                <a:solidFill>
                  <a:srgbClr val="484876"/>
                </a:solidFill>
                <a:effectLst>
                  <a:outerShdw blurRad="38100" dist="38100" dir="2700000" algn="tl">
                    <a:srgbClr val="C0C0C0"/>
                  </a:outerShdw>
                </a:effectLst>
                <a:latin typeface="Arial Black" pitchFamily="34" charset="0"/>
                <a:cs typeface="Arial" charset="0"/>
              </a:rPr>
            </a:br>
            <a:r>
              <a:rPr lang="es-PR" altLang="es-PR" sz="2200" b="0">
                <a:solidFill>
                  <a:srgbClr val="484876"/>
                </a:solidFill>
                <a:effectLst>
                  <a:outerShdw blurRad="38100" dist="38100" dir="2700000" algn="tl">
                    <a:srgbClr val="C0C0C0"/>
                  </a:outerShdw>
                </a:effectLst>
                <a:latin typeface="Arial Black" pitchFamily="34" charset="0"/>
                <a:cs typeface="Arial" charset="0"/>
              </a:rPr>
              <a:t>PARA LA ESTABILIZACIÓN DEL CORE</a:t>
            </a:r>
            <a:endParaRPr lang="es-PR" altLang="es-PR" sz="22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178073" name="Picture 25"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4075" y="2205038"/>
            <a:ext cx="23034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2124075" y="2276475"/>
            <a:ext cx="21605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000" b="0" i="1">
                <a:solidFill>
                  <a:srgbClr val="484876"/>
                </a:solidFill>
                <a:effectLst>
                  <a:outerShdw blurRad="38100" dist="38100" dir="2700000" algn="tl">
                    <a:srgbClr val="C0C0C0"/>
                  </a:outerShdw>
                </a:effectLst>
                <a:latin typeface="Arial Black" pitchFamily="34" charset="0"/>
                <a:cs typeface="Arial" charset="0"/>
              </a:rPr>
              <a:t> </a:t>
            </a:r>
            <a:r>
              <a:rPr lang="es-PR" altLang="es-PR" sz="2100" b="0" i="1">
                <a:solidFill>
                  <a:srgbClr val="484876"/>
                </a:solidFill>
                <a:effectLst>
                  <a:outerShdw blurRad="38100" dist="38100" dir="2700000" algn="tl">
                    <a:srgbClr val="C0C0C0"/>
                  </a:outerShdw>
                </a:effectLst>
                <a:latin typeface="Arial Black" pitchFamily="34" charset="0"/>
                <a:cs typeface="Arial" charset="0"/>
              </a:rPr>
              <a:t>BENEFICIOS</a:t>
            </a:r>
          </a:p>
        </p:txBody>
      </p:sp>
      <p:sp>
        <p:nvSpPr>
          <p:cNvPr id="2178075" name="Text Box 27"/>
          <p:cNvSpPr txBox="1">
            <a:spLocks noChangeArrowheads="1"/>
          </p:cNvSpPr>
          <p:nvPr/>
        </p:nvSpPr>
        <p:spPr bwMode="auto">
          <a:xfrm>
            <a:off x="574675" y="27368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Mejora el control dinámico de la postura</a:t>
            </a:r>
            <a:endParaRPr lang="en-US" altLang="es-PR" sz="2500" b="0" i="1">
              <a:solidFill>
                <a:srgbClr val="FF0000"/>
              </a:solidFill>
              <a:latin typeface="Arial Black" pitchFamily="34" charset="0"/>
            </a:endParaRPr>
          </a:p>
        </p:txBody>
      </p:sp>
      <p:pic>
        <p:nvPicPr>
          <p:cNvPr id="2178076" name="Picture 2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8082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8077" name="Text Box 29"/>
          <p:cNvSpPr txBox="1">
            <a:spLocks noChangeArrowheads="1"/>
          </p:cNvSpPr>
          <p:nvPr/>
        </p:nvSpPr>
        <p:spPr bwMode="auto">
          <a:xfrm>
            <a:off x="574675" y="31686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Asegura un balance muscular apropiado</a:t>
            </a:r>
            <a:endParaRPr lang="en-US" altLang="es-PR" sz="2500" b="0" i="1">
              <a:solidFill>
                <a:srgbClr val="FF0000"/>
              </a:solidFill>
              <a:latin typeface="Arial Black" pitchFamily="34" charset="0"/>
            </a:endParaRPr>
          </a:p>
        </p:txBody>
      </p:sp>
      <p:pic>
        <p:nvPicPr>
          <p:cNvPr id="2178078" name="Picture 3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2400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8079" name="Text Box 31"/>
          <p:cNvSpPr txBox="1">
            <a:spLocks noChangeArrowheads="1"/>
          </p:cNvSpPr>
          <p:nvPr/>
        </p:nvSpPr>
        <p:spPr bwMode="auto">
          <a:xfrm>
            <a:off x="574675" y="3676650"/>
            <a:ext cx="83185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Afecta favorablemente la artrocinemática articular alrededor del complejo lumbo-pélvico-cadera</a:t>
            </a:r>
            <a:endParaRPr lang="en-US" altLang="es-PR" sz="2500" b="0" i="1">
              <a:solidFill>
                <a:srgbClr val="FF0000"/>
              </a:solidFill>
              <a:latin typeface="Arial Black" pitchFamily="34" charset="0"/>
            </a:endParaRPr>
          </a:p>
        </p:txBody>
      </p:sp>
      <p:pic>
        <p:nvPicPr>
          <p:cNvPr id="2178080" name="Picture 3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7163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8081" name="Text Box 33"/>
          <p:cNvSpPr txBox="1">
            <a:spLocks noChangeArrowheads="1"/>
          </p:cNvSpPr>
          <p:nvPr/>
        </p:nvSpPr>
        <p:spPr bwMode="auto">
          <a:xfrm>
            <a:off x="574675" y="4365625"/>
            <a:ext cx="83185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Permite manifestar una fortaleza muscular de naturaleza dinámica-funcional y</a:t>
            </a:r>
            <a:endParaRPr lang="en-US" altLang="es-PR" sz="2500" b="0" i="1">
              <a:solidFill>
                <a:srgbClr val="FF0000"/>
              </a:solidFill>
              <a:latin typeface="Arial Black" pitchFamily="34" charset="0"/>
            </a:endParaRPr>
          </a:p>
        </p:txBody>
      </p:sp>
      <p:pic>
        <p:nvPicPr>
          <p:cNvPr id="2178082" name="Picture 3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3656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8083" name="Text Box 35"/>
          <p:cNvSpPr txBox="1">
            <a:spLocks noChangeArrowheads="1"/>
          </p:cNvSpPr>
          <p:nvPr/>
        </p:nvSpPr>
        <p:spPr bwMode="auto">
          <a:xfrm>
            <a:off x="574675" y="5084763"/>
            <a:ext cx="83185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Mejora la eficiencia neuromuscular a través de toda la cadena cinética</a:t>
            </a:r>
            <a:endParaRPr lang="en-US" altLang="es-PR" sz="2500" b="0" i="1">
              <a:solidFill>
                <a:srgbClr val="FF0000"/>
              </a:solidFill>
              <a:latin typeface="Arial Black" pitchFamily="34" charset="0"/>
            </a:endParaRPr>
          </a:p>
        </p:txBody>
      </p:sp>
      <p:pic>
        <p:nvPicPr>
          <p:cNvPr id="2178084" name="Picture 3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5084763"/>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78085" name="Picture 37" descr="CoreT_Crunch_Stability_Ball_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763588"/>
            <a:ext cx="1693862" cy="17287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p:cNvSpPr>
          <p:nvPr/>
        </p:nvSpPr>
        <p:spPr bwMode="auto">
          <a:xfrm>
            <a:off x="2554287" y="620689"/>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PRUEBAS DE – Aptitud F</a:t>
            </a:r>
            <a:r>
              <a:rPr lang="en-US" altLang="es-PR" sz="2800" dirty="0" err="1">
                <a:solidFill>
                  <a:srgbClr val="484876"/>
                </a:solidFill>
                <a:effectLst>
                  <a:outerShdw blurRad="38100" dist="38100" dir="2700000" algn="tl">
                    <a:srgbClr val="C0C0C0"/>
                  </a:outerShdw>
                </a:effectLst>
                <a:latin typeface="Arial Black" pitchFamily="34" charset="0"/>
                <a:cs typeface="Arial" charset="0"/>
              </a:rPr>
              <a:t>ísica</a:t>
            </a:r>
            <a:br>
              <a:rPr lang="es-PR" altLang="es-PR" sz="2800" dirty="0">
                <a:solidFill>
                  <a:srgbClr val="484876"/>
                </a:solidFill>
                <a:effectLst>
                  <a:outerShdw blurRad="38100" dist="38100" dir="2700000" algn="tl">
                    <a:srgbClr val="C0C0C0"/>
                  </a:outerShdw>
                </a:effectLst>
                <a:latin typeface="Arial Black" pitchFamily="34" charset="0"/>
                <a:cs typeface="Arial" charset="0"/>
              </a:rPr>
            </a:br>
            <a:r>
              <a:rPr lang="es-PR" altLang="es-PR" sz="2800" i="1" dirty="0">
                <a:solidFill>
                  <a:srgbClr val="484876"/>
                </a:solidFill>
                <a:effectLst>
                  <a:outerShdw blurRad="38100" dist="38100" dir="2700000" algn="tl">
                    <a:srgbClr val="C0C0C0"/>
                  </a:outerShdw>
                </a:effectLst>
                <a:latin typeface="Arial Black" pitchFamily="34" charset="0"/>
                <a:cs typeface="Arial" charset="0"/>
              </a:rPr>
              <a:t>TIPOS DE : Evaluaciones</a:t>
            </a:r>
          </a:p>
        </p:txBody>
      </p:sp>
      <p:pic>
        <p:nvPicPr>
          <p:cNvPr id="19"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750" y="1627734"/>
            <a:ext cx="6194176" cy="72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p:cNvSpPr>
            <a:spLocks/>
          </p:cNvSpPr>
          <p:nvPr/>
        </p:nvSpPr>
        <p:spPr bwMode="auto">
          <a:xfrm>
            <a:off x="2772246" y="1727029"/>
            <a:ext cx="5904656"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800" i="1" dirty="0">
                <a:solidFill>
                  <a:srgbClr val="484876"/>
                </a:solidFill>
                <a:effectLst>
                  <a:outerShdw blurRad="38100" dist="38100" dir="2700000" algn="tl">
                    <a:srgbClr val="C0C0C0"/>
                  </a:outerShdw>
                </a:effectLst>
                <a:latin typeface="Arial Black" pitchFamily="34" charset="0"/>
                <a:cs typeface="Arial" charset="0"/>
              </a:rPr>
              <a:t>ÁMBITOS O APLICACIONES</a:t>
            </a:r>
          </a:p>
        </p:txBody>
      </p:sp>
      <p:sp>
        <p:nvSpPr>
          <p:cNvPr id="21" name="Text Box 2"/>
          <p:cNvSpPr txBox="1">
            <a:spLocks noChangeArrowheads="1"/>
          </p:cNvSpPr>
          <p:nvPr/>
        </p:nvSpPr>
        <p:spPr bwMode="auto">
          <a:xfrm>
            <a:off x="779140" y="2485724"/>
            <a:ext cx="790766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Pruebas de laboratorio:</a:t>
            </a:r>
          </a:p>
        </p:txBody>
      </p:sp>
      <p:pic>
        <p:nvPicPr>
          <p:cNvPr id="22"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489594"/>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8"/>
          <p:cNvSpPr txBox="1">
            <a:spLocks noChangeArrowheads="1"/>
          </p:cNvSpPr>
          <p:nvPr/>
        </p:nvSpPr>
        <p:spPr bwMode="auto">
          <a:xfrm>
            <a:off x="1197794" y="2924945"/>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Equipo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sofisticado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costoso</a:t>
            </a:r>
            <a:r>
              <a:rPr lang="en-US" altLang="es-PR" sz="2900" b="1" dirty="0">
                <a:solidFill>
                  <a:srgbClr val="000000"/>
                </a:solidFill>
                <a:latin typeface="Calibri" pitchFamily="34" charset="0"/>
              </a:rPr>
              <a:t> y de mayor </a:t>
            </a:r>
            <a:r>
              <a:rPr lang="en-US" altLang="es-PR" sz="2900" b="1" dirty="0" err="1">
                <a:solidFill>
                  <a:srgbClr val="000000"/>
                </a:solidFill>
                <a:latin typeface="Calibri" pitchFamily="34" charset="0"/>
              </a:rPr>
              <a:t>tamaño</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4"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148" y="3072581"/>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8"/>
          <p:cNvSpPr txBox="1">
            <a:spLocks noChangeArrowheads="1"/>
          </p:cNvSpPr>
          <p:nvPr/>
        </p:nvSpPr>
        <p:spPr bwMode="auto">
          <a:xfrm>
            <a:off x="1184574" y="3388660"/>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Controles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rígidos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en</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varibles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externas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6" name="Picture 25"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928" y="3536296"/>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28"/>
          <p:cNvSpPr txBox="1">
            <a:spLocks noChangeArrowheads="1"/>
          </p:cNvSpPr>
          <p:nvPr/>
        </p:nvSpPr>
        <p:spPr bwMode="auto">
          <a:xfrm>
            <a:off x="1184574" y="3835054"/>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Requiere</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evaluadores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diestros</a:t>
            </a:r>
            <a:r>
              <a:rPr lang="en-US" altLang="es-PR" sz="2900" b="1" dirty="0">
                <a:solidFill>
                  <a:srgbClr val="000000"/>
                </a:solidFill>
                <a:latin typeface="Calibri" pitchFamily="34" charset="0"/>
              </a:rPr>
              <a:t>/</a:t>
            </a:r>
            <a:r>
              <a:rPr lang="en-US" altLang="es-PR" sz="2900" b="1" dirty="0" err="1">
                <a:solidFill>
                  <a:srgbClr val="000000"/>
                </a:solidFill>
                <a:latin typeface="Calibri" pitchFamily="34" charset="0"/>
              </a:rPr>
              <a:t>capacitados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8" name="Picture 27"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928" y="3982690"/>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28"/>
          <p:cNvSpPr txBox="1">
            <a:spLocks noChangeArrowheads="1"/>
          </p:cNvSpPr>
          <p:nvPr/>
        </p:nvSpPr>
        <p:spPr bwMode="auto">
          <a:xfrm>
            <a:off x="1184574" y="4305942"/>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a:solidFill>
                  <a:srgbClr val="000000"/>
                </a:solidFill>
                <a:latin typeface="Calibri" pitchFamily="34" charset="0"/>
              </a:rPr>
              <a:t>Mayor </a:t>
            </a:r>
            <a:r>
              <a:rPr lang="en-US" altLang="es-PR" sz="2900" b="1" dirty="0" err="1">
                <a:solidFill>
                  <a:srgbClr val="000000"/>
                </a:solidFill>
                <a:latin typeface="Calibri" pitchFamily="34" charset="0"/>
              </a:rPr>
              <a:t>tiempo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dedicado</a:t>
            </a:r>
            <a:r>
              <a:rPr lang="en-US" altLang="es-PR" sz="2900" b="1" dirty="0">
                <a:solidFill>
                  <a:srgbClr val="000000"/>
                </a:solidFill>
                <a:latin typeface="Calibri" pitchFamily="34" charset="0"/>
              </a:rPr>
              <a:t> con </a:t>
            </a:r>
            <a:r>
              <a:rPr lang="en-US" altLang="es-PR" sz="2900" b="1" dirty="0" err="1">
                <a:solidFill>
                  <a:srgbClr val="000000"/>
                </a:solidFill>
                <a:latin typeface="Calibri" pitchFamily="34" charset="0"/>
              </a:rPr>
              <a:t>los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participantes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0"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928" y="4453578"/>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28"/>
          <p:cNvSpPr txBox="1">
            <a:spLocks noChangeArrowheads="1"/>
          </p:cNvSpPr>
          <p:nvPr/>
        </p:nvSpPr>
        <p:spPr bwMode="auto">
          <a:xfrm>
            <a:off x="1187450" y="5517232"/>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Mediciones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más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precisas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2" name="Picture 31"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804" y="5664868"/>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28"/>
          <p:cNvSpPr txBox="1">
            <a:spLocks noChangeArrowheads="1"/>
          </p:cNvSpPr>
          <p:nvPr/>
        </p:nvSpPr>
        <p:spPr bwMode="auto">
          <a:xfrm>
            <a:off x="1174230" y="5942107"/>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Aplicaciones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menos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prácticas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4" name="Picture 33"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6089743"/>
            <a:ext cx="408837" cy="4041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281" y="620688"/>
            <a:ext cx="2337005" cy="1797697"/>
          </a:xfrm>
          <a:prstGeom prst="rect">
            <a:avLst/>
          </a:prstGeom>
          <a:ln>
            <a:noFill/>
          </a:ln>
          <a:effectLst>
            <a:softEdge rad="112500"/>
          </a:effectLst>
        </p:spPr>
      </p:pic>
      <p:sp>
        <p:nvSpPr>
          <p:cNvPr id="36" name="Text Box 28"/>
          <p:cNvSpPr txBox="1">
            <a:spLocks noChangeArrowheads="1"/>
          </p:cNvSpPr>
          <p:nvPr/>
        </p:nvSpPr>
        <p:spPr bwMode="auto">
          <a:xfrm>
            <a:off x="1187450" y="4745163"/>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Común</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en</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investigaciones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científicas</a:t>
            </a:r>
            <a:r>
              <a:rPr lang="en-US" altLang="es-PR" sz="2900" b="1" dirty="0">
                <a:solidFill>
                  <a:srgbClr val="000000"/>
                </a:solidFill>
                <a:latin typeface="Calibri" pitchFamily="34" charset="0"/>
              </a:rPr>
              <a:t>:</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7" name="Picture 36"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804" y="4892799"/>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8"/>
          <p:cNvSpPr txBox="1">
            <a:spLocks noChangeArrowheads="1"/>
          </p:cNvSpPr>
          <p:nvPr/>
        </p:nvSpPr>
        <p:spPr bwMode="auto">
          <a:xfrm>
            <a:off x="1187624" y="5190348"/>
            <a:ext cx="799306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000" i="1" dirty="0" err="1">
                <a:solidFill>
                  <a:srgbClr val="000000"/>
                </a:solidFill>
                <a:latin typeface="Tahoma" panose="020B0604030504040204" pitchFamily="34" charset="0"/>
                <a:ea typeface="Tahoma" panose="020B0604030504040204" pitchFamily="34" charset="0"/>
                <a:cs typeface="Tahoma" panose="020B0604030504040204" pitchFamily="34" charset="0"/>
              </a:rPr>
              <a:t>Experimentos</a:t>
            </a:r>
            <a:r>
              <a:rPr lang="en-US" altLang="es-PR" sz="20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s-PR" sz="2000" i="1" dirty="0" err="1">
                <a:solidFill>
                  <a:srgbClr val="000000"/>
                </a:solidFill>
                <a:latin typeface="Tahoma" panose="020B0604030504040204" pitchFamily="34" charset="0"/>
                <a:ea typeface="Tahoma" panose="020B0604030504040204" pitchFamily="34" charset="0"/>
                <a:cs typeface="Tahoma" panose="020B0604030504040204" pitchFamily="34" charset="0"/>
              </a:rPr>
              <a:t>en</a:t>
            </a:r>
            <a:r>
              <a:rPr lang="en-US" altLang="es-PR" sz="20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s-PR" sz="2000" i="1" dirty="0" err="1">
                <a:solidFill>
                  <a:srgbClr val="000000"/>
                </a:solidFill>
                <a:latin typeface="Tahoma" panose="020B0604030504040204" pitchFamily="34" charset="0"/>
                <a:ea typeface="Tahoma" panose="020B0604030504040204" pitchFamily="34" charset="0"/>
                <a:cs typeface="Tahoma" panose="020B0604030504040204" pitchFamily="34" charset="0"/>
              </a:rPr>
              <a:t>fisiología</a:t>
            </a:r>
            <a:r>
              <a:rPr lang="en-US" altLang="es-PR" sz="2000" i="1" dirty="0">
                <a:solidFill>
                  <a:srgbClr val="000000"/>
                </a:solidFill>
                <a:latin typeface="Tahoma" panose="020B0604030504040204" pitchFamily="34" charset="0"/>
                <a:ea typeface="Tahoma" panose="020B0604030504040204" pitchFamily="34" charset="0"/>
                <a:cs typeface="Tahoma" panose="020B0604030504040204" pitchFamily="34" charset="0"/>
              </a:rPr>
              <a:t> del </a:t>
            </a:r>
            <a:r>
              <a:rPr lang="en-US" altLang="es-PR" sz="2000" i="1" dirty="0" err="1">
                <a:solidFill>
                  <a:srgbClr val="000000"/>
                </a:solidFill>
                <a:latin typeface="Tahoma" panose="020B0604030504040204" pitchFamily="34" charset="0"/>
                <a:ea typeface="Tahoma" panose="020B0604030504040204" pitchFamily="34" charset="0"/>
                <a:cs typeface="Tahoma" panose="020B0604030504040204" pitchFamily="34" charset="0"/>
              </a:rPr>
              <a:t>ejericico</a:t>
            </a:r>
            <a:endParaRPr lang="en-US" altLang="es-PR" sz="2000" i="1" dirty="0">
              <a:solidFill>
                <a:srgbClr val="FF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080662448"/>
      </p:ext>
    </p:extLst>
  </p:cSld>
  <p:clrMapOvr>
    <a:masterClrMapping/>
  </p:clrMapOvr>
  <p:transition spd="slow">
    <p:checke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5635355"/>
            <a:ext cx="2002917" cy="1091410"/>
          </a:xfrm>
          <a:prstGeom prst="rect">
            <a:avLst/>
          </a:prstGeom>
        </p:spPr>
      </p:pic>
      <p:sp>
        <p:nvSpPr>
          <p:cNvPr id="40" name="Text Box 2"/>
          <p:cNvSpPr txBox="1">
            <a:spLocks noChangeArrowheads="1"/>
          </p:cNvSpPr>
          <p:nvPr/>
        </p:nvSpPr>
        <p:spPr bwMode="auto">
          <a:xfrm>
            <a:off x="707132" y="2485724"/>
            <a:ext cx="790766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Pruebas de campo:</a:t>
            </a:r>
          </a:p>
        </p:txBody>
      </p:sp>
      <p:pic>
        <p:nvPicPr>
          <p:cNvPr id="41"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489594"/>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28"/>
          <p:cNvSpPr txBox="1">
            <a:spLocks noChangeArrowheads="1"/>
          </p:cNvSpPr>
          <p:nvPr/>
        </p:nvSpPr>
        <p:spPr bwMode="auto">
          <a:xfrm>
            <a:off x="1112566" y="3388660"/>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Ausencia</a:t>
            </a:r>
            <a:r>
              <a:rPr lang="en-US" altLang="es-PR" sz="2900" b="1" dirty="0">
                <a:solidFill>
                  <a:srgbClr val="000000"/>
                </a:solidFill>
                <a:latin typeface="Calibri" pitchFamily="34" charset="0"/>
              </a:rPr>
              <a:t> de </a:t>
            </a:r>
            <a:r>
              <a:rPr lang="en-US" altLang="es-PR" sz="2900" b="1" dirty="0" err="1">
                <a:solidFill>
                  <a:srgbClr val="000000"/>
                </a:solidFill>
                <a:latin typeface="Calibri" pitchFamily="34" charset="0"/>
              </a:rPr>
              <a:t>controles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rígidos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en</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varibles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externas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3" name="Picture 42"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920" y="3536296"/>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28"/>
          <p:cNvSpPr txBox="1">
            <a:spLocks noChangeArrowheads="1"/>
          </p:cNvSpPr>
          <p:nvPr/>
        </p:nvSpPr>
        <p:spPr bwMode="auto">
          <a:xfrm>
            <a:off x="1112566" y="3835054"/>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Pocas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veces</a:t>
            </a:r>
            <a:r>
              <a:rPr lang="en-US" altLang="es-PR" sz="2900" b="1" dirty="0">
                <a:solidFill>
                  <a:srgbClr val="000000"/>
                </a:solidFill>
                <a:latin typeface="Calibri" pitchFamily="34" charset="0"/>
              </a:rPr>
              <a:t> se </a:t>
            </a:r>
            <a:r>
              <a:rPr lang="en-US" altLang="es-PR" sz="2900" b="1" dirty="0" err="1">
                <a:solidFill>
                  <a:srgbClr val="000000"/>
                </a:solidFill>
                <a:latin typeface="Calibri" pitchFamily="34" charset="0"/>
              </a:rPr>
              <a:t>emplean</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en</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investigaciones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5" name="Picture 44"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920" y="3982690"/>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28"/>
          <p:cNvSpPr txBox="1">
            <a:spLocks noChangeArrowheads="1"/>
          </p:cNvSpPr>
          <p:nvPr/>
        </p:nvSpPr>
        <p:spPr bwMode="auto">
          <a:xfrm>
            <a:off x="1112566" y="4725144"/>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Empleado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como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criterio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por</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entrenadores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7" name="Picture 46"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920" y="4872780"/>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28"/>
          <p:cNvSpPr txBox="1">
            <a:spLocks noChangeArrowheads="1"/>
          </p:cNvSpPr>
          <p:nvPr/>
        </p:nvSpPr>
        <p:spPr bwMode="auto">
          <a:xfrm>
            <a:off x="1115442" y="5589240"/>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Mediciones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menos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precisas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9" name="Picture 48"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796" y="5736876"/>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28"/>
          <p:cNvSpPr txBox="1">
            <a:spLocks noChangeArrowheads="1"/>
          </p:cNvSpPr>
          <p:nvPr/>
        </p:nvSpPr>
        <p:spPr bwMode="auto">
          <a:xfrm>
            <a:off x="1102222" y="6014115"/>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Aplicaciones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más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prácticas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51" name="Picture 50"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6161751"/>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28"/>
          <p:cNvSpPr txBox="1">
            <a:spLocks noChangeArrowheads="1"/>
          </p:cNvSpPr>
          <p:nvPr/>
        </p:nvSpPr>
        <p:spPr bwMode="auto">
          <a:xfrm>
            <a:off x="1115442" y="5164365"/>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Evaluación</a:t>
            </a:r>
            <a:r>
              <a:rPr lang="en-US" altLang="es-PR" sz="2900" b="1" dirty="0">
                <a:solidFill>
                  <a:srgbClr val="000000"/>
                </a:solidFill>
                <a:latin typeface="Calibri" pitchFamily="34" charset="0"/>
              </a:rPr>
              <a:t> de </a:t>
            </a:r>
            <a:r>
              <a:rPr lang="en-US" altLang="es-PR" sz="2900" b="1" dirty="0" err="1">
                <a:solidFill>
                  <a:srgbClr val="000000"/>
                </a:solidFill>
                <a:latin typeface="Calibri" pitchFamily="34" charset="0"/>
              </a:rPr>
              <a:t>grandes</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grupos</a:t>
            </a:r>
            <a:r>
              <a:rPr lang="en-US" altLang="es-PR" sz="2900" b="1" dirty="0">
                <a:solidFill>
                  <a:srgbClr val="000000"/>
                </a:solidFill>
                <a:latin typeface="Calibri" pitchFamily="34" charset="0"/>
              </a:rPr>
              <a:t> de </a:t>
            </a:r>
            <a:r>
              <a:rPr lang="en-US" altLang="es-PR" sz="2900" b="1" dirty="0" err="1">
                <a:solidFill>
                  <a:srgbClr val="000000"/>
                </a:solidFill>
                <a:latin typeface="Calibri" pitchFamily="34" charset="0"/>
              </a:rPr>
              <a:t>participantes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53" name="Picture 52"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796" y="5312001"/>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28"/>
          <p:cNvSpPr txBox="1">
            <a:spLocks noChangeArrowheads="1"/>
          </p:cNvSpPr>
          <p:nvPr/>
        </p:nvSpPr>
        <p:spPr bwMode="auto">
          <a:xfrm>
            <a:off x="1102222" y="2924945"/>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Equipo</a:t>
            </a:r>
            <a:r>
              <a:rPr lang="en-US" altLang="es-PR" sz="2900" b="1" dirty="0">
                <a:solidFill>
                  <a:srgbClr val="000000"/>
                </a:solidFill>
                <a:latin typeface="Calibri" pitchFamily="34" charset="0"/>
              </a:rPr>
              <a:t> de </a:t>
            </a:r>
            <a:r>
              <a:rPr lang="en-US" altLang="es-PR" sz="2900" b="1" dirty="0" err="1">
                <a:solidFill>
                  <a:srgbClr val="000000"/>
                </a:solidFill>
                <a:latin typeface="Calibri" pitchFamily="34" charset="0"/>
              </a:rPr>
              <a:t>bajo</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costo</a:t>
            </a:r>
            <a:r>
              <a:rPr lang="en-US" altLang="es-PR" sz="2900" b="1" dirty="0">
                <a:solidFill>
                  <a:srgbClr val="000000"/>
                </a:solidFill>
                <a:latin typeface="Calibri" pitchFamily="34" charset="0"/>
              </a:rPr>
              <a:t> y de </a:t>
            </a:r>
            <a:r>
              <a:rPr lang="en-US" altLang="es-PR" sz="2900" b="1" dirty="0" err="1">
                <a:solidFill>
                  <a:srgbClr val="000000"/>
                </a:solidFill>
                <a:latin typeface="Calibri" pitchFamily="34" charset="0"/>
              </a:rPr>
              <a:t>menor</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tamaño</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55"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3072581"/>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28"/>
          <p:cNvSpPr txBox="1">
            <a:spLocks noChangeArrowheads="1"/>
          </p:cNvSpPr>
          <p:nvPr/>
        </p:nvSpPr>
        <p:spPr bwMode="auto">
          <a:xfrm>
            <a:off x="1102222" y="4285923"/>
            <a:ext cx="799306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2900" b="1" dirty="0" err="1">
                <a:solidFill>
                  <a:srgbClr val="000000"/>
                </a:solidFill>
                <a:latin typeface="Calibri" pitchFamily="34" charset="0"/>
              </a:rPr>
              <a:t>Común</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Educ</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Física</a:t>
            </a:r>
            <a:r>
              <a:rPr lang="en-US" altLang="es-PR" sz="2900" b="1" dirty="0">
                <a:solidFill>
                  <a:srgbClr val="000000"/>
                </a:solidFill>
                <a:latin typeface="Calibri" pitchFamily="34" charset="0"/>
              </a:rPr>
              <a:t>, </a:t>
            </a:r>
            <a:r>
              <a:rPr lang="en-US" altLang="es-PR" sz="2900" b="1" dirty="0" err="1">
                <a:solidFill>
                  <a:srgbClr val="000000"/>
                </a:solidFill>
                <a:latin typeface="Calibri" pitchFamily="34" charset="0"/>
              </a:rPr>
              <a:t>milicia</a:t>
            </a:r>
            <a:r>
              <a:rPr lang="en-US" altLang="es-PR" sz="2900" b="1" dirty="0">
                <a:solidFill>
                  <a:srgbClr val="000000"/>
                </a:solidFill>
                <a:latin typeface="Calibri" pitchFamily="34" charset="0"/>
              </a:rPr>
              <a:t> y personal </a:t>
            </a:r>
            <a:r>
              <a:rPr lang="en-US" altLang="es-PR" sz="2900" b="1" dirty="0" err="1">
                <a:solidFill>
                  <a:srgbClr val="000000"/>
                </a:solidFill>
                <a:latin typeface="Calibri" pitchFamily="34" charset="0"/>
              </a:rPr>
              <a:t>emergencia</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57" name="Picture 56"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4433559"/>
            <a:ext cx="408837" cy="40413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634" y="692410"/>
            <a:ext cx="2375150" cy="1656470"/>
          </a:xfrm>
          <a:prstGeom prst="rect">
            <a:avLst/>
          </a:prstGeom>
        </p:spPr>
      </p:pic>
      <p:sp>
        <p:nvSpPr>
          <p:cNvPr id="59" name="Title 1"/>
          <p:cNvSpPr>
            <a:spLocks/>
          </p:cNvSpPr>
          <p:nvPr/>
        </p:nvSpPr>
        <p:spPr bwMode="auto">
          <a:xfrm>
            <a:off x="2554287" y="620689"/>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PRUEBAS DE – Aptitud F</a:t>
            </a:r>
            <a:r>
              <a:rPr lang="en-US" altLang="es-PR" sz="2800" dirty="0" err="1">
                <a:solidFill>
                  <a:srgbClr val="484876"/>
                </a:solidFill>
                <a:effectLst>
                  <a:outerShdw blurRad="38100" dist="38100" dir="2700000" algn="tl">
                    <a:srgbClr val="C0C0C0"/>
                  </a:outerShdw>
                </a:effectLst>
                <a:latin typeface="Arial Black" pitchFamily="34" charset="0"/>
                <a:cs typeface="Arial" charset="0"/>
              </a:rPr>
              <a:t>ísica</a:t>
            </a:r>
            <a:br>
              <a:rPr lang="es-PR" altLang="es-PR" sz="2800" dirty="0">
                <a:solidFill>
                  <a:srgbClr val="484876"/>
                </a:solidFill>
                <a:effectLst>
                  <a:outerShdw blurRad="38100" dist="38100" dir="2700000" algn="tl">
                    <a:srgbClr val="C0C0C0"/>
                  </a:outerShdw>
                </a:effectLst>
                <a:latin typeface="Arial Black" pitchFamily="34" charset="0"/>
                <a:cs typeface="Arial" charset="0"/>
              </a:rPr>
            </a:br>
            <a:r>
              <a:rPr lang="es-PR" altLang="es-PR" sz="2800" i="1" dirty="0">
                <a:solidFill>
                  <a:srgbClr val="484876"/>
                </a:solidFill>
                <a:effectLst>
                  <a:outerShdw blurRad="38100" dist="38100" dir="2700000" algn="tl">
                    <a:srgbClr val="C0C0C0"/>
                  </a:outerShdw>
                </a:effectLst>
                <a:latin typeface="Arial Black" pitchFamily="34" charset="0"/>
                <a:cs typeface="Arial" charset="0"/>
              </a:rPr>
              <a:t>TIPOS DE : Evaluaciones</a:t>
            </a:r>
          </a:p>
        </p:txBody>
      </p:sp>
      <p:pic>
        <p:nvPicPr>
          <p:cNvPr id="60" name="Picture 23" descr="CURVHE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98750" y="1627734"/>
            <a:ext cx="6194176" cy="72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itle 1"/>
          <p:cNvSpPr>
            <a:spLocks/>
          </p:cNvSpPr>
          <p:nvPr/>
        </p:nvSpPr>
        <p:spPr bwMode="auto">
          <a:xfrm>
            <a:off x="2772246" y="1727029"/>
            <a:ext cx="5904656"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800" i="1" dirty="0">
                <a:solidFill>
                  <a:srgbClr val="484876"/>
                </a:solidFill>
                <a:effectLst>
                  <a:outerShdw blurRad="38100" dist="38100" dir="2700000" algn="tl">
                    <a:srgbClr val="C0C0C0"/>
                  </a:outerShdw>
                </a:effectLst>
                <a:latin typeface="Arial Black" pitchFamily="34" charset="0"/>
                <a:cs typeface="Arial" charset="0"/>
              </a:rPr>
              <a:t>ÁMBITOS O APLICACIONES</a:t>
            </a:r>
          </a:p>
        </p:txBody>
      </p:sp>
    </p:spTree>
    <p:custDataLst>
      <p:tags r:id="rId1"/>
    </p:custDataLst>
    <p:extLst>
      <p:ext uri="{BB962C8B-B14F-4D97-AF65-F5344CB8AC3E}">
        <p14:creationId xmlns:p14="http://schemas.microsoft.com/office/powerpoint/2010/main" val="1308995889"/>
      </p:ext>
    </p:extLst>
  </p:cSld>
  <p:clrMapOvr>
    <a:masterClrMapping/>
  </p:clrMapOvr>
  <p:transition spd="slow">
    <p:check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
            <a:extLst>
              <a:ext uri="{FF2B5EF4-FFF2-40B4-BE49-F238E27FC236}">
                <a16:creationId xmlns:a16="http://schemas.microsoft.com/office/drawing/2014/main" id="{57A096C8-4891-4CE6-8C3B-58DD7380EBE8}"/>
              </a:ext>
            </a:extLst>
          </p:cNvPr>
          <p:cNvSpPr txBox="1">
            <a:spLocks noChangeArrowheads="1"/>
          </p:cNvSpPr>
          <p:nvPr/>
        </p:nvSpPr>
        <p:spPr bwMode="auto">
          <a:xfrm>
            <a:off x="957777" y="4077072"/>
            <a:ext cx="7957284"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Entendimiento</a:t>
            </a:r>
            <a:r>
              <a:rPr lang="en-US" altLang="es-PR" sz="2600" b="1" dirty="0">
                <a:latin typeface="Arial" charset="0"/>
              </a:rPr>
              <a:t> conceptual </a:t>
            </a:r>
            <a:r>
              <a:rPr lang="en-US" altLang="es-PR" sz="2600" b="1" dirty="0" err="1">
                <a:latin typeface="Arial" charset="0"/>
              </a:rPr>
              <a:t>neurológico</a:t>
            </a:r>
            <a:r>
              <a:rPr lang="en-US" altLang="es-PR" sz="2600" b="1" dirty="0">
                <a:latin typeface="Arial" charset="0"/>
              </a:rPr>
              <a:t>: </a:t>
            </a:r>
            <a:r>
              <a:rPr lang="en-US" altLang="es-PR" sz="2600" b="1" i="1" dirty="0" err="1">
                <a:latin typeface="Arial" charset="0"/>
              </a:rPr>
              <a:t>Inicial</a:t>
            </a:r>
            <a:endParaRPr lang="en-US" altLang="es-PR" sz="2600" b="1" i="1" dirty="0">
              <a:latin typeface="Arial" charset="0"/>
            </a:endParaRPr>
          </a:p>
        </p:txBody>
      </p:sp>
      <p:pic>
        <p:nvPicPr>
          <p:cNvPr id="41" name="Picture 3" descr="PntBlue1">
            <a:extLst>
              <a:ext uri="{FF2B5EF4-FFF2-40B4-BE49-F238E27FC236}">
                <a16:creationId xmlns:a16="http://schemas.microsoft.com/office/drawing/2014/main" id="{41F5FE8F-1B73-4B28-8B22-92743D1EA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971" y="407707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4">
            <a:extLst>
              <a:ext uri="{FF2B5EF4-FFF2-40B4-BE49-F238E27FC236}">
                <a16:creationId xmlns:a16="http://schemas.microsoft.com/office/drawing/2014/main" id="{EF59650E-1B3C-4C38-92A2-675A2A916D5C}"/>
              </a:ext>
            </a:extLst>
          </p:cNvPr>
          <p:cNvSpPr txBox="1">
            <a:spLocks noChangeArrowheads="1"/>
          </p:cNvSpPr>
          <p:nvPr/>
        </p:nvSpPr>
        <p:spPr bwMode="auto">
          <a:xfrm>
            <a:off x="967552" y="1599976"/>
            <a:ext cx="619673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Acceso a la: </a:t>
            </a:r>
            <a:r>
              <a:rPr lang="es-PR" altLang="es-PR" sz="2600" b="1" i="1" dirty="0">
                <a:latin typeface="Arial" panose="020B0604020202020204" pitchFamily="34" charset="0"/>
                <a:cs typeface="Arial" panose="020B0604020202020204" pitchFamily="34" charset="0"/>
              </a:rPr>
              <a:t>Presentación electrónica</a:t>
            </a:r>
          </a:p>
        </p:txBody>
      </p:sp>
      <p:pic>
        <p:nvPicPr>
          <p:cNvPr id="43" name="Picture 5" descr="PntBlue1">
            <a:extLst>
              <a:ext uri="{FF2B5EF4-FFF2-40B4-BE49-F238E27FC236}">
                <a16:creationId xmlns:a16="http://schemas.microsoft.com/office/drawing/2014/main" id="{E4ACE587-5372-4808-B046-9CAF9F5A33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45" y="1556792"/>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9">
            <a:extLst>
              <a:ext uri="{FF2B5EF4-FFF2-40B4-BE49-F238E27FC236}">
                <a16:creationId xmlns:a16="http://schemas.microsoft.com/office/drawing/2014/main" id="{4E8ACD37-4B55-46CD-B767-0C5070022D56}"/>
              </a:ext>
            </a:extLst>
          </p:cNvPr>
          <p:cNvSpPr txBox="1">
            <a:spLocks noChangeArrowheads="1"/>
          </p:cNvSpPr>
          <p:nvPr/>
        </p:nvSpPr>
        <p:spPr bwMode="auto">
          <a:xfrm>
            <a:off x="967553" y="2078658"/>
            <a:ext cx="691681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Reflexión: </a:t>
            </a:r>
            <a:r>
              <a:rPr lang="es-PR" altLang="es-PR" sz="2600" b="1" i="1" dirty="0">
                <a:latin typeface="Arial" panose="020B0604020202020204" pitchFamily="34" charset="0"/>
                <a:cs typeface="Arial" panose="020B0604020202020204" pitchFamily="34" charset="0"/>
              </a:rPr>
              <a:t>Conocimiento previo del tópico</a:t>
            </a:r>
          </a:p>
        </p:txBody>
      </p:sp>
      <p:pic>
        <p:nvPicPr>
          <p:cNvPr id="45" name="Picture 10" descr="PntBlue1">
            <a:extLst>
              <a:ext uri="{FF2B5EF4-FFF2-40B4-BE49-F238E27FC236}">
                <a16:creationId xmlns:a16="http://schemas.microsoft.com/office/drawing/2014/main" id="{3F89B895-C4FE-44CF-9DA7-90033EBAC5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45" y="206084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1">
            <a:extLst>
              <a:ext uri="{FF2B5EF4-FFF2-40B4-BE49-F238E27FC236}">
                <a16:creationId xmlns:a16="http://schemas.microsoft.com/office/drawing/2014/main" id="{3D1BBC3C-59CA-4F2A-A3BE-1617F1069431}"/>
              </a:ext>
            </a:extLst>
          </p:cNvPr>
          <p:cNvSpPr txBox="1">
            <a:spLocks noChangeArrowheads="1"/>
          </p:cNvSpPr>
          <p:nvPr/>
        </p:nvSpPr>
        <p:spPr bwMode="auto">
          <a:xfrm>
            <a:off x="967553" y="2598604"/>
            <a:ext cx="653419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Propósito principal de la: </a:t>
            </a:r>
            <a:r>
              <a:rPr lang="es-PR" altLang="es-PR" sz="2600" b="1" i="1" dirty="0">
                <a:latin typeface="Arial" panose="020B0604020202020204" pitchFamily="34" charset="0"/>
                <a:cs typeface="Arial" panose="020B0604020202020204" pitchFamily="34" charset="0"/>
              </a:rPr>
              <a:t>Presentación</a:t>
            </a:r>
          </a:p>
        </p:txBody>
      </p:sp>
      <p:pic>
        <p:nvPicPr>
          <p:cNvPr id="47" name="Picture 12" descr="PntBlue1">
            <a:extLst>
              <a:ext uri="{FF2B5EF4-FFF2-40B4-BE49-F238E27FC236}">
                <a16:creationId xmlns:a16="http://schemas.microsoft.com/office/drawing/2014/main" id="{5FC541FF-D460-4D61-BF2C-3193E8DCEF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45" y="2564904"/>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4">
            <a:extLst>
              <a:ext uri="{FF2B5EF4-FFF2-40B4-BE49-F238E27FC236}">
                <a16:creationId xmlns:a16="http://schemas.microsoft.com/office/drawing/2014/main" id="{05058B88-4759-4BF3-8805-213ADE012535}"/>
              </a:ext>
            </a:extLst>
          </p:cNvPr>
          <p:cNvSpPr txBox="1">
            <a:spLocks noChangeArrowheads="1"/>
          </p:cNvSpPr>
          <p:nvPr/>
        </p:nvSpPr>
        <p:spPr bwMode="auto">
          <a:xfrm>
            <a:off x="967553" y="3112144"/>
            <a:ext cx="350985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Dinámica</a:t>
            </a:r>
            <a:r>
              <a:rPr lang="en-US" altLang="es-PR" sz="2600" b="1" dirty="0">
                <a:latin typeface="Arial" charset="0"/>
              </a:rPr>
              <a:t>: </a:t>
            </a:r>
            <a:r>
              <a:rPr lang="en-US" altLang="es-PR" sz="2600" b="1" i="1" dirty="0" err="1">
                <a:latin typeface="Arial" charset="0"/>
              </a:rPr>
              <a:t>Inducción</a:t>
            </a:r>
            <a:endParaRPr lang="en-US" altLang="es-PR" sz="2600" b="1" i="1" dirty="0">
              <a:latin typeface="Arial" charset="0"/>
            </a:endParaRPr>
          </a:p>
        </p:txBody>
      </p:sp>
      <p:pic>
        <p:nvPicPr>
          <p:cNvPr id="49" name="Picture 5" descr="PntBlue1">
            <a:extLst>
              <a:ext uri="{FF2B5EF4-FFF2-40B4-BE49-F238E27FC236}">
                <a16:creationId xmlns:a16="http://schemas.microsoft.com/office/drawing/2014/main" id="{381DE43A-B580-415C-BB75-E2B806E7E8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45" y="3068960"/>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2">
            <a:extLst>
              <a:ext uri="{FF2B5EF4-FFF2-40B4-BE49-F238E27FC236}">
                <a16:creationId xmlns:a16="http://schemas.microsoft.com/office/drawing/2014/main" id="{FE2CAE5F-1CF4-4C74-9DA8-EC341618074F}"/>
              </a:ext>
            </a:extLst>
          </p:cNvPr>
          <p:cNvSpPr txBox="1">
            <a:spLocks noChangeArrowheads="1"/>
          </p:cNvSpPr>
          <p:nvPr/>
        </p:nvSpPr>
        <p:spPr bwMode="auto">
          <a:xfrm>
            <a:off x="967552" y="3573016"/>
            <a:ext cx="5803153"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Asuntos</a:t>
            </a:r>
            <a:r>
              <a:rPr lang="en-US" altLang="es-PR" sz="2600" b="1" dirty="0">
                <a:latin typeface="Arial" charset="0"/>
              </a:rPr>
              <a:t> </a:t>
            </a:r>
            <a:r>
              <a:rPr lang="en-US" altLang="es-PR" sz="2600" b="1" dirty="0" err="1">
                <a:latin typeface="Arial" charset="0"/>
              </a:rPr>
              <a:t>preliminares</a:t>
            </a:r>
            <a:r>
              <a:rPr lang="en-US" altLang="es-PR" sz="2600" b="1" dirty="0">
                <a:latin typeface="Arial" charset="0"/>
              </a:rPr>
              <a:t>: </a:t>
            </a:r>
            <a:r>
              <a:rPr lang="en-US" altLang="es-PR" sz="2600" b="1" i="1" dirty="0" err="1">
                <a:latin typeface="Arial" charset="0"/>
              </a:rPr>
              <a:t>Introducción</a:t>
            </a:r>
            <a:endParaRPr lang="en-US" altLang="es-PR" sz="2600" b="1" i="1" dirty="0">
              <a:latin typeface="Arial" charset="0"/>
            </a:endParaRPr>
          </a:p>
        </p:txBody>
      </p:sp>
      <p:pic>
        <p:nvPicPr>
          <p:cNvPr id="51" name="Picture 3" descr="PntBlue1">
            <a:extLst>
              <a:ext uri="{FF2B5EF4-FFF2-40B4-BE49-F238E27FC236}">
                <a16:creationId xmlns:a16="http://schemas.microsoft.com/office/drawing/2014/main" id="{08C4556C-7996-4E9A-804D-AED20AD1A8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45" y="35730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11">
            <a:extLst>
              <a:ext uri="{FF2B5EF4-FFF2-40B4-BE49-F238E27FC236}">
                <a16:creationId xmlns:a16="http://schemas.microsoft.com/office/drawing/2014/main" id="{6432BD21-DF78-4E1A-A471-C1C9EB96F9B5}"/>
              </a:ext>
            </a:extLst>
          </p:cNvPr>
          <p:cNvSpPr txBox="1">
            <a:spLocks noChangeArrowheads="1"/>
          </p:cNvSpPr>
          <p:nvPr/>
        </p:nvSpPr>
        <p:spPr bwMode="auto">
          <a:xfrm>
            <a:off x="967552" y="5148291"/>
            <a:ext cx="785292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CAP 1 - Bosquejo: </a:t>
            </a:r>
            <a:r>
              <a:rPr lang="es-PR" altLang="es-PR" sz="2600" b="1" i="1" dirty="0">
                <a:latin typeface="Arial" panose="020B0604020202020204" pitchFamily="34" charset="0"/>
                <a:cs typeface="Arial" panose="020B0604020202020204" pitchFamily="34" charset="0"/>
              </a:rPr>
              <a:t>Bases para el entrenamiento</a:t>
            </a:r>
          </a:p>
        </p:txBody>
      </p:sp>
      <p:pic>
        <p:nvPicPr>
          <p:cNvPr id="53" name="Picture 12" descr="PntBlue1">
            <a:extLst>
              <a:ext uri="{FF2B5EF4-FFF2-40B4-BE49-F238E27FC236}">
                <a16:creationId xmlns:a16="http://schemas.microsoft.com/office/drawing/2014/main" id="{44647757-9533-4FF6-8CAF-01CCC1B738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45" y="5114591"/>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4">
            <a:extLst>
              <a:ext uri="{FF2B5EF4-FFF2-40B4-BE49-F238E27FC236}">
                <a16:creationId xmlns:a16="http://schemas.microsoft.com/office/drawing/2014/main" id="{19CDD2B6-71B7-4507-9960-814A63A9C776}"/>
              </a:ext>
            </a:extLst>
          </p:cNvPr>
          <p:cNvSpPr txBox="1">
            <a:spLocks noChangeArrowheads="1"/>
          </p:cNvSpPr>
          <p:nvPr/>
        </p:nvSpPr>
        <p:spPr bwMode="auto">
          <a:xfrm>
            <a:off x="967553" y="5661831"/>
            <a:ext cx="602038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Preguntas</a:t>
            </a:r>
            <a:r>
              <a:rPr lang="en-US" altLang="es-PR" sz="2600" b="1" dirty="0">
                <a:latin typeface="Arial" charset="0"/>
              </a:rPr>
              <a:t>: </a:t>
            </a:r>
            <a:r>
              <a:rPr lang="en-US" altLang="es-PR" sz="2600" b="1" i="1" dirty="0" err="1">
                <a:latin typeface="Arial" charset="0"/>
              </a:rPr>
              <a:t>Dudas</a:t>
            </a:r>
            <a:r>
              <a:rPr lang="en-US" altLang="es-PR" sz="2600" b="1" i="1" dirty="0">
                <a:latin typeface="Arial" charset="0"/>
              </a:rPr>
              <a:t> de la </a:t>
            </a:r>
            <a:r>
              <a:rPr lang="en-US" altLang="es-PR" sz="2600" b="1" i="1" dirty="0" err="1">
                <a:latin typeface="Arial" charset="0"/>
              </a:rPr>
              <a:t>presentación</a:t>
            </a:r>
            <a:endParaRPr lang="en-US" altLang="es-PR" sz="2600" b="1" i="1" dirty="0">
              <a:latin typeface="Arial" charset="0"/>
            </a:endParaRPr>
          </a:p>
        </p:txBody>
      </p:sp>
      <p:pic>
        <p:nvPicPr>
          <p:cNvPr id="55" name="Picture 5" descr="PntBlue1">
            <a:extLst>
              <a:ext uri="{FF2B5EF4-FFF2-40B4-BE49-F238E27FC236}">
                <a16:creationId xmlns:a16="http://schemas.microsoft.com/office/drawing/2014/main" id="{E375D0A9-78BE-4E29-B756-91F7F173D8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45" y="561864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2">
            <a:extLst>
              <a:ext uri="{FF2B5EF4-FFF2-40B4-BE49-F238E27FC236}">
                <a16:creationId xmlns:a16="http://schemas.microsoft.com/office/drawing/2014/main" id="{64E0B305-A060-4B90-9328-B3E1A49A9058}"/>
              </a:ext>
            </a:extLst>
          </p:cNvPr>
          <p:cNvSpPr txBox="1">
            <a:spLocks noChangeArrowheads="1"/>
          </p:cNvSpPr>
          <p:nvPr/>
        </p:nvSpPr>
        <p:spPr bwMode="auto">
          <a:xfrm>
            <a:off x="981620" y="6144920"/>
            <a:ext cx="7838852"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Cómo</a:t>
            </a:r>
            <a:r>
              <a:rPr lang="en-US" altLang="es-PR" sz="2600" b="1" dirty="0">
                <a:latin typeface="Arial" charset="0"/>
              </a:rPr>
              <a:t> </a:t>
            </a:r>
            <a:r>
              <a:rPr lang="en-US" altLang="es-PR" sz="2600" b="1" dirty="0" err="1">
                <a:latin typeface="Arial" charset="0"/>
              </a:rPr>
              <a:t>contactar</a:t>
            </a:r>
            <a:r>
              <a:rPr lang="en-US" altLang="es-PR" sz="2600" b="1" dirty="0">
                <a:latin typeface="Arial" charset="0"/>
              </a:rPr>
              <a:t> al </a:t>
            </a:r>
            <a:r>
              <a:rPr lang="en-US" altLang="es-PR" sz="2600" b="1" dirty="0" err="1">
                <a:latin typeface="Arial" charset="0"/>
              </a:rPr>
              <a:t>profesor</a:t>
            </a:r>
            <a:r>
              <a:rPr lang="en-US" altLang="es-PR" sz="2600" b="1" dirty="0">
                <a:latin typeface="Arial" charset="0"/>
              </a:rPr>
              <a:t>:</a:t>
            </a:r>
            <a:r>
              <a:rPr lang="en-US" altLang="es-PR" sz="2600" b="1" i="1" dirty="0">
                <a:latin typeface="Arial" charset="0"/>
              </a:rPr>
              <a:t> Edgar Lopategui</a:t>
            </a:r>
          </a:p>
        </p:txBody>
      </p:sp>
      <p:pic>
        <p:nvPicPr>
          <p:cNvPr id="57" name="Picture 3" descr="PntBlue1">
            <a:extLst>
              <a:ext uri="{FF2B5EF4-FFF2-40B4-BE49-F238E27FC236}">
                <a16:creationId xmlns:a16="http://schemas.microsoft.com/office/drawing/2014/main" id="{396C72C8-88E4-4497-80E0-BEB494FE6E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45" y="612270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1">
            <a:extLst>
              <a:ext uri="{FF2B5EF4-FFF2-40B4-BE49-F238E27FC236}">
                <a16:creationId xmlns:a16="http://schemas.microsoft.com/office/drawing/2014/main" id="{68E98976-D084-4C93-93CB-E3B5039A1C96}"/>
              </a:ext>
            </a:extLst>
          </p:cNvPr>
          <p:cNvSpPr>
            <a:spLocks/>
          </p:cNvSpPr>
          <p:nvPr/>
        </p:nvSpPr>
        <p:spPr bwMode="auto">
          <a:xfrm>
            <a:off x="2408619" y="581645"/>
            <a:ext cx="5043701"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400" dirty="0">
                <a:solidFill>
                  <a:srgbClr val="484876"/>
                </a:solidFill>
                <a:effectLst>
                  <a:outerShdw blurRad="38100" dist="38100" dir="2700000" algn="tl">
                    <a:srgbClr val="C0C0C0"/>
                  </a:outerShdw>
                </a:effectLst>
                <a:latin typeface="Arial Black" pitchFamily="34" charset="0"/>
                <a:cs typeface="Arial" charset="0"/>
              </a:rPr>
              <a:t>BOSQUEJO</a:t>
            </a:r>
          </a:p>
        </p:txBody>
      </p:sp>
      <p:pic>
        <p:nvPicPr>
          <p:cNvPr id="59" name="Picture 58" descr="A group of young men playing a game of football&#10;&#10;Description automatically generated">
            <a:extLst>
              <a:ext uri="{FF2B5EF4-FFF2-40B4-BE49-F238E27FC236}">
                <a16:creationId xmlns:a16="http://schemas.microsoft.com/office/drawing/2014/main" id="{1377482F-A0F1-4EF1-8DAC-5A6BE2992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994" y="461626"/>
            <a:ext cx="2006209" cy="1138275"/>
          </a:xfrm>
          <a:prstGeom prst="rect">
            <a:avLst/>
          </a:prstGeom>
          <a:effectLst>
            <a:softEdge rad="127000"/>
          </a:effectLst>
        </p:spPr>
      </p:pic>
      <p:sp>
        <p:nvSpPr>
          <p:cNvPr id="60" name="Text Box 11">
            <a:extLst>
              <a:ext uri="{FF2B5EF4-FFF2-40B4-BE49-F238E27FC236}">
                <a16:creationId xmlns:a16="http://schemas.microsoft.com/office/drawing/2014/main" id="{4C52108D-A6AB-46D8-AF3B-6F09612F99EA}"/>
              </a:ext>
            </a:extLst>
          </p:cNvPr>
          <p:cNvSpPr txBox="1">
            <a:spLocks noChangeArrowheads="1"/>
          </p:cNvSpPr>
          <p:nvPr/>
        </p:nvSpPr>
        <p:spPr bwMode="auto">
          <a:xfrm>
            <a:off x="980359" y="4621581"/>
            <a:ext cx="785292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Conceptos: </a:t>
            </a:r>
            <a:r>
              <a:rPr lang="es-PR" altLang="es-PR" sz="2600" b="1" i="1" dirty="0">
                <a:latin typeface="Arial" panose="020B0604020202020204" pitchFamily="34" charset="0"/>
                <a:cs typeface="Arial" panose="020B0604020202020204" pitchFamily="34" charset="0"/>
              </a:rPr>
              <a:t>Introductorios y Fundamentales</a:t>
            </a:r>
          </a:p>
        </p:txBody>
      </p:sp>
      <p:pic>
        <p:nvPicPr>
          <p:cNvPr id="61" name="Picture 12" descr="PntBlue1">
            <a:extLst>
              <a:ext uri="{FF2B5EF4-FFF2-40B4-BE49-F238E27FC236}">
                <a16:creationId xmlns:a16="http://schemas.microsoft.com/office/drawing/2014/main" id="{137584F4-CA2E-4BD0-8EBB-4E4608FC5B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587881"/>
            <a:ext cx="442395" cy="40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9606334"/>
      </p:ext>
    </p:extLst>
  </p:cSld>
  <p:clrMapOvr>
    <a:masterClrMapping/>
  </p:clrMapOvr>
  <p:transition spd="slow">
    <p:newsflash/>
    <p:sndAc>
      <p:stSnd>
        <p:snd r:embed="rId4" name="breeze.wav"/>
      </p:stSnd>
    </p:sndAc>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262063" y="692150"/>
            <a:ext cx="6769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REHABLITACIÓN – Funcional</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ESTABILIDAD DEL CORE:</a:t>
            </a:r>
          </a:p>
        </p:txBody>
      </p:sp>
      <p:sp>
        <p:nvSpPr>
          <p:cNvPr id="3" name="Title 1"/>
          <p:cNvSpPr>
            <a:spLocks/>
          </p:cNvSpPr>
          <p:nvPr/>
        </p:nvSpPr>
        <p:spPr bwMode="auto">
          <a:xfrm>
            <a:off x="1262063" y="1987550"/>
            <a:ext cx="788193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PROGRAMA DE ENTRENAMIENTO DINÁMICO</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2400" b="0">
                <a:solidFill>
                  <a:srgbClr val="484876"/>
                </a:solidFill>
                <a:effectLst>
                  <a:outerShdw blurRad="38100" dist="38100" dir="2700000" algn="tl">
                    <a:srgbClr val="C0C0C0"/>
                  </a:outerShdw>
                </a:effectLst>
                <a:latin typeface="Arial Black" pitchFamily="34" charset="0"/>
                <a:cs typeface="Arial" charset="0"/>
              </a:rPr>
              <a:t>PARA LA ESTABILIZACIÓN DEL CORE</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180116" name="Picture 20"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913" y="2852738"/>
            <a:ext cx="46085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1476375" y="2924175"/>
            <a:ext cx="4175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i="1">
                <a:solidFill>
                  <a:srgbClr val="484876"/>
                </a:solidFill>
                <a:effectLst>
                  <a:outerShdw blurRad="38100" dist="38100" dir="2700000" algn="tl">
                    <a:srgbClr val="C0C0C0"/>
                  </a:outerShdw>
                </a:effectLst>
                <a:latin typeface="Arial Black" pitchFamily="34" charset="0"/>
                <a:cs typeface="Arial" charset="0"/>
              </a:rPr>
              <a:t> </a:t>
            </a:r>
            <a:r>
              <a:rPr lang="es-PR" altLang="es-PR" sz="2400" b="0">
                <a:solidFill>
                  <a:srgbClr val="484876"/>
                </a:solidFill>
                <a:effectLst>
                  <a:outerShdw blurRad="38100" dist="38100" dir="2700000" algn="tl">
                    <a:srgbClr val="C0C0C0"/>
                  </a:outerShdw>
                </a:effectLst>
                <a:latin typeface="Arial Black" pitchFamily="34" charset="0"/>
                <a:cs typeface="Arial" charset="0"/>
              </a:rPr>
              <a:t>DEFINICIÓN DEL</a:t>
            </a:r>
            <a:r>
              <a:rPr lang="es-PR" altLang="es-PR" sz="2400" b="0" i="1">
                <a:solidFill>
                  <a:srgbClr val="484876"/>
                </a:solidFill>
                <a:effectLst>
                  <a:outerShdw blurRad="38100" dist="38100" dir="2700000" algn="tl">
                    <a:srgbClr val="C0C0C0"/>
                  </a:outerShdw>
                </a:effectLst>
                <a:latin typeface="Arial Black" pitchFamily="34" charset="0"/>
                <a:cs typeface="Arial" charset="0"/>
              </a:rPr>
              <a:t> CORE</a:t>
            </a:r>
          </a:p>
        </p:txBody>
      </p:sp>
      <p:sp>
        <p:nvSpPr>
          <p:cNvPr id="10" name="Text Box 6"/>
          <p:cNvSpPr txBox="1">
            <a:spLocks noChangeArrowheads="1"/>
          </p:cNvSpPr>
          <p:nvPr/>
        </p:nvSpPr>
        <p:spPr bwMode="auto">
          <a:xfrm>
            <a:off x="179388" y="5876925"/>
            <a:ext cx="8964612" cy="6477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cs typeface="Times New Roman" pitchFamily="18" charset="0"/>
              </a:rPr>
              <a:t>NOTA</a:t>
            </a:r>
            <a:r>
              <a:rPr lang="es-ES" altLang="es-PR" sz="1200" b="0">
                <a:latin typeface="Times New Roman" pitchFamily="18" charset="0"/>
                <a:cs typeface="Times New Roman" pitchFamily="18" charset="0"/>
              </a:rPr>
              <a:t>. Adaptado de: “Chapter 5: Establishing core stability in rehabilitation,” por M. Clark, B. J. Hoogenboom, &amp; J. L. Bennett. </a:t>
            </a:r>
            <a:r>
              <a:rPr lang="es-ES" altLang="es-PR" sz="1200" i="1">
                <a:latin typeface="Times New Roman" pitchFamily="18" charset="0"/>
                <a:cs typeface="Times New Roman" pitchFamily="18" charset="0"/>
              </a:rPr>
              <a:t>Rehabilitation Techniques in Sports Medicine</a:t>
            </a:r>
            <a:r>
              <a:rPr lang="es-ES" altLang="es-PR" sz="1200" b="0">
                <a:latin typeface="Times New Roman" pitchFamily="18" charset="0"/>
                <a:cs typeface="Times New Roman" pitchFamily="18" charset="0"/>
              </a:rPr>
              <a:t>. 5ta. ed.; (p. 98), por W. E. Prentice (Ed.), 2011, New York: The McGraw-Hill Companies. Copyright 2011 por McGraw-Hill, an imprint of The McGraw-Hill Companies, Inc.</a:t>
            </a:r>
          </a:p>
        </p:txBody>
      </p:sp>
      <p:sp>
        <p:nvSpPr>
          <p:cNvPr id="2180119" name="Text Box 23"/>
          <p:cNvSpPr txBox="1">
            <a:spLocks noChangeArrowheads="1"/>
          </p:cNvSpPr>
          <p:nvPr/>
        </p:nvSpPr>
        <p:spPr bwMode="auto">
          <a:xfrm>
            <a:off x="611188" y="36449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El complejo lumbo-pélvico-cadera:</a:t>
            </a:r>
            <a:endParaRPr lang="en-US" altLang="es-PR" sz="2500" b="0" i="1">
              <a:solidFill>
                <a:srgbClr val="FF0000"/>
              </a:solidFill>
              <a:latin typeface="Arial Black" pitchFamily="34" charset="0"/>
            </a:endParaRPr>
          </a:p>
        </p:txBody>
      </p:sp>
      <p:pic>
        <p:nvPicPr>
          <p:cNvPr id="2180120" name="Picture 2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7163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80121" name="Text Box 25"/>
          <p:cNvSpPr txBox="1">
            <a:spLocks noChangeArrowheads="1"/>
          </p:cNvSpPr>
          <p:nvPr/>
        </p:nvSpPr>
        <p:spPr bwMode="auto">
          <a:xfrm>
            <a:off x="574675" y="48275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Donde el centro de gravedad se localiza</a:t>
            </a:r>
            <a:endParaRPr lang="en-US" altLang="es-PR" sz="2500" b="0" i="1">
              <a:solidFill>
                <a:srgbClr val="FF0000"/>
              </a:solidFill>
              <a:latin typeface="Arial Black" pitchFamily="34" charset="0"/>
            </a:endParaRPr>
          </a:p>
        </p:txBody>
      </p:sp>
      <p:pic>
        <p:nvPicPr>
          <p:cNvPr id="2180122" name="Picture 2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8990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80123" name="Text Box 27"/>
          <p:cNvSpPr txBox="1">
            <a:spLocks noChangeArrowheads="1"/>
          </p:cNvSpPr>
          <p:nvPr/>
        </p:nvSpPr>
        <p:spPr bwMode="auto">
          <a:xfrm>
            <a:off x="574675" y="5335588"/>
            <a:ext cx="83185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Donde comienzan todos los movimientos</a:t>
            </a:r>
            <a:endParaRPr lang="en-US" altLang="es-PR" sz="2500" b="0" i="1">
              <a:solidFill>
                <a:srgbClr val="FF0000"/>
              </a:solidFill>
              <a:latin typeface="Arial Black" pitchFamily="34" charset="0"/>
            </a:endParaRPr>
          </a:p>
        </p:txBody>
      </p:sp>
      <p:pic>
        <p:nvPicPr>
          <p:cNvPr id="2180124" name="Picture 2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53752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80125" name="Text Box 29"/>
          <p:cNvSpPr txBox="1">
            <a:spLocks noChangeArrowheads="1"/>
          </p:cNvSpPr>
          <p:nvPr/>
        </p:nvSpPr>
        <p:spPr bwMode="auto">
          <a:xfrm>
            <a:off x="611188" y="4076700"/>
            <a:ext cx="82438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Existen 29 músculos adheridos al complejo lumbo-pélvico-cadera</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180126" name="Picture 30" descr="CoreT_Lateral_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25" y="692150"/>
            <a:ext cx="960438" cy="28082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0658" name="Picture 2" descr="Ice_Pack_Cooling_001b_Belv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20713"/>
            <a:ext cx="2032000" cy="1358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339975" y="1341438"/>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000" b="0" i="1">
                <a:solidFill>
                  <a:srgbClr val="484876"/>
                </a:solidFill>
                <a:effectLst>
                  <a:outerShdw blurRad="38100" dist="38100" dir="2700000" algn="tl">
                    <a:srgbClr val="C0C0C0"/>
                  </a:outerShdw>
                </a:effectLst>
                <a:latin typeface="Arial Black" pitchFamily="34" charset="0"/>
                <a:cs typeface="Arial" charset="0"/>
              </a:rPr>
              <a:t>Hielo – 24 a 48 horas</a:t>
            </a:r>
          </a:p>
        </p:txBody>
      </p:sp>
      <p:pic>
        <p:nvPicPr>
          <p:cNvPr id="1990660" name="Picture 4"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2638" y="2062163"/>
            <a:ext cx="51117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2197100" y="2133600"/>
            <a:ext cx="4752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100" b="0" i="1">
                <a:solidFill>
                  <a:srgbClr val="484876"/>
                </a:solidFill>
                <a:effectLst>
                  <a:outerShdw blurRad="38100" dist="38100" dir="2700000" algn="tl">
                    <a:srgbClr val="C0C0C0"/>
                  </a:outerShdw>
                </a:effectLst>
                <a:latin typeface="Arial Black" pitchFamily="34" charset="0"/>
                <a:cs typeface="Arial" charset="0"/>
              </a:rPr>
              <a:t> </a:t>
            </a:r>
            <a:r>
              <a:rPr lang="es-PR" altLang="es-PR" sz="2200" b="0" i="1">
                <a:solidFill>
                  <a:srgbClr val="484876"/>
                </a:solidFill>
                <a:effectLst>
                  <a:outerShdw blurRad="38100" dist="38100" dir="2700000" algn="tl">
                    <a:srgbClr val="C0C0C0"/>
                  </a:outerShdw>
                </a:effectLst>
                <a:latin typeface="Arial Black" pitchFamily="34" charset="0"/>
                <a:cs typeface="Arial" charset="0"/>
              </a:rPr>
              <a:t>PROCEDIMIENTO GENERAL</a:t>
            </a:r>
            <a:endParaRPr lang="es-PR" altLang="es-PR" sz="21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990662" name="Text Box 6"/>
          <p:cNvSpPr txBox="1">
            <a:spLocks noChangeArrowheads="1"/>
          </p:cNvSpPr>
          <p:nvPr/>
        </p:nvSpPr>
        <p:spPr bwMode="auto">
          <a:xfrm>
            <a:off x="574675" y="32432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Hielo:</a:t>
            </a:r>
          </a:p>
        </p:txBody>
      </p:sp>
      <p:pic>
        <p:nvPicPr>
          <p:cNvPr id="1990663" name="Picture 7"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33147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p:cNvSpPr>
          <p:nvPr/>
        </p:nvSpPr>
        <p:spPr bwMode="auto">
          <a:xfrm>
            <a:off x="2339975" y="765175"/>
            <a:ext cx="6804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600" b="0">
                <a:solidFill>
                  <a:srgbClr val="484876"/>
                </a:solidFill>
                <a:effectLst>
                  <a:outerShdw blurRad="38100" dist="38100" dir="2700000" algn="tl">
                    <a:srgbClr val="C0C0C0"/>
                  </a:outerShdw>
                </a:effectLst>
                <a:latin typeface="Arial Black" pitchFamily="34" charset="0"/>
                <a:cs typeface="Arial" charset="0"/>
              </a:rPr>
              <a:t>LESIONES - </a:t>
            </a:r>
            <a:r>
              <a:rPr lang="es-PR" altLang="es-PR" sz="2600" b="0" i="1">
                <a:solidFill>
                  <a:srgbClr val="484876"/>
                </a:solidFill>
                <a:effectLst>
                  <a:outerShdw blurRad="38100" dist="38100" dir="2700000" algn="tl">
                    <a:srgbClr val="C0C0C0"/>
                  </a:outerShdw>
                </a:effectLst>
                <a:latin typeface="Arial Black" pitchFamily="34" charset="0"/>
                <a:cs typeface="Arial" charset="0"/>
              </a:rPr>
              <a:t>TRATAMIENTO AGUDO</a:t>
            </a:r>
            <a:r>
              <a:rPr lang="es-PR" altLang="es-PR" sz="2600" b="0">
                <a:solidFill>
                  <a:srgbClr val="484876"/>
                </a:solidFill>
                <a:effectLst>
                  <a:outerShdw blurRad="38100" dist="38100" dir="2700000" algn="tl">
                    <a:srgbClr val="C0C0C0"/>
                  </a:outerShdw>
                </a:effectLst>
                <a:latin typeface="Arial Black" pitchFamily="34" charset="0"/>
                <a:cs typeface="Arial" charset="0"/>
              </a:rPr>
              <a:t>:</a:t>
            </a: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990665" name="Text Box 9"/>
          <p:cNvSpPr txBox="1">
            <a:spLocks noChangeArrowheads="1"/>
          </p:cNvSpPr>
          <p:nvPr/>
        </p:nvSpPr>
        <p:spPr bwMode="auto">
          <a:xfrm>
            <a:off x="900113" y="37623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Envuelto en una toalla.</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90666" name="Picture 1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213" y="38338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90667" name="Text Box 11"/>
          <p:cNvSpPr txBox="1">
            <a:spLocks noChangeArrowheads="1"/>
          </p:cNvSpPr>
          <p:nvPr/>
        </p:nvSpPr>
        <p:spPr bwMode="auto">
          <a:xfrm>
            <a:off x="900113" y="47577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Aplicado durante 30 minutos: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90668" name="Picture 12"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213" y="48291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90669" name="Text Box 13"/>
          <p:cNvSpPr txBox="1">
            <a:spLocks noChangeArrowheads="1"/>
          </p:cNvSpPr>
          <p:nvPr/>
        </p:nvSpPr>
        <p:spPr bwMode="auto">
          <a:xfrm>
            <a:off x="900113" y="56213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Repetir este protocolo de cada 4 - 6 horas: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90670" name="Picture 14"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213" y="56927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90671" name="Text Box 15"/>
          <p:cNvSpPr txBox="1">
            <a:spLocks noChangeArrowheads="1"/>
          </p:cNvSpPr>
          <p:nvPr/>
        </p:nvSpPr>
        <p:spPr bwMode="auto">
          <a:xfrm>
            <a:off x="898525" y="5116513"/>
            <a:ext cx="8281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400" i="1">
                <a:solidFill>
                  <a:srgbClr val="000000"/>
                </a:solidFill>
                <a:latin typeface="Calibri" pitchFamily="34" charset="0"/>
              </a:rPr>
              <a:t>Separarlo cada 5 minutos</a:t>
            </a:r>
            <a:endParaRPr lang="en-US" altLang="es-PR" sz="2400" b="0" i="1">
              <a:solidFill>
                <a:srgbClr val="FF0000"/>
              </a:solidFill>
              <a:effectLst>
                <a:outerShdw blurRad="38100" dist="38100" dir="2700000" algn="tl">
                  <a:srgbClr val="C0C0C0"/>
                </a:outerShdw>
              </a:effectLst>
              <a:latin typeface="Calibri" pitchFamily="34" charset="0"/>
            </a:endParaRPr>
          </a:p>
        </p:txBody>
      </p:sp>
      <p:pic>
        <p:nvPicPr>
          <p:cNvPr id="1990672" name="Picture 16" descr="TRAUMA_Trat_Agudo_HIELO_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6463" y="2781300"/>
            <a:ext cx="1441450" cy="1398588"/>
          </a:xfrm>
          <a:prstGeom prst="rect">
            <a:avLst/>
          </a:prstGeom>
          <a:noFill/>
          <a:extLst>
            <a:ext uri="{909E8E84-426E-40DD-AFC4-6F175D3DCCD1}">
              <a14:hiddenFill xmlns:a14="http://schemas.microsoft.com/office/drawing/2010/main">
                <a:solidFill>
                  <a:srgbClr val="FFFFFF"/>
                </a:solidFill>
              </a14:hiddenFill>
            </a:ext>
          </a:extLst>
        </p:spPr>
      </p:pic>
      <p:pic>
        <p:nvPicPr>
          <p:cNvPr id="1990673" name="Picture 17" descr="TRAUMA_Trat_Agudo_HIELO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4313" y="2716213"/>
            <a:ext cx="2111375" cy="1433512"/>
          </a:xfrm>
          <a:prstGeom prst="rect">
            <a:avLst/>
          </a:prstGeom>
          <a:noFill/>
          <a:extLst>
            <a:ext uri="{909E8E84-426E-40DD-AFC4-6F175D3DCCD1}">
              <a14:hiddenFill xmlns:a14="http://schemas.microsoft.com/office/drawing/2010/main">
                <a:solidFill>
                  <a:srgbClr val="FFFFFF"/>
                </a:solidFill>
              </a14:hiddenFill>
            </a:ext>
          </a:extLst>
        </p:spPr>
      </p:pic>
      <p:sp>
        <p:nvSpPr>
          <p:cNvPr id="1990674" name="Text Box 18"/>
          <p:cNvSpPr txBox="1">
            <a:spLocks noChangeArrowheads="1"/>
          </p:cNvSpPr>
          <p:nvPr/>
        </p:nvSpPr>
        <p:spPr bwMode="auto">
          <a:xfrm>
            <a:off x="900113" y="5995988"/>
            <a:ext cx="828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400" i="1">
                <a:solidFill>
                  <a:srgbClr val="000000"/>
                </a:solidFill>
                <a:latin typeface="Calibri" pitchFamily="34" charset="0"/>
              </a:rPr>
              <a:t>Suministrado durante los primeros 2 días</a:t>
            </a:r>
            <a:endParaRPr lang="en-US" altLang="es-PR" sz="2400" b="0" i="1">
              <a:solidFill>
                <a:srgbClr val="FF0000"/>
              </a:solidFill>
              <a:effectLst>
                <a:outerShdw blurRad="38100" dist="38100" dir="2700000" algn="tl">
                  <a:srgbClr val="C0C0C0"/>
                </a:outerShdw>
              </a:effectLst>
              <a:latin typeface="Calibri" pitchFamily="34" charset="0"/>
            </a:endParaRPr>
          </a:p>
        </p:txBody>
      </p:sp>
      <p:pic>
        <p:nvPicPr>
          <p:cNvPr id="1990675" name="Picture 19" descr="sick-woman1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950" y="4365625"/>
            <a:ext cx="1547813" cy="2057400"/>
          </a:xfrm>
          <a:prstGeom prst="rect">
            <a:avLst/>
          </a:prstGeom>
          <a:noFill/>
          <a:extLst>
            <a:ext uri="{909E8E84-426E-40DD-AFC4-6F175D3DCCD1}">
              <a14:hiddenFill xmlns:a14="http://schemas.microsoft.com/office/drawing/2010/main">
                <a:solidFill>
                  <a:srgbClr val="FFFFFF"/>
                </a:solidFill>
              </a14:hiddenFill>
            </a:ext>
          </a:extLst>
        </p:spPr>
      </p:pic>
      <p:sp>
        <p:nvSpPr>
          <p:cNvPr id="1990676" name="Text Box 20"/>
          <p:cNvSpPr txBox="1">
            <a:spLocks noChangeArrowheads="1"/>
          </p:cNvSpPr>
          <p:nvPr/>
        </p:nvSpPr>
        <p:spPr bwMode="auto">
          <a:xfrm>
            <a:off x="900113" y="42672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Fijado sobre la lesión con un vendaje elástico.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90677" name="Picture 21"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213" y="4338638"/>
            <a:ext cx="276225" cy="273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520950" y="1270000"/>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600" b="0" i="1">
                <a:solidFill>
                  <a:srgbClr val="484876"/>
                </a:solidFill>
                <a:effectLst>
                  <a:outerShdw blurRad="38100" dist="38100" dir="2700000" algn="tl">
                    <a:srgbClr val="C0C0C0"/>
                  </a:outerShdw>
                </a:effectLst>
                <a:latin typeface="Arial Black" pitchFamily="34" charset="0"/>
                <a:cs typeface="Arial" charset="0"/>
              </a:rPr>
              <a:t>Hielo – 24 a 48 horas</a:t>
            </a:r>
          </a:p>
        </p:txBody>
      </p:sp>
      <p:sp>
        <p:nvSpPr>
          <p:cNvPr id="3" name="Title 1"/>
          <p:cNvSpPr>
            <a:spLocks/>
          </p:cNvSpPr>
          <p:nvPr/>
        </p:nvSpPr>
        <p:spPr bwMode="auto">
          <a:xfrm>
            <a:off x="2555875" y="765175"/>
            <a:ext cx="64087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a:solidFill>
                  <a:srgbClr val="484876"/>
                </a:solidFill>
                <a:effectLst>
                  <a:outerShdw blurRad="38100" dist="38100" dir="2700000" algn="tl">
                    <a:srgbClr val="C0C0C0"/>
                  </a:outerShdw>
                </a:effectLst>
                <a:latin typeface="Arial Black" pitchFamily="34" charset="0"/>
                <a:cs typeface="Arial" charset="0"/>
              </a:rPr>
              <a:t>LESIONES – </a:t>
            </a:r>
            <a:r>
              <a:rPr lang="es-PR" altLang="es-PR" sz="2400" b="0" i="1">
                <a:solidFill>
                  <a:srgbClr val="484876"/>
                </a:solidFill>
                <a:effectLst>
                  <a:outerShdw blurRad="38100" dist="38100" dir="2700000" algn="tl">
                    <a:srgbClr val="C0C0C0"/>
                  </a:outerShdw>
                </a:effectLst>
                <a:latin typeface="Arial Black" pitchFamily="34" charset="0"/>
                <a:cs typeface="Arial" charset="0"/>
              </a:rPr>
              <a:t>TRATAMIENTO AGUDO</a:t>
            </a:r>
            <a:r>
              <a:rPr lang="es-PR" altLang="es-PR" sz="2400" b="0">
                <a:solidFill>
                  <a:srgbClr val="484876"/>
                </a:solidFill>
                <a:effectLst>
                  <a:outerShdw blurRad="38100" dist="38100" dir="2700000" algn="tl">
                    <a:srgbClr val="C0C0C0"/>
                  </a:outerShdw>
                </a:effectLst>
                <a:latin typeface="Arial Black" pitchFamily="34" charset="0"/>
                <a:cs typeface="Arial" charset="0"/>
              </a:rPr>
              <a:t>:</a:t>
            </a:r>
            <a:endParaRPr lang="es-PR" altLang="es-PR" sz="26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87628" name="Picture 44"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988" y="2133600"/>
            <a:ext cx="7200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1187450" y="2205038"/>
            <a:ext cx="67691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100" b="0" i="1">
                <a:solidFill>
                  <a:srgbClr val="484876"/>
                </a:solidFill>
                <a:effectLst>
                  <a:outerShdw blurRad="38100" dist="38100" dir="2700000" algn="tl">
                    <a:srgbClr val="C0C0C0"/>
                  </a:outerShdw>
                </a:effectLst>
                <a:latin typeface="Arial Black" pitchFamily="34" charset="0"/>
                <a:cs typeface="Arial" charset="0"/>
              </a:rPr>
              <a:t> </a:t>
            </a:r>
            <a:r>
              <a:rPr lang="es-PR" altLang="es-PR" sz="2200" b="0" i="1">
                <a:solidFill>
                  <a:srgbClr val="484876"/>
                </a:solidFill>
                <a:effectLst>
                  <a:outerShdw blurRad="38100" dist="38100" dir="2700000" algn="tl">
                    <a:srgbClr val="C0C0C0"/>
                  </a:outerShdw>
                </a:effectLst>
                <a:latin typeface="Arial Black" pitchFamily="34" charset="0"/>
                <a:cs typeface="Arial" charset="0"/>
              </a:rPr>
              <a:t>MÉTODOS/MATERIAL DE ENFRIAMIENTO</a:t>
            </a:r>
            <a:endParaRPr lang="es-PR" altLang="es-PR" sz="21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987630" name="Text Box 46"/>
          <p:cNvSpPr txBox="1">
            <a:spLocks noChangeArrowheads="1"/>
          </p:cNvSpPr>
          <p:nvPr/>
        </p:nvSpPr>
        <p:spPr bwMode="auto">
          <a:xfrm>
            <a:off x="574675" y="28527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Un cubo/balde lleno de cubitos de hielo</a:t>
            </a:r>
          </a:p>
        </p:txBody>
      </p:sp>
      <p:pic>
        <p:nvPicPr>
          <p:cNvPr id="1987631" name="Picture 4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92417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87632" name="Picture 48" descr="ICE_Cubes_001b_Belv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49275"/>
            <a:ext cx="2114550" cy="1411288"/>
          </a:xfrm>
          <a:prstGeom prst="rect">
            <a:avLst/>
          </a:prstGeom>
          <a:noFill/>
          <a:extLst>
            <a:ext uri="{909E8E84-426E-40DD-AFC4-6F175D3DCCD1}">
              <a14:hiddenFill xmlns:a14="http://schemas.microsoft.com/office/drawing/2010/main">
                <a:solidFill>
                  <a:srgbClr val="FFFFFF"/>
                </a:solidFill>
              </a14:hiddenFill>
            </a:ext>
          </a:extLst>
        </p:spPr>
      </p:pic>
      <p:pic>
        <p:nvPicPr>
          <p:cNvPr id="1987633" name="Picture 49" descr="ICE_Cubes_Bucket_001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3357563"/>
            <a:ext cx="1668463" cy="1054100"/>
          </a:xfrm>
          <a:prstGeom prst="rect">
            <a:avLst/>
          </a:prstGeom>
          <a:noFill/>
          <a:extLst>
            <a:ext uri="{909E8E84-426E-40DD-AFC4-6F175D3DCCD1}">
              <a14:hiddenFill xmlns:a14="http://schemas.microsoft.com/office/drawing/2010/main">
                <a:solidFill>
                  <a:srgbClr val="FFFFFF"/>
                </a:solidFill>
              </a14:hiddenFill>
            </a:ext>
          </a:extLst>
        </p:spPr>
      </p:pic>
      <p:sp>
        <p:nvSpPr>
          <p:cNvPr id="1987634" name="Text Box 50"/>
          <p:cNvSpPr txBox="1">
            <a:spLocks noChangeArrowheads="1"/>
          </p:cNvSpPr>
          <p:nvPr/>
        </p:nvSpPr>
        <p:spPr bwMode="auto">
          <a:xfrm>
            <a:off x="574675" y="44656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Bloque de hielo molido: </a:t>
            </a:r>
            <a:r>
              <a:rPr lang="en-US" altLang="es-PR" sz="2800" i="1">
                <a:solidFill>
                  <a:srgbClr val="000000"/>
                </a:solidFill>
                <a:latin typeface="Calibri" pitchFamily="34" charset="0"/>
              </a:rPr>
              <a:t>Permite mejor amoldamiento</a:t>
            </a:r>
          </a:p>
        </p:txBody>
      </p:sp>
      <p:pic>
        <p:nvPicPr>
          <p:cNvPr id="1987635" name="Picture 5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53707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87636" name="Picture 52" descr="SI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575" y="5013325"/>
            <a:ext cx="2032000" cy="1397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36344" y="2533569"/>
            <a:ext cx="8128145"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Pruebas máximas fundamentadas en carreras de velocidad:</a:t>
            </a:r>
          </a:p>
        </p:txBody>
      </p:sp>
      <p:pic>
        <p:nvPicPr>
          <p:cNvPr id="3"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253356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8"/>
          <p:cNvSpPr txBox="1">
            <a:spLocks noChangeArrowheads="1"/>
          </p:cNvSpPr>
          <p:nvPr/>
        </p:nvSpPr>
        <p:spPr bwMode="auto">
          <a:xfrm>
            <a:off x="1259459" y="3253649"/>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Recorrido</a:t>
            </a:r>
            <a:r>
              <a:rPr lang="en-US" altLang="es-PR" sz="2700" b="1" dirty="0">
                <a:solidFill>
                  <a:srgbClr val="000000"/>
                </a:solidFill>
                <a:latin typeface="Calibri" pitchFamily="34" charset="0"/>
              </a:rPr>
              <a:t> de </a:t>
            </a:r>
            <a:r>
              <a:rPr lang="en-US" altLang="es-PR" sz="2700" b="1" dirty="0" err="1">
                <a:solidFill>
                  <a:srgbClr val="000000"/>
                </a:solidFill>
                <a:latin typeface="Calibri" pitchFamily="34" charset="0"/>
              </a:rPr>
              <a:t>distancias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cortas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particulares</a:t>
            </a:r>
            <a:r>
              <a:rPr lang="en-US" altLang="es-PR" sz="2700" b="1" dirty="0">
                <a:solidFill>
                  <a:srgbClr val="000000"/>
                </a:solidFill>
                <a:latin typeface="Calibri" pitchFamily="34" charset="0"/>
              </a:rPr>
              <a:t>:</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5"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4" y="3378850"/>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p:cNvSpPr>
          <p:nvPr/>
        </p:nvSpPr>
        <p:spPr bwMode="auto">
          <a:xfrm>
            <a:off x="2186638" y="764183"/>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6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600" i="1" dirty="0">
                <a:solidFill>
                  <a:srgbClr val="484876"/>
                </a:solidFill>
                <a:effectLst>
                  <a:outerShdw blurRad="38100" dist="38100" dir="2700000" algn="tl">
                    <a:srgbClr val="C0C0C0"/>
                  </a:outerShdw>
                </a:effectLst>
                <a:latin typeface="Arial Black" pitchFamily="34" charset="0"/>
                <a:cs typeface="Arial" charset="0"/>
              </a:rPr>
              <a:t>APTITUD/CAPACIDAD ANAERÓBICA</a:t>
            </a:r>
            <a:endParaRPr lang="es-PR" altLang="es-PR" sz="26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7" name="Picture 23"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8646" y="1701180"/>
            <a:ext cx="237775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p:cNvSpPr>
          <p:nvPr/>
        </p:nvSpPr>
        <p:spPr bwMode="auto">
          <a:xfrm>
            <a:off x="2260135" y="1772618"/>
            <a:ext cx="2239857"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2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VELOCIDAD</a:t>
            </a:r>
          </a:p>
        </p:txBody>
      </p:sp>
      <p:sp>
        <p:nvSpPr>
          <p:cNvPr id="9" name="Text Box 25"/>
          <p:cNvSpPr txBox="1">
            <a:spLocks noChangeArrowheads="1"/>
          </p:cNvSpPr>
          <p:nvPr/>
        </p:nvSpPr>
        <p:spPr bwMode="auto">
          <a:xfrm>
            <a:off x="1622723" y="4250599"/>
            <a:ext cx="7485781"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30 yardas (27.4 metros): </a:t>
            </a:r>
            <a:r>
              <a:rPr lang="es-ES" altLang="es-PR" sz="2200" b="1" i="1" dirty="0">
                <a:solidFill>
                  <a:srgbClr val="000000"/>
                </a:solidFill>
                <a:latin typeface="Arial" charset="0"/>
              </a:rPr>
              <a:t>Baloncesto – Longitud/largo de cancha</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0"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1" y="4283936"/>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5"/>
          <p:cNvSpPr txBox="1">
            <a:spLocks noChangeArrowheads="1"/>
          </p:cNvSpPr>
          <p:nvPr/>
        </p:nvSpPr>
        <p:spPr bwMode="auto">
          <a:xfrm>
            <a:off x="1622724" y="4970679"/>
            <a:ext cx="734365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40 yardas (36.6 metros): </a:t>
            </a:r>
            <a:r>
              <a:rPr lang="es-ES" altLang="es-PR" sz="2200" b="1" i="1" dirty="0">
                <a:solidFill>
                  <a:srgbClr val="000000"/>
                </a:solidFill>
                <a:latin typeface="Arial" charset="0"/>
              </a:rPr>
              <a:t>La más popular</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2"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1" y="5004016"/>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5"/>
          <p:cNvSpPr txBox="1">
            <a:spLocks noChangeArrowheads="1"/>
          </p:cNvSpPr>
          <p:nvPr/>
        </p:nvSpPr>
        <p:spPr bwMode="auto">
          <a:xfrm>
            <a:off x="1622724" y="5402727"/>
            <a:ext cx="734365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50 yardas (45.7 metros): </a:t>
            </a:r>
            <a:r>
              <a:rPr lang="es-ES" altLang="es-PR" sz="2200" b="1" i="1" dirty="0">
                <a:solidFill>
                  <a:srgbClr val="000000"/>
                </a:solidFill>
                <a:latin typeface="Arial" charset="0"/>
              </a:rPr>
              <a:t>AAHPERD, 1976</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4"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1" y="5436064"/>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5"/>
          <p:cNvSpPr txBox="1">
            <a:spLocks noChangeArrowheads="1"/>
          </p:cNvSpPr>
          <p:nvPr/>
        </p:nvSpPr>
        <p:spPr bwMode="auto">
          <a:xfrm>
            <a:off x="1622724" y="5823613"/>
            <a:ext cx="7343652"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60 yardas (54.9 metros): </a:t>
            </a:r>
            <a:r>
              <a:rPr lang="es-ES" altLang="es-PR" sz="2200" b="1" i="1" dirty="0">
                <a:solidFill>
                  <a:srgbClr val="000000"/>
                </a:solidFill>
                <a:latin typeface="Arial" charset="0"/>
              </a:rPr>
              <a:t>Béisbol – Distancia entre 3 bases</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6"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1" y="585695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5"/>
          <p:cNvSpPr txBox="1">
            <a:spLocks noChangeArrowheads="1"/>
          </p:cNvSpPr>
          <p:nvPr/>
        </p:nvSpPr>
        <p:spPr bwMode="auto">
          <a:xfrm>
            <a:off x="1622724" y="3829713"/>
            <a:ext cx="734365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10 yardas (9.14 metros): </a:t>
            </a:r>
            <a:r>
              <a:rPr lang="es-ES" altLang="es-PR" sz="2200" b="1" i="1" dirty="0" err="1">
                <a:solidFill>
                  <a:srgbClr val="000000"/>
                </a:solidFill>
                <a:latin typeface="Arial" charset="0"/>
              </a:rPr>
              <a:t>Aceleracion</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8"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1" y="3863050"/>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528" y="620688"/>
            <a:ext cx="1792591" cy="1753790"/>
          </a:xfrm>
          <a:prstGeom prst="rect">
            <a:avLst/>
          </a:prstGeom>
        </p:spPr>
      </p:pic>
    </p:spTree>
    <p:custDataLst>
      <p:tags r:id="rId1"/>
    </p:custDataLst>
  </p:cSld>
  <p:clrMapOvr>
    <a:masterClrMapping/>
  </p:clrMapOvr>
  <p:transition spd="slow">
    <p:checke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76672"/>
            <a:ext cx="1842235" cy="2763353"/>
          </a:xfrm>
          <a:prstGeom prst="rect">
            <a:avLst/>
          </a:prstGeom>
          <a:effectLst>
            <a:softEdge rad="317500"/>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8375" y="3050025"/>
            <a:ext cx="3482097" cy="2118893"/>
          </a:xfrm>
          <a:prstGeom prst="rect">
            <a:avLst/>
          </a:prstGeom>
        </p:spPr>
      </p:pic>
      <p:sp>
        <p:nvSpPr>
          <p:cNvPr id="22" name="Text Box 6"/>
          <p:cNvSpPr txBox="1">
            <a:spLocks noChangeArrowheads="1"/>
          </p:cNvSpPr>
          <p:nvPr/>
        </p:nvSpPr>
        <p:spPr bwMode="auto">
          <a:xfrm>
            <a:off x="462548" y="5949280"/>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23" name="Title 1"/>
          <p:cNvSpPr>
            <a:spLocks/>
          </p:cNvSpPr>
          <p:nvPr/>
        </p:nvSpPr>
        <p:spPr bwMode="auto">
          <a:xfrm>
            <a:off x="2051720" y="692696"/>
            <a:ext cx="629877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4" name="Title 1"/>
          <p:cNvSpPr>
            <a:spLocks/>
          </p:cNvSpPr>
          <p:nvPr/>
        </p:nvSpPr>
        <p:spPr bwMode="auto">
          <a:xfrm>
            <a:off x="2051721" y="1628800"/>
            <a:ext cx="6948264"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500"/>
              </a:lnSpc>
            </a:pPr>
            <a:r>
              <a:rPr lang="es-PR" altLang="es-PR" sz="2600" b="0" dirty="0">
                <a:solidFill>
                  <a:srgbClr val="484876"/>
                </a:solidFill>
                <a:effectLst>
                  <a:outerShdw blurRad="38100" dist="38100" dir="2700000" algn="tl">
                    <a:srgbClr val="C0C0C0"/>
                  </a:outerShdw>
                </a:effectLst>
                <a:latin typeface="Arial Black" pitchFamily="34" charset="0"/>
                <a:cs typeface="Arial" charset="0"/>
              </a:rPr>
              <a:t>FORTALEZA MUSCULAR FUNCIONAL</a:t>
            </a:r>
          </a:p>
          <a:p>
            <a:endParaRPr lang="es-PR" altLang="es-PR" sz="1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5" name="Text Box 6"/>
          <p:cNvSpPr txBox="1">
            <a:spLocks noChangeArrowheads="1"/>
          </p:cNvSpPr>
          <p:nvPr/>
        </p:nvSpPr>
        <p:spPr bwMode="auto">
          <a:xfrm>
            <a:off x="689093" y="3083867"/>
            <a:ext cx="5899131" cy="49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900" dirty="0" err="1">
                <a:solidFill>
                  <a:srgbClr val="484876"/>
                </a:solidFill>
                <a:effectLst>
                  <a:outerShdw blurRad="38100" dist="38100" dir="2700000" algn="tl">
                    <a:srgbClr val="C0C0C0"/>
                  </a:outerShdw>
                </a:effectLst>
                <a:latin typeface="Calibri" panose="020F0502020204030204" pitchFamily="34" charset="0"/>
              </a:rPr>
              <a:t>Cualidad</a:t>
            </a:r>
            <a:r>
              <a:rPr lang="en-US" altLang="es-PR" sz="2900" dirty="0">
                <a:solidFill>
                  <a:srgbClr val="484876"/>
                </a:solidFill>
                <a:effectLst>
                  <a:outerShdw blurRad="38100" dist="38100" dir="2700000" algn="tl">
                    <a:srgbClr val="C0C0C0"/>
                  </a:outerShdw>
                </a:effectLst>
                <a:latin typeface="Calibri" panose="020F0502020204030204" pitchFamily="34" charset="0"/>
              </a:rPr>
              <a:t> del </a:t>
            </a:r>
            <a:r>
              <a:rPr lang="en-US" altLang="es-PR" sz="2900" dirty="0" err="1">
                <a:solidFill>
                  <a:srgbClr val="484876"/>
                </a:solidFill>
                <a:effectLst>
                  <a:outerShdw blurRad="38100" dist="38100" dir="2700000" algn="tl">
                    <a:srgbClr val="C0C0C0"/>
                  </a:outerShdw>
                </a:effectLst>
                <a:latin typeface="Calibri" panose="020F0502020204030204" pitchFamily="34" charset="0"/>
              </a:rPr>
              <a:t>movimiento</a:t>
            </a:r>
            <a:r>
              <a:rPr lang="en-US" altLang="es-PR" sz="2900" dirty="0">
                <a:solidFill>
                  <a:srgbClr val="484876"/>
                </a:solidFill>
                <a:effectLst>
                  <a:outerShdw blurRad="38100" dist="38100" dir="2700000" algn="tl">
                    <a:srgbClr val="C0C0C0"/>
                  </a:outerShdw>
                </a:effectLst>
                <a:latin typeface="Calibri" panose="020F0502020204030204" pitchFamily="34" charset="0"/>
              </a:rPr>
              <a:t> </a:t>
            </a:r>
            <a:r>
              <a:rPr lang="en-US" altLang="es-PR" sz="2900" dirty="0" err="1">
                <a:solidFill>
                  <a:srgbClr val="484876"/>
                </a:solidFill>
                <a:effectLst>
                  <a:outerShdw blurRad="38100" dist="38100" dir="2700000" algn="tl">
                    <a:srgbClr val="C0C0C0"/>
                  </a:outerShdw>
                </a:effectLst>
                <a:latin typeface="Calibri" panose="020F0502020204030204" pitchFamily="34" charset="0"/>
              </a:rPr>
              <a:t>funcional</a:t>
            </a:r>
            <a:r>
              <a:rPr lang="en-US" altLang="es-PR" sz="2900" dirty="0">
                <a:solidFill>
                  <a:srgbClr val="484876"/>
                </a:solidFill>
                <a:effectLst>
                  <a:outerShdw blurRad="38100" dist="38100" dir="2700000" algn="tl">
                    <a:srgbClr val="C0C0C0"/>
                  </a:outerShdw>
                </a:effectLst>
                <a:latin typeface="Calibri" panose="020F0502020204030204" pitchFamily="34" charset="0"/>
              </a:rPr>
              <a:t>:</a:t>
            </a:r>
            <a:endParaRPr lang="en-US" altLang="es-PR" sz="2900" b="0" i="1" dirty="0">
              <a:solidFill>
                <a:srgbClr val="FF0000"/>
              </a:solidFill>
              <a:latin typeface="Arial Black" panose="020B0A04020102020204" pitchFamily="34" charset="0"/>
            </a:endParaRPr>
          </a:p>
        </p:txBody>
      </p:sp>
      <p:sp>
        <p:nvSpPr>
          <p:cNvPr id="26" name="Text Box 12"/>
          <p:cNvSpPr txBox="1">
            <a:spLocks noChangeArrowheads="1"/>
          </p:cNvSpPr>
          <p:nvPr/>
        </p:nvSpPr>
        <p:spPr bwMode="auto">
          <a:xfrm>
            <a:off x="1412993" y="4112088"/>
            <a:ext cx="3663064"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panose="020B0604020202020204" pitchFamily="34" charset="0"/>
              </a:rPr>
              <a:t>Se entrena y evalúa:</a:t>
            </a:r>
            <a:endParaRPr lang="en-US" altLang="es-PR" sz="2200" b="0" i="1"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27" name="Picture 13" descr="Bullets_Arrow-Thin_Green_Right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918" y="4145425"/>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4"/>
          <p:cNvSpPr txBox="1">
            <a:spLocks noChangeArrowheads="1"/>
          </p:cNvSpPr>
          <p:nvPr/>
        </p:nvSpPr>
        <p:spPr bwMode="auto">
          <a:xfrm>
            <a:off x="1049456" y="3607213"/>
            <a:ext cx="474668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La </a:t>
            </a:r>
            <a:r>
              <a:rPr lang="en-US" altLang="es-PR" sz="2100" dirty="0" err="1">
                <a:solidFill>
                  <a:srgbClr val="000000"/>
                </a:solidFill>
              </a:rPr>
              <a:t>fortaliza</a:t>
            </a:r>
            <a:r>
              <a:rPr lang="en-US" altLang="es-PR" sz="2100" dirty="0">
                <a:solidFill>
                  <a:srgbClr val="000000"/>
                </a:solidFill>
              </a:rPr>
              <a:t> muscular </a:t>
            </a:r>
            <a:r>
              <a:rPr lang="en-US" altLang="es-PR" sz="2100" dirty="0" err="1">
                <a:solidFill>
                  <a:srgbClr val="000000"/>
                </a:solidFill>
              </a:rPr>
              <a:t>funcional</a:t>
            </a:r>
            <a:r>
              <a:rPr lang="en-US" altLang="es-PR" sz="2100" dirty="0">
                <a:solidFill>
                  <a:srgbClr val="000000"/>
                </a:solidFill>
              </a:rPr>
              <a:t>:</a:t>
            </a:r>
            <a:endParaRPr lang="en-US" altLang="es-PR" sz="2100" b="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29" name="Picture 15"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555" y="36786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0"/>
          <p:cNvSpPr txBox="1">
            <a:spLocks noChangeArrowheads="1"/>
          </p:cNvSpPr>
          <p:nvPr/>
        </p:nvSpPr>
        <p:spPr bwMode="auto">
          <a:xfrm>
            <a:off x="1698743" y="4553512"/>
            <a:ext cx="3521329"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Calibri" panose="020F0502020204030204" pitchFamily="34" charset="0"/>
              </a:rPr>
              <a:t>Fundamentado en la:</a:t>
            </a:r>
            <a:endParaRPr lang="en-US" altLang="es-PR" sz="2200" b="0" i="1" u="sng"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31" name="Picture 21" descr="Bullet_Square_Belved_Red1_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4280" y="4656700"/>
            <a:ext cx="184150" cy="184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PntBlue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536" y="3155875"/>
            <a:ext cx="366954" cy="3344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3" descr="CURVHEA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59226" y="2132856"/>
            <a:ext cx="36004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a:spLocks/>
          </p:cNvSpPr>
          <p:nvPr/>
        </p:nvSpPr>
        <p:spPr bwMode="auto">
          <a:xfrm>
            <a:off x="2231233" y="2196356"/>
            <a:ext cx="324036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CARATER</a:t>
            </a:r>
            <a:r>
              <a:rPr lang="en-US" altLang="es-PR" sz="2500" b="0" i="1" dirty="0">
                <a:solidFill>
                  <a:srgbClr val="484876"/>
                </a:solidFill>
                <a:effectLst>
                  <a:outerShdw blurRad="38100" dist="38100" dir="2700000" algn="tl">
                    <a:srgbClr val="C0C0C0"/>
                  </a:outerShdw>
                </a:effectLst>
                <a:latin typeface="Arial Black" pitchFamily="34" charset="0"/>
                <a:cs typeface="Arial" charset="0"/>
              </a:rPr>
              <a:t>ÍSTICA</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35" name="Text Box 73"/>
          <p:cNvSpPr txBox="1">
            <a:spLocks noChangeArrowheads="1"/>
          </p:cNvSpPr>
          <p:nvPr/>
        </p:nvSpPr>
        <p:spPr bwMode="auto">
          <a:xfrm>
            <a:off x="2052637" y="5408232"/>
            <a:ext cx="604775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i="1" dirty="0">
                <a:solidFill>
                  <a:srgbClr val="000000"/>
                </a:solidFill>
                <a:latin typeface="Times New Roman" pitchFamily="18" charset="0"/>
              </a:rPr>
              <a:t>No existe la cuantificación (</a:t>
            </a:r>
            <a:r>
              <a:rPr lang="es-ES" altLang="es-PR" sz="2200" i="1" dirty="0" err="1">
                <a:solidFill>
                  <a:srgbClr val="000000"/>
                </a:solidFill>
                <a:latin typeface="Times New Roman" pitchFamily="18" charset="0"/>
              </a:rPr>
              <a:t>Ej</a:t>
            </a:r>
            <a:r>
              <a:rPr lang="es-ES" altLang="es-PR" sz="2200" i="1" dirty="0">
                <a:solidFill>
                  <a:srgbClr val="000000"/>
                </a:solidFill>
                <a:latin typeface="Times New Roman" pitchFamily="18" charset="0"/>
              </a:rPr>
              <a:t>: carga o número)</a:t>
            </a:r>
            <a:endParaRPr lang="en-US" altLang="es-PR" sz="2200" i="1" dirty="0">
              <a:solidFill>
                <a:srgbClr val="FF0000"/>
              </a:solidFill>
              <a:effectLst>
                <a:outerShdw blurRad="38100" dist="38100" dir="2700000" algn="tl">
                  <a:srgbClr val="C0C0C0"/>
                </a:outerShdw>
              </a:effectLst>
              <a:latin typeface="Times New Roman" pitchFamily="18" charset="0"/>
            </a:endParaRPr>
          </a:p>
        </p:txBody>
      </p:sp>
      <p:sp>
        <p:nvSpPr>
          <p:cNvPr id="36" name="Text Box 74"/>
          <p:cNvSpPr txBox="1">
            <a:spLocks noChangeArrowheads="1"/>
          </p:cNvSpPr>
          <p:nvPr/>
        </p:nvSpPr>
        <p:spPr bwMode="auto">
          <a:xfrm>
            <a:off x="2016125" y="5049457"/>
            <a:ext cx="3996036"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nb-NO" altLang="es-PR" sz="1900" dirty="0"/>
              <a:t>Calidad del movimiento:</a:t>
            </a:r>
            <a:endParaRPr lang="en-US" altLang="es-PR" sz="1900" dirty="0"/>
          </a:p>
        </p:txBody>
      </p:sp>
      <p:pic>
        <p:nvPicPr>
          <p:cNvPr id="37" name="Picture 75" descr="Bullet_Round_Sphere_Violete_0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35150" y="5120895"/>
            <a:ext cx="234950" cy="212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2156672"/>
      </p:ext>
    </p:extLst>
  </p:cSld>
  <p:clrMapOvr>
    <a:masterClrMapping/>
  </p:clrMapOvr>
  <p:transition spd="slow">
    <p:checke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36344" y="2636912"/>
            <a:ext cx="8128145"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Pruebas máximas fundamentadas en carreras de velocidad:</a:t>
            </a:r>
          </a:p>
        </p:txBody>
      </p:sp>
      <p:pic>
        <p:nvPicPr>
          <p:cNvPr id="3"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263691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8"/>
          <p:cNvSpPr txBox="1">
            <a:spLocks noChangeArrowheads="1"/>
          </p:cNvSpPr>
          <p:nvPr/>
        </p:nvSpPr>
        <p:spPr bwMode="auto">
          <a:xfrm>
            <a:off x="1259459" y="3469673"/>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a:solidFill>
                  <a:srgbClr val="000000"/>
                </a:solidFill>
                <a:latin typeface="Calibri" pitchFamily="34" charset="0"/>
              </a:rPr>
              <a:t>Carreras </a:t>
            </a:r>
            <a:r>
              <a:rPr lang="en-US" altLang="es-PR" sz="2700" b="1" dirty="0" err="1">
                <a:solidFill>
                  <a:srgbClr val="000000"/>
                </a:solidFill>
                <a:latin typeface="Calibri" pitchFamily="34" charset="0"/>
              </a:rPr>
              <a:t>ejecutadas</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en</a:t>
            </a:r>
            <a:r>
              <a:rPr lang="en-US" altLang="es-PR" sz="2700" b="1" dirty="0">
                <a:solidFill>
                  <a:srgbClr val="000000"/>
                </a:solidFill>
                <a:latin typeface="Calibri" pitchFamily="34" charset="0"/>
              </a:rPr>
              <a:t> </a:t>
            </a:r>
            <a:r>
              <a:rPr lang="en-US" altLang="es-PR" sz="2700" b="1" dirty="0" err="1">
                <a:solidFill>
                  <a:srgbClr val="000000"/>
                </a:solidFill>
                <a:latin typeface="Calibri" pitchFamily="34" charset="0"/>
              </a:rPr>
              <a:t>periodos</a:t>
            </a:r>
            <a:r>
              <a:rPr lang="en-US" altLang="es-PR" sz="2700" b="1" dirty="0">
                <a:solidFill>
                  <a:srgbClr val="000000"/>
                </a:solidFill>
                <a:latin typeface="Calibri" pitchFamily="34" charset="0"/>
              </a:rPr>
              <a:t> de </a:t>
            </a:r>
            <a:r>
              <a:rPr lang="en-US" altLang="es-PR" sz="2700" b="1" dirty="0" err="1">
                <a:solidFill>
                  <a:srgbClr val="000000"/>
                </a:solidFill>
                <a:latin typeface="Calibri" pitchFamily="34" charset="0"/>
              </a:rPr>
              <a:t>tiempo</a:t>
            </a:r>
            <a:r>
              <a:rPr lang="en-US" altLang="es-PR" sz="2700" b="1" dirty="0">
                <a:solidFill>
                  <a:srgbClr val="000000"/>
                </a:solidFill>
                <a:latin typeface="Calibri" pitchFamily="34" charset="0"/>
              </a:rPr>
              <a:t> breves:</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5"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4" y="3594874"/>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5"/>
          <p:cNvSpPr txBox="1">
            <a:spLocks noChangeArrowheads="1"/>
          </p:cNvSpPr>
          <p:nvPr/>
        </p:nvSpPr>
        <p:spPr bwMode="auto">
          <a:xfrm>
            <a:off x="1622723" y="4671485"/>
            <a:ext cx="7485781"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Carreras cortas completadas de 5 a 10 segundos (potencia anaeróbica pico)</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7" name="Picture 26"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41" y="4704822"/>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5"/>
          <p:cNvSpPr txBox="1">
            <a:spLocks noChangeArrowheads="1"/>
          </p:cNvSpPr>
          <p:nvPr/>
        </p:nvSpPr>
        <p:spPr bwMode="auto">
          <a:xfrm>
            <a:off x="1622724" y="5463573"/>
            <a:ext cx="7343652"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Carreras cortas completadas dentro de 30  a 60 segundos (potencia anaeróbica promedio)</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9" name="Picture 26"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41" y="549691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5"/>
          <p:cNvSpPr txBox="1">
            <a:spLocks noChangeArrowheads="1"/>
          </p:cNvSpPr>
          <p:nvPr/>
        </p:nvSpPr>
        <p:spPr bwMode="auto">
          <a:xfrm>
            <a:off x="1622724" y="4178591"/>
            <a:ext cx="734365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Carreras de velocidad realizadas en seis segundos</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1" name="Picture 26"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41" y="4211928"/>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640207"/>
            <a:ext cx="2736304" cy="1917201"/>
          </a:xfrm>
          <a:prstGeom prst="rect">
            <a:avLst/>
          </a:prstGeom>
          <a:effectLst>
            <a:softEdge rad="317500"/>
          </a:effectLst>
        </p:spPr>
      </p:pic>
      <p:sp>
        <p:nvSpPr>
          <p:cNvPr id="13" name="Title 1"/>
          <p:cNvSpPr>
            <a:spLocks/>
          </p:cNvSpPr>
          <p:nvPr/>
        </p:nvSpPr>
        <p:spPr bwMode="auto">
          <a:xfrm>
            <a:off x="2771800" y="764183"/>
            <a:ext cx="6194177"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APTITUD/CAPACIDAD ANAERÓBICA</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4" name="Picture 23" descr="CURVHE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3808" y="1701180"/>
            <a:ext cx="237775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p:cNvSpPr>
          <p:nvPr/>
        </p:nvSpPr>
        <p:spPr bwMode="auto">
          <a:xfrm>
            <a:off x="2845297" y="1772618"/>
            <a:ext cx="2161729"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VELOCIDAD</a:t>
            </a:r>
          </a:p>
        </p:txBody>
      </p:sp>
    </p:spTree>
    <p:custDataLst>
      <p:tags r:id="rId1"/>
    </p:custDataLst>
    <p:extLst>
      <p:ext uri="{BB962C8B-B14F-4D97-AF65-F5344CB8AC3E}">
        <p14:creationId xmlns:p14="http://schemas.microsoft.com/office/powerpoint/2010/main" val="3581988511"/>
      </p:ext>
    </p:extLst>
  </p:cSld>
  <p:clrMapOvr>
    <a:masterClrMapping/>
  </p:clrMapOvr>
  <p:transition spd="slow">
    <p:checke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01" y="509027"/>
            <a:ext cx="2723144" cy="2530922"/>
          </a:xfrm>
          <a:prstGeom prst="rect">
            <a:avLst/>
          </a:prstGeom>
        </p:spPr>
      </p:pic>
      <p:sp>
        <p:nvSpPr>
          <p:cNvPr id="3" name="Text Box 2"/>
          <p:cNvSpPr txBox="1">
            <a:spLocks noChangeArrowheads="1"/>
          </p:cNvSpPr>
          <p:nvPr/>
        </p:nvSpPr>
        <p:spPr bwMode="auto">
          <a:xfrm>
            <a:off x="836344" y="3216657"/>
            <a:ext cx="8128145" cy="117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Carreras de velocidad máximas, completadas dentro de 60 a 120 segundos, adaptadas a deportes particulares/específicos:</a:t>
            </a:r>
          </a:p>
        </p:txBody>
      </p:sp>
      <p:pic>
        <p:nvPicPr>
          <p:cNvPr id="4"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321665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8"/>
          <p:cNvSpPr txBox="1">
            <a:spLocks noChangeArrowheads="1"/>
          </p:cNvSpPr>
          <p:nvPr/>
        </p:nvSpPr>
        <p:spPr bwMode="auto">
          <a:xfrm>
            <a:off x="1246237" y="4440793"/>
            <a:ext cx="7214196" cy="52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Ejemplos</a:t>
            </a:r>
            <a:r>
              <a:rPr lang="en-US" altLang="es-PR" sz="2700" b="1" dirty="0">
                <a:solidFill>
                  <a:srgbClr val="000000"/>
                </a:solidFill>
                <a:latin typeface="Calibri" pitchFamily="34" charset="0"/>
              </a:rPr>
              <a:t>:</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6" name="Picture 2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4565994"/>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5"/>
          <p:cNvSpPr txBox="1">
            <a:spLocks noChangeArrowheads="1"/>
          </p:cNvSpPr>
          <p:nvPr/>
        </p:nvSpPr>
        <p:spPr bwMode="auto">
          <a:xfrm>
            <a:off x="1609501" y="5570597"/>
            <a:ext cx="748578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Patinaje sobre hielo</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8" name="Picture 7"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8419" y="5603934"/>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5"/>
          <p:cNvSpPr txBox="1">
            <a:spLocks noChangeArrowheads="1"/>
          </p:cNvSpPr>
          <p:nvPr/>
        </p:nvSpPr>
        <p:spPr bwMode="auto">
          <a:xfrm>
            <a:off x="1609502" y="6056304"/>
            <a:ext cx="7343652"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Otros</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0"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8419" y="6089641"/>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5"/>
          <p:cNvSpPr txBox="1">
            <a:spLocks noChangeArrowheads="1"/>
          </p:cNvSpPr>
          <p:nvPr/>
        </p:nvSpPr>
        <p:spPr bwMode="auto">
          <a:xfrm>
            <a:off x="1609502" y="5077703"/>
            <a:ext cx="7138963"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Correr</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12"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8419" y="511104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p:cNvSpPr>
          <p:nvPr/>
        </p:nvSpPr>
        <p:spPr bwMode="auto">
          <a:xfrm>
            <a:off x="2770311" y="836191"/>
            <a:ext cx="6194177"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APTITUD/CAPACIDAD ANAERÓBICA</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4" name="Picture 23" descr="CURVHE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319" y="2060848"/>
            <a:ext cx="237775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p:cNvSpPr>
          <p:nvPr/>
        </p:nvSpPr>
        <p:spPr bwMode="auto">
          <a:xfrm>
            <a:off x="2843808" y="2132286"/>
            <a:ext cx="2161729"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VELOCIDAD</a:t>
            </a: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6096" y="4385312"/>
            <a:ext cx="2411722" cy="1968311"/>
          </a:xfrm>
          <a:prstGeom prst="rect">
            <a:avLst/>
          </a:prstGeom>
        </p:spPr>
      </p:pic>
    </p:spTree>
    <p:custDataLst>
      <p:tags r:id="rId1"/>
    </p:custDataLst>
    <p:extLst>
      <p:ext uri="{BB962C8B-B14F-4D97-AF65-F5344CB8AC3E}">
        <p14:creationId xmlns:p14="http://schemas.microsoft.com/office/powerpoint/2010/main" val="1320492610"/>
      </p:ext>
    </p:extLst>
  </p:cSld>
  <p:clrMapOvr>
    <a:masterClrMapping/>
  </p:clrMapOvr>
  <p:transition spd="slow">
    <p:checke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520585"/>
            <a:ext cx="2156909" cy="2332351"/>
          </a:xfrm>
          <a:prstGeom prst="rect">
            <a:avLst/>
          </a:prstGeom>
        </p:spPr>
      </p:pic>
      <p:sp>
        <p:nvSpPr>
          <p:cNvPr id="17" name="Text Box 2"/>
          <p:cNvSpPr txBox="1">
            <a:spLocks noChangeArrowheads="1"/>
          </p:cNvSpPr>
          <p:nvPr/>
        </p:nvSpPr>
        <p:spPr bwMode="auto">
          <a:xfrm>
            <a:off x="836344" y="4129217"/>
            <a:ext cx="8128145" cy="117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Carreras de 15, 40 y 55 metros, incluyendo una carrera de 40 metros, posterior al inicio de una carrera de 15 metros</a:t>
            </a:r>
          </a:p>
        </p:txBody>
      </p:sp>
      <p:pic>
        <p:nvPicPr>
          <p:cNvPr id="18"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412921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a:spLocks/>
          </p:cNvSpPr>
          <p:nvPr/>
        </p:nvSpPr>
        <p:spPr bwMode="auto">
          <a:xfrm>
            <a:off x="2699792" y="692696"/>
            <a:ext cx="6194177"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APTITUD/CAPACIDAD ANAERÓBICA</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0" name="Picture 23"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1800" y="1917353"/>
            <a:ext cx="237775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a:spLocks/>
          </p:cNvSpPr>
          <p:nvPr/>
        </p:nvSpPr>
        <p:spPr bwMode="auto">
          <a:xfrm>
            <a:off x="2773289" y="1988791"/>
            <a:ext cx="2161729"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VELOCIDAD</a:t>
            </a:r>
          </a:p>
        </p:txBody>
      </p:sp>
      <p:sp>
        <p:nvSpPr>
          <p:cNvPr id="22" name="Text Box 2"/>
          <p:cNvSpPr txBox="1">
            <a:spLocks noChangeArrowheads="1"/>
          </p:cNvSpPr>
          <p:nvPr/>
        </p:nvSpPr>
        <p:spPr bwMode="auto">
          <a:xfrm>
            <a:off x="836343" y="5353353"/>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Carrera de velocidad 7- X 30 metros</a:t>
            </a:r>
          </a:p>
        </p:txBody>
      </p:sp>
      <p:pic>
        <p:nvPicPr>
          <p:cNvPr id="23" name="Picture 2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535335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p:cNvSpPr txBox="1">
            <a:spLocks noChangeArrowheads="1"/>
          </p:cNvSpPr>
          <p:nvPr/>
        </p:nvSpPr>
        <p:spPr bwMode="auto">
          <a:xfrm>
            <a:off x="836344" y="2976972"/>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Prueba de ida y vuelta de 300 yardas (273 metros)</a:t>
            </a:r>
          </a:p>
        </p:txBody>
      </p:sp>
      <p:pic>
        <p:nvPicPr>
          <p:cNvPr id="25" name="Picture 2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297697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p:cNvSpPr txBox="1">
            <a:spLocks noChangeArrowheads="1"/>
          </p:cNvSpPr>
          <p:nvPr/>
        </p:nvSpPr>
        <p:spPr bwMode="auto">
          <a:xfrm>
            <a:off x="836344" y="3553153"/>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a:t>
            </a:r>
            <a:r>
              <a:rPr lang="en-US" altLang="es-PR" sz="2600" b="1" dirty="0" err="1">
                <a:latin typeface="Arial" panose="020B0604020202020204" pitchFamily="34" charset="0"/>
                <a:cs typeface="Arial" panose="020B0604020202020204" pitchFamily="34" charset="0"/>
              </a:rPr>
              <a:t>ácticas</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velocidad</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en</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filas</a:t>
            </a:r>
            <a:r>
              <a:rPr lang="en-US" altLang="es-PR" sz="2600" b="1" dirty="0">
                <a:latin typeface="Arial" panose="020B0604020202020204" pitchFamily="34" charset="0"/>
                <a:cs typeface="Arial" panose="020B0604020202020204" pitchFamily="34" charset="0"/>
              </a:rPr>
              <a:t> (line drill)</a:t>
            </a:r>
            <a:endParaRPr lang="es-PR" altLang="es-PR" sz="2600" b="1" dirty="0">
              <a:latin typeface="Arial" panose="020B0604020202020204" pitchFamily="34" charset="0"/>
              <a:cs typeface="Arial" panose="020B0604020202020204" pitchFamily="34" charset="0"/>
            </a:endParaRPr>
          </a:p>
        </p:txBody>
      </p:sp>
      <p:pic>
        <p:nvPicPr>
          <p:cNvPr id="27" name="Picture 26"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355315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
          <p:cNvSpPr txBox="1">
            <a:spLocks noChangeArrowheads="1"/>
          </p:cNvSpPr>
          <p:nvPr/>
        </p:nvSpPr>
        <p:spPr bwMode="auto">
          <a:xfrm>
            <a:off x="836344" y="5928896"/>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Prueba de 400 metros (400 </a:t>
            </a:r>
            <a:r>
              <a:rPr lang="es-PR" altLang="es-PR" sz="2600" b="1" dirty="0" err="1">
                <a:latin typeface="Arial" panose="020B0604020202020204" pitchFamily="34" charset="0"/>
                <a:cs typeface="Arial" panose="020B0604020202020204" pitchFamily="34" charset="0"/>
              </a:rPr>
              <a:t>meters</a:t>
            </a:r>
            <a:r>
              <a:rPr lang="es-PR" altLang="es-PR" sz="2600" b="1" dirty="0">
                <a:latin typeface="Arial" panose="020B0604020202020204" pitchFamily="34" charset="0"/>
                <a:cs typeface="Arial" panose="020B0604020202020204" pitchFamily="34" charset="0"/>
              </a:rPr>
              <a:t> </a:t>
            </a:r>
            <a:r>
              <a:rPr lang="es-PR" altLang="es-PR" sz="2600" b="1" dirty="0" err="1">
                <a:latin typeface="Arial" panose="020B0604020202020204" pitchFamily="34" charset="0"/>
                <a:cs typeface="Arial" panose="020B0604020202020204" pitchFamily="34" charset="0"/>
              </a:rPr>
              <a:t>drop</a:t>
            </a:r>
            <a:r>
              <a:rPr lang="es-PR" altLang="es-PR" sz="2600" b="1" dirty="0">
                <a:latin typeface="Arial" panose="020B0604020202020204" pitchFamily="34" charset="0"/>
                <a:cs typeface="Arial" panose="020B0604020202020204" pitchFamily="34" charset="0"/>
              </a:rPr>
              <a:t> off test)</a:t>
            </a:r>
          </a:p>
        </p:txBody>
      </p:sp>
      <p:pic>
        <p:nvPicPr>
          <p:cNvPr id="29" name="Picture 28"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5928896"/>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1053354"/>
      </p:ext>
    </p:extLst>
  </p:cSld>
  <p:clrMapOvr>
    <a:masterClrMapping/>
  </p:clrMapOvr>
  <p:transition spd="slow">
    <p:checke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p:cNvSpPr>
          <p:nvPr/>
        </p:nvSpPr>
        <p:spPr bwMode="auto">
          <a:xfrm>
            <a:off x="2051720" y="548680"/>
            <a:ext cx="6194177"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APTITUD/CAPACIDAD ANAERÓBICA</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8"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1484784"/>
            <a:ext cx="43924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p:cNvSpPr>
          <p:nvPr/>
        </p:nvSpPr>
        <p:spPr bwMode="auto">
          <a:xfrm>
            <a:off x="2411760" y="1556222"/>
            <a:ext cx="3960440"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POTENCIA MUSCULAR</a:t>
            </a:r>
          </a:p>
        </p:txBody>
      </p:sp>
      <p:sp>
        <p:nvSpPr>
          <p:cNvPr id="20" name="Text Box 2"/>
          <p:cNvSpPr txBox="1">
            <a:spLocks noChangeArrowheads="1"/>
          </p:cNvSpPr>
          <p:nvPr/>
        </p:nvSpPr>
        <p:spPr bwMode="auto">
          <a:xfrm>
            <a:off x="1052367" y="3429000"/>
            <a:ext cx="7984129"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Índice de fortaleza reactiva (atletas)</a:t>
            </a:r>
          </a:p>
        </p:txBody>
      </p:sp>
      <p:pic>
        <p:nvPicPr>
          <p:cNvPr id="21" name="Picture 2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42900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a:spLocks/>
          </p:cNvSpPr>
          <p:nvPr/>
        </p:nvSpPr>
        <p:spPr bwMode="auto">
          <a:xfrm>
            <a:off x="2052736" y="2348880"/>
            <a:ext cx="6841234" cy="97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10000"/>
              </a:lnSpc>
            </a:pP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EVALUACIÓN DE LAS CAPACIDADES DE LOS</a:t>
            </a:r>
          </a:p>
          <a:p>
            <a:pPr>
              <a:lnSpc>
                <a:spcPct val="110000"/>
              </a:lnSpc>
            </a:pPr>
            <a:r>
              <a:rPr lang="es-PR" altLang="es-PR" sz="2000" b="0" i="1" dirty="0">
                <a:solidFill>
                  <a:srgbClr val="B40049"/>
                </a:solidFill>
                <a:effectLst>
                  <a:outerShdw blurRad="38100" dist="38100" dir="2700000" algn="tl">
                    <a:srgbClr val="C0C0C0"/>
                  </a:outerShdw>
                </a:effectLst>
                <a:latin typeface="Arial Black" pitchFamily="34" charset="0"/>
                <a:cs typeface="Arial" charset="0"/>
              </a:rPr>
              <a:t>CICLOS DE ESTIRAMIENTO-ACORTAMIENTO</a:t>
            </a:r>
          </a:p>
          <a:p>
            <a:pPr>
              <a:lnSpc>
                <a:spcPct val="110000"/>
              </a:lnSpc>
            </a:pP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A NIVEL DE LOS MÚSCULOS ESQUELÉTICOS</a:t>
            </a: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3795067"/>
            <a:ext cx="4203428" cy="2802285"/>
          </a:xfrm>
          <a:prstGeom prst="rect">
            <a:avLst/>
          </a:prstGeom>
          <a:effectLst>
            <a:softEdge rad="317500"/>
          </a:effectLst>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063" y="548680"/>
            <a:ext cx="1513657" cy="2836402"/>
          </a:xfrm>
          <a:prstGeom prst="rect">
            <a:avLst/>
          </a:prstGeom>
          <a:effectLst>
            <a:softEdge rad="127000"/>
          </a:effec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4792" y="3896607"/>
            <a:ext cx="3814481" cy="2542987"/>
          </a:xfrm>
          <a:prstGeom prst="rect">
            <a:avLst/>
          </a:prstGeom>
          <a:effectLst>
            <a:softEdge rad="127000"/>
          </a:effectLst>
        </p:spPr>
      </p:pic>
    </p:spTree>
    <p:custDataLst>
      <p:tags r:id="rId1"/>
    </p:custDataLst>
    <p:extLst>
      <p:ext uri="{BB962C8B-B14F-4D97-AF65-F5344CB8AC3E}">
        <p14:creationId xmlns:p14="http://schemas.microsoft.com/office/powerpoint/2010/main" val="3667542723"/>
      </p:ext>
    </p:extLst>
  </p:cSld>
  <p:clrMapOvr>
    <a:masterClrMapping/>
  </p:clrMapOvr>
  <p:transition spd="slow">
    <p:checke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628900" y="1412875"/>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2600" b="0" i="1">
                <a:solidFill>
                  <a:srgbClr val="484876"/>
                </a:solidFill>
                <a:effectLst>
                  <a:outerShdw blurRad="38100" dist="38100" dir="2700000" algn="tl">
                    <a:srgbClr val="C0C0C0"/>
                  </a:outerShdw>
                </a:effectLst>
                <a:latin typeface="Arial Black" pitchFamily="34" charset="0"/>
                <a:cs typeface="Arial" charset="0"/>
              </a:rPr>
              <a:t>Hielo – 24 a 48 horas</a:t>
            </a:r>
          </a:p>
        </p:txBody>
      </p:sp>
      <p:sp>
        <p:nvSpPr>
          <p:cNvPr id="3" name="Title 1"/>
          <p:cNvSpPr>
            <a:spLocks/>
          </p:cNvSpPr>
          <p:nvPr/>
        </p:nvSpPr>
        <p:spPr bwMode="auto">
          <a:xfrm>
            <a:off x="2663825" y="838200"/>
            <a:ext cx="6588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a:solidFill>
                  <a:srgbClr val="484876"/>
                </a:solidFill>
                <a:effectLst>
                  <a:outerShdw blurRad="38100" dist="38100" dir="2700000" algn="tl">
                    <a:srgbClr val="C0C0C0"/>
                  </a:outerShdw>
                </a:effectLst>
                <a:latin typeface="Arial Black" pitchFamily="34" charset="0"/>
                <a:cs typeface="Arial" charset="0"/>
              </a:rPr>
              <a:t>LESIONES – </a:t>
            </a:r>
            <a:r>
              <a:rPr lang="es-PR" altLang="es-PR" sz="2400" b="0" i="1">
                <a:solidFill>
                  <a:srgbClr val="484876"/>
                </a:solidFill>
                <a:effectLst>
                  <a:outerShdw blurRad="38100" dist="38100" dir="2700000" algn="tl">
                    <a:srgbClr val="C0C0C0"/>
                  </a:outerShdw>
                </a:effectLst>
                <a:latin typeface="Arial Black" pitchFamily="34" charset="0"/>
                <a:cs typeface="Arial" charset="0"/>
              </a:rPr>
              <a:t>TRATAMIENTO AGUDO</a:t>
            </a:r>
            <a:r>
              <a:rPr lang="es-PR" altLang="es-PR" sz="2400" b="0">
                <a:solidFill>
                  <a:srgbClr val="484876"/>
                </a:solidFill>
                <a:effectLst>
                  <a:outerShdw blurRad="38100" dist="38100" dir="2700000" algn="tl">
                    <a:srgbClr val="C0C0C0"/>
                  </a:outerShdw>
                </a:effectLst>
                <a:latin typeface="Arial Black" pitchFamily="34" charset="0"/>
                <a:cs typeface="Arial" charset="0"/>
              </a:rPr>
              <a:t>:</a:t>
            </a:r>
            <a:endParaRPr lang="es-PR" altLang="es-PR" sz="26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97839" name="Picture 15"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988" y="2276475"/>
            <a:ext cx="7200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1187450" y="2347913"/>
            <a:ext cx="67691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100" b="0" i="1">
                <a:solidFill>
                  <a:srgbClr val="484876"/>
                </a:solidFill>
                <a:effectLst>
                  <a:outerShdw blurRad="38100" dist="38100" dir="2700000" algn="tl">
                    <a:srgbClr val="C0C0C0"/>
                  </a:outerShdw>
                </a:effectLst>
                <a:latin typeface="Arial Black" pitchFamily="34" charset="0"/>
                <a:cs typeface="Arial" charset="0"/>
              </a:rPr>
              <a:t> </a:t>
            </a:r>
            <a:r>
              <a:rPr lang="es-PR" altLang="es-PR" sz="2200" b="0" i="1">
                <a:solidFill>
                  <a:srgbClr val="484876"/>
                </a:solidFill>
                <a:effectLst>
                  <a:outerShdw blurRad="38100" dist="38100" dir="2700000" algn="tl">
                    <a:srgbClr val="C0C0C0"/>
                  </a:outerShdw>
                </a:effectLst>
                <a:latin typeface="Arial Black" pitchFamily="34" charset="0"/>
                <a:cs typeface="Arial" charset="0"/>
              </a:rPr>
              <a:t>MÉTODOS/MATERIAL DE ENFRIAMIENTO</a:t>
            </a:r>
            <a:endParaRPr lang="es-PR" altLang="es-PR" sz="21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997841" name="Text Box 17"/>
          <p:cNvSpPr txBox="1">
            <a:spLocks noChangeArrowheads="1"/>
          </p:cNvSpPr>
          <p:nvPr/>
        </p:nvSpPr>
        <p:spPr bwMode="auto">
          <a:xfrm>
            <a:off x="574675" y="30559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Toallas, “braces” o vendajes elásticos:</a:t>
            </a:r>
          </a:p>
        </p:txBody>
      </p:sp>
      <p:pic>
        <p:nvPicPr>
          <p:cNvPr id="1997842" name="Picture 1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127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97843" name="Text Box 19"/>
          <p:cNvSpPr txBox="1">
            <a:spLocks noChangeArrowheads="1"/>
          </p:cNvSpPr>
          <p:nvPr/>
        </p:nvSpPr>
        <p:spPr bwMode="auto">
          <a:xfrm>
            <a:off x="827088" y="35560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Heladas: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97844" name="Picture 20"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36274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97845" name="Text Box 21"/>
          <p:cNvSpPr txBox="1">
            <a:spLocks noChangeArrowheads="1"/>
          </p:cNvSpPr>
          <p:nvPr/>
        </p:nvSpPr>
        <p:spPr bwMode="auto">
          <a:xfrm>
            <a:off x="1190625" y="3987800"/>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Se pueden sumergir en agua helada:</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97846" name="Picture 22"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550" y="40211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997847" name="Text Box 23"/>
          <p:cNvSpPr txBox="1">
            <a:spLocks noChangeArrowheads="1"/>
          </p:cNvSpPr>
          <p:nvPr/>
        </p:nvSpPr>
        <p:spPr bwMode="auto">
          <a:xfrm>
            <a:off x="827088" y="54641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Conteniendo hielo finamente desmenuzado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97848" name="Picture 24"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55356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97849" name="Text Box 25"/>
          <p:cNvSpPr txBox="1">
            <a:spLocks noChangeArrowheads="1"/>
          </p:cNvSpPr>
          <p:nvPr/>
        </p:nvSpPr>
        <p:spPr bwMode="auto">
          <a:xfrm>
            <a:off x="1190625" y="4437063"/>
            <a:ext cx="7773988"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Remojadas en agua, se pueden colocar en la heladera hasta que se congelen para luego aplicarlas en la zona lesionada</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97850"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550" y="4470400"/>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1997851" name="Picture 27" descr="Ace_Bandage_001a_Belv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563" y="3068638"/>
            <a:ext cx="1944687" cy="1298575"/>
          </a:xfrm>
          <a:prstGeom prst="rect">
            <a:avLst/>
          </a:prstGeom>
          <a:noFill/>
          <a:extLst>
            <a:ext uri="{909E8E84-426E-40DD-AFC4-6F175D3DCCD1}">
              <a14:hiddenFill xmlns:a14="http://schemas.microsoft.com/office/drawing/2010/main">
                <a:solidFill>
                  <a:srgbClr val="FFFFFF"/>
                </a:solidFill>
              </a14:hiddenFill>
            </a:ext>
          </a:extLst>
        </p:spPr>
      </p:pic>
      <p:pic>
        <p:nvPicPr>
          <p:cNvPr id="1997852" name="Picture 28" descr="Ace_Bandage_002a_Belv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549275"/>
            <a:ext cx="2376488" cy="1585913"/>
          </a:xfrm>
          <a:prstGeom prst="rect">
            <a:avLst/>
          </a:prstGeom>
          <a:noFill/>
          <a:extLst>
            <a:ext uri="{909E8E84-426E-40DD-AFC4-6F175D3DCCD1}">
              <a14:hiddenFill xmlns:a14="http://schemas.microsoft.com/office/drawing/2010/main">
                <a:solidFill>
                  <a:srgbClr val="FFFFFF"/>
                </a:solidFill>
              </a14:hiddenFill>
            </a:ext>
          </a:extLst>
        </p:spPr>
      </p:pic>
      <p:pic>
        <p:nvPicPr>
          <p:cNvPr id="1997853" name="Picture 29" descr="Cold_Brace_001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9925" y="5146675"/>
            <a:ext cx="1584325" cy="1363663"/>
          </a:xfrm>
          <a:prstGeom prst="rect">
            <a:avLst/>
          </a:prstGeom>
          <a:noFill/>
          <a:extLst>
            <a:ext uri="{909E8E84-426E-40DD-AFC4-6F175D3DCCD1}">
              <a14:hiddenFill xmlns:a14="http://schemas.microsoft.com/office/drawing/2010/main">
                <a:solidFill>
                  <a:srgbClr val="FFFFFF"/>
                </a:solidFill>
              </a14:hiddenFill>
            </a:ext>
          </a:extLst>
        </p:spPr>
      </p:pic>
      <p:sp>
        <p:nvSpPr>
          <p:cNvPr id="1997854" name="Text Box 30"/>
          <p:cNvSpPr txBox="1">
            <a:spLocks noChangeArrowheads="1"/>
          </p:cNvSpPr>
          <p:nvPr/>
        </p:nvSpPr>
        <p:spPr bwMode="auto">
          <a:xfrm>
            <a:off x="1190625" y="5899150"/>
            <a:ext cx="17256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Dentro de:</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97855" name="Picture 31"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550" y="593248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997856" name="Text Box 32"/>
          <p:cNvSpPr txBox="1">
            <a:spLocks noChangeArrowheads="1"/>
          </p:cNvSpPr>
          <p:nvPr/>
        </p:nvSpPr>
        <p:spPr bwMode="auto">
          <a:xfrm>
            <a:off x="1190625" y="6237288"/>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Bolsas de hielo</a:t>
            </a:r>
            <a:endParaRPr lang="en-US" altLang="es-PR" sz="2200" b="0" i="1">
              <a:solidFill>
                <a:srgbClr val="FF0000"/>
              </a:solidFill>
              <a:effectLst>
                <a:outerShdw blurRad="38100" dist="38100" dir="2700000" algn="tl">
                  <a:srgbClr val="C0C0C0"/>
                </a:outerShdw>
              </a:effectLst>
              <a:latin typeface="Calibri" pitchFamily="34" charset="0"/>
            </a:endParaRPr>
          </a:p>
        </p:txBody>
      </p:sp>
      <p:pic>
        <p:nvPicPr>
          <p:cNvPr id="1997857" name="Picture 33" descr="Ice-Pack_001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9113" y="5805488"/>
            <a:ext cx="936625" cy="703262"/>
          </a:xfrm>
          <a:prstGeom prst="rect">
            <a:avLst/>
          </a:prstGeom>
          <a:noFill/>
          <a:extLst>
            <a:ext uri="{909E8E84-426E-40DD-AFC4-6F175D3DCCD1}">
              <a14:hiddenFill xmlns:a14="http://schemas.microsoft.com/office/drawing/2010/main">
                <a:solidFill>
                  <a:srgbClr val="FFFFFF"/>
                </a:solidFill>
              </a14:hiddenFill>
            </a:ext>
          </a:extLst>
        </p:spPr>
      </p:pic>
      <p:pic>
        <p:nvPicPr>
          <p:cNvPr id="1997858" name="Picture 34" descr="1AAA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0200" y="5989638"/>
            <a:ext cx="2735263" cy="463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1292088"/>
      </p:ext>
    </p:extLst>
  </p:cSld>
  <p:clrMapOvr>
    <a:masterClrMapping/>
  </p:clrMapOvr>
  <p:transition spd="slow">
    <p:check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8732B4D-62FC-4197-B109-A534C219B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034" y="836712"/>
            <a:ext cx="1844061" cy="5678538"/>
          </a:xfrm>
          <a:prstGeom prst="rect">
            <a:avLst/>
          </a:prstGeom>
        </p:spPr>
      </p:pic>
      <p:sp>
        <p:nvSpPr>
          <p:cNvPr id="42" name="Text Box 2">
            <a:extLst>
              <a:ext uri="{FF2B5EF4-FFF2-40B4-BE49-F238E27FC236}">
                <a16:creationId xmlns:a16="http://schemas.microsoft.com/office/drawing/2014/main" id="{2C01E782-D813-4DE7-9D11-6417527CE737}"/>
              </a:ext>
            </a:extLst>
          </p:cNvPr>
          <p:cNvSpPr txBox="1">
            <a:spLocks noChangeArrowheads="1"/>
          </p:cNvSpPr>
          <p:nvPr/>
        </p:nvSpPr>
        <p:spPr bwMode="auto">
          <a:xfrm>
            <a:off x="813761" y="4538527"/>
            <a:ext cx="5463849"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Entendimiento</a:t>
            </a:r>
            <a:r>
              <a:rPr lang="en-US" altLang="es-PR" sz="2600" b="1" dirty="0">
                <a:latin typeface="Arial" charset="0"/>
              </a:rPr>
              <a:t> </a:t>
            </a:r>
            <a:r>
              <a:rPr lang="en-US" altLang="es-PR" sz="2600" b="1" dirty="0" err="1">
                <a:latin typeface="Arial" charset="0"/>
              </a:rPr>
              <a:t>auténtico</a:t>
            </a:r>
            <a:r>
              <a:rPr lang="en-US" altLang="es-PR" sz="2600" b="1" dirty="0">
                <a:latin typeface="Arial" charset="0"/>
              </a:rPr>
              <a:t>: </a:t>
            </a:r>
            <a:r>
              <a:rPr lang="en-US" altLang="es-PR" sz="2600" b="1" i="1" dirty="0" err="1">
                <a:latin typeface="Arial" charset="0"/>
              </a:rPr>
              <a:t>Inicial</a:t>
            </a:r>
            <a:endParaRPr lang="en-US" altLang="es-PR" sz="2600" b="1" i="1" dirty="0">
              <a:latin typeface="Arial" charset="0"/>
            </a:endParaRPr>
          </a:p>
        </p:txBody>
      </p:sp>
      <p:pic>
        <p:nvPicPr>
          <p:cNvPr id="43" name="Picture 3" descr="PntBlue1">
            <a:extLst>
              <a:ext uri="{FF2B5EF4-FFF2-40B4-BE49-F238E27FC236}">
                <a16:creationId xmlns:a16="http://schemas.microsoft.com/office/drawing/2014/main" id="{3D7B4C20-C617-46E7-9BD1-21AD881A7F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955" y="453852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4">
            <a:extLst>
              <a:ext uri="{FF2B5EF4-FFF2-40B4-BE49-F238E27FC236}">
                <a16:creationId xmlns:a16="http://schemas.microsoft.com/office/drawing/2014/main" id="{9EA4C255-95C7-439E-BB36-7D0E7525927E}"/>
              </a:ext>
            </a:extLst>
          </p:cNvPr>
          <p:cNvSpPr txBox="1">
            <a:spLocks noChangeArrowheads="1"/>
          </p:cNvSpPr>
          <p:nvPr/>
        </p:nvSpPr>
        <p:spPr bwMode="auto">
          <a:xfrm>
            <a:off x="823537" y="2061431"/>
            <a:ext cx="432362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Acceso a la: </a:t>
            </a:r>
            <a:r>
              <a:rPr lang="es-PR" altLang="es-PR" sz="2600" b="1" i="1" dirty="0">
                <a:latin typeface="Arial" panose="020B0604020202020204" pitchFamily="34" charset="0"/>
                <a:cs typeface="Arial" panose="020B0604020202020204" pitchFamily="34" charset="0"/>
              </a:rPr>
              <a:t>Presentación</a:t>
            </a:r>
          </a:p>
        </p:txBody>
      </p:sp>
      <p:pic>
        <p:nvPicPr>
          <p:cNvPr id="45" name="Picture 5" descr="PntBlue1">
            <a:extLst>
              <a:ext uri="{FF2B5EF4-FFF2-40B4-BE49-F238E27FC236}">
                <a16:creationId xmlns:a16="http://schemas.microsoft.com/office/drawing/2014/main" id="{D42C7306-D7AE-4DEB-9989-61FA49662A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29" y="201824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9">
            <a:extLst>
              <a:ext uri="{FF2B5EF4-FFF2-40B4-BE49-F238E27FC236}">
                <a16:creationId xmlns:a16="http://schemas.microsoft.com/office/drawing/2014/main" id="{5CE14A17-825D-42C5-86DA-6764B90D3C14}"/>
              </a:ext>
            </a:extLst>
          </p:cNvPr>
          <p:cNvSpPr txBox="1">
            <a:spLocks noChangeArrowheads="1"/>
          </p:cNvSpPr>
          <p:nvPr/>
        </p:nvSpPr>
        <p:spPr bwMode="auto">
          <a:xfrm>
            <a:off x="823537" y="2540113"/>
            <a:ext cx="531005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Reflexión: </a:t>
            </a:r>
            <a:r>
              <a:rPr lang="es-PR" altLang="es-PR" sz="2600" b="1" i="1" dirty="0">
                <a:latin typeface="Arial" panose="020B0604020202020204" pitchFamily="34" charset="0"/>
                <a:cs typeface="Arial" panose="020B0604020202020204" pitchFamily="34" charset="0"/>
              </a:rPr>
              <a:t>Conocimiento previo</a:t>
            </a:r>
          </a:p>
        </p:txBody>
      </p:sp>
      <p:pic>
        <p:nvPicPr>
          <p:cNvPr id="47" name="Picture 10" descr="PntBlue1">
            <a:extLst>
              <a:ext uri="{FF2B5EF4-FFF2-40B4-BE49-F238E27FC236}">
                <a16:creationId xmlns:a16="http://schemas.microsoft.com/office/drawing/2014/main" id="{E6A95B33-0580-40EE-8A13-08DC4B41EF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29" y="252230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11">
            <a:extLst>
              <a:ext uri="{FF2B5EF4-FFF2-40B4-BE49-F238E27FC236}">
                <a16:creationId xmlns:a16="http://schemas.microsoft.com/office/drawing/2014/main" id="{E79FC88B-762D-45B3-9972-3F40BF5941BA}"/>
              </a:ext>
            </a:extLst>
          </p:cNvPr>
          <p:cNvSpPr txBox="1">
            <a:spLocks noChangeArrowheads="1"/>
          </p:cNvSpPr>
          <p:nvPr/>
        </p:nvSpPr>
        <p:spPr bwMode="auto">
          <a:xfrm>
            <a:off x="823537" y="3060059"/>
            <a:ext cx="653419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Propósito principal de la: </a:t>
            </a:r>
            <a:r>
              <a:rPr lang="es-PR" altLang="es-PR" sz="2600" b="1" i="1" dirty="0">
                <a:latin typeface="Arial" panose="020B0604020202020204" pitchFamily="34" charset="0"/>
                <a:cs typeface="Arial" panose="020B0604020202020204" pitchFamily="34" charset="0"/>
              </a:rPr>
              <a:t>Presentación</a:t>
            </a:r>
          </a:p>
        </p:txBody>
      </p:sp>
      <p:pic>
        <p:nvPicPr>
          <p:cNvPr id="49" name="Picture 12" descr="PntBlue1">
            <a:extLst>
              <a:ext uri="{FF2B5EF4-FFF2-40B4-BE49-F238E27FC236}">
                <a16:creationId xmlns:a16="http://schemas.microsoft.com/office/drawing/2014/main" id="{C5A3C85B-1878-4FC5-B243-7FAE60E3A5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29" y="302635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4">
            <a:extLst>
              <a:ext uri="{FF2B5EF4-FFF2-40B4-BE49-F238E27FC236}">
                <a16:creationId xmlns:a16="http://schemas.microsoft.com/office/drawing/2014/main" id="{68663661-1103-4D91-B2BA-A3D4A17A93EF}"/>
              </a:ext>
            </a:extLst>
          </p:cNvPr>
          <p:cNvSpPr txBox="1">
            <a:spLocks noChangeArrowheads="1"/>
          </p:cNvSpPr>
          <p:nvPr/>
        </p:nvSpPr>
        <p:spPr bwMode="auto">
          <a:xfrm>
            <a:off x="823537" y="3573599"/>
            <a:ext cx="350985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Dinámica</a:t>
            </a:r>
            <a:r>
              <a:rPr lang="en-US" altLang="es-PR" sz="2600" b="1" dirty="0">
                <a:latin typeface="Arial" charset="0"/>
              </a:rPr>
              <a:t>: </a:t>
            </a:r>
            <a:r>
              <a:rPr lang="en-US" altLang="es-PR" sz="2600" b="1" i="1" dirty="0" err="1">
                <a:latin typeface="Arial" charset="0"/>
              </a:rPr>
              <a:t>Inducción</a:t>
            </a:r>
            <a:endParaRPr lang="en-US" altLang="es-PR" sz="2600" b="1" i="1" dirty="0">
              <a:latin typeface="Arial" charset="0"/>
            </a:endParaRPr>
          </a:p>
        </p:txBody>
      </p:sp>
      <p:pic>
        <p:nvPicPr>
          <p:cNvPr id="51" name="Picture 5" descr="PntBlue1">
            <a:extLst>
              <a:ext uri="{FF2B5EF4-FFF2-40B4-BE49-F238E27FC236}">
                <a16:creationId xmlns:a16="http://schemas.microsoft.com/office/drawing/2014/main" id="{37EFAC31-53C1-4555-91C8-277A10D7DC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29" y="3530415"/>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2">
            <a:extLst>
              <a:ext uri="{FF2B5EF4-FFF2-40B4-BE49-F238E27FC236}">
                <a16:creationId xmlns:a16="http://schemas.microsoft.com/office/drawing/2014/main" id="{6B8D5CE3-3666-4265-BC59-AE733075DB07}"/>
              </a:ext>
            </a:extLst>
          </p:cNvPr>
          <p:cNvSpPr txBox="1">
            <a:spLocks noChangeArrowheads="1"/>
          </p:cNvSpPr>
          <p:nvPr/>
        </p:nvSpPr>
        <p:spPr bwMode="auto">
          <a:xfrm>
            <a:off x="823536" y="4034471"/>
            <a:ext cx="5803153"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Asuntos</a:t>
            </a:r>
            <a:r>
              <a:rPr lang="en-US" altLang="es-PR" sz="2600" b="1" dirty="0">
                <a:latin typeface="Arial" charset="0"/>
              </a:rPr>
              <a:t> </a:t>
            </a:r>
            <a:r>
              <a:rPr lang="en-US" altLang="es-PR" sz="2600" b="1" dirty="0" err="1">
                <a:latin typeface="Arial" charset="0"/>
              </a:rPr>
              <a:t>preliminares</a:t>
            </a:r>
            <a:r>
              <a:rPr lang="en-US" altLang="es-PR" sz="2600" b="1" dirty="0">
                <a:latin typeface="Arial" charset="0"/>
              </a:rPr>
              <a:t>: </a:t>
            </a:r>
            <a:r>
              <a:rPr lang="en-US" altLang="es-PR" sz="2600" b="1" i="1" dirty="0" err="1">
                <a:latin typeface="Arial" charset="0"/>
              </a:rPr>
              <a:t>Introducción</a:t>
            </a:r>
            <a:endParaRPr lang="en-US" altLang="es-PR" sz="2600" b="1" i="1" dirty="0">
              <a:latin typeface="Arial" charset="0"/>
            </a:endParaRPr>
          </a:p>
        </p:txBody>
      </p:sp>
      <p:pic>
        <p:nvPicPr>
          <p:cNvPr id="53" name="Picture 3" descr="PntBlue1">
            <a:extLst>
              <a:ext uri="{FF2B5EF4-FFF2-40B4-BE49-F238E27FC236}">
                <a16:creationId xmlns:a16="http://schemas.microsoft.com/office/drawing/2014/main" id="{A4E23F36-AEC8-44AC-88FC-A76CC54030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29" y="403447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1">
            <a:extLst>
              <a:ext uri="{FF2B5EF4-FFF2-40B4-BE49-F238E27FC236}">
                <a16:creationId xmlns:a16="http://schemas.microsoft.com/office/drawing/2014/main" id="{616A9916-9402-4A6D-AF02-30DAEB000A28}"/>
              </a:ext>
            </a:extLst>
          </p:cNvPr>
          <p:cNvSpPr txBox="1">
            <a:spLocks noChangeArrowheads="1"/>
          </p:cNvSpPr>
          <p:nvPr/>
        </p:nvSpPr>
        <p:spPr bwMode="auto">
          <a:xfrm>
            <a:off x="823537" y="5076283"/>
            <a:ext cx="466198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Terminología: </a:t>
            </a:r>
            <a:r>
              <a:rPr lang="es-PR" altLang="es-PR" sz="2600" b="1" i="1" dirty="0">
                <a:latin typeface="Arial" panose="020B0604020202020204" pitchFamily="34" charset="0"/>
                <a:cs typeface="Arial" panose="020B0604020202020204" pitchFamily="34" charset="0"/>
              </a:rPr>
              <a:t>Fundamental</a:t>
            </a:r>
          </a:p>
        </p:txBody>
      </p:sp>
      <p:pic>
        <p:nvPicPr>
          <p:cNvPr id="55" name="Picture 12" descr="PntBlue1">
            <a:extLst>
              <a:ext uri="{FF2B5EF4-FFF2-40B4-BE49-F238E27FC236}">
                <a16:creationId xmlns:a16="http://schemas.microsoft.com/office/drawing/2014/main" id="{307E0C74-A922-4B5E-ABAC-A2945F5B3B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29" y="5042583"/>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4">
            <a:extLst>
              <a:ext uri="{FF2B5EF4-FFF2-40B4-BE49-F238E27FC236}">
                <a16:creationId xmlns:a16="http://schemas.microsoft.com/office/drawing/2014/main" id="{6A4BE49F-4458-4DBE-B96C-124E4EEF171A}"/>
              </a:ext>
            </a:extLst>
          </p:cNvPr>
          <p:cNvSpPr txBox="1">
            <a:spLocks noChangeArrowheads="1"/>
          </p:cNvSpPr>
          <p:nvPr/>
        </p:nvSpPr>
        <p:spPr bwMode="auto">
          <a:xfrm>
            <a:off x="823537" y="5589823"/>
            <a:ext cx="602038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Preguntas</a:t>
            </a:r>
            <a:r>
              <a:rPr lang="en-US" altLang="es-PR" sz="2600" b="1" dirty="0">
                <a:latin typeface="Arial" charset="0"/>
              </a:rPr>
              <a:t>: </a:t>
            </a:r>
            <a:r>
              <a:rPr lang="en-US" altLang="es-PR" sz="2600" b="1" i="1" dirty="0" err="1">
                <a:latin typeface="Arial" charset="0"/>
              </a:rPr>
              <a:t>Dudas</a:t>
            </a:r>
            <a:r>
              <a:rPr lang="en-US" altLang="es-PR" sz="2600" b="1" i="1" dirty="0">
                <a:latin typeface="Arial" charset="0"/>
              </a:rPr>
              <a:t> de la </a:t>
            </a:r>
            <a:r>
              <a:rPr lang="en-US" altLang="es-PR" sz="2600" b="1" i="1" dirty="0" err="1">
                <a:latin typeface="Arial" charset="0"/>
              </a:rPr>
              <a:t>presentación</a:t>
            </a:r>
            <a:endParaRPr lang="en-US" altLang="es-PR" sz="2600" b="1" i="1" dirty="0">
              <a:latin typeface="Arial" charset="0"/>
            </a:endParaRPr>
          </a:p>
        </p:txBody>
      </p:sp>
      <p:pic>
        <p:nvPicPr>
          <p:cNvPr id="57" name="Picture 5" descr="PntBlue1">
            <a:extLst>
              <a:ext uri="{FF2B5EF4-FFF2-40B4-BE49-F238E27FC236}">
                <a16:creationId xmlns:a16="http://schemas.microsoft.com/office/drawing/2014/main" id="{D87E1DE7-96F2-4BFA-9F9B-CF8A82D9F2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29" y="554663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8" name="Text Box 2">
            <a:extLst>
              <a:ext uri="{FF2B5EF4-FFF2-40B4-BE49-F238E27FC236}">
                <a16:creationId xmlns:a16="http://schemas.microsoft.com/office/drawing/2014/main" id="{685AFC98-CDA8-46CE-AFBA-C404B81CDC82}"/>
              </a:ext>
            </a:extLst>
          </p:cNvPr>
          <p:cNvSpPr txBox="1">
            <a:spLocks noChangeArrowheads="1"/>
          </p:cNvSpPr>
          <p:nvPr/>
        </p:nvSpPr>
        <p:spPr bwMode="auto">
          <a:xfrm>
            <a:off x="837604" y="6072912"/>
            <a:ext cx="479193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Cómo</a:t>
            </a:r>
            <a:r>
              <a:rPr lang="en-US" altLang="es-PR" sz="2600" b="1" dirty="0">
                <a:latin typeface="Arial" charset="0"/>
              </a:rPr>
              <a:t> </a:t>
            </a:r>
            <a:r>
              <a:rPr lang="en-US" altLang="es-PR" sz="2600" b="1" dirty="0" err="1">
                <a:latin typeface="Arial" charset="0"/>
              </a:rPr>
              <a:t>contactar</a:t>
            </a:r>
            <a:r>
              <a:rPr lang="en-US" altLang="es-PR" sz="2600" b="1" dirty="0">
                <a:latin typeface="Arial" charset="0"/>
              </a:rPr>
              <a:t> al: </a:t>
            </a:r>
            <a:r>
              <a:rPr lang="en-US" altLang="es-PR" sz="2600" b="1" i="1" dirty="0" err="1">
                <a:latin typeface="Arial" charset="0"/>
              </a:rPr>
              <a:t>Profesor</a:t>
            </a:r>
            <a:endParaRPr lang="en-US" altLang="es-PR" sz="2600" b="1" i="1" dirty="0">
              <a:latin typeface="Arial" charset="0"/>
            </a:endParaRPr>
          </a:p>
        </p:txBody>
      </p:sp>
      <p:pic>
        <p:nvPicPr>
          <p:cNvPr id="59" name="Picture 3" descr="PntBlue1">
            <a:extLst>
              <a:ext uri="{FF2B5EF4-FFF2-40B4-BE49-F238E27FC236}">
                <a16:creationId xmlns:a16="http://schemas.microsoft.com/office/drawing/2014/main" id="{44B9ADEA-3202-4E7B-81FD-8F6503BDA3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29" y="6050695"/>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AC4FC01B-D0E5-4309-89E0-9DEEAEA46A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947" y="586510"/>
            <a:ext cx="2631249" cy="1340763"/>
          </a:xfrm>
          <a:prstGeom prst="rect">
            <a:avLst/>
          </a:prstGeom>
          <a:effectLst>
            <a:softEdge rad="127000"/>
          </a:effectLst>
        </p:spPr>
      </p:pic>
      <p:sp>
        <p:nvSpPr>
          <p:cNvPr id="61" name="Title 1">
            <a:extLst>
              <a:ext uri="{FF2B5EF4-FFF2-40B4-BE49-F238E27FC236}">
                <a16:creationId xmlns:a16="http://schemas.microsoft.com/office/drawing/2014/main" id="{67873C9A-8106-48AC-B355-29856C1539BB}"/>
              </a:ext>
            </a:extLst>
          </p:cNvPr>
          <p:cNvSpPr>
            <a:spLocks/>
          </p:cNvSpPr>
          <p:nvPr/>
        </p:nvSpPr>
        <p:spPr bwMode="auto">
          <a:xfrm>
            <a:off x="2984684" y="833660"/>
            <a:ext cx="432362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100" dirty="0">
                <a:solidFill>
                  <a:srgbClr val="484876"/>
                </a:solidFill>
                <a:effectLst>
                  <a:outerShdw blurRad="38100" dist="38100" dir="2700000" algn="tl">
                    <a:srgbClr val="C0C0C0"/>
                  </a:outerShdw>
                </a:effectLst>
                <a:latin typeface="Arial Black" pitchFamily="34" charset="0"/>
                <a:cs typeface="Arial" charset="0"/>
              </a:rPr>
              <a:t>BOSQUEJO</a:t>
            </a:r>
          </a:p>
        </p:txBody>
      </p:sp>
    </p:spTree>
    <p:custDataLst>
      <p:tags r:id="rId1"/>
    </p:custDataLst>
    <p:extLst>
      <p:ext uri="{BB962C8B-B14F-4D97-AF65-F5344CB8AC3E}">
        <p14:creationId xmlns:p14="http://schemas.microsoft.com/office/powerpoint/2010/main" val="3734797886"/>
      </p:ext>
    </p:extLst>
  </p:cSld>
  <p:clrMapOvr>
    <a:masterClrMapping/>
  </p:clrMapOvr>
  <p:transition spd="slow">
    <p:newsflash/>
    <p:sndAc>
      <p:stSnd>
        <p:snd r:embed="rId4" name="breeze.wav"/>
      </p:stSnd>
    </p:sndAc>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266950" y="1412875"/>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000" b="0" i="1">
                <a:solidFill>
                  <a:srgbClr val="484876"/>
                </a:solidFill>
                <a:effectLst>
                  <a:outerShdw blurRad="38100" dist="38100" dir="2700000" algn="tl">
                    <a:srgbClr val="C0C0C0"/>
                  </a:outerShdw>
                </a:effectLst>
                <a:latin typeface="Arial Black" pitchFamily="34" charset="0"/>
                <a:cs typeface="Arial" charset="0"/>
              </a:rPr>
              <a:t>Hielo – 24 a 48 horas</a:t>
            </a:r>
          </a:p>
        </p:txBody>
      </p:sp>
      <p:sp>
        <p:nvSpPr>
          <p:cNvPr id="3" name="Title 1"/>
          <p:cNvSpPr>
            <a:spLocks/>
          </p:cNvSpPr>
          <p:nvPr/>
        </p:nvSpPr>
        <p:spPr bwMode="auto">
          <a:xfrm>
            <a:off x="2266950" y="836613"/>
            <a:ext cx="6804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600" b="0">
                <a:solidFill>
                  <a:srgbClr val="484876"/>
                </a:solidFill>
                <a:effectLst>
                  <a:outerShdw blurRad="38100" dist="38100" dir="2700000" algn="tl">
                    <a:srgbClr val="C0C0C0"/>
                  </a:outerShdw>
                </a:effectLst>
                <a:latin typeface="Arial Black" pitchFamily="34" charset="0"/>
                <a:cs typeface="Arial" charset="0"/>
              </a:rPr>
              <a:t>LESIONES - </a:t>
            </a:r>
            <a:r>
              <a:rPr lang="es-PR" altLang="es-PR" sz="2600" b="0" i="1">
                <a:solidFill>
                  <a:srgbClr val="484876"/>
                </a:solidFill>
                <a:effectLst>
                  <a:outerShdw blurRad="38100" dist="38100" dir="2700000" algn="tl">
                    <a:srgbClr val="C0C0C0"/>
                  </a:outerShdw>
                </a:effectLst>
                <a:latin typeface="Arial Black" pitchFamily="34" charset="0"/>
                <a:cs typeface="Arial" charset="0"/>
              </a:rPr>
              <a:t>TRATAMIENTO AGUDO</a:t>
            </a:r>
            <a:r>
              <a:rPr lang="es-PR" altLang="es-PR" sz="2600" b="0">
                <a:solidFill>
                  <a:srgbClr val="484876"/>
                </a:solidFill>
                <a:effectLst>
                  <a:outerShdw blurRad="38100" dist="38100" dir="2700000" algn="tl">
                    <a:srgbClr val="C0C0C0"/>
                  </a:outerShdw>
                </a:effectLst>
                <a:latin typeface="Arial Black" pitchFamily="34" charset="0"/>
                <a:cs typeface="Arial" charset="0"/>
              </a:rPr>
              <a:t>:</a:t>
            </a: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95820" name="Picture 44"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2492375"/>
            <a:ext cx="76327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971550" y="2565400"/>
            <a:ext cx="70564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100" b="0" i="1">
                <a:solidFill>
                  <a:srgbClr val="484876"/>
                </a:solidFill>
                <a:effectLst>
                  <a:outerShdw blurRad="38100" dist="38100" dir="2700000" algn="tl">
                    <a:srgbClr val="C0C0C0"/>
                  </a:outerShdw>
                </a:effectLst>
                <a:latin typeface="Arial Black" pitchFamily="34" charset="0"/>
                <a:cs typeface="Arial" charset="0"/>
              </a:rPr>
              <a:t> </a:t>
            </a:r>
            <a:r>
              <a:rPr lang="es-PR" altLang="es-PR" sz="2200" b="0" i="1">
                <a:solidFill>
                  <a:srgbClr val="484876"/>
                </a:solidFill>
                <a:effectLst>
                  <a:outerShdw blurRad="38100" dist="38100" dir="2700000" algn="tl">
                    <a:srgbClr val="C0C0C0"/>
                  </a:outerShdw>
                </a:effectLst>
                <a:latin typeface="Arial Black" pitchFamily="34" charset="0"/>
                <a:cs typeface="Arial" charset="0"/>
              </a:rPr>
              <a:t>PRIMERAS 2 - 3 HORAS LUEGO DE LESIÓN</a:t>
            </a:r>
            <a:endParaRPr lang="es-PR" altLang="es-PR" sz="21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995822" name="Text Box 46"/>
          <p:cNvSpPr txBox="1">
            <a:spLocks noChangeArrowheads="1"/>
          </p:cNvSpPr>
          <p:nvPr/>
        </p:nvSpPr>
        <p:spPr bwMode="auto">
          <a:xfrm>
            <a:off x="466725" y="3381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Objetivo:</a:t>
            </a:r>
          </a:p>
        </p:txBody>
      </p:sp>
      <p:pic>
        <p:nvPicPr>
          <p:cNvPr id="1995823" name="Picture 4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4528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95824" name="Text Box 48"/>
          <p:cNvSpPr txBox="1">
            <a:spLocks noChangeArrowheads="1"/>
          </p:cNvSpPr>
          <p:nvPr/>
        </p:nvSpPr>
        <p:spPr bwMode="auto">
          <a:xfrm>
            <a:off x="503238" y="3860800"/>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i="1">
                <a:solidFill>
                  <a:srgbClr val="000000"/>
                </a:solidFill>
              </a:rPr>
              <a:t>Proveer un periodo de enfriamiento lo Más continuo (sin interrumpir) posible.  Esto requiere:</a:t>
            </a:r>
            <a:endParaRPr lang="en-US" altLang="es-PR" sz="2100" b="0" i="1">
              <a:solidFill>
                <a:srgbClr val="FF0000"/>
              </a:solidFill>
              <a:effectLst>
                <a:outerShdw blurRad="38100" dist="38100" dir="2700000" algn="tl">
                  <a:srgbClr val="C0C0C0"/>
                </a:outerShdw>
              </a:effectLst>
              <a:latin typeface="Arial Black" pitchFamily="34" charset="0"/>
            </a:endParaRPr>
          </a:p>
        </p:txBody>
      </p:sp>
      <p:sp>
        <p:nvSpPr>
          <p:cNvPr id="1995825" name="Text Box 49"/>
          <p:cNvSpPr txBox="1">
            <a:spLocks noChangeArrowheads="1"/>
          </p:cNvSpPr>
          <p:nvPr/>
        </p:nvSpPr>
        <p:spPr bwMode="auto">
          <a:xfrm>
            <a:off x="792163" y="4676775"/>
            <a:ext cx="82438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effectLst>
                  <a:outerShdw blurRad="38100" dist="38100" dir="2700000" algn="tl">
                    <a:srgbClr val="C0C0C0"/>
                  </a:outerShdw>
                </a:effectLst>
              </a:rPr>
              <a:t>Cambiar la bolsa de hielo:</a:t>
            </a:r>
            <a:r>
              <a:rPr lang="en-US" altLang="es-PR" sz="2100">
                <a:solidFill>
                  <a:srgbClr val="000000"/>
                </a:solidFill>
              </a:rPr>
              <a:t> </a:t>
            </a:r>
            <a:r>
              <a:rPr lang="en-US" altLang="es-PR" sz="2100" i="1">
                <a:solidFill>
                  <a:srgbClr val="000000"/>
                </a:solidFill>
              </a:rPr>
              <a:t>Luego de cada 30 – 45 minutos</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1995826" name="Picture 50"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263" y="47482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95827" name="Text Box 51"/>
          <p:cNvSpPr txBox="1">
            <a:spLocks noChangeArrowheads="1"/>
          </p:cNvSpPr>
          <p:nvPr/>
        </p:nvSpPr>
        <p:spPr bwMode="auto">
          <a:xfrm>
            <a:off x="792163" y="5110163"/>
            <a:ext cx="82438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effectLst>
                  <a:outerShdw blurRad="38100" dist="38100" dir="2700000" algn="tl">
                    <a:srgbClr val="C0C0C0"/>
                  </a:outerShdw>
                </a:effectLst>
              </a:rPr>
              <a:t>Cotejar la </a:t>
            </a:r>
            <a:r>
              <a:rPr lang="en-US" altLang="es-PR" sz="2100">
                <a:solidFill>
                  <a:srgbClr val="CC0000"/>
                </a:solidFill>
                <a:effectLst>
                  <a:outerShdw blurRad="38100" dist="38100" dir="2700000" algn="tl">
                    <a:srgbClr val="C0C0C0"/>
                  </a:outerShdw>
                </a:effectLst>
              </a:rPr>
              <a:t>apariencia/coloración</a:t>
            </a:r>
            <a:r>
              <a:rPr lang="en-US" altLang="es-PR" sz="2100">
                <a:solidFill>
                  <a:srgbClr val="000000"/>
                </a:solidFill>
                <a:effectLst>
                  <a:outerShdw blurRad="38100" dist="38100" dir="2700000" algn="tl">
                    <a:srgbClr val="C0C0C0"/>
                  </a:outerShdw>
                </a:effectLst>
              </a:rPr>
              <a:t> de la piel debajo de la bolsa de hielo:</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1995828" name="Picture 52"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263" y="51816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95829" name="Text Box 53"/>
          <p:cNvSpPr txBox="1">
            <a:spLocks noChangeArrowheads="1"/>
          </p:cNvSpPr>
          <p:nvPr/>
        </p:nvSpPr>
        <p:spPr bwMode="auto">
          <a:xfrm>
            <a:off x="792163" y="5829300"/>
            <a:ext cx="813752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La presencia de una </a:t>
            </a:r>
            <a:r>
              <a:rPr lang="es-ES" altLang="es-PR" sz="2200" i="1">
                <a:solidFill>
                  <a:srgbClr val="CC0000"/>
                </a:solidFill>
                <a:effectLst>
                  <a:outerShdw blurRad="38100" dist="38100" dir="2700000" algn="tl">
                    <a:srgbClr val="C0C0C0"/>
                  </a:outerShdw>
                </a:effectLst>
                <a:latin typeface="Calibri" pitchFamily="34" charset="0"/>
              </a:rPr>
              <a:t>sonrojación marcada</a:t>
            </a:r>
            <a:r>
              <a:rPr lang="es-ES" altLang="es-PR" sz="2200" i="1">
                <a:solidFill>
                  <a:srgbClr val="000000"/>
                </a:solidFill>
                <a:latin typeface="Calibri" pitchFamily="34" charset="0"/>
              </a:rPr>
              <a:t> es indicio de la aplicación muy continua de hielo y la activación de un reflejo de vasodilatación</a:t>
            </a:r>
            <a:endParaRPr lang="en-US" altLang="es-PR" sz="2200" b="0" i="1">
              <a:solidFill>
                <a:srgbClr val="FF0000"/>
              </a:solidFill>
              <a:effectLst>
                <a:outerShdw blurRad="38100" dist="38100" dir="2700000" algn="tl">
                  <a:srgbClr val="C0C0C0"/>
                </a:outerShdw>
              </a:effectLst>
              <a:latin typeface="Calibri" pitchFamily="34" charset="0"/>
            </a:endParaRPr>
          </a:p>
        </p:txBody>
      </p:sp>
      <p:pic>
        <p:nvPicPr>
          <p:cNvPr id="1995830" name="Picture 54" descr="TRAUMA_Trat_Agudo_HIELO_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555625"/>
            <a:ext cx="1800225" cy="1746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916238" y="693738"/>
            <a:ext cx="5327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5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TRAUMAS – A Nivel de los:</a:t>
            </a:r>
            <a:br>
              <a:rPr lang="es-PR" altLang="es-PR" sz="2600" b="0">
                <a:solidFill>
                  <a:srgbClr val="484876"/>
                </a:solidFill>
                <a:effectLst>
                  <a:outerShdw blurRad="38100" dist="38100" dir="2700000" algn="tl">
                    <a:srgbClr val="C0C0C0"/>
                  </a:outerShdw>
                </a:effectLst>
                <a:latin typeface="Arial Black" pitchFamily="34" charset="0"/>
                <a:cs typeface="Arial" charset="0"/>
              </a:rPr>
            </a:br>
            <a:r>
              <a:rPr lang="es-PR" altLang="es-PR" sz="2600" b="0" i="1">
                <a:solidFill>
                  <a:srgbClr val="484876"/>
                </a:solidFill>
                <a:effectLst>
                  <a:outerShdw blurRad="38100" dist="38100" dir="2700000" algn="tl">
                    <a:srgbClr val="C0C0C0"/>
                  </a:outerShdw>
                </a:effectLst>
                <a:latin typeface="Arial Black" pitchFamily="34" charset="0"/>
                <a:cs typeface="Arial" charset="0"/>
              </a:rPr>
              <a:t>MÚSCULOS ESQUELÉTICOS</a:t>
            </a: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99915" name="Picture 4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0550" y="1989138"/>
            <a:ext cx="25209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3130550" y="2062163"/>
            <a:ext cx="2447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300" b="0" i="1">
                <a:solidFill>
                  <a:srgbClr val="484876"/>
                </a:solidFill>
                <a:effectLst>
                  <a:outerShdw blurRad="38100" dist="38100" dir="2700000" algn="tl">
                    <a:srgbClr val="C0C0C0"/>
                  </a:outerShdw>
                </a:effectLst>
                <a:latin typeface="Arial Black" pitchFamily="34" charset="0"/>
                <a:cs typeface="Arial" charset="0"/>
              </a:rPr>
              <a:t>CONTENIDO</a:t>
            </a:r>
          </a:p>
        </p:txBody>
      </p:sp>
      <p:sp>
        <p:nvSpPr>
          <p:cNvPr id="1999917" name="Text Box 45"/>
          <p:cNvSpPr txBox="1">
            <a:spLocks noChangeArrowheads="1"/>
          </p:cNvSpPr>
          <p:nvPr/>
        </p:nvSpPr>
        <p:spPr bwMode="auto">
          <a:xfrm>
            <a:off x="646113" y="36734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Contusiones</a:t>
            </a:r>
            <a:endParaRPr lang="en-US" altLang="es-PR" sz="2500" b="0" i="1">
              <a:solidFill>
                <a:srgbClr val="FF0000"/>
              </a:solidFill>
              <a:latin typeface="Arial Black" pitchFamily="34" charset="0"/>
            </a:endParaRPr>
          </a:p>
        </p:txBody>
      </p:sp>
      <p:pic>
        <p:nvPicPr>
          <p:cNvPr id="1999918" name="Picture 4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374491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99919" name="Text Box 47"/>
          <p:cNvSpPr txBox="1">
            <a:spLocks noChangeArrowheads="1"/>
          </p:cNvSpPr>
          <p:nvPr/>
        </p:nvSpPr>
        <p:spPr bwMode="auto">
          <a:xfrm>
            <a:off x="646113" y="41497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Hematoma/cardenal</a:t>
            </a:r>
            <a:endParaRPr lang="en-US" altLang="es-PR" sz="2500" b="0" i="1">
              <a:solidFill>
                <a:srgbClr val="FF0000"/>
              </a:solidFill>
              <a:latin typeface="Arial Black" pitchFamily="34" charset="0"/>
            </a:endParaRPr>
          </a:p>
        </p:txBody>
      </p:sp>
      <p:pic>
        <p:nvPicPr>
          <p:cNvPr id="1999920" name="Picture 4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422116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99921" name="Text Box 49"/>
          <p:cNvSpPr txBox="1">
            <a:spLocks noChangeArrowheads="1"/>
          </p:cNvSpPr>
          <p:nvPr/>
        </p:nvSpPr>
        <p:spPr bwMode="auto">
          <a:xfrm>
            <a:off x="646113" y="46545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Calambres</a:t>
            </a:r>
            <a:endParaRPr lang="en-US" altLang="es-PR" sz="2500" b="0" i="1">
              <a:solidFill>
                <a:srgbClr val="FF0000"/>
              </a:solidFill>
              <a:latin typeface="Arial Black" pitchFamily="34" charset="0"/>
            </a:endParaRPr>
          </a:p>
        </p:txBody>
      </p:sp>
      <p:pic>
        <p:nvPicPr>
          <p:cNvPr id="1999922" name="Picture 5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472598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99923" name="Text Box 51"/>
          <p:cNvSpPr txBox="1">
            <a:spLocks noChangeArrowheads="1"/>
          </p:cNvSpPr>
          <p:nvPr/>
        </p:nvSpPr>
        <p:spPr bwMode="auto">
          <a:xfrm>
            <a:off x="646113" y="51577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Miositis</a:t>
            </a:r>
            <a:endParaRPr lang="en-US" altLang="es-PR" sz="2500" b="0" i="1">
              <a:solidFill>
                <a:srgbClr val="FF0000"/>
              </a:solidFill>
              <a:latin typeface="Arial Black" pitchFamily="34" charset="0"/>
            </a:endParaRPr>
          </a:p>
        </p:txBody>
      </p:sp>
      <p:pic>
        <p:nvPicPr>
          <p:cNvPr id="1999924" name="Picture 5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522922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99925" name="Text Box 53"/>
          <p:cNvSpPr txBox="1">
            <a:spLocks noChangeArrowheads="1"/>
          </p:cNvSpPr>
          <p:nvPr/>
        </p:nvSpPr>
        <p:spPr bwMode="auto">
          <a:xfrm>
            <a:off x="646113" y="31702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Desgarres musculares (</a:t>
            </a:r>
            <a:r>
              <a:rPr lang="en-US" altLang="es-PR" sz="2800" i="1">
                <a:solidFill>
                  <a:srgbClr val="000000"/>
                </a:solidFill>
                <a:latin typeface="Calibri" pitchFamily="34" charset="0"/>
              </a:rPr>
              <a:t>strains</a:t>
            </a:r>
            <a:r>
              <a:rPr lang="en-US" altLang="es-PR" sz="2800">
                <a:solidFill>
                  <a:srgbClr val="000000"/>
                </a:solidFill>
                <a:latin typeface="Calibri" pitchFamily="34" charset="0"/>
              </a:rPr>
              <a:t>)</a:t>
            </a:r>
            <a:endParaRPr lang="en-US" altLang="es-PR" sz="2500" b="0" i="1">
              <a:solidFill>
                <a:srgbClr val="FF0000"/>
              </a:solidFill>
              <a:latin typeface="Arial Black" pitchFamily="34" charset="0"/>
            </a:endParaRPr>
          </a:p>
        </p:txBody>
      </p:sp>
      <p:pic>
        <p:nvPicPr>
          <p:cNvPr id="1999926" name="Picture 5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324167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99927" name="Text Box 55"/>
          <p:cNvSpPr txBox="1">
            <a:spLocks noChangeArrowheads="1"/>
          </p:cNvSpPr>
          <p:nvPr/>
        </p:nvSpPr>
        <p:spPr bwMode="auto">
          <a:xfrm>
            <a:off x="646113" y="56626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Miositos osificante</a:t>
            </a:r>
            <a:endParaRPr lang="en-US" altLang="es-PR" sz="2500" b="0" i="1">
              <a:solidFill>
                <a:srgbClr val="FF0000"/>
              </a:solidFill>
              <a:latin typeface="Arial Black" pitchFamily="34" charset="0"/>
            </a:endParaRPr>
          </a:p>
        </p:txBody>
      </p:sp>
      <p:pic>
        <p:nvPicPr>
          <p:cNvPr id="1999928" name="Picture 5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573405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99929" name="Text Box 57"/>
          <p:cNvSpPr txBox="1">
            <a:spLocks noChangeArrowheads="1"/>
          </p:cNvSpPr>
          <p:nvPr/>
        </p:nvSpPr>
        <p:spPr bwMode="auto">
          <a:xfrm>
            <a:off x="646113" y="61214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Hernia</a:t>
            </a:r>
            <a:endParaRPr lang="en-US" altLang="es-PR" sz="2500" b="0" i="1">
              <a:solidFill>
                <a:srgbClr val="FF0000"/>
              </a:solidFill>
              <a:latin typeface="Arial Black" pitchFamily="34" charset="0"/>
            </a:endParaRPr>
          </a:p>
        </p:txBody>
      </p:sp>
      <p:pic>
        <p:nvPicPr>
          <p:cNvPr id="1999930" name="Picture 5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619283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99931" name="Text Box 59"/>
          <p:cNvSpPr txBox="1">
            <a:spLocks noChangeArrowheads="1"/>
          </p:cNvSpPr>
          <p:nvPr/>
        </p:nvSpPr>
        <p:spPr bwMode="auto">
          <a:xfrm>
            <a:off x="646113" y="27368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Consideraciones preliminares</a:t>
            </a:r>
            <a:endParaRPr lang="en-US" altLang="es-PR" sz="2500" b="0" i="1">
              <a:solidFill>
                <a:srgbClr val="FF0000"/>
              </a:solidFill>
              <a:latin typeface="Arial Black" pitchFamily="34" charset="0"/>
            </a:endParaRPr>
          </a:p>
        </p:txBody>
      </p:sp>
      <p:pic>
        <p:nvPicPr>
          <p:cNvPr id="1999932" name="Picture 6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2808288"/>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99933" name="Picture 61" descr="Musc_Inj_001b_Bel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608013"/>
            <a:ext cx="2376488" cy="1349375"/>
          </a:xfrm>
          <a:prstGeom prst="rect">
            <a:avLst/>
          </a:prstGeom>
          <a:noFill/>
          <a:extLst>
            <a:ext uri="{909E8E84-426E-40DD-AFC4-6F175D3DCCD1}">
              <a14:hiddenFill xmlns:a14="http://schemas.microsoft.com/office/drawing/2010/main">
                <a:solidFill>
                  <a:srgbClr val="FFFFFF"/>
                </a:solidFill>
              </a14:hiddenFill>
            </a:ext>
          </a:extLst>
        </p:spPr>
      </p:pic>
      <p:pic>
        <p:nvPicPr>
          <p:cNvPr id="1999934" name="Picture 62" descr="Musc_Inj_002_Bel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725" y="3789363"/>
            <a:ext cx="1587500" cy="2376487"/>
          </a:xfrm>
          <a:prstGeom prst="rect">
            <a:avLst/>
          </a:prstGeom>
          <a:noFill/>
          <a:extLst>
            <a:ext uri="{909E8E84-426E-40DD-AFC4-6F175D3DCCD1}">
              <a14:hiddenFill xmlns:a14="http://schemas.microsoft.com/office/drawing/2010/main">
                <a:solidFill>
                  <a:srgbClr val="FFFFFF"/>
                </a:solidFill>
              </a14:hiddenFill>
            </a:ext>
          </a:extLst>
        </p:spPr>
      </p:pic>
      <p:pic>
        <p:nvPicPr>
          <p:cNvPr id="1999935" name="Picture 63" descr="Musc_Inj_003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4188" y="3789363"/>
            <a:ext cx="2147887"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999936" name="Picture 64" descr="Musc_Inj_004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9200" y="1957388"/>
            <a:ext cx="2087563" cy="17589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339975" y="620713"/>
            <a:ext cx="5327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4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TRAUMAS – A Nivel de los:</a:t>
            </a:r>
            <a:br>
              <a:rPr lang="es-PR" altLang="es-PR" sz="2600" b="0">
                <a:solidFill>
                  <a:srgbClr val="484876"/>
                </a:solidFill>
                <a:effectLst>
                  <a:outerShdw blurRad="38100" dist="38100" dir="2700000" algn="tl">
                    <a:srgbClr val="C0C0C0"/>
                  </a:outerShdw>
                </a:effectLst>
                <a:latin typeface="Arial Black" pitchFamily="34" charset="0"/>
                <a:cs typeface="Arial" charset="0"/>
              </a:rPr>
            </a:br>
            <a:r>
              <a:rPr lang="es-PR" altLang="es-PR" sz="2600" b="0" i="1">
                <a:solidFill>
                  <a:srgbClr val="484876"/>
                </a:solidFill>
                <a:effectLst>
                  <a:outerShdw blurRad="38100" dist="38100" dir="2700000" algn="tl">
                    <a:srgbClr val="C0C0C0"/>
                  </a:outerShdw>
                </a:effectLst>
                <a:latin typeface="Arial Black" pitchFamily="34" charset="0"/>
                <a:cs typeface="Arial" charset="0"/>
              </a:rPr>
              <a:t>MÚSCULOS ESQUELÉTICOS</a:t>
            </a: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011179" name="Picture 4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1873250"/>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189038" y="1946275"/>
            <a:ext cx="66960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300" b="0" i="1">
                <a:solidFill>
                  <a:srgbClr val="484876"/>
                </a:solidFill>
                <a:effectLst>
                  <a:outerShdw blurRad="38100" dist="38100" dir="2700000" algn="tl">
                    <a:srgbClr val="C0C0C0"/>
                  </a:outerShdw>
                </a:effectLst>
                <a:latin typeface="Arial Black" pitchFamily="34" charset="0"/>
                <a:cs typeface="Arial" charset="0"/>
              </a:rPr>
              <a:t>DESGARRES MUSCULARES (STRAINS)</a:t>
            </a:r>
          </a:p>
        </p:txBody>
      </p:sp>
      <p:sp>
        <p:nvSpPr>
          <p:cNvPr id="4" name="Title 1"/>
          <p:cNvSpPr>
            <a:spLocks/>
          </p:cNvSpPr>
          <p:nvPr/>
        </p:nvSpPr>
        <p:spPr bwMode="auto">
          <a:xfrm>
            <a:off x="2627313" y="2665413"/>
            <a:ext cx="35274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700">
                <a:solidFill>
                  <a:srgbClr val="484876"/>
                </a:solidFill>
                <a:effectLst>
                  <a:outerShdw blurRad="38100" dist="38100" dir="2700000" algn="tl">
                    <a:srgbClr val="C0C0C0"/>
                  </a:outerShdw>
                </a:effectLst>
                <a:latin typeface="Verdana" pitchFamily="34" charset="0"/>
                <a:cs typeface="Arial" charset="0"/>
              </a:rPr>
              <a:t>* CONTENIDO *</a:t>
            </a:r>
            <a:endParaRPr lang="es-PR" altLang="es-PR" sz="2700" i="1">
              <a:solidFill>
                <a:srgbClr val="484876"/>
              </a:solidFill>
              <a:effectLst>
                <a:outerShdw blurRad="38100" dist="38100" dir="2700000" algn="tl">
                  <a:srgbClr val="C0C0C0"/>
                </a:outerShdw>
              </a:effectLst>
              <a:latin typeface="Verdana" pitchFamily="34" charset="0"/>
              <a:cs typeface="Arial" charset="0"/>
            </a:endParaRPr>
          </a:p>
        </p:txBody>
      </p:sp>
      <p:sp>
        <p:nvSpPr>
          <p:cNvPr id="2011182" name="Text Box 46"/>
          <p:cNvSpPr txBox="1">
            <a:spLocks noChangeArrowheads="1"/>
          </p:cNvSpPr>
          <p:nvPr/>
        </p:nvSpPr>
        <p:spPr bwMode="auto">
          <a:xfrm>
            <a:off x="790575" y="41068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Grados de severidad</a:t>
            </a:r>
            <a:endParaRPr lang="en-US" altLang="es-PR" sz="2500" b="0" i="1">
              <a:solidFill>
                <a:srgbClr val="FF0000"/>
              </a:solidFill>
              <a:latin typeface="Arial Black" pitchFamily="34" charset="0"/>
            </a:endParaRPr>
          </a:p>
        </p:txBody>
      </p:sp>
      <p:pic>
        <p:nvPicPr>
          <p:cNvPr id="2011183" name="Picture 4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75" y="41783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11184" name="Text Box 48"/>
          <p:cNvSpPr txBox="1">
            <a:spLocks noChangeArrowheads="1"/>
          </p:cNvSpPr>
          <p:nvPr/>
        </p:nvSpPr>
        <p:spPr bwMode="auto">
          <a:xfrm>
            <a:off x="790575" y="45831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Efectos patológicos</a:t>
            </a:r>
            <a:endParaRPr lang="en-US" altLang="es-PR" sz="2500" b="0" i="1">
              <a:solidFill>
                <a:srgbClr val="FF0000"/>
              </a:solidFill>
              <a:latin typeface="Arial Black" pitchFamily="34" charset="0"/>
            </a:endParaRPr>
          </a:p>
        </p:txBody>
      </p:sp>
      <p:pic>
        <p:nvPicPr>
          <p:cNvPr id="2011185" name="Picture 4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75" y="46545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11186" name="Text Box 50"/>
          <p:cNvSpPr txBox="1">
            <a:spLocks noChangeArrowheads="1"/>
          </p:cNvSpPr>
          <p:nvPr/>
        </p:nvSpPr>
        <p:spPr bwMode="auto">
          <a:xfrm>
            <a:off x="790575" y="50879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Signos y síntomas</a:t>
            </a:r>
            <a:endParaRPr lang="en-US" altLang="es-PR" sz="2500" b="0" i="1">
              <a:solidFill>
                <a:srgbClr val="FF0000"/>
              </a:solidFill>
              <a:latin typeface="Arial Black" pitchFamily="34" charset="0"/>
            </a:endParaRPr>
          </a:p>
        </p:txBody>
      </p:sp>
      <p:pic>
        <p:nvPicPr>
          <p:cNvPr id="2011187" name="Picture 5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75" y="5159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11188" name="Text Box 52"/>
          <p:cNvSpPr txBox="1">
            <a:spLocks noChangeArrowheads="1"/>
          </p:cNvSpPr>
          <p:nvPr/>
        </p:nvSpPr>
        <p:spPr bwMode="auto">
          <a:xfrm>
            <a:off x="790575" y="55911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Posibles complicacions (ocasionales)</a:t>
            </a:r>
            <a:endParaRPr lang="en-US" altLang="es-PR" sz="2500" b="0" i="1">
              <a:solidFill>
                <a:srgbClr val="FF0000"/>
              </a:solidFill>
              <a:latin typeface="Arial Black" pitchFamily="34" charset="0"/>
            </a:endParaRPr>
          </a:p>
        </p:txBody>
      </p:sp>
      <p:pic>
        <p:nvPicPr>
          <p:cNvPr id="2011189" name="Picture 5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75" y="56626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11190" name="Text Box 54"/>
          <p:cNvSpPr txBox="1">
            <a:spLocks noChangeArrowheads="1"/>
          </p:cNvSpPr>
          <p:nvPr/>
        </p:nvSpPr>
        <p:spPr bwMode="auto">
          <a:xfrm>
            <a:off x="790575" y="36036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Causas</a:t>
            </a:r>
            <a:endParaRPr lang="en-US" altLang="es-PR" sz="2500" b="0" i="1">
              <a:solidFill>
                <a:srgbClr val="FF0000"/>
              </a:solidFill>
              <a:latin typeface="Arial Black" pitchFamily="34" charset="0"/>
            </a:endParaRPr>
          </a:p>
        </p:txBody>
      </p:sp>
      <p:pic>
        <p:nvPicPr>
          <p:cNvPr id="2011191" name="Picture 5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75" y="36750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11192" name="Text Box 56"/>
          <p:cNvSpPr txBox="1">
            <a:spLocks noChangeArrowheads="1"/>
          </p:cNvSpPr>
          <p:nvPr/>
        </p:nvSpPr>
        <p:spPr bwMode="auto">
          <a:xfrm>
            <a:off x="790575" y="60960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Primeros auxilios/tratamiento</a:t>
            </a:r>
            <a:endParaRPr lang="en-US" altLang="es-PR" sz="2500" b="0" i="1">
              <a:solidFill>
                <a:srgbClr val="FF0000"/>
              </a:solidFill>
              <a:latin typeface="Arial Black" pitchFamily="34" charset="0"/>
            </a:endParaRPr>
          </a:p>
        </p:txBody>
      </p:sp>
      <p:pic>
        <p:nvPicPr>
          <p:cNvPr id="2011193" name="Picture 5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75" y="61674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11194" name="Text Box 58"/>
          <p:cNvSpPr txBox="1">
            <a:spLocks noChangeArrowheads="1"/>
          </p:cNvSpPr>
          <p:nvPr/>
        </p:nvSpPr>
        <p:spPr bwMode="auto">
          <a:xfrm>
            <a:off x="790575" y="30988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Concepto</a:t>
            </a:r>
            <a:endParaRPr lang="en-US" altLang="es-PR" sz="2500" b="0" i="1">
              <a:solidFill>
                <a:srgbClr val="FF0000"/>
              </a:solidFill>
              <a:latin typeface="Arial Black" pitchFamily="34" charset="0"/>
            </a:endParaRPr>
          </a:p>
        </p:txBody>
      </p:sp>
      <p:pic>
        <p:nvPicPr>
          <p:cNvPr id="2011195" name="Picture 5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75" y="3170238"/>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011196" name="Picture 60" descr="Musc_Inj_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649288"/>
            <a:ext cx="1657350" cy="1108075"/>
          </a:xfrm>
          <a:prstGeom prst="rect">
            <a:avLst/>
          </a:prstGeom>
          <a:noFill/>
          <a:extLst>
            <a:ext uri="{909E8E84-426E-40DD-AFC4-6F175D3DCCD1}">
              <a14:hiddenFill xmlns:a14="http://schemas.microsoft.com/office/drawing/2010/main">
                <a:solidFill>
                  <a:srgbClr val="FFFFFF"/>
                </a:solidFill>
              </a14:hiddenFill>
            </a:ext>
          </a:extLst>
        </p:spPr>
      </p:pic>
      <p:pic>
        <p:nvPicPr>
          <p:cNvPr id="2011197" name="Picture 61" descr="Musc_Inj_0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3025775"/>
            <a:ext cx="1814513" cy="2476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39553963"/>
      </p:ext>
    </p:extLst>
  </p:cSld>
  <p:clrMapOvr>
    <a:masterClrMapping/>
  </p:clrMapOvr>
  <p:transition spd="slow">
    <p:checke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
          <p:cNvSpPr txBox="1">
            <a:spLocks noChangeArrowheads="1"/>
          </p:cNvSpPr>
          <p:nvPr/>
        </p:nvSpPr>
        <p:spPr bwMode="auto">
          <a:xfrm>
            <a:off x="842132" y="2492077"/>
            <a:ext cx="7847020"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a:solidFill>
                  <a:srgbClr val="26263E"/>
                </a:solidFill>
                <a:latin typeface="Arial" panose="020B0604020202020204" pitchFamily="34" charset="0"/>
                <a:cs typeface="Arial" panose="020B0604020202020204" pitchFamily="34" charset="0"/>
              </a:rPr>
              <a:t>La estatura la determinan los factores genéticos</a:t>
            </a:r>
          </a:p>
        </p:txBody>
      </p:sp>
      <p:pic>
        <p:nvPicPr>
          <p:cNvPr id="23"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249207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4"/>
          <p:cNvSpPr txBox="1">
            <a:spLocks noChangeArrowheads="1"/>
          </p:cNvSpPr>
          <p:nvPr/>
        </p:nvSpPr>
        <p:spPr bwMode="auto">
          <a:xfrm>
            <a:off x="842132" y="3140968"/>
            <a:ext cx="7906332"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a:solidFill>
                  <a:srgbClr val="26263E"/>
                </a:solidFill>
                <a:latin typeface="Arial" panose="020B0604020202020204" pitchFamily="34" charset="0"/>
                <a:cs typeface="Arial" panose="020B0604020202020204" pitchFamily="34" charset="0"/>
              </a:rPr>
              <a:t>El peso magro puede desarrollarse mediante </a:t>
            </a:r>
          </a:p>
          <a:p>
            <a:pPr algn="l">
              <a:lnSpc>
                <a:spcPct val="80000"/>
              </a:lnSpc>
            </a:pPr>
            <a:r>
              <a:rPr lang="es-PR" altLang="es-PR" sz="2600" b="1">
                <a:solidFill>
                  <a:srgbClr val="26263E"/>
                </a:solidFill>
                <a:latin typeface="Arial" panose="020B0604020202020204" pitchFamily="34" charset="0"/>
                <a:cs typeface="Arial" panose="020B0604020202020204" pitchFamily="34" charset="0"/>
              </a:rPr>
              <a:t>ejercicios generales para desarrollo muscular, y</a:t>
            </a:r>
          </a:p>
          <a:p>
            <a:pPr algn="l">
              <a:lnSpc>
                <a:spcPct val="80000"/>
              </a:lnSpc>
            </a:pPr>
            <a:r>
              <a:rPr lang="es-PR" altLang="es-PR" sz="2600" b="1">
                <a:solidFill>
                  <a:srgbClr val="26263E"/>
                </a:solidFill>
                <a:latin typeface="Arial" panose="020B0604020202020204" pitchFamily="34" charset="0"/>
                <a:cs typeface="Arial" panose="020B0604020202020204" pitchFamily="34" charset="0"/>
              </a:rPr>
              <a:t>a través de un programa de ejercicios con pesas</a:t>
            </a:r>
          </a:p>
        </p:txBody>
      </p:sp>
      <p:pic>
        <p:nvPicPr>
          <p:cNvPr id="25" name="Picture 5"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3074690"/>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6" name="WordArt 6"/>
          <p:cNvSpPr>
            <a:spLocks noChangeArrowheads="1" noChangeShapeType="1" noTextEdit="1"/>
          </p:cNvSpPr>
          <p:nvPr/>
        </p:nvSpPr>
        <p:spPr bwMode="auto">
          <a:xfrm>
            <a:off x="2637495" y="658514"/>
            <a:ext cx="6051657" cy="4662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27" name="WordArt 7"/>
          <p:cNvSpPr>
            <a:spLocks noChangeArrowheads="1" noChangeShapeType="1" noTextEdit="1"/>
          </p:cNvSpPr>
          <p:nvPr/>
        </p:nvSpPr>
        <p:spPr bwMode="auto">
          <a:xfrm>
            <a:off x="3429583" y="1344314"/>
            <a:ext cx="452335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ENTRENAMIENTO -</a:t>
            </a:r>
          </a:p>
        </p:txBody>
      </p:sp>
      <p:sp>
        <p:nvSpPr>
          <p:cNvPr id="28" name="WordArt 8"/>
          <p:cNvSpPr>
            <a:spLocks noChangeArrowheads="1" noChangeShapeType="1" noTextEdit="1"/>
          </p:cNvSpPr>
          <p:nvPr/>
        </p:nvSpPr>
        <p:spPr bwMode="auto">
          <a:xfrm>
            <a:off x="4005647" y="1877714"/>
            <a:ext cx="331236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(Desarrollo)</a:t>
            </a:r>
          </a:p>
        </p:txBody>
      </p:sp>
      <p:sp>
        <p:nvSpPr>
          <p:cNvPr id="29" name="Text Box 9"/>
          <p:cNvSpPr txBox="1">
            <a:spLocks noChangeArrowheads="1"/>
          </p:cNvSpPr>
          <p:nvPr/>
        </p:nvSpPr>
        <p:spPr bwMode="auto">
          <a:xfrm>
            <a:off x="842132" y="4437112"/>
            <a:ext cx="741901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Los tipos físicos los determina también hasta</a:t>
            </a:r>
          </a:p>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cierto grado la herencia</a:t>
            </a:r>
          </a:p>
        </p:txBody>
      </p:sp>
      <p:pic>
        <p:nvPicPr>
          <p:cNvPr id="30"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44193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11"/>
          <p:cNvSpPr txBox="1">
            <a:spLocks noChangeArrowheads="1"/>
          </p:cNvSpPr>
          <p:nvPr/>
        </p:nvSpPr>
        <p:spPr bwMode="auto">
          <a:xfrm>
            <a:off x="842132" y="5400740"/>
            <a:ext cx="786305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El peso total del individuo puede ser modificado</a:t>
            </a:r>
          </a:p>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mediante los cambios en el balance calórico</a:t>
            </a:r>
          </a:p>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(ingesta calórica vs. gasto calórico)</a:t>
            </a:r>
          </a:p>
        </p:txBody>
      </p:sp>
      <p:pic>
        <p:nvPicPr>
          <p:cNvPr id="32" name="Picture 12"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24" y="5367040"/>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3" descr="tri-sf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87" y="565419"/>
            <a:ext cx="2133600" cy="18272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628900" y="663575"/>
            <a:ext cx="5327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TRAUMAS – A Nivel de los:</a:t>
            </a:r>
            <a:br>
              <a:rPr lang="es-PR" altLang="es-PR" sz="2600" b="0">
                <a:solidFill>
                  <a:srgbClr val="484876"/>
                </a:solidFill>
                <a:effectLst>
                  <a:outerShdw blurRad="38100" dist="38100" dir="2700000" algn="tl">
                    <a:srgbClr val="C0C0C0"/>
                  </a:outerShdw>
                </a:effectLst>
                <a:latin typeface="Arial Black" pitchFamily="34" charset="0"/>
                <a:cs typeface="Arial" charset="0"/>
              </a:rPr>
            </a:br>
            <a:r>
              <a:rPr lang="es-PR" altLang="es-PR" sz="2600" b="0" i="1">
                <a:solidFill>
                  <a:srgbClr val="484876"/>
                </a:solidFill>
                <a:effectLst>
                  <a:outerShdw blurRad="38100" dist="38100" dir="2700000" algn="tl">
                    <a:srgbClr val="C0C0C0"/>
                  </a:outerShdw>
                </a:effectLst>
                <a:latin typeface="Arial Black" pitchFamily="34" charset="0"/>
                <a:cs typeface="Arial" charset="0"/>
              </a:rPr>
              <a:t>MÚSCULOS ESQUELÉTICOS</a:t>
            </a: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009131" name="Picture 4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575" y="2084388"/>
            <a:ext cx="662463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260475" y="2157413"/>
            <a:ext cx="61214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300" b="0" i="1">
                <a:solidFill>
                  <a:srgbClr val="484876"/>
                </a:solidFill>
                <a:effectLst>
                  <a:outerShdw blurRad="38100" dist="38100" dir="2700000" algn="tl">
                    <a:srgbClr val="C0C0C0"/>
                  </a:outerShdw>
                </a:effectLst>
                <a:latin typeface="Arial Black" pitchFamily="34" charset="0"/>
                <a:cs typeface="Arial" charset="0"/>
              </a:rPr>
              <a:t>CONSIDERACIONES PRELIMINARES</a:t>
            </a:r>
          </a:p>
        </p:txBody>
      </p:sp>
      <p:sp>
        <p:nvSpPr>
          <p:cNvPr id="2009133" name="Text Box 45"/>
          <p:cNvSpPr txBox="1">
            <a:spLocks noChangeArrowheads="1"/>
          </p:cNvSpPr>
          <p:nvPr/>
        </p:nvSpPr>
        <p:spPr bwMode="auto">
          <a:xfrm>
            <a:off x="755650" y="4900613"/>
            <a:ext cx="79327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Causas:</a:t>
            </a:r>
            <a:endParaRPr lang="en-US" altLang="es-PR" sz="2500" b="0" i="1">
              <a:solidFill>
                <a:srgbClr val="FF0000"/>
              </a:solidFill>
              <a:latin typeface="Arial Black" pitchFamily="34" charset="0"/>
            </a:endParaRPr>
          </a:p>
        </p:txBody>
      </p:sp>
      <p:pic>
        <p:nvPicPr>
          <p:cNvPr id="2009134" name="Picture 4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4970463"/>
            <a:ext cx="2587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09135" name="Text Box 47"/>
          <p:cNvSpPr txBox="1">
            <a:spLocks noChangeArrowheads="1"/>
          </p:cNvSpPr>
          <p:nvPr/>
        </p:nvSpPr>
        <p:spPr bwMode="auto">
          <a:xfrm>
            <a:off x="1116013" y="5402263"/>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Esfuerzos excesivos y “</a:t>
            </a:r>
            <a:r>
              <a:rPr lang="en-US" altLang="es-PR" sz="2100" i="1">
                <a:solidFill>
                  <a:srgbClr val="000000"/>
                </a:solidFill>
                <a:effectLst>
                  <a:outerShdw blurRad="38100" dist="38100" dir="2700000" algn="tl">
                    <a:srgbClr val="C0C0C0"/>
                  </a:outerShdw>
                </a:effectLst>
              </a:rPr>
              <a:t>sobreuso</a:t>
            </a:r>
            <a:r>
              <a:rPr lang="en-US" altLang="es-PR" sz="2100">
                <a:solidFill>
                  <a:srgbClr val="000000"/>
                </a:solidFill>
              </a:rPr>
              <a:t>”</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09136" name="Picture 48"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113" y="5473700"/>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09137" name="Text Box 49"/>
          <p:cNvSpPr txBox="1">
            <a:spLocks noChangeArrowheads="1"/>
          </p:cNvSpPr>
          <p:nvPr/>
        </p:nvSpPr>
        <p:spPr bwMode="auto">
          <a:xfrm>
            <a:off x="1116013" y="5762625"/>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Golpes directos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09138" name="Picture 50"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113" y="5834063"/>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09139" name="Text Box 51"/>
          <p:cNvSpPr txBox="1">
            <a:spLocks noChangeArrowheads="1"/>
          </p:cNvSpPr>
          <p:nvPr/>
        </p:nvSpPr>
        <p:spPr bwMode="auto">
          <a:xfrm>
            <a:off x="1116013" y="6143625"/>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Episodios de espasmos, o calambres, dolorosos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09140" name="Picture 52"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113" y="6215063"/>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09141" name="Text Box 53"/>
          <p:cNvSpPr txBox="1">
            <a:spLocks noChangeArrowheads="1"/>
          </p:cNvSpPr>
          <p:nvPr/>
        </p:nvSpPr>
        <p:spPr bwMode="auto">
          <a:xfrm>
            <a:off x="755650" y="2955925"/>
            <a:ext cx="79327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Tejido blando envuelto:</a:t>
            </a:r>
            <a:endParaRPr lang="en-US" altLang="es-PR" sz="2500" b="0" i="1">
              <a:solidFill>
                <a:srgbClr val="FF0000"/>
              </a:solidFill>
              <a:latin typeface="Arial Black" pitchFamily="34" charset="0"/>
            </a:endParaRPr>
          </a:p>
        </p:txBody>
      </p:sp>
      <p:pic>
        <p:nvPicPr>
          <p:cNvPr id="2009142" name="Picture 5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3025775"/>
            <a:ext cx="2587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09143" name="Text Box 55"/>
          <p:cNvSpPr txBox="1">
            <a:spLocks noChangeArrowheads="1"/>
          </p:cNvSpPr>
          <p:nvPr/>
        </p:nvSpPr>
        <p:spPr bwMode="auto">
          <a:xfrm>
            <a:off x="1116013" y="3457575"/>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Músculos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09144" name="Picture 56"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113" y="3529013"/>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09145" name="Text Box 57"/>
          <p:cNvSpPr txBox="1">
            <a:spLocks noChangeArrowheads="1"/>
          </p:cNvSpPr>
          <p:nvPr/>
        </p:nvSpPr>
        <p:spPr bwMode="auto">
          <a:xfrm>
            <a:off x="1116013" y="3817938"/>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Tendones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09146" name="Picture 58"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113" y="3889375"/>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09147" name="Text Box 59"/>
          <p:cNvSpPr txBox="1">
            <a:spLocks noChangeArrowheads="1"/>
          </p:cNvSpPr>
          <p:nvPr/>
        </p:nvSpPr>
        <p:spPr bwMode="auto">
          <a:xfrm>
            <a:off x="1116013" y="4198938"/>
            <a:ext cx="762317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100">
                <a:solidFill>
                  <a:srgbClr val="000000"/>
                </a:solidFill>
              </a:rPr>
              <a:t>La cubieta fascial de algunos de aquellos arriba mencionados</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09148" name="Picture 60"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113" y="4270375"/>
            <a:ext cx="2635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09149" name="Picture 61" descr="Musc_Inj_0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2852738"/>
            <a:ext cx="2089150" cy="1306512"/>
          </a:xfrm>
          <a:prstGeom prst="rect">
            <a:avLst/>
          </a:prstGeom>
          <a:noFill/>
          <a:extLst>
            <a:ext uri="{909E8E84-426E-40DD-AFC4-6F175D3DCCD1}">
              <a14:hiddenFill xmlns:a14="http://schemas.microsoft.com/office/drawing/2010/main">
                <a:solidFill>
                  <a:srgbClr val="FFFFFF"/>
                </a:solidFill>
              </a14:hiddenFill>
            </a:ext>
          </a:extLst>
        </p:spPr>
      </p:pic>
      <p:pic>
        <p:nvPicPr>
          <p:cNvPr id="2009150" name="Picture 62" descr="Musc_Inj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338" y="549275"/>
            <a:ext cx="2087562" cy="1377950"/>
          </a:xfrm>
          <a:prstGeom prst="rect">
            <a:avLst/>
          </a:prstGeom>
          <a:noFill/>
          <a:extLst>
            <a:ext uri="{909E8E84-426E-40DD-AFC4-6F175D3DCCD1}">
              <a14:hiddenFill xmlns:a14="http://schemas.microsoft.com/office/drawing/2010/main">
                <a:solidFill>
                  <a:srgbClr val="FFFFFF"/>
                </a:solidFill>
              </a14:hiddenFill>
            </a:ext>
          </a:extLst>
        </p:spPr>
      </p:pic>
      <p:pic>
        <p:nvPicPr>
          <p:cNvPr id="2009151" name="Picture 63" descr="Musc_Inj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788" y="4629150"/>
            <a:ext cx="2160587" cy="1425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060700" y="836613"/>
            <a:ext cx="5327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7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TRAUMAS – A Nivel de los:</a:t>
            </a:r>
            <a:br>
              <a:rPr lang="es-PR" altLang="es-PR" sz="2600" b="0">
                <a:solidFill>
                  <a:srgbClr val="484876"/>
                </a:solidFill>
                <a:effectLst>
                  <a:outerShdw blurRad="38100" dist="38100" dir="2700000" algn="tl">
                    <a:srgbClr val="C0C0C0"/>
                  </a:outerShdw>
                </a:effectLst>
                <a:latin typeface="Arial Black" pitchFamily="34" charset="0"/>
                <a:cs typeface="Arial" charset="0"/>
              </a:rPr>
            </a:br>
            <a:r>
              <a:rPr lang="es-PR" altLang="es-PR" sz="2600" b="0" i="1">
                <a:solidFill>
                  <a:srgbClr val="484876"/>
                </a:solidFill>
                <a:effectLst>
                  <a:outerShdw blurRad="38100" dist="38100" dir="2700000" algn="tl">
                    <a:srgbClr val="C0C0C0"/>
                  </a:outerShdw>
                </a:effectLst>
                <a:latin typeface="Arial Black" pitchFamily="34" charset="0"/>
                <a:cs typeface="Arial" charset="0"/>
              </a:rPr>
              <a:t>MÚSCULOS ESQUELÉTICOS</a:t>
            </a: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013227" name="Picture 4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150" y="2420938"/>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163638" y="2493963"/>
            <a:ext cx="66960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300" b="0" i="1">
                <a:solidFill>
                  <a:srgbClr val="484876"/>
                </a:solidFill>
                <a:effectLst>
                  <a:outerShdw blurRad="38100" dist="38100" dir="2700000" algn="tl">
                    <a:srgbClr val="C0C0C0"/>
                  </a:outerShdw>
                </a:effectLst>
                <a:latin typeface="Arial Black" pitchFamily="34" charset="0"/>
                <a:cs typeface="Arial" charset="0"/>
              </a:rPr>
              <a:t>DESGARRES MUSCULARES (STRAINS)</a:t>
            </a:r>
          </a:p>
        </p:txBody>
      </p:sp>
      <p:sp>
        <p:nvSpPr>
          <p:cNvPr id="4" name="Title 1"/>
          <p:cNvSpPr>
            <a:spLocks/>
          </p:cNvSpPr>
          <p:nvPr/>
        </p:nvSpPr>
        <p:spPr bwMode="auto">
          <a:xfrm>
            <a:off x="2532063" y="3213100"/>
            <a:ext cx="35274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700">
                <a:solidFill>
                  <a:srgbClr val="484876"/>
                </a:solidFill>
                <a:effectLst>
                  <a:outerShdw blurRad="38100" dist="38100" dir="2700000" algn="tl">
                    <a:srgbClr val="C0C0C0"/>
                  </a:outerShdw>
                </a:effectLst>
                <a:latin typeface="Verdana" pitchFamily="34" charset="0"/>
                <a:cs typeface="Arial" charset="0"/>
              </a:rPr>
              <a:t>* CONCEPTO *</a:t>
            </a:r>
            <a:endParaRPr lang="es-PR" altLang="es-PR" sz="2700" i="1">
              <a:solidFill>
                <a:srgbClr val="484876"/>
              </a:solidFill>
              <a:effectLst>
                <a:outerShdw blurRad="38100" dist="38100" dir="2700000" algn="tl">
                  <a:srgbClr val="C0C0C0"/>
                </a:outerShdw>
              </a:effectLst>
              <a:latin typeface="Verdana" pitchFamily="34" charset="0"/>
              <a:cs typeface="Arial" charset="0"/>
            </a:endParaRPr>
          </a:p>
        </p:txBody>
      </p:sp>
      <p:sp>
        <p:nvSpPr>
          <p:cNvPr id="2013230" name="Text Box 46"/>
          <p:cNvSpPr txBox="1">
            <a:spLocks noChangeArrowheads="1"/>
          </p:cNvSpPr>
          <p:nvPr/>
        </p:nvSpPr>
        <p:spPr bwMode="auto">
          <a:xfrm>
            <a:off x="657225" y="3733800"/>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Lesión a la unidad musculo-tendinosa:</a:t>
            </a:r>
            <a:endParaRPr lang="en-US" altLang="es-PR" sz="2500" b="0" i="1">
              <a:solidFill>
                <a:srgbClr val="FF0000"/>
              </a:solidFill>
              <a:latin typeface="Arial Black" pitchFamily="34" charset="0"/>
            </a:endParaRPr>
          </a:p>
        </p:txBody>
      </p:sp>
      <p:pic>
        <p:nvPicPr>
          <p:cNvPr id="2013231" name="Picture 4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325" y="38052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13232" name="Text Box 48"/>
          <p:cNvSpPr txBox="1">
            <a:spLocks noChangeArrowheads="1"/>
          </p:cNvSpPr>
          <p:nvPr/>
        </p:nvSpPr>
        <p:spPr bwMode="auto">
          <a:xfrm>
            <a:off x="1381125" y="4743450"/>
            <a:ext cx="4173538"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Rompimiento agudo de las</a:t>
            </a:r>
          </a:p>
          <a:p>
            <a:pPr algn="l" eaLnBrk="0" hangingPunct="0">
              <a:lnSpc>
                <a:spcPct val="90000"/>
              </a:lnSpc>
            </a:pPr>
            <a:r>
              <a:rPr lang="es-ES" altLang="es-PR" sz="2200" i="1">
                <a:solidFill>
                  <a:srgbClr val="000000"/>
                </a:solidFill>
                <a:latin typeface="Arial" charset="0"/>
              </a:rPr>
              <a:t>fibras musculares</a:t>
            </a:r>
            <a:r>
              <a:rPr lang="es-ES" altLang="es-PR" sz="2200">
                <a:solidFill>
                  <a:srgbClr val="000000"/>
                </a:solidFill>
                <a:latin typeface="Arial" charset="0"/>
              </a:rPr>
              <a:t>:</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2013233" name="Picture 49"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2050" y="477678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13234" name="Text Box 50"/>
          <p:cNvSpPr txBox="1">
            <a:spLocks noChangeArrowheads="1"/>
          </p:cNvSpPr>
          <p:nvPr/>
        </p:nvSpPr>
        <p:spPr bwMode="auto">
          <a:xfrm>
            <a:off x="1017588" y="4237038"/>
            <a:ext cx="46085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Característica/manifestación:</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13235" name="Picture 51"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1688" y="43084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13236" name="Text Box 52"/>
          <p:cNvSpPr txBox="1">
            <a:spLocks noChangeArrowheads="1"/>
          </p:cNvSpPr>
          <p:nvPr/>
        </p:nvSpPr>
        <p:spPr bwMode="auto">
          <a:xfrm>
            <a:off x="1377950" y="5448300"/>
            <a:ext cx="489743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400" i="1">
                <a:solidFill>
                  <a:srgbClr val="000000"/>
                </a:solidFill>
                <a:effectLst>
                  <a:outerShdw blurRad="38100" dist="38100" dir="2700000" algn="tl">
                    <a:srgbClr val="C0C0C0"/>
                  </a:outerShdw>
                </a:effectLst>
                <a:latin typeface="Calibri" pitchFamily="34" charset="0"/>
              </a:rPr>
              <a:t>Interrupción en la continuidad de las</a:t>
            </a:r>
          </a:p>
          <a:p>
            <a:pPr algn="l" eaLnBrk="0" hangingPunct="0">
              <a:lnSpc>
                <a:spcPct val="90000"/>
              </a:lnSpc>
            </a:pPr>
            <a:r>
              <a:rPr lang="es-ES" altLang="es-PR" sz="2400" i="1">
                <a:solidFill>
                  <a:srgbClr val="000000"/>
                </a:solidFill>
                <a:effectLst>
                  <a:outerShdw blurRad="38100" dist="38100" dir="2700000" algn="tl">
                    <a:srgbClr val="C0C0C0"/>
                  </a:outerShdw>
                </a:effectLst>
                <a:latin typeface="Calibri" pitchFamily="34" charset="0"/>
              </a:rPr>
              <a:t>células musculares o</a:t>
            </a:r>
          </a:p>
          <a:p>
            <a:pPr algn="l" eaLnBrk="0" hangingPunct="0">
              <a:lnSpc>
                <a:spcPct val="90000"/>
              </a:lnSpc>
            </a:pPr>
            <a:r>
              <a:rPr lang="es-ES" altLang="es-PR" sz="2400" i="1">
                <a:solidFill>
                  <a:srgbClr val="000000"/>
                </a:solidFill>
                <a:effectLst>
                  <a:outerShdw blurRad="38100" dist="38100" dir="2700000" algn="tl">
                    <a:srgbClr val="C0C0C0"/>
                  </a:outerShdw>
                </a:effectLst>
                <a:latin typeface="Calibri" pitchFamily="34" charset="0"/>
              </a:rPr>
              <a:t>unidades musculares tendinosas</a:t>
            </a:r>
            <a:endParaRPr lang="en-US" altLang="es-PR" sz="2400" b="0" i="1" u="sng">
              <a:solidFill>
                <a:srgbClr val="FF0000"/>
              </a:solidFill>
              <a:effectLst>
                <a:outerShdw blurRad="38100" dist="38100" dir="2700000" algn="tl">
                  <a:srgbClr val="C0C0C0"/>
                </a:outerShdw>
              </a:effectLst>
              <a:latin typeface="Arial Black" pitchFamily="34" charset="0"/>
            </a:endParaRPr>
          </a:p>
        </p:txBody>
      </p:sp>
      <p:pic>
        <p:nvPicPr>
          <p:cNvPr id="2013237" name="Picture 53" descr="Musc_Inj_0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4163" y="3365500"/>
            <a:ext cx="1970087"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013238" name="Picture 54" descr="Musc_Inj_0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614363"/>
            <a:ext cx="2447925" cy="1638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565525" y="908050"/>
            <a:ext cx="5327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200000"/>
              </a:lnSpc>
            </a:pPr>
            <a:r>
              <a:rPr lang="es-PR" altLang="es-PR" sz="2600" b="0" dirty="0">
                <a:solidFill>
                  <a:srgbClr val="484876"/>
                </a:solidFill>
                <a:effectLst>
                  <a:outerShdw blurRad="38100" dist="38100" dir="2700000" algn="tl">
                    <a:srgbClr val="C0C0C0"/>
                  </a:outerShdw>
                </a:effectLst>
                <a:latin typeface="Arial Black" pitchFamily="34" charset="0"/>
                <a:cs typeface="Arial" charset="0"/>
              </a:rPr>
              <a:t>TRAUMAS – A Nivel de los:</a:t>
            </a:r>
            <a:br>
              <a:rPr lang="es-PR" altLang="es-PR" sz="2600" b="0" dirty="0">
                <a:solidFill>
                  <a:srgbClr val="484876"/>
                </a:solidFill>
                <a:effectLst>
                  <a:outerShdw blurRad="38100" dist="38100" dir="2700000" algn="tl">
                    <a:srgbClr val="C0C0C0"/>
                  </a:outerShdw>
                </a:effectLst>
                <a:latin typeface="Arial Black" pitchFamily="34" charset="0"/>
                <a:cs typeface="Arial" charset="0"/>
              </a:rPr>
            </a:br>
            <a:r>
              <a:rPr lang="es-PR" altLang="es-PR" sz="2600" b="0" i="1" dirty="0">
                <a:solidFill>
                  <a:srgbClr val="484876"/>
                </a:solidFill>
                <a:effectLst>
                  <a:outerShdw blurRad="38100" dist="38100" dir="2700000" algn="tl">
                    <a:srgbClr val="C0C0C0"/>
                  </a:outerShdw>
                </a:effectLst>
                <a:latin typeface="Arial Black" pitchFamily="34" charset="0"/>
                <a:cs typeface="Arial" charset="0"/>
              </a:rPr>
              <a:t>MÚSCULOS ESQUELÉTICOS</a:t>
            </a:r>
            <a:endParaRPr lang="es-PR" altLang="es-PR" sz="30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015275" name="Picture 4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150" y="2854325"/>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163638" y="2927350"/>
            <a:ext cx="66960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300" b="0" i="1">
                <a:solidFill>
                  <a:srgbClr val="484876"/>
                </a:solidFill>
                <a:effectLst>
                  <a:outerShdw blurRad="38100" dist="38100" dir="2700000" algn="tl">
                    <a:srgbClr val="C0C0C0"/>
                  </a:outerShdw>
                </a:effectLst>
                <a:latin typeface="Arial Black" pitchFamily="34" charset="0"/>
                <a:cs typeface="Arial" charset="0"/>
              </a:rPr>
              <a:t>DESGARRES MUSCULARES (STRAINS)</a:t>
            </a:r>
          </a:p>
        </p:txBody>
      </p:sp>
      <p:sp>
        <p:nvSpPr>
          <p:cNvPr id="4" name="Title 1"/>
          <p:cNvSpPr>
            <a:spLocks/>
          </p:cNvSpPr>
          <p:nvPr/>
        </p:nvSpPr>
        <p:spPr bwMode="auto">
          <a:xfrm>
            <a:off x="2532063" y="3644900"/>
            <a:ext cx="35274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700">
                <a:solidFill>
                  <a:srgbClr val="484876"/>
                </a:solidFill>
                <a:effectLst>
                  <a:outerShdw blurRad="38100" dist="38100" dir="2700000" algn="tl">
                    <a:srgbClr val="C0C0C0"/>
                  </a:outerShdw>
                </a:effectLst>
                <a:latin typeface="Verdana" pitchFamily="34" charset="0"/>
                <a:cs typeface="Arial" charset="0"/>
              </a:rPr>
              <a:t>* CAUSAS *</a:t>
            </a:r>
            <a:endParaRPr lang="es-PR" altLang="es-PR" sz="2700" i="1">
              <a:solidFill>
                <a:srgbClr val="484876"/>
              </a:solidFill>
              <a:effectLst>
                <a:outerShdw blurRad="38100" dist="38100" dir="2700000" algn="tl">
                  <a:srgbClr val="C0C0C0"/>
                </a:outerShdw>
              </a:effectLst>
              <a:latin typeface="Verdana" pitchFamily="34" charset="0"/>
              <a:cs typeface="Arial" charset="0"/>
            </a:endParaRPr>
          </a:p>
        </p:txBody>
      </p:sp>
      <p:sp>
        <p:nvSpPr>
          <p:cNvPr id="2015278" name="Text Box 46"/>
          <p:cNvSpPr txBox="1">
            <a:spLocks noChangeArrowheads="1"/>
          </p:cNvSpPr>
          <p:nvPr/>
        </p:nvSpPr>
        <p:spPr bwMode="auto">
          <a:xfrm>
            <a:off x="466725" y="4029075"/>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Factores que predisponen a la lesión:</a:t>
            </a:r>
            <a:endParaRPr lang="en-US" altLang="es-PR" sz="2500" b="0" i="1">
              <a:solidFill>
                <a:srgbClr val="FF0000"/>
              </a:solidFill>
              <a:latin typeface="Arial Black" pitchFamily="34" charset="0"/>
            </a:endParaRPr>
          </a:p>
        </p:txBody>
      </p:sp>
      <p:pic>
        <p:nvPicPr>
          <p:cNvPr id="2015279" name="Picture 4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1005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15280" name="Text Box 48"/>
          <p:cNvSpPr txBox="1">
            <a:spLocks noChangeArrowheads="1"/>
          </p:cNvSpPr>
          <p:nvPr/>
        </p:nvSpPr>
        <p:spPr bwMode="auto">
          <a:xfrm>
            <a:off x="779463" y="45624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Insuficiente calentamiento o ausencia de enfriamiento.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15281" name="Picture 4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63" y="46339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15282" name="Text Box 50"/>
          <p:cNvSpPr txBox="1">
            <a:spLocks noChangeArrowheads="1"/>
          </p:cNvSpPr>
          <p:nvPr/>
        </p:nvSpPr>
        <p:spPr bwMode="auto">
          <a:xfrm>
            <a:off x="779463" y="53800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Exceso de entrenamiento o “sobreuso”: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15283" name="Picture 51"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63" y="54514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15284" name="Text Box 52"/>
          <p:cNvSpPr txBox="1">
            <a:spLocks noChangeArrowheads="1"/>
          </p:cNvSpPr>
          <p:nvPr/>
        </p:nvSpPr>
        <p:spPr bwMode="auto">
          <a:xfrm>
            <a:off x="779463" y="61007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Pobre entrenamiento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15285" name="Picture 53"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63" y="61722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15286" name="Text Box 54"/>
          <p:cNvSpPr txBox="1">
            <a:spLocks noChangeArrowheads="1"/>
          </p:cNvSpPr>
          <p:nvPr/>
        </p:nvSpPr>
        <p:spPr bwMode="auto">
          <a:xfrm>
            <a:off x="777875" y="5738813"/>
            <a:ext cx="8281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400" i="1">
                <a:solidFill>
                  <a:srgbClr val="000000"/>
                </a:solidFill>
                <a:latin typeface="Calibri" pitchFamily="34" charset="0"/>
              </a:rPr>
              <a:t>EJEMPLO: Alto milaje</a:t>
            </a:r>
            <a:endParaRPr lang="en-US" altLang="es-PR" sz="2400" b="0" i="1">
              <a:solidFill>
                <a:srgbClr val="FF0000"/>
              </a:solidFill>
              <a:effectLst>
                <a:outerShdw blurRad="38100" dist="38100" dir="2700000" algn="tl">
                  <a:srgbClr val="C0C0C0"/>
                </a:outerShdw>
              </a:effectLst>
              <a:latin typeface="Calibri" pitchFamily="34" charset="0"/>
            </a:endParaRPr>
          </a:p>
        </p:txBody>
      </p:sp>
      <p:sp>
        <p:nvSpPr>
          <p:cNvPr id="2015287" name="Text Box 55"/>
          <p:cNvSpPr txBox="1">
            <a:spLocks noChangeArrowheads="1"/>
          </p:cNvSpPr>
          <p:nvPr/>
        </p:nvSpPr>
        <p:spPr bwMode="auto">
          <a:xfrm>
            <a:off x="779463" y="498792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Pobre flexibilidad</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015288" name="Picture 56"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63" y="5059363"/>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15289" name="Picture 57" descr="Musc_Inj_0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0913" y="4948238"/>
            <a:ext cx="941387" cy="1720850"/>
          </a:xfrm>
          <a:prstGeom prst="rect">
            <a:avLst/>
          </a:prstGeom>
          <a:noFill/>
          <a:extLst>
            <a:ext uri="{909E8E84-426E-40DD-AFC4-6F175D3DCCD1}">
              <a14:hiddenFill xmlns:a14="http://schemas.microsoft.com/office/drawing/2010/main">
                <a:solidFill>
                  <a:srgbClr val="FFFFFF"/>
                </a:solidFill>
              </a14:hiddenFill>
            </a:ext>
          </a:extLst>
        </p:spPr>
      </p:pic>
      <p:pic>
        <p:nvPicPr>
          <p:cNvPr id="2015290" name="Picture 58" descr="Musc_Inj_0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549275"/>
            <a:ext cx="3168650" cy="2108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82" name="Text Box 2"/>
          <p:cNvSpPr txBox="1">
            <a:spLocks noChangeArrowheads="1"/>
          </p:cNvSpPr>
          <p:nvPr/>
        </p:nvSpPr>
        <p:spPr bwMode="auto">
          <a:xfrm>
            <a:off x="250825" y="6094413"/>
            <a:ext cx="8713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20000"/>
              </a:spcBef>
            </a:pPr>
            <a:r>
              <a:rPr lang="en-US" altLang="es-PR" sz="1200" i="1">
                <a:latin typeface="Times New Roman" pitchFamily="18" charset="0"/>
              </a:rPr>
              <a:t>NOTA</a:t>
            </a:r>
            <a:r>
              <a:rPr lang="en-US" altLang="es-PR" sz="1200">
                <a:latin typeface="Times New Roman" pitchFamily="18" charset="0"/>
              </a:rPr>
              <a:t>:</a:t>
            </a:r>
            <a:r>
              <a:rPr lang="en-US" altLang="es-PR" sz="1200" b="0">
                <a:latin typeface="Times New Roman" pitchFamily="18" charset="0"/>
              </a:rPr>
              <a:t> Adaptado de: </a:t>
            </a:r>
            <a:r>
              <a:rPr lang="en-US" altLang="es-PR" sz="1200" i="1">
                <a:latin typeface="Times New Roman" pitchFamily="18" charset="0"/>
              </a:rPr>
              <a:t>Sports and Fitness Nutrition</a:t>
            </a:r>
            <a:r>
              <a:rPr lang="en-US" altLang="es-PR" sz="1200" b="0">
                <a:latin typeface="Times New Roman" pitchFamily="18" charset="0"/>
              </a:rPr>
              <a:t>. (p. 283), por R. E. C., Wildman &amp; B. S., Millar, 2004, Belmont, CA: Wadsworth/Thomson Learning. Copyright 2004 por Wadsworth, a division of Thomson Learning, Inc.</a:t>
            </a:r>
          </a:p>
        </p:txBody>
      </p:sp>
      <p:pic>
        <p:nvPicPr>
          <p:cNvPr id="2017283" name="Picture 3" descr="ARROW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575" y="4383088"/>
            <a:ext cx="304800" cy="306387"/>
          </a:xfrm>
          <a:prstGeom prst="rect">
            <a:avLst/>
          </a:prstGeom>
          <a:noFill/>
          <a:extLst>
            <a:ext uri="{909E8E84-426E-40DD-AFC4-6F175D3DCCD1}">
              <a14:hiddenFill xmlns:a14="http://schemas.microsoft.com/office/drawing/2010/main">
                <a:solidFill>
                  <a:srgbClr val="FFFFFF"/>
                </a:solidFill>
              </a14:hiddenFill>
            </a:ext>
          </a:extLst>
        </p:spPr>
      </p:pic>
      <p:sp>
        <p:nvSpPr>
          <p:cNvPr id="2017284" name="Text Box 4"/>
          <p:cNvSpPr txBox="1">
            <a:spLocks noChangeArrowheads="1"/>
          </p:cNvSpPr>
          <p:nvPr/>
        </p:nvSpPr>
        <p:spPr bwMode="auto">
          <a:xfrm>
            <a:off x="1317625" y="4386263"/>
            <a:ext cx="750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a:latin typeface="Arial" charset="0"/>
              </a:rPr>
              <a:t>Degeneración de las membranas nerviosas y musculares:</a:t>
            </a:r>
            <a:endParaRPr lang="es-ES" altLang="es-PR" i="1">
              <a:latin typeface="Arial" charset="0"/>
            </a:endParaRPr>
          </a:p>
        </p:txBody>
      </p:sp>
      <p:sp>
        <p:nvSpPr>
          <p:cNvPr id="2017285" name="Text Box 5"/>
          <p:cNvSpPr txBox="1">
            <a:spLocks noChangeArrowheads="1"/>
          </p:cNvSpPr>
          <p:nvPr/>
        </p:nvSpPr>
        <p:spPr bwMode="auto">
          <a:xfrm>
            <a:off x="1693863" y="4795838"/>
            <a:ext cx="55435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1800">
                <a:solidFill>
                  <a:srgbClr val="660066"/>
                </a:solidFill>
                <a:latin typeface="Verdana" pitchFamily="34" charset="0"/>
              </a:rPr>
              <a:t>Posibles consecuencias:</a:t>
            </a:r>
          </a:p>
        </p:txBody>
      </p:sp>
      <p:grpSp>
        <p:nvGrpSpPr>
          <p:cNvPr id="2017286" name="Group 6"/>
          <p:cNvGrpSpPr>
            <a:grpSpLocks noChangeAspect="1"/>
          </p:cNvGrpSpPr>
          <p:nvPr/>
        </p:nvGrpSpPr>
        <p:grpSpPr bwMode="auto">
          <a:xfrm>
            <a:off x="1427163" y="4830763"/>
            <a:ext cx="266700" cy="268287"/>
            <a:chOff x="618" y="2160"/>
            <a:chExt cx="2262" cy="2267"/>
          </a:xfrm>
        </p:grpSpPr>
        <p:sp>
          <p:nvSpPr>
            <p:cNvPr id="2017287" name="AutoShape 7"/>
            <p:cNvSpPr>
              <a:spLocks noChangeAspect="1" noChangeArrowheads="1" noTextEdit="1"/>
            </p:cNvSpPr>
            <p:nvPr/>
          </p:nvSpPr>
          <p:spPr bwMode="auto">
            <a:xfrm>
              <a:off x="618" y="2160"/>
              <a:ext cx="2262" cy="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R"/>
            </a:p>
          </p:txBody>
        </p:sp>
        <p:sp>
          <p:nvSpPr>
            <p:cNvPr id="2017288" name="Freeform 8"/>
            <p:cNvSpPr>
              <a:spLocks/>
            </p:cNvSpPr>
            <p:nvPr/>
          </p:nvSpPr>
          <p:spPr bwMode="auto">
            <a:xfrm>
              <a:off x="618" y="2160"/>
              <a:ext cx="2262" cy="2267"/>
            </a:xfrm>
            <a:custGeom>
              <a:avLst/>
              <a:gdLst>
                <a:gd name="T0" fmla="*/ 10014 w 18096"/>
                <a:gd name="T1" fmla="*/ 40 h 18136"/>
                <a:gd name="T2" fmla="*/ 11749 w 18096"/>
                <a:gd name="T3" fmla="*/ 394 h 18136"/>
                <a:gd name="T4" fmla="*/ 13365 w 18096"/>
                <a:gd name="T5" fmla="*/ 1104 h 18136"/>
                <a:gd name="T6" fmla="*/ 14824 w 18096"/>
                <a:gd name="T7" fmla="*/ 2089 h 18136"/>
                <a:gd name="T8" fmla="*/ 16046 w 18096"/>
                <a:gd name="T9" fmla="*/ 3312 h 18136"/>
                <a:gd name="T10" fmla="*/ 16992 w 18096"/>
                <a:gd name="T11" fmla="*/ 4731 h 18136"/>
                <a:gd name="T12" fmla="*/ 17702 w 18096"/>
                <a:gd name="T13" fmla="*/ 6387 h 18136"/>
                <a:gd name="T14" fmla="*/ 18056 w 18096"/>
                <a:gd name="T15" fmla="*/ 8122 h 18136"/>
                <a:gd name="T16" fmla="*/ 18056 w 18096"/>
                <a:gd name="T17" fmla="*/ 10014 h 18136"/>
                <a:gd name="T18" fmla="*/ 17702 w 18096"/>
                <a:gd name="T19" fmla="*/ 11749 h 18136"/>
                <a:gd name="T20" fmla="*/ 16992 w 18096"/>
                <a:gd name="T21" fmla="*/ 13405 h 18136"/>
                <a:gd name="T22" fmla="*/ 16046 w 18096"/>
                <a:gd name="T23" fmla="*/ 14824 h 18136"/>
                <a:gd name="T24" fmla="*/ 14824 w 18096"/>
                <a:gd name="T25" fmla="*/ 16047 h 18136"/>
                <a:gd name="T26" fmla="*/ 13365 w 18096"/>
                <a:gd name="T27" fmla="*/ 17032 h 18136"/>
                <a:gd name="T28" fmla="*/ 11749 w 18096"/>
                <a:gd name="T29" fmla="*/ 17742 h 18136"/>
                <a:gd name="T30" fmla="*/ 10014 w 18096"/>
                <a:gd name="T31" fmla="*/ 18096 h 18136"/>
                <a:gd name="T32" fmla="*/ 8121 w 18096"/>
                <a:gd name="T33" fmla="*/ 18096 h 18136"/>
                <a:gd name="T34" fmla="*/ 6387 w 18096"/>
                <a:gd name="T35" fmla="*/ 17742 h 18136"/>
                <a:gd name="T36" fmla="*/ 4731 w 18096"/>
                <a:gd name="T37" fmla="*/ 17032 h 18136"/>
                <a:gd name="T38" fmla="*/ 3312 w 18096"/>
                <a:gd name="T39" fmla="*/ 16047 h 18136"/>
                <a:gd name="T40" fmla="*/ 2089 w 18096"/>
                <a:gd name="T41" fmla="*/ 14824 h 18136"/>
                <a:gd name="T42" fmla="*/ 1104 w 18096"/>
                <a:gd name="T43" fmla="*/ 13405 h 18136"/>
                <a:gd name="T44" fmla="*/ 394 w 18096"/>
                <a:gd name="T45" fmla="*/ 11749 h 18136"/>
                <a:gd name="T46" fmla="*/ 40 w 18096"/>
                <a:gd name="T47" fmla="*/ 10014 h 18136"/>
                <a:gd name="T48" fmla="*/ 40 w 18096"/>
                <a:gd name="T49" fmla="*/ 8122 h 18136"/>
                <a:gd name="T50" fmla="*/ 394 w 18096"/>
                <a:gd name="T51" fmla="*/ 6387 h 18136"/>
                <a:gd name="T52" fmla="*/ 1104 w 18096"/>
                <a:gd name="T53" fmla="*/ 4731 h 18136"/>
                <a:gd name="T54" fmla="*/ 2089 w 18096"/>
                <a:gd name="T55" fmla="*/ 3312 h 18136"/>
                <a:gd name="T56" fmla="*/ 3312 w 18096"/>
                <a:gd name="T57" fmla="*/ 2089 h 18136"/>
                <a:gd name="T58" fmla="*/ 4731 w 18096"/>
                <a:gd name="T59" fmla="*/ 1104 h 18136"/>
                <a:gd name="T60" fmla="*/ 6387 w 18096"/>
                <a:gd name="T61" fmla="*/ 394 h 18136"/>
                <a:gd name="T62" fmla="*/ 8121 w 18096"/>
                <a:gd name="T63" fmla="*/ 40 h 18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96" h="18136">
                  <a:moveTo>
                    <a:pt x="9068" y="0"/>
                  </a:moveTo>
                  <a:lnTo>
                    <a:pt x="10014" y="40"/>
                  </a:lnTo>
                  <a:lnTo>
                    <a:pt x="10881" y="197"/>
                  </a:lnTo>
                  <a:lnTo>
                    <a:pt x="11749" y="394"/>
                  </a:lnTo>
                  <a:lnTo>
                    <a:pt x="12577" y="710"/>
                  </a:lnTo>
                  <a:lnTo>
                    <a:pt x="13365" y="1104"/>
                  </a:lnTo>
                  <a:lnTo>
                    <a:pt x="14114" y="1538"/>
                  </a:lnTo>
                  <a:lnTo>
                    <a:pt x="14824" y="2089"/>
                  </a:lnTo>
                  <a:lnTo>
                    <a:pt x="15455" y="2641"/>
                  </a:lnTo>
                  <a:lnTo>
                    <a:pt x="16046" y="3312"/>
                  </a:lnTo>
                  <a:lnTo>
                    <a:pt x="16558" y="3982"/>
                  </a:lnTo>
                  <a:lnTo>
                    <a:pt x="16992" y="4731"/>
                  </a:lnTo>
                  <a:lnTo>
                    <a:pt x="17386" y="5520"/>
                  </a:lnTo>
                  <a:lnTo>
                    <a:pt x="17702" y="6387"/>
                  </a:lnTo>
                  <a:lnTo>
                    <a:pt x="17899" y="7254"/>
                  </a:lnTo>
                  <a:lnTo>
                    <a:pt x="18056" y="8122"/>
                  </a:lnTo>
                  <a:lnTo>
                    <a:pt x="18096" y="9068"/>
                  </a:lnTo>
                  <a:lnTo>
                    <a:pt x="18056" y="10014"/>
                  </a:lnTo>
                  <a:lnTo>
                    <a:pt x="17899" y="10882"/>
                  </a:lnTo>
                  <a:lnTo>
                    <a:pt x="17702" y="11749"/>
                  </a:lnTo>
                  <a:lnTo>
                    <a:pt x="17386" y="12616"/>
                  </a:lnTo>
                  <a:lnTo>
                    <a:pt x="16992" y="13405"/>
                  </a:lnTo>
                  <a:lnTo>
                    <a:pt x="16558" y="14154"/>
                  </a:lnTo>
                  <a:lnTo>
                    <a:pt x="16046" y="14824"/>
                  </a:lnTo>
                  <a:lnTo>
                    <a:pt x="15455" y="15495"/>
                  </a:lnTo>
                  <a:lnTo>
                    <a:pt x="14824" y="16047"/>
                  </a:lnTo>
                  <a:lnTo>
                    <a:pt x="14114" y="16598"/>
                  </a:lnTo>
                  <a:lnTo>
                    <a:pt x="13365" y="17032"/>
                  </a:lnTo>
                  <a:lnTo>
                    <a:pt x="12577" y="17426"/>
                  </a:lnTo>
                  <a:lnTo>
                    <a:pt x="11749" y="17742"/>
                  </a:lnTo>
                  <a:lnTo>
                    <a:pt x="10881" y="17939"/>
                  </a:lnTo>
                  <a:lnTo>
                    <a:pt x="10014" y="18096"/>
                  </a:lnTo>
                  <a:lnTo>
                    <a:pt x="9068" y="18136"/>
                  </a:lnTo>
                  <a:lnTo>
                    <a:pt x="8121" y="18096"/>
                  </a:lnTo>
                  <a:lnTo>
                    <a:pt x="7254" y="17939"/>
                  </a:lnTo>
                  <a:lnTo>
                    <a:pt x="6387" y="17742"/>
                  </a:lnTo>
                  <a:lnTo>
                    <a:pt x="5519" y="17426"/>
                  </a:lnTo>
                  <a:lnTo>
                    <a:pt x="4731" y="17032"/>
                  </a:lnTo>
                  <a:lnTo>
                    <a:pt x="3982" y="16598"/>
                  </a:lnTo>
                  <a:lnTo>
                    <a:pt x="3312" y="16047"/>
                  </a:lnTo>
                  <a:lnTo>
                    <a:pt x="2641" y="15495"/>
                  </a:lnTo>
                  <a:lnTo>
                    <a:pt x="2089" y="14824"/>
                  </a:lnTo>
                  <a:lnTo>
                    <a:pt x="1537" y="14154"/>
                  </a:lnTo>
                  <a:lnTo>
                    <a:pt x="1104" y="13405"/>
                  </a:lnTo>
                  <a:lnTo>
                    <a:pt x="710" y="12616"/>
                  </a:lnTo>
                  <a:lnTo>
                    <a:pt x="394" y="11749"/>
                  </a:lnTo>
                  <a:lnTo>
                    <a:pt x="197" y="10882"/>
                  </a:lnTo>
                  <a:lnTo>
                    <a:pt x="40" y="10014"/>
                  </a:lnTo>
                  <a:lnTo>
                    <a:pt x="0" y="9068"/>
                  </a:lnTo>
                  <a:lnTo>
                    <a:pt x="40" y="8122"/>
                  </a:lnTo>
                  <a:lnTo>
                    <a:pt x="197" y="7254"/>
                  </a:lnTo>
                  <a:lnTo>
                    <a:pt x="394" y="6387"/>
                  </a:lnTo>
                  <a:lnTo>
                    <a:pt x="710" y="5520"/>
                  </a:lnTo>
                  <a:lnTo>
                    <a:pt x="1104" y="4731"/>
                  </a:lnTo>
                  <a:lnTo>
                    <a:pt x="1537" y="3982"/>
                  </a:lnTo>
                  <a:lnTo>
                    <a:pt x="2089" y="3312"/>
                  </a:lnTo>
                  <a:lnTo>
                    <a:pt x="2641" y="2641"/>
                  </a:lnTo>
                  <a:lnTo>
                    <a:pt x="3312" y="2089"/>
                  </a:lnTo>
                  <a:lnTo>
                    <a:pt x="3982" y="1538"/>
                  </a:lnTo>
                  <a:lnTo>
                    <a:pt x="4731" y="1104"/>
                  </a:lnTo>
                  <a:lnTo>
                    <a:pt x="5519" y="710"/>
                  </a:lnTo>
                  <a:lnTo>
                    <a:pt x="6387" y="394"/>
                  </a:lnTo>
                  <a:lnTo>
                    <a:pt x="7254" y="197"/>
                  </a:lnTo>
                  <a:lnTo>
                    <a:pt x="8121" y="40"/>
                  </a:lnTo>
                  <a:lnTo>
                    <a:pt x="9068" y="0"/>
                  </a:lnTo>
                  <a:close/>
                </a:path>
              </a:pathLst>
            </a:custGeom>
            <a:solidFill>
              <a:srgbClr val="19B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289" name="Freeform 9"/>
            <p:cNvSpPr>
              <a:spLocks/>
            </p:cNvSpPr>
            <p:nvPr/>
          </p:nvSpPr>
          <p:spPr bwMode="auto">
            <a:xfrm>
              <a:off x="717" y="3294"/>
              <a:ext cx="1034" cy="1034"/>
            </a:xfrm>
            <a:custGeom>
              <a:avLst/>
              <a:gdLst>
                <a:gd name="T0" fmla="*/ 8279 w 8279"/>
                <a:gd name="T1" fmla="*/ 8279 h 8279"/>
                <a:gd name="T2" fmla="*/ 7450 w 8279"/>
                <a:gd name="T3" fmla="*/ 8241 h 8279"/>
                <a:gd name="T4" fmla="*/ 6623 w 8279"/>
                <a:gd name="T5" fmla="*/ 8122 h 8279"/>
                <a:gd name="T6" fmla="*/ 5834 w 8279"/>
                <a:gd name="T7" fmla="*/ 7924 h 8279"/>
                <a:gd name="T8" fmla="*/ 5046 w 8279"/>
                <a:gd name="T9" fmla="*/ 7609 h 8279"/>
                <a:gd name="T10" fmla="*/ 4337 w 8279"/>
                <a:gd name="T11" fmla="*/ 7294 h 8279"/>
                <a:gd name="T12" fmla="*/ 3666 w 8279"/>
                <a:gd name="T13" fmla="*/ 6860 h 8279"/>
                <a:gd name="T14" fmla="*/ 2996 w 8279"/>
                <a:gd name="T15" fmla="*/ 6387 h 8279"/>
                <a:gd name="T16" fmla="*/ 2444 w 8279"/>
                <a:gd name="T17" fmla="*/ 5835 h 8279"/>
                <a:gd name="T18" fmla="*/ 1892 w 8279"/>
                <a:gd name="T19" fmla="*/ 5283 h 8279"/>
                <a:gd name="T20" fmla="*/ 1419 w 8279"/>
                <a:gd name="T21" fmla="*/ 4613 h 8279"/>
                <a:gd name="T22" fmla="*/ 985 w 8279"/>
                <a:gd name="T23" fmla="*/ 3942 h 8279"/>
                <a:gd name="T24" fmla="*/ 670 w 8279"/>
                <a:gd name="T25" fmla="*/ 3233 h 8279"/>
                <a:gd name="T26" fmla="*/ 355 w 8279"/>
                <a:gd name="T27" fmla="*/ 2445 h 8279"/>
                <a:gd name="T28" fmla="*/ 157 w 8279"/>
                <a:gd name="T29" fmla="*/ 1656 h 8279"/>
                <a:gd name="T30" fmla="*/ 38 w 8279"/>
                <a:gd name="T31" fmla="*/ 827 h 8279"/>
                <a:gd name="T32" fmla="*/ 0 w 8279"/>
                <a:gd name="T33" fmla="*/ 0 h 8279"/>
                <a:gd name="T34" fmla="*/ 275 w 8279"/>
                <a:gd name="T35" fmla="*/ 0 h 8279"/>
                <a:gd name="T36" fmla="*/ 670 w 8279"/>
                <a:gd name="T37" fmla="*/ 0 h 8279"/>
                <a:gd name="T38" fmla="*/ 1142 w 8279"/>
                <a:gd name="T39" fmla="*/ 0 h 8279"/>
                <a:gd name="T40" fmla="*/ 1694 w 8279"/>
                <a:gd name="T41" fmla="*/ 0 h 8279"/>
                <a:gd name="T42" fmla="*/ 2286 w 8279"/>
                <a:gd name="T43" fmla="*/ 0 h 8279"/>
                <a:gd name="T44" fmla="*/ 2917 w 8279"/>
                <a:gd name="T45" fmla="*/ 0 h 8279"/>
                <a:gd name="T46" fmla="*/ 3627 w 8279"/>
                <a:gd name="T47" fmla="*/ 0 h 8279"/>
                <a:gd name="T48" fmla="*/ 4297 w 8279"/>
                <a:gd name="T49" fmla="*/ 0 h 8279"/>
                <a:gd name="T50" fmla="*/ 4967 w 8279"/>
                <a:gd name="T51" fmla="*/ 0 h 8279"/>
                <a:gd name="T52" fmla="*/ 5637 w 8279"/>
                <a:gd name="T53" fmla="*/ 0 h 8279"/>
                <a:gd name="T54" fmla="*/ 6268 w 8279"/>
                <a:gd name="T55" fmla="*/ 0 h 8279"/>
                <a:gd name="T56" fmla="*/ 6860 w 8279"/>
                <a:gd name="T57" fmla="*/ 0 h 8279"/>
                <a:gd name="T58" fmla="*/ 7332 w 8279"/>
                <a:gd name="T59" fmla="*/ 0 h 8279"/>
                <a:gd name="T60" fmla="*/ 7767 w 8279"/>
                <a:gd name="T61" fmla="*/ 0 h 8279"/>
                <a:gd name="T62" fmla="*/ 8082 w 8279"/>
                <a:gd name="T63" fmla="*/ 0 h 8279"/>
                <a:gd name="T64" fmla="*/ 8279 w 8279"/>
                <a:gd name="T65" fmla="*/ 0 h 8279"/>
                <a:gd name="T66" fmla="*/ 8279 w 8279"/>
                <a:gd name="T67" fmla="*/ 1774 h 8279"/>
                <a:gd name="T68" fmla="*/ 8279 w 8279"/>
                <a:gd name="T69" fmla="*/ 4416 h 8279"/>
                <a:gd name="T70" fmla="*/ 8279 w 8279"/>
                <a:gd name="T71" fmla="*/ 6900 h 8279"/>
                <a:gd name="T72" fmla="*/ 8279 w 8279"/>
                <a:gd name="T73" fmla="*/ 8279 h 8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79" h="8279">
                  <a:moveTo>
                    <a:pt x="8279" y="8279"/>
                  </a:moveTo>
                  <a:lnTo>
                    <a:pt x="7450" y="8241"/>
                  </a:lnTo>
                  <a:lnTo>
                    <a:pt x="6623" y="8122"/>
                  </a:lnTo>
                  <a:lnTo>
                    <a:pt x="5834" y="7924"/>
                  </a:lnTo>
                  <a:lnTo>
                    <a:pt x="5046" y="7609"/>
                  </a:lnTo>
                  <a:lnTo>
                    <a:pt x="4337" y="7294"/>
                  </a:lnTo>
                  <a:lnTo>
                    <a:pt x="3666" y="6860"/>
                  </a:lnTo>
                  <a:lnTo>
                    <a:pt x="2996" y="6387"/>
                  </a:lnTo>
                  <a:lnTo>
                    <a:pt x="2444" y="5835"/>
                  </a:lnTo>
                  <a:lnTo>
                    <a:pt x="1892" y="5283"/>
                  </a:lnTo>
                  <a:lnTo>
                    <a:pt x="1419" y="4613"/>
                  </a:lnTo>
                  <a:lnTo>
                    <a:pt x="985" y="3942"/>
                  </a:lnTo>
                  <a:lnTo>
                    <a:pt x="670" y="3233"/>
                  </a:lnTo>
                  <a:lnTo>
                    <a:pt x="355" y="2445"/>
                  </a:lnTo>
                  <a:lnTo>
                    <a:pt x="157" y="1656"/>
                  </a:lnTo>
                  <a:lnTo>
                    <a:pt x="38" y="827"/>
                  </a:lnTo>
                  <a:lnTo>
                    <a:pt x="0" y="0"/>
                  </a:lnTo>
                  <a:lnTo>
                    <a:pt x="275" y="0"/>
                  </a:lnTo>
                  <a:lnTo>
                    <a:pt x="670" y="0"/>
                  </a:lnTo>
                  <a:lnTo>
                    <a:pt x="1142" y="0"/>
                  </a:lnTo>
                  <a:lnTo>
                    <a:pt x="1694" y="0"/>
                  </a:lnTo>
                  <a:lnTo>
                    <a:pt x="2286" y="0"/>
                  </a:lnTo>
                  <a:lnTo>
                    <a:pt x="2917" y="0"/>
                  </a:lnTo>
                  <a:lnTo>
                    <a:pt x="3627" y="0"/>
                  </a:lnTo>
                  <a:lnTo>
                    <a:pt x="4297" y="0"/>
                  </a:lnTo>
                  <a:lnTo>
                    <a:pt x="4967" y="0"/>
                  </a:lnTo>
                  <a:lnTo>
                    <a:pt x="5637" y="0"/>
                  </a:lnTo>
                  <a:lnTo>
                    <a:pt x="6268" y="0"/>
                  </a:lnTo>
                  <a:lnTo>
                    <a:pt x="6860" y="0"/>
                  </a:lnTo>
                  <a:lnTo>
                    <a:pt x="7332" y="0"/>
                  </a:lnTo>
                  <a:lnTo>
                    <a:pt x="7767" y="0"/>
                  </a:lnTo>
                  <a:lnTo>
                    <a:pt x="8082" y="0"/>
                  </a:lnTo>
                  <a:lnTo>
                    <a:pt x="8279" y="0"/>
                  </a:lnTo>
                  <a:lnTo>
                    <a:pt x="8279" y="1774"/>
                  </a:lnTo>
                  <a:lnTo>
                    <a:pt x="8279" y="4416"/>
                  </a:lnTo>
                  <a:lnTo>
                    <a:pt x="8279" y="6900"/>
                  </a:lnTo>
                  <a:lnTo>
                    <a:pt x="8279" y="8279"/>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290" name="Freeform 10"/>
            <p:cNvSpPr>
              <a:spLocks/>
            </p:cNvSpPr>
            <p:nvPr/>
          </p:nvSpPr>
          <p:spPr bwMode="auto">
            <a:xfrm>
              <a:off x="1751" y="3294"/>
              <a:ext cx="1035" cy="1030"/>
            </a:xfrm>
            <a:custGeom>
              <a:avLst/>
              <a:gdLst>
                <a:gd name="T0" fmla="*/ 8279 w 8279"/>
                <a:gd name="T1" fmla="*/ 0 h 8241"/>
                <a:gd name="T2" fmla="*/ 8239 w 8279"/>
                <a:gd name="T3" fmla="*/ 827 h 8241"/>
                <a:gd name="T4" fmla="*/ 8121 w 8279"/>
                <a:gd name="T5" fmla="*/ 1656 h 8241"/>
                <a:gd name="T6" fmla="*/ 7924 w 8279"/>
                <a:gd name="T7" fmla="*/ 2445 h 8241"/>
                <a:gd name="T8" fmla="*/ 7649 w 8279"/>
                <a:gd name="T9" fmla="*/ 3233 h 8241"/>
                <a:gd name="T10" fmla="*/ 7294 w 8279"/>
                <a:gd name="T11" fmla="*/ 3942 h 8241"/>
                <a:gd name="T12" fmla="*/ 6860 w 8279"/>
                <a:gd name="T13" fmla="*/ 4613 h 8241"/>
                <a:gd name="T14" fmla="*/ 6387 w 8279"/>
                <a:gd name="T15" fmla="*/ 5244 h 8241"/>
                <a:gd name="T16" fmla="*/ 5874 w 8279"/>
                <a:gd name="T17" fmla="*/ 5835 h 8241"/>
                <a:gd name="T18" fmla="*/ 5283 w 8279"/>
                <a:gd name="T19" fmla="*/ 6348 h 8241"/>
                <a:gd name="T20" fmla="*/ 4612 w 8279"/>
                <a:gd name="T21" fmla="*/ 6820 h 8241"/>
                <a:gd name="T22" fmla="*/ 3942 w 8279"/>
                <a:gd name="T23" fmla="*/ 7254 h 8241"/>
                <a:gd name="T24" fmla="*/ 3233 w 8279"/>
                <a:gd name="T25" fmla="*/ 7609 h 8241"/>
                <a:gd name="T26" fmla="*/ 2444 w 8279"/>
                <a:gd name="T27" fmla="*/ 7886 h 8241"/>
                <a:gd name="T28" fmla="*/ 1656 w 8279"/>
                <a:gd name="T29" fmla="*/ 8082 h 8241"/>
                <a:gd name="T30" fmla="*/ 827 w 8279"/>
                <a:gd name="T31" fmla="*/ 8201 h 8241"/>
                <a:gd name="T32" fmla="*/ 0 w 8279"/>
                <a:gd name="T33" fmla="*/ 8241 h 8241"/>
                <a:gd name="T34" fmla="*/ 0 w 8279"/>
                <a:gd name="T35" fmla="*/ 6545 h 8241"/>
                <a:gd name="T36" fmla="*/ 0 w 8279"/>
                <a:gd name="T37" fmla="*/ 3942 h 8241"/>
                <a:gd name="T38" fmla="*/ 0 w 8279"/>
                <a:gd name="T39" fmla="*/ 1419 h 8241"/>
                <a:gd name="T40" fmla="*/ 0 w 8279"/>
                <a:gd name="T41" fmla="*/ 0 h 8241"/>
                <a:gd name="T42" fmla="*/ 315 w 8279"/>
                <a:gd name="T43" fmla="*/ 0 h 8241"/>
                <a:gd name="T44" fmla="*/ 709 w 8279"/>
                <a:gd name="T45" fmla="*/ 0 h 8241"/>
                <a:gd name="T46" fmla="*/ 1222 w 8279"/>
                <a:gd name="T47" fmla="*/ 0 h 8241"/>
                <a:gd name="T48" fmla="*/ 1774 w 8279"/>
                <a:gd name="T49" fmla="*/ 0 h 8241"/>
                <a:gd name="T50" fmla="*/ 2405 w 8279"/>
                <a:gd name="T51" fmla="*/ 0 h 8241"/>
                <a:gd name="T52" fmla="*/ 3035 w 8279"/>
                <a:gd name="T53" fmla="*/ 0 h 8241"/>
                <a:gd name="T54" fmla="*/ 3705 w 8279"/>
                <a:gd name="T55" fmla="*/ 0 h 8241"/>
                <a:gd name="T56" fmla="*/ 4415 w 8279"/>
                <a:gd name="T57" fmla="*/ 0 h 8241"/>
                <a:gd name="T58" fmla="*/ 5086 w 8279"/>
                <a:gd name="T59" fmla="*/ 0 h 8241"/>
                <a:gd name="T60" fmla="*/ 5716 w 8279"/>
                <a:gd name="T61" fmla="*/ 0 h 8241"/>
                <a:gd name="T62" fmla="*/ 6347 w 8279"/>
                <a:gd name="T63" fmla="*/ 0 h 8241"/>
                <a:gd name="T64" fmla="*/ 6899 w 8279"/>
                <a:gd name="T65" fmla="*/ 0 h 8241"/>
                <a:gd name="T66" fmla="*/ 7372 w 8279"/>
                <a:gd name="T67" fmla="*/ 0 h 8241"/>
                <a:gd name="T68" fmla="*/ 7806 w 8279"/>
                <a:gd name="T69" fmla="*/ 0 h 8241"/>
                <a:gd name="T70" fmla="*/ 8082 w 8279"/>
                <a:gd name="T71" fmla="*/ 0 h 8241"/>
                <a:gd name="T72" fmla="*/ 8279 w 8279"/>
                <a:gd name="T73" fmla="*/ 0 h 8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79" h="8241">
                  <a:moveTo>
                    <a:pt x="8279" y="0"/>
                  </a:moveTo>
                  <a:lnTo>
                    <a:pt x="8239" y="827"/>
                  </a:lnTo>
                  <a:lnTo>
                    <a:pt x="8121" y="1656"/>
                  </a:lnTo>
                  <a:lnTo>
                    <a:pt x="7924" y="2445"/>
                  </a:lnTo>
                  <a:lnTo>
                    <a:pt x="7649" y="3233"/>
                  </a:lnTo>
                  <a:lnTo>
                    <a:pt x="7294" y="3942"/>
                  </a:lnTo>
                  <a:lnTo>
                    <a:pt x="6860" y="4613"/>
                  </a:lnTo>
                  <a:lnTo>
                    <a:pt x="6387" y="5244"/>
                  </a:lnTo>
                  <a:lnTo>
                    <a:pt x="5874" y="5835"/>
                  </a:lnTo>
                  <a:lnTo>
                    <a:pt x="5283" y="6348"/>
                  </a:lnTo>
                  <a:lnTo>
                    <a:pt x="4612" y="6820"/>
                  </a:lnTo>
                  <a:lnTo>
                    <a:pt x="3942" y="7254"/>
                  </a:lnTo>
                  <a:lnTo>
                    <a:pt x="3233" y="7609"/>
                  </a:lnTo>
                  <a:lnTo>
                    <a:pt x="2444" y="7886"/>
                  </a:lnTo>
                  <a:lnTo>
                    <a:pt x="1656" y="8082"/>
                  </a:lnTo>
                  <a:lnTo>
                    <a:pt x="827" y="8201"/>
                  </a:lnTo>
                  <a:lnTo>
                    <a:pt x="0" y="8241"/>
                  </a:lnTo>
                  <a:lnTo>
                    <a:pt x="0" y="6545"/>
                  </a:lnTo>
                  <a:lnTo>
                    <a:pt x="0" y="3942"/>
                  </a:lnTo>
                  <a:lnTo>
                    <a:pt x="0" y="1419"/>
                  </a:lnTo>
                  <a:lnTo>
                    <a:pt x="0" y="0"/>
                  </a:lnTo>
                  <a:lnTo>
                    <a:pt x="315" y="0"/>
                  </a:lnTo>
                  <a:lnTo>
                    <a:pt x="709" y="0"/>
                  </a:lnTo>
                  <a:lnTo>
                    <a:pt x="1222" y="0"/>
                  </a:lnTo>
                  <a:lnTo>
                    <a:pt x="1774" y="0"/>
                  </a:lnTo>
                  <a:lnTo>
                    <a:pt x="2405" y="0"/>
                  </a:lnTo>
                  <a:lnTo>
                    <a:pt x="3035" y="0"/>
                  </a:lnTo>
                  <a:lnTo>
                    <a:pt x="3705" y="0"/>
                  </a:lnTo>
                  <a:lnTo>
                    <a:pt x="4415" y="0"/>
                  </a:lnTo>
                  <a:lnTo>
                    <a:pt x="5086" y="0"/>
                  </a:lnTo>
                  <a:lnTo>
                    <a:pt x="5716" y="0"/>
                  </a:lnTo>
                  <a:lnTo>
                    <a:pt x="6347" y="0"/>
                  </a:lnTo>
                  <a:lnTo>
                    <a:pt x="6899" y="0"/>
                  </a:lnTo>
                  <a:lnTo>
                    <a:pt x="7372" y="0"/>
                  </a:lnTo>
                  <a:lnTo>
                    <a:pt x="7806" y="0"/>
                  </a:lnTo>
                  <a:lnTo>
                    <a:pt x="8082" y="0"/>
                  </a:lnTo>
                  <a:lnTo>
                    <a:pt x="8279"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291" name="Freeform 11"/>
            <p:cNvSpPr>
              <a:spLocks/>
            </p:cNvSpPr>
            <p:nvPr/>
          </p:nvSpPr>
          <p:spPr bwMode="auto">
            <a:xfrm>
              <a:off x="717" y="2259"/>
              <a:ext cx="1034" cy="1035"/>
            </a:xfrm>
            <a:custGeom>
              <a:avLst/>
              <a:gdLst>
                <a:gd name="T0" fmla="*/ 0 w 8279"/>
                <a:gd name="T1" fmla="*/ 8279 h 8279"/>
                <a:gd name="T2" fmla="*/ 38 w 8279"/>
                <a:gd name="T3" fmla="*/ 7452 h 8279"/>
                <a:gd name="T4" fmla="*/ 157 w 8279"/>
                <a:gd name="T5" fmla="*/ 6623 h 8279"/>
                <a:gd name="T6" fmla="*/ 355 w 8279"/>
                <a:gd name="T7" fmla="*/ 5834 h 8279"/>
                <a:gd name="T8" fmla="*/ 670 w 8279"/>
                <a:gd name="T9" fmla="*/ 5046 h 8279"/>
                <a:gd name="T10" fmla="*/ 985 w 8279"/>
                <a:gd name="T11" fmla="*/ 4337 h 8279"/>
                <a:gd name="T12" fmla="*/ 1419 w 8279"/>
                <a:gd name="T13" fmla="*/ 3666 h 8279"/>
                <a:gd name="T14" fmla="*/ 1892 w 8279"/>
                <a:gd name="T15" fmla="*/ 2996 h 8279"/>
                <a:gd name="T16" fmla="*/ 2444 w 8279"/>
                <a:gd name="T17" fmla="*/ 2404 h 8279"/>
                <a:gd name="T18" fmla="*/ 2996 w 8279"/>
                <a:gd name="T19" fmla="*/ 1892 h 8279"/>
                <a:gd name="T20" fmla="*/ 3666 w 8279"/>
                <a:gd name="T21" fmla="*/ 1419 h 8279"/>
                <a:gd name="T22" fmla="*/ 4337 w 8279"/>
                <a:gd name="T23" fmla="*/ 985 h 8279"/>
                <a:gd name="T24" fmla="*/ 5046 w 8279"/>
                <a:gd name="T25" fmla="*/ 630 h 8279"/>
                <a:gd name="T26" fmla="*/ 5834 w 8279"/>
                <a:gd name="T27" fmla="*/ 355 h 8279"/>
                <a:gd name="T28" fmla="*/ 6623 w 8279"/>
                <a:gd name="T29" fmla="*/ 157 h 8279"/>
                <a:gd name="T30" fmla="*/ 7450 w 8279"/>
                <a:gd name="T31" fmla="*/ 38 h 8279"/>
                <a:gd name="T32" fmla="*/ 8279 w 8279"/>
                <a:gd name="T33" fmla="*/ 0 h 8279"/>
                <a:gd name="T34" fmla="*/ 8279 w 8279"/>
                <a:gd name="T35" fmla="*/ 1694 h 8279"/>
                <a:gd name="T36" fmla="*/ 8279 w 8279"/>
                <a:gd name="T37" fmla="*/ 4297 h 8279"/>
                <a:gd name="T38" fmla="*/ 8279 w 8279"/>
                <a:gd name="T39" fmla="*/ 6860 h 8279"/>
                <a:gd name="T40" fmla="*/ 8279 w 8279"/>
                <a:gd name="T41" fmla="*/ 8279 h 8279"/>
                <a:gd name="T42" fmla="*/ 7964 w 8279"/>
                <a:gd name="T43" fmla="*/ 8279 h 8279"/>
                <a:gd name="T44" fmla="*/ 7530 w 8279"/>
                <a:gd name="T45" fmla="*/ 8279 h 8279"/>
                <a:gd name="T46" fmla="*/ 7057 w 8279"/>
                <a:gd name="T47" fmla="*/ 8279 h 8279"/>
                <a:gd name="T48" fmla="*/ 6465 w 8279"/>
                <a:gd name="T49" fmla="*/ 8279 h 8279"/>
                <a:gd name="T50" fmla="*/ 5874 w 8279"/>
                <a:gd name="T51" fmla="*/ 8279 h 8279"/>
                <a:gd name="T52" fmla="*/ 5204 w 8279"/>
                <a:gd name="T53" fmla="*/ 8279 h 8279"/>
                <a:gd name="T54" fmla="*/ 4534 w 8279"/>
                <a:gd name="T55" fmla="*/ 8279 h 8279"/>
                <a:gd name="T56" fmla="*/ 3863 w 8279"/>
                <a:gd name="T57" fmla="*/ 8279 h 8279"/>
                <a:gd name="T58" fmla="*/ 3153 w 8279"/>
                <a:gd name="T59" fmla="*/ 8279 h 8279"/>
                <a:gd name="T60" fmla="*/ 2523 w 8279"/>
                <a:gd name="T61" fmla="*/ 8279 h 8279"/>
                <a:gd name="T62" fmla="*/ 1931 w 8279"/>
                <a:gd name="T63" fmla="*/ 8279 h 8279"/>
                <a:gd name="T64" fmla="*/ 1379 w 8279"/>
                <a:gd name="T65" fmla="*/ 8279 h 8279"/>
                <a:gd name="T66" fmla="*/ 867 w 8279"/>
                <a:gd name="T67" fmla="*/ 8279 h 8279"/>
                <a:gd name="T68" fmla="*/ 473 w 8279"/>
                <a:gd name="T69" fmla="*/ 8279 h 8279"/>
                <a:gd name="T70" fmla="*/ 197 w 8279"/>
                <a:gd name="T71" fmla="*/ 8279 h 8279"/>
                <a:gd name="T72" fmla="*/ 0 w 8279"/>
                <a:gd name="T73" fmla="*/ 8279 h 8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79" h="8279">
                  <a:moveTo>
                    <a:pt x="0" y="8279"/>
                  </a:moveTo>
                  <a:lnTo>
                    <a:pt x="38" y="7452"/>
                  </a:lnTo>
                  <a:lnTo>
                    <a:pt x="157" y="6623"/>
                  </a:lnTo>
                  <a:lnTo>
                    <a:pt x="355" y="5834"/>
                  </a:lnTo>
                  <a:lnTo>
                    <a:pt x="670" y="5046"/>
                  </a:lnTo>
                  <a:lnTo>
                    <a:pt x="985" y="4337"/>
                  </a:lnTo>
                  <a:lnTo>
                    <a:pt x="1419" y="3666"/>
                  </a:lnTo>
                  <a:lnTo>
                    <a:pt x="1892" y="2996"/>
                  </a:lnTo>
                  <a:lnTo>
                    <a:pt x="2444" y="2404"/>
                  </a:lnTo>
                  <a:lnTo>
                    <a:pt x="2996" y="1892"/>
                  </a:lnTo>
                  <a:lnTo>
                    <a:pt x="3666" y="1419"/>
                  </a:lnTo>
                  <a:lnTo>
                    <a:pt x="4337" y="985"/>
                  </a:lnTo>
                  <a:lnTo>
                    <a:pt x="5046" y="630"/>
                  </a:lnTo>
                  <a:lnTo>
                    <a:pt x="5834" y="355"/>
                  </a:lnTo>
                  <a:lnTo>
                    <a:pt x="6623" y="157"/>
                  </a:lnTo>
                  <a:lnTo>
                    <a:pt x="7450" y="38"/>
                  </a:lnTo>
                  <a:lnTo>
                    <a:pt x="8279" y="0"/>
                  </a:lnTo>
                  <a:lnTo>
                    <a:pt x="8279" y="1694"/>
                  </a:lnTo>
                  <a:lnTo>
                    <a:pt x="8279" y="4297"/>
                  </a:lnTo>
                  <a:lnTo>
                    <a:pt x="8279" y="6860"/>
                  </a:lnTo>
                  <a:lnTo>
                    <a:pt x="8279" y="8279"/>
                  </a:lnTo>
                  <a:lnTo>
                    <a:pt x="7964" y="8279"/>
                  </a:lnTo>
                  <a:lnTo>
                    <a:pt x="7530" y="8279"/>
                  </a:lnTo>
                  <a:lnTo>
                    <a:pt x="7057" y="8279"/>
                  </a:lnTo>
                  <a:lnTo>
                    <a:pt x="6465" y="8279"/>
                  </a:lnTo>
                  <a:lnTo>
                    <a:pt x="5874" y="8279"/>
                  </a:lnTo>
                  <a:lnTo>
                    <a:pt x="5204" y="8279"/>
                  </a:lnTo>
                  <a:lnTo>
                    <a:pt x="4534" y="8279"/>
                  </a:lnTo>
                  <a:lnTo>
                    <a:pt x="3863" y="8279"/>
                  </a:lnTo>
                  <a:lnTo>
                    <a:pt x="3153" y="8279"/>
                  </a:lnTo>
                  <a:lnTo>
                    <a:pt x="2523" y="8279"/>
                  </a:lnTo>
                  <a:lnTo>
                    <a:pt x="1931" y="8279"/>
                  </a:lnTo>
                  <a:lnTo>
                    <a:pt x="1379" y="8279"/>
                  </a:lnTo>
                  <a:lnTo>
                    <a:pt x="867" y="8279"/>
                  </a:lnTo>
                  <a:lnTo>
                    <a:pt x="473" y="8279"/>
                  </a:lnTo>
                  <a:lnTo>
                    <a:pt x="197" y="8279"/>
                  </a:lnTo>
                  <a:lnTo>
                    <a:pt x="0" y="8279"/>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292" name="Freeform 12"/>
            <p:cNvSpPr>
              <a:spLocks/>
            </p:cNvSpPr>
            <p:nvPr/>
          </p:nvSpPr>
          <p:spPr bwMode="auto">
            <a:xfrm>
              <a:off x="1751" y="2259"/>
              <a:ext cx="1035" cy="1035"/>
            </a:xfrm>
            <a:custGeom>
              <a:avLst/>
              <a:gdLst>
                <a:gd name="T0" fmla="*/ 0 w 8279"/>
                <a:gd name="T1" fmla="*/ 0 h 8279"/>
                <a:gd name="T2" fmla="*/ 827 w 8279"/>
                <a:gd name="T3" fmla="*/ 38 h 8279"/>
                <a:gd name="T4" fmla="*/ 1656 w 8279"/>
                <a:gd name="T5" fmla="*/ 157 h 8279"/>
                <a:gd name="T6" fmla="*/ 2444 w 8279"/>
                <a:gd name="T7" fmla="*/ 355 h 8279"/>
                <a:gd name="T8" fmla="*/ 3233 w 8279"/>
                <a:gd name="T9" fmla="*/ 630 h 8279"/>
                <a:gd name="T10" fmla="*/ 3942 w 8279"/>
                <a:gd name="T11" fmla="*/ 985 h 8279"/>
                <a:gd name="T12" fmla="*/ 4612 w 8279"/>
                <a:gd name="T13" fmla="*/ 1419 h 8279"/>
                <a:gd name="T14" fmla="*/ 5283 w 8279"/>
                <a:gd name="T15" fmla="*/ 1892 h 8279"/>
                <a:gd name="T16" fmla="*/ 5874 w 8279"/>
                <a:gd name="T17" fmla="*/ 2404 h 8279"/>
                <a:gd name="T18" fmla="*/ 6387 w 8279"/>
                <a:gd name="T19" fmla="*/ 2996 h 8279"/>
                <a:gd name="T20" fmla="*/ 6860 w 8279"/>
                <a:gd name="T21" fmla="*/ 3666 h 8279"/>
                <a:gd name="T22" fmla="*/ 7294 w 8279"/>
                <a:gd name="T23" fmla="*/ 4337 h 8279"/>
                <a:gd name="T24" fmla="*/ 7649 w 8279"/>
                <a:gd name="T25" fmla="*/ 5046 h 8279"/>
                <a:gd name="T26" fmla="*/ 7924 w 8279"/>
                <a:gd name="T27" fmla="*/ 5834 h 8279"/>
                <a:gd name="T28" fmla="*/ 8121 w 8279"/>
                <a:gd name="T29" fmla="*/ 6623 h 8279"/>
                <a:gd name="T30" fmla="*/ 8239 w 8279"/>
                <a:gd name="T31" fmla="*/ 7452 h 8279"/>
                <a:gd name="T32" fmla="*/ 8279 w 8279"/>
                <a:gd name="T33" fmla="*/ 8279 h 8279"/>
                <a:gd name="T34" fmla="*/ 8003 w 8279"/>
                <a:gd name="T35" fmla="*/ 8279 h 8279"/>
                <a:gd name="T36" fmla="*/ 7609 w 8279"/>
                <a:gd name="T37" fmla="*/ 8279 h 8279"/>
                <a:gd name="T38" fmla="*/ 7135 w 8279"/>
                <a:gd name="T39" fmla="*/ 8279 h 8279"/>
                <a:gd name="T40" fmla="*/ 6584 w 8279"/>
                <a:gd name="T41" fmla="*/ 8279 h 8279"/>
                <a:gd name="T42" fmla="*/ 5993 w 8279"/>
                <a:gd name="T43" fmla="*/ 8279 h 8279"/>
                <a:gd name="T44" fmla="*/ 5322 w 8279"/>
                <a:gd name="T45" fmla="*/ 8279 h 8279"/>
                <a:gd name="T46" fmla="*/ 4652 w 8279"/>
                <a:gd name="T47" fmla="*/ 8279 h 8279"/>
                <a:gd name="T48" fmla="*/ 3982 w 8279"/>
                <a:gd name="T49" fmla="*/ 8279 h 8279"/>
                <a:gd name="T50" fmla="*/ 3272 w 8279"/>
                <a:gd name="T51" fmla="*/ 8279 h 8279"/>
                <a:gd name="T52" fmla="*/ 2601 w 8279"/>
                <a:gd name="T53" fmla="*/ 8279 h 8279"/>
                <a:gd name="T54" fmla="*/ 2011 w 8279"/>
                <a:gd name="T55" fmla="*/ 8279 h 8279"/>
                <a:gd name="T56" fmla="*/ 1419 w 8279"/>
                <a:gd name="T57" fmla="*/ 8279 h 8279"/>
                <a:gd name="T58" fmla="*/ 907 w 8279"/>
                <a:gd name="T59" fmla="*/ 8279 h 8279"/>
                <a:gd name="T60" fmla="*/ 512 w 8279"/>
                <a:gd name="T61" fmla="*/ 8279 h 8279"/>
                <a:gd name="T62" fmla="*/ 197 w 8279"/>
                <a:gd name="T63" fmla="*/ 8279 h 8279"/>
                <a:gd name="T64" fmla="*/ 0 w 8279"/>
                <a:gd name="T65" fmla="*/ 8279 h 8279"/>
                <a:gd name="T66" fmla="*/ 0 w 8279"/>
                <a:gd name="T67" fmla="*/ 6465 h 8279"/>
                <a:gd name="T68" fmla="*/ 0 w 8279"/>
                <a:gd name="T69" fmla="*/ 3824 h 8279"/>
                <a:gd name="T70" fmla="*/ 0 w 8279"/>
                <a:gd name="T71" fmla="*/ 1340 h 8279"/>
                <a:gd name="T72" fmla="*/ 0 w 8279"/>
                <a:gd name="T73" fmla="*/ 0 h 8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79" h="8279">
                  <a:moveTo>
                    <a:pt x="0" y="0"/>
                  </a:moveTo>
                  <a:lnTo>
                    <a:pt x="827" y="38"/>
                  </a:lnTo>
                  <a:lnTo>
                    <a:pt x="1656" y="157"/>
                  </a:lnTo>
                  <a:lnTo>
                    <a:pt x="2444" y="355"/>
                  </a:lnTo>
                  <a:lnTo>
                    <a:pt x="3233" y="630"/>
                  </a:lnTo>
                  <a:lnTo>
                    <a:pt x="3942" y="985"/>
                  </a:lnTo>
                  <a:lnTo>
                    <a:pt x="4612" y="1419"/>
                  </a:lnTo>
                  <a:lnTo>
                    <a:pt x="5283" y="1892"/>
                  </a:lnTo>
                  <a:lnTo>
                    <a:pt x="5874" y="2404"/>
                  </a:lnTo>
                  <a:lnTo>
                    <a:pt x="6387" y="2996"/>
                  </a:lnTo>
                  <a:lnTo>
                    <a:pt x="6860" y="3666"/>
                  </a:lnTo>
                  <a:lnTo>
                    <a:pt x="7294" y="4337"/>
                  </a:lnTo>
                  <a:lnTo>
                    <a:pt x="7649" y="5046"/>
                  </a:lnTo>
                  <a:lnTo>
                    <a:pt x="7924" y="5834"/>
                  </a:lnTo>
                  <a:lnTo>
                    <a:pt x="8121" y="6623"/>
                  </a:lnTo>
                  <a:lnTo>
                    <a:pt x="8239" y="7452"/>
                  </a:lnTo>
                  <a:lnTo>
                    <a:pt x="8279" y="8279"/>
                  </a:lnTo>
                  <a:lnTo>
                    <a:pt x="8003" y="8279"/>
                  </a:lnTo>
                  <a:lnTo>
                    <a:pt x="7609" y="8279"/>
                  </a:lnTo>
                  <a:lnTo>
                    <a:pt x="7135" y="8279"/>
                  </a:lnTo>
                  <a:lnTo>
                    <a:pt x="6584" y="8279"/>
                  </a:lnTo>
                  <a:lnTo>
                    <a:pt x="5993" y="8279"/>
                  </a:lnTo>
                  <a:lnTo>
                    <a:pt x="5322" y="8279"/>
                  </a:lnTo>
                  <a:lnTo>
                    <a:pt x="4652" y="8279"/>
                  </a:lnTo>
                  <a:lnTo>
                    <a:pt x="3982" y="8279"/>
                  </a:lnTo>
                  <a:lnTo>
                    <a:pt x="3272" y="8279"/>
                  </a:lnTo>
                  <a:lnTo>
                    <a:pt x="2601" y="8279"/>
                  </a:lnTo>
                  <a:lnTo>
                    <a:pt x="2011" y="8279"/>
                  </a:lnTo>
                  <a:lnTo>
                    <a:pt x="1419" y="8279"/>
                  </a:lnTo>
                  <a:lnTo>
                    <a:pt x="907" y="8279"/>
                  </a:lnTo>
                  <a:lnTo>
                    <a:pt x="512" y="8279"/>
                  </a:lnTo>
                  <a:lnTo>
                    <a:pt x="197" y="8279"/>
                  </a:lnTo>
                  <a:lnTo>
                    <a:pt x="0" y="8279"/>
                  </a:lnTo>
                  <a:lnTo>
                    <a:pt x="0" y="6465"/>
                  </a:lnTo>
                  <a:lnTo>
                    <a:pt x="0" y="3824"/>
                  </a:lnTo>
                  <a:lnTo>
                    <a:pt x="0" y="1340"/>
                  </a:lnTo>
                  <a:lnTo>
                    <a:pt x="0"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293" name="Freeform 13"/>
            <p:cNvSpPr>
              <a:spLocks/>
            </p:cNvSpPr>
            <p:nvPr/>
          </p:nvSpPr>
          <p:spPr bwMode="auto">
            <a:xfrm>
              <a:off x="1751" y="3294"/>
              <a:ext cx="932" cy="931"/>
            </a:xfrm>
            <a:custGeom>
              <a:avLst/>
              <a:gdLst>
                <a:gd name="T0" fmla="*/ 7451 w 7451"/>
                <a:gd name="T1" fmla="*/ 0 h 7452"/>
                <a:gd name="T2" fmla="*/ 7412 w 7451"/>
                <a:gd name="T3" fmla="*/ 749 h 7452"/>
                <a:gd name="T4" fmla="*/ 7294 w 7451"/>
                <a:gd name="T5" fmla="*/ 1498 h 7452"/>
                <a:gd name="T6" fmla="*/ 7135 w 7451"/>
                <a:gd name="T7" fmla="*/ 2208 h 7452"/>
                <a:gd name="T8" fmla="*/ 6860 w 7451"/>
                <a:gd name="T9" fmla="*/ 2878 h 7452"/>
                <a:gd name="T10" fmla="*/ 6545 w 7451"/>
                <a:gd name="T11" fmla="*/ 3548 h 7452"/>
                <a:gd name="T12" fmla="*/ 6190 w 7451"/>
                <a:gd name="T13" fmla="*/ 4179 h 7452"/>
                <a:gd name="T14" fmla="*/ 5756 w 7451"/>
                <a:gd name="T15" fmla="*/ 4731 h 7452"/>
                <a:gd name="T16" fmla="*/ 5283 w 7451"/>
                <a:gd name="T17" fmla="*/ 5244 h 7452"/>
                <a:gd name="T18" fmla="*/ 4731 w 7451"/>
                <a:gd name="T19" fmla="*/ 5756 h 7452"/>
                <a:gd name="T20" fmla="*/ 4179 w 7451"/>
                <a:gd name="T21" fmla="*/ 6190 h 7452"/>
                <a:gd name="T22" fmla="*/ 3548 w 7451"/>
                <a:gd name="T23" fmla="*/ 6545 h 7452"/>
                <a:gd name="T24" fmla="*/ 2917 w 7451"/>
                <a:gd name="T25" fmla="*/ 6860 h 7452"/>
                <a:gd name="T26" fmla="*/ 2208 w 7451"/>
                <a:gd name="T27" fmla="*/ 7097 h 7452"/>
                <a:gd name="T28" fmla="*/ 1498 w 7451"/>
                <a:gd name="T29" fmla="*/ 7294 h 7452"/>
                <a:gd name="T30" fmla="*/ 749 w 7451"/>
                <a:gd name="T31" fmla="*/ 7412 h 7452"/>
                <a:gd name="T32" fmla="*/ 0 w 7451"/>
                <a:gd name="T33" fmla="*/ 7452 h 7452"/>
                <a:gd name="T34" fmla="*/ 0 w 7451"/>
                <a:gd name="T35" fmla="*/ 5993 h 7452"/>
                <a:gd name="T36" fmla="*/ 0 w 7451"/>
                <a:gd name="T37" fmla="*/ 3548 h 7452"/>
                <a:gd name="T38" fmla="*/ 0 w 7451"/>
                <a:gd name="T39" fmla="*/ 1222 h 7452"/>
                <a:gd name="T40" fmla="*/ 0 w 7451"/>
                <a:gd name="T41" fmla="*/ 0 h 7452"/>
                <a:gd name="T42" fmla="*/ 275 w 7451"/>
                <a:gd name="T43" fmla="*/ 0 h 7452"/>
                <a:gd name="T44" fmla="*/ 670 w 7451"/>
                <a:gd name="T45" fmla="*/ 0 h 7452"/>
                <a:gd name="T46" fmla="*/ 1144 w 7451"/>
                <a:gd name="T47" fmla="*/ 0 h 7452"/>
                <a:gd name="T48" fmla="*/ 1656 w 7451"/>
                <a:gd name="T49" fmla="*/ 0 h 7452"/>
                <a:gd name="T50" fmla="*/ 2208 w 7451"/>
                <a:gd name="T51" fmla="*/ 0 h 7452"/>
                <a:gd name="T52" fmla="*/ 2798 w 7451"/>
                <a:gd name="T53" fmla="*/ 0 h 7452"/>
                <a:gd name="T54" fmla="*/ 3390 w 7451"/>
                <a:gd name="T55" fmla="*/ 0 h 7452"/>
                <a:gd name="T56" fmla="*/ 4021 w 7451"/>
                <a:gd name="T57" fmla="*/ 0 h 7452"/>
                <a:gd name="T58" fmla="*/ 4612 w 7451"/>
                <a:gd name="T59" fmla="*/ 0 h 7452"/>
                <a:gd name="T60" fmla="*/ 5204 w 7451"/>
                <a:gd name="T61" fmla="*/ 0 h 7452"/>
                <a:gd name="T62" fmla="*/ 5756 w 7451"/>
                <a:gd name="T63" fmla="*/ 0 h 7452"/>
                <a:gd name="T64" fmla="*/ 6268 w 7451"/>
                <a:gd name="T65" fmla="*/ 0 h 7452"/>
                <a:gd name="T66" fmla="*/ 6702 w 7451"/>
                <a:gd name="T67" fmla="*/ 0 h 7452"/>
                <a:gd name="T68" fmla="*/ 7057 w 7451"/>
                <a:gd name="T69" fmla="*/ 0 h 7452"/>
                <a:gd name="T70" fmla="*/ 7294 w 7451"/>
                <a:gd name="T71" fmla="*/ 0 h 7452"/>
                <a:gd name="T72" fmla="*/ 7451 w 7451"/>
                <a:gd name="T73" fmla="*/ 0 h 7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51" h="7452">
                  <a:moveTo>
                    <a:pt x="7451" y="0"/>
                  </a:moveTo>
                  <a:lnTo>
                    <a:pt x="7412" y="749"/>
                  </a:lnTo>
                  <a:lnTo>
                    <a:pt x="7294" y="1498"/>
                  </a:lnTo>
                  <a:lnTo>
                    <a:pt x="7135" y="2208"/>
                  </a:lnTo>
                  <a:lnTo>
                    <a:pt x="6860" y="2878"/>
                  </a:lnTo>
                  <a:lnTo>
                    <a:pt x="6545" y="3548"/>
                  </a:lnTo>
                  <a:lnTo>
                    <a:pt x="6190" y="4179"/>
                  </a:lnTo>
                  <a:lnTo>
                    <a:pt x="5756" y="4731"/>
                  </a:lnTo>
                  <a:lnTo>
                    <a:pt x="5283" y="5244"/>
                  </a:lnTo>
                  <a:lnTo>
                    <a:pt x="4731" y="5756"/>
                  </a:lnTo>
                  <a:lnTo>
                    <a:pt x="4179" y="6190"/>
                  </a:lnTo>
                  <a:lnTo>
                    <a:pt x="3548" y="6545"/>
                  </a:lnTo>
                  <a:lnTo>
                    <a:pt x="2917" y="6860"/>
                  </a:lnTo>
                  <a:lnTo>
                    <a:pt x="2208" y="7097"/>
                  </a:lnTo>
                  <a:lnTo>
                    <a:pt x="1498" y="7294"/>
                  </a:lnTo>
                  <a:lnTo>
                    <a:pt x="749" y="7412"/>
                  </a:lnTo>
                  <a:lnTo>
                    <a:pt x="0" y="7452"/>
                  </a:lnTo>
                  <a:lnTo>
                    <a:pt x="0" y="5993"/>
                  </a:lnTo>
                  <a:lnTo>
                    <a:pt x="0" y="3548"/>
                  </a:lnTo>
                  <a:lnTo>
                    <a:pt x="0" y="1222"/>
                  </a:lnTo>
                  <a:lnTo>
                    <a:pt x="0" y="0"/>
                  </a:lnTo>
                  <a:lnTo>
                    <a:pt x="275" y="0"/>
                  </a:lnTo>
                  <a:lnTo>
                    <a:pt x="670" y="0"/>
                  </a:lnTo>
                  <a:lnTo>
                    <a:pt x="1144" y="0"/>
                  </a:lnTo>
                  <a:lnTo>
                    <a:pt x="1656" y="0"/>
                  </a:lnTo>
                  <a:lnTo>
                    <a:pt x="2208" y="0"/>
                  </a:lnTo>
                  <a:lnTo>
                    <a:pt x="2798" y="0"/>
                  </a:lnTo>
                  <a:lnTo>
                    <a:pt x="3390" y="0"/>
                  </a:lnTo>
                  <a:lnTo>
                    <a:pt x="4021" y="0"/>
                  </a:lnTo>
                  <a:lnTo>
                    <a:pt x="4612" y="0"/>
                  </a:lnTo>
                  <a:lnTo>
                    <a:pt x="5204" y="0"/>
                  </a:lnTo>
                  <a:lnTo>
                    <a:pt x="5756" y="0"/>
                  </a:lnTo>
                  <a:lnTo>
                    <a:pt x="6268" y="0"/>
                  </a:lnTo>
                  <a:lnTo>
                    <a:pt x="6702" y="0"/>
                  </a:lnTo>
                  <a:lnTo>
                    <a:pt x="7057" y="0"/>
                  </a:lnTo>
                  <a:lnTo>
                    <a:pt x="7294" y="0"/>
                  </a:lnTo>
                  <a:lnTo>
                    <a:pt x="7451"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294" name="Freeform 14"/>
            <p:cNvSpPr>
              <a:spLocks/>
            </p:cNvSpPr>
            <p:nvPr/>
          </p:nvSpPr>
          <p:spPr bwMode="auto">
            <a:xfrm>
              <a:off x="815" y="3294"/>
              <a:ext cx="936" cy="931"/>
            </a:xfrm>
            <a:custGeom>
              <a:avLst/>
              <a:gdLst>
                <a:gd name="T0" fmla="*/ 7491 w 7491"/>
                <a:gd name="T1" fmla="*/ 7452 h 7452"/>
                <a:gd name="T2" fmla="*/ 6742 w 7491"/>
                <a:gd name="T3" fmla="*/ 7412 h 7452"/>
                <a:gd name="T4" fmla="*/ 5992 w 7491"/>
                <a:gd name="T5" fmla="*/ 7294 h 7452"/>
                <a:gd name="T6" fmla="*/ 5243 w 7491"/>
                <a:gd name="T7" fmla="*/ 7097 h 7452"/>
                <a:gd name="T8" fmla="*/ 4573 w 7491"/>
                <a:gd name="T9" fmla="*/ 6860 h 7452"/>
                <a:gd name="T10" fmla="*/ 3903 w 7491"/>
                <a:gd name="T11" fmla="*/ 6545 h 7452"/>
                <a:gd name="T12" fmla="*/ 3312 w 7491"/>
                <a:gd name="T13" fmla="*/ 6190 h 7452"/>
                <a:gd name="T14" fmla="*/ 2720 w 7491"/>
                <a:gd name="T15" fmla="*/ 5756 h 7452"/>
                <a:gd name="T16" fmla="*/ 2208 w 7491"/>
                <a:gd name="T17" fmla="*/ 5244 h 7452"/>
                <a:gd name="T18" fmla="*/ 1695 w 7491"/>
                <a:gd name="T19" fmla="*/ 4731 h 7452"/>
                <a:gd name="T20" fmla="*/ 1261 w 7491"/>
                <a:gd name="T21" fmla="*/ 4179 h 7452"/>
                <a:gd name="T22" fmla="*/ 906 w 7491"/>
                <a:gd name="T23" fmla="*/ 3548 h 7452"/>
                <a:gd name="T24" fmla="*/ 591 w 7491"/>
                <a:gd name="T25" fmla="*/ 2878 h 7452"/>
                <a:gd name="T26" fmla="*/ 354 w 7491"/>
                <a:gd name="T27" fmla="*/ 2208 h 7452"/>
                <a:gd name="T28" fmla="*/ 157 w 7491"/>
                <a:gd name="T29" fmla="*/ 1498 h 7452"/>
                <a:gd name="T30" fmla="*/ 39 w 7491"/>
                <a:gd name="T31" fmla="*/ 749 h 7452"/>
                <a:gd name="T32" fmla="*/ 0 w 7491"/>
                <a:gd name="T33" fmla="*/ 0 h 7452"/>
                <a:gd name="T34" fmla="*/ 237 w 7491"/>
                <a:gd name="T35" fmla="*/ 0 h 7452"/>
                <a:gd name="T36" fmla="*/ 552 w 7491"/>
                <a:gd name="T37" fmla="*/ 0 h 7452"/>
                <a:gd name="T38" fmla="*/ 986 w 7491"/>
                <a:gd name="T39" fmla="*/ 0 h 7452"/>
                <a:gd name="T40" fmla="*/ 1458 w 7491"/>
                <a:gd name="T41" fmla="*/ 0 h 7452"/>
                <a:gd name="T42" fmla="*/ 2050 w 7491"/>
                <a:gd name="T43" fmla="*/ 0 h 7452"/>
                <a:gd name="T44" fmla="*/ 2642 w 7491"/>
                <a:gd name="T45" fmla="*/ 0 h 7452"/>
                <a:gd name="T46" fmla="*/ 3272 w 7491"/>
                <a:gd name="T47" fmla="*/ 0 h 7452"/>
                <a:gd name="T48" fmla="*/ 3903 w 7491"/>
                <a:gd name="T49" fmla="*/ 0 h 7452"/>
                <a:gd name="T50" fmla="*/ 4534 w 7491"/>
                <a:gd name="T51" fmla="*/ 0 h 7452"/>
                <a:gd name="T52" fmla="*/ 5165 w 7491"/>
                <a:gd name="T53" fmla="*/ 0 h 7452"/>
                <a:gd name="T54" fmla="*/ 5717 w 7491"/>
                <a:gd name="T55" fmla="*/ 0 h 7452"/>
                <a:gd name="T56" fmla="*/ 6269 w 7491"/>
                <a:gd name="T57" fmla="*/ 0 h 7452"/>
                <a:gd name="T58" fmla="*/ 6702 w 7491"/>
                <a:gd name="T59" fmla="*/ 0 h 7452"/>
                <a:gd name="T60" fmla="*/ 7096 w 7491"/>
                <a:gd name="T61" fmla="*/ 0 h 7452"/>
                <a:gd name="T62" fmla="*/ 7333 w 7491"/>
                <a:gd name="T63" fmla="*/ 0 h 7452"/>
                <a:gd name="T64" fmla="*/ 7491 w 7491"/>
                <a:gd name="T65" fmla="*/ 0 h 7452"/>
                <a:gd name="T66" fmla="*/ 7491 w 7491"/>
                <a:gd name="T67" fmla="*/ 1616 h 7452"/>
                <a:gd name="T68" fmla="*/ 7491 w 7491"/>
                <a:gd name="T69" fmla="*/ 4022 h 7452"/>
                <a:gd name="T70" fmla="*/ 7491 w 7491"/>
                <a:gd name="T71" fmla="*/ 6230 h 7452"/>
                <a:gd name="T72" fmla="*/ 7491 w 7491"/>
                <a:gd name="T73" fmla="*/ 7452 h 7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91" h="7452">
                  <a:moveTo>
                    <a:pt x="7491" y="7452"/>
                  </a:moveTo>
                  <a:lnTo>
                    <a:pt x="6742" y="7412"/>
                  </a:lnTo>
                  <a:lnTo>
                    <a:pt x="5992" y="7294"/>
                  </a:lnTo>
                  <a:lnTo>
                    <a:pt x="5243" y="7097"/>
                  </a:lnTo>
                  <a:lnTo>
                    <a:pt x="4573" y="6860"/>
                  </a:lnTo>
                  <a:lnTo>
                    <a:pt x="3903" y="6545"/>
                  </a:lnTo>
                  <a:lnTo>
                    <a:pt x="3312" y="6190"/>
                  </a:lnTo>
                  <a:lnTo>
                    <a:pt x="2720" y="5756"/>
                  </a:lnTo>
                  <a:lnTo>
                    <a:pt x="2208" y="5244"/>
                  </a:lnTo>
                  <a:lnTo>
                    <a:pt x="1695" y="4731"/>
                  </a:lnTo>
                  <a:lnTo>
                    <a:pt x="1261" y="4179"/>
                  </a:lnTo>
                  <a:lnTo>
                    <a:pt x="906" y="3548"/>
                  </a:lnTo>
                  <a:lnTo>
                    <a:pt x="591" y="2878"/>
                  </a:lnTo>
                  <a:lnTo>
                    <a:pt x="354" y="2208"/>
                  </a:lnTo>
                  <a:lnTo>
                    <a:pt x="157" y="1498"/>
                  </a:lnTo>
                  <a:lnTo>
                    <a:pt x="39" y="749"/>
                  </a:lnTo>
                  <a:lnTo>
                    <a:pt x="0" y="0"/>
                  </a:lnTo>
                  <a:lnTo>
                    <a:pt x="237" y="0"/>
                  </a:lnTo>
                  <a:lnTo>
                    <a:pt x="552" y="0"/>
                  </a:lnTo>
                  <a:lnTo>
                    <a:pt x="986" y="0"/>
                  </a:lnTo>
                  <a:lnTo>
                    <a:pt x="1458" y="0"/>
                  </a:lnTo>
                  <a:lnTo>
                    <a:pt x="2050" y="0"/>
                  </a:lnTo>
                  <a:lnTo>
                    <a:pt x="2642" y="0"/>
                  </a:lnTo>
                  <a:lnTo>
                    <a:pt x="3272" y="0"/>
                  </a:lnTo>
                  <a:lnTo>
                    <a:pt x="3903" y="0"/>
                  </a:lnTo>
                  <a:lnTo>
                    <a:pt x="4534" y="0"/>
                  </a:lnTo>
                  <a:lnTo>
                    <a:pt x="5165" y="0"/>
                  </a:lnTo>
                  <a:lnTo>
                    <a:pt x="5717" y="0"/>
                  </a:lnTo>
                  <a:lnTo>
                    <a:pt x="6269" y="0"/>
                  </a:lnTo>
                  <a:lnTo>
                    <a:pt x="6702" y="0"/>
                  </a:lnTo>
                  <a:lnTo>
                    <a:pt x="7096" y="0"/>
                  </a:lnTo>
                  <a:lnTo>
                    <a:pt x="7333" y="0"/>
                  </a:lnTo>
                  <a:lnTo>
                    <a:pt x="7491" y="0"/>
                  </a:lnTo>
                  <a:lnTo>
                    <a:pt x="7491" y="1616"/>
                  </a:lnTo>
                  <a:lnTo>
                    <a:pt x="7491" y="4022"/>
                  </a:lnTo>
                  <a:lnTo>
                    <a:pt x="7491" y="6230"/>
                  </a:lnTo>
                  <a:lnTo>
                    <a:pt x="7491" y="7452"/>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295" name="Freeform 15"/>
            <p:cNvSpPr>
              <a:spLocks/>
            </p:cNvSpPr>
            <p:nvPr/>
          </p:nvSpPr>
          <p:spPr bwMode="auto">
            <a:xfrm>
              <a:off x="815" y="2357"/>
              <a:ext cx="932" cy="937"/>
            </a:xfrm>
            <a:custGeom>
              <a:avLst/>
              <a:gdLst>
                <a:gd name="T0" fmla="*/ 0 w 7451"/>
                <a:gd name="T1" fmla="*/ 7451 h 7491"/>
                <a:gd name="T2" fmla="*/ 39 w 7451"/>
                <a:gd name="T3" fmla="*/ 6702 h 7491"/>
                <a:gd name="T4" fmla="*/ 157 w 7451"/>
                <a:gd name="T5" fmla="*/ 5953 h 7491"/>
                <a:gd name="T6" fmla="*/ 354 w 7451"/>
                <a:gd name="T7" fmla="*/ 5243 h 7491"/>
                <a:gd name="T8" fmla="*/ 591 w 7451"/>
                <a:gd name="T9" fmla="*/ 4573 h 7491"/>
                <a:gd name="T10" fmla="*/ 906 w 7451"/>
                <a:gd name="T11" fmla="*/ 3903 h 7491"/>
                <a:gd name="T12" fmla="*/ 1261 w 7451"/>
                <a:gd name="T13" fmla="*/ 3272 h 7491"/>
                <a:gd name="T14" fmla="*/ 1695 w 7451"/>
                <a:gd name="T15" fmla="*/ 2720 h 7491"/>
                <a:gd name="T16" fmla="*/ 2208 w 7451"/>
                <a:gd name="T17" fmla="*/ 2168 h 7491"/>
                <a:gd name="T18" fmla="*/ 2720 w 7451"/>
                <a:gd name="T19" fmla="*/ 1695 h 7491"/>
                <a:gd name="T20" fmla="*/ 3272 w 7451"/>
                <a:gd name="T21" fmla="*/ 1261 h 7491"/>
                <a:gd name="T22" fmla="*/ 3903 w 7451"/>
                <a:gd name="T23" fmla="*/ 906 h 7491"/>
                <a:gd name="T24" fmla="*/ 4573 w 7451"/>
                <a:gd name="T25" fmla="*/ 591 h 7491"/>
                <a:gd name="T26" fmla="*/ 5243 w 7451"/>
                <a:gd name="T27" fmla="*/ 354 h 7491"/>
                <a:gd name="T28" fmla="*/ 5953 w 7451"/>
                <a:gd name="T29" fmla="*/ 157 h 7491"/>
                <a:gd name="T30" fmla="*/ 6702 w 7451"/>
                <a:gd name="T31" fmla="*/ 39 h 7491"/>
                <a:gd name="T32" fmla="*/ 7451 w 7451"/>
                <a:gd name="T33" fmla="*/ 0 h 7491"/>
                <a:gd name="T34" fmla="*/ 7451 w 7451"/>
                <a:gd name="T35" fmla="*/ 1459 h 7491"/>
                <a:gd name="T36" fmla="*/ 7451 w 7451"/>
                <a:gd name="T37" fmla="*/ 3903 h 7491"/>
                <a:gd name="T38" fmla="*/ 7451 w 7451"/>
                <a:gd name="T39" fmla="*/ 6269 h 7491"/>
                <a:gd name="T40" fmla="*/ 7451 w 7451"/>
                <a:gd name="T41" fmla="*/ 7491 h 7491"/>
                <a:gd name="T42" fmla="*/ 7176 w 7451"/>
                <a:gd name="T43" fmla="*/ 7491 h 7491"/>
                <a:gd name="T44" fmla="*/ 6781 w 7451"/>
                <a:gd name="T45" fmla="*/ 7491 h 7491"/>
                <a:gd name="T46" fmla="*/ 6347 w 7451"/>
                <a:gd name="T47" fmla="*/ 7491 h 7491"/>
                <a:gd name="T48" fmla="*/ 5835 w 7451"/>
                <a:gd name="T49" fmla="*/ 7491 h 7491"/>
                <a:gd name="T50" fmla="*/ 5283 w 7451"/>
                <a:gd name="T51" fmla="*/ 7491 h 7491"/>
                <a:gd name="T52" fmla="*/ 4691 w 7451"/>
                <a:gd name="T53" fmla="*/ 7491 h 7491"/>
                <a:gd name="T54" fmla="*/ 4061 w 7451"/>
                <a:gd name="T55" fmla="*/ 7491 h 7491"/>
                <a:gd name="T56" fmla="*/ 3430 w 7451"/>
                <a:gd name="T57" fmla="*/ 7451 h 7491"/>
                <a:gd name="T58" fmla="*/ 2839 w 7451"/>
                <a:gd name="T59" fmla="*/ 7451 h 7491"/>
                <a:gd name="T60" fmla="*/ 2247 w 7451"/>
                <a:gd name="T61" fmla="*/ 7451 h 7491"/>
                <a:gd name="T62" fmla="*/ 1695 w 7451"/>
                <a:gd name="T63" fmla="*/ 7451 h 7491"/>
                <a:gd name="T64" fmla="*/ 1223 w 7451"/>
                <a:gd name="T65" fmla="*/ 7451 h 7491"/>
                <a:gd name="T66" fmla="*/ 789 w 7451"/>
                <a:gd name="T67" fmla="*/ 7451 h 7491"/>
                <a:gd name="T68" fmla="*/ 434 w 7451"/>
                <a:gd name="T69" fmla="*/ 7451 h 7491"/>
                <a:gd name="T70" fmla="*/ 157 w 7451"/>
                <a:gd name="T71" fmla="*/ 7451 h 7491"/>
                <a:gd name="T72" fmla="*/ 0 w 7451"/>
                <a:gd name="T73" fmla="*/ 7451 h 7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51" h="7491">
                  <a:moveTo>
                    <a:pt x="0" y="7451"/>
                  </a:moveTo>
                  <a:lnTo>
                    <a:pt x="39" y="6702"/>
                  </a:lnTo>
                  <a:lnTo>
                    <a:pt x="157" y="5953"/>
                  </a:lnTo>
                  <a:lnTo>
                    <a:pt x="354" y="5243"/>
                  </a:lnTo>
                  <a:lnTo>
                    <a:pt x="591" y="4573"/>
                  </a:lnTo>
                  <a:lnTo>
                    <a:pt x="906" y="3903"/>
                  </a:lnTo>
                  <a:lnTo>
                    <a:pt x="1261" y="3272"/>
                  </a:lnTo>
                  <a:lnTo>
                    <a:pt x="1695" y="2720"/>
                  </a:lnTo>
                  <a:lnTo>
                    <a:pt x="2208" y="2168"/>
                  </a:lnTo>
                  <a:lnTo>
                    <a:pt x="2720" y="1695"/>
                  </a:lnTo>
                  <a:lnTo>
                    <a:pt x="3272" y="1261"/>
                  </a:lnTo>
                  <a:lnTo>
                    <a:pt x="3903" y="906"/>
                  </a:lnTo>
                  <a:lnTo>
                    <a:pt x="4573" y="591"/>
                  </a:lnTo>
                  <a:lnTo>
                    <a:pt x="5243" y="354"/>
                  </a:lnTo>
                  <a:lnTo>
                    <a:pt x="5953" y="157"/>
                  </a:lnTo>
                  <a:lnTo>
                    <a:pt x="6702" y="39"/>
                  </a:lnTo>
                  <a:lnTo>
                    <a:pt x="7451" y="0"/>
                  </a:lnTo>
                  <a:lnTo>
                    <a:pt x="7451" y="1459"/>
                  </a:lnTo>
                  <a:lnTo>
                    <a:pt x="7451" y="3903"/>
                  </a:lnTo>
                  <a:lnTo>
                    <a:pt x="7451" y="6269"/>
                  </a:lnTo>
                  <a:lnTo>
                    <a:pt x="7451" y="7491"/>
                  </a:lnTo>
                  <a:lnTo>
                    <a:pt x="7176" y="7491"/>
                  </a:lnTo>
                  <a:lnTo>
                    <a:pt x="6781" y="7491"/>
                  </a:lnTo>
                  <a:lnTo>
                    <a:pt x="6347" y="7491"/>
                  </a:lnTo>
                  <a:lnTo>
                    <a:pt x="5835" y="7491"/>
                  </a:lnTo>
                  <a:lnTo>
                    <a:pt x="5283" y="7491"/>
                  </a:lnTo>
                  <a:lnTo>
                    <a:pt x="4691" y="7491"/>
                  </a:lnTo>
                  <a:lnTo>
                    <a:pt x="4061" y="7491"/>
                  </a:lnTo>
                  <a:lnTo>
                    <a:pt x="3430" y="7451"/>
                  </a:lnTo>
                  <a:lnTo>
                    <a:pt x="2839" y="7451"/>
                  </a:lnTo>
                  <a:lnTo>
                    <a:pt x="2247" y="7451"/>
                  </a:lnTo>
                  <a:lnTo>
                    <a:pt x="1695" y="7451"/>
                  </a:lnTo>
                  <a:lnTo>
                    <a:pt x="1223" y="7451"/>
                  </a:lnTo>
                  <a:lnTo>
                    <a:pt x="789" y="7451"/>
                  </a:lnTo>
                  <a:lnTo>
                    <a:pt x="434" y="7451"/>
                  </a:lnTo>
                  <a:lnTo>
                    <a:pt x="157" y="7451"/>
                  </a:lnTo>
                  <a:lnTo>
                    <a:pt x="0" y="7451"/>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296" name="Freeform 16"/>
            <p:cNvSpPr>
              <a:spLocks/>
            </p:cNvSpPr>
            <p:nvPr/>
          </p:nvSpPr>
          <p:spPr bwMode="auto">
            <a:xfrm>
              <a:off x="1751" y="2357"/>
              <a:ext cx="932" cy="932"/>
            </a:xfrm>
            <a:custGeom>
              <a:avLst/>
              <a:gdLst>
                <a:gd name="T0" fmla="*/ 0 w 7451"/>
                <a:gd name="T1" fmla="*/ 0 h 7451"/>
                <a:gd name="T2" fmla="*/ 749 w 7451"/>
                <a:gd name="T3" fmla="*/ 39 h 7451"/>
                <a:gd name="T4" fmla="*/ 1498 w 7451"/>
                <a:gd name="T5" fmla="*/ 157 h 7451"/>
                <a:gd name="T6" fmla="*/ 2208 w 7451"/>
                <a:gd name="T7" fmla="*/ 354 h 7451"/>
                <a:gd name="T8" fmla="*/ 2917 w 7451"/>
                <a:gd name="T9" fmla="*/ 591 h 7451"/>
                <a:gd name="T10" fmla="*/ 3548 w 7451"/>
                <a:gd name="T11" fmla="*/ 906 h 7451"/>
                <a:gd name="T12" fmla="*/ 4179 w 7451"/>
                <a:gd name="T13" fmla="*/ 1261 h 7451"/>
                <a:gd name="T14" fmla="*/ 4731 w 7451"/>
                <a:gd name="T15" fmla="*/ 1695 h 7451"/>
                <a:gd name="T16" fmla="*/ 5283 w 7451"/>
                <a:gd name="T17" fmla="*/ 2168 h 7451"/>
                <a:gd name="T18" fmla="*/ 5756 w 7451"/>
                <a:gd name="T19" fmla="*/ 2720 h 7451"/>
                <a:gd name="T20" fmla="*/ 6190 w 7451"/>
                <a:gd name="T21" fmla="*/ 3272 h 7451"/>
                <a:gd name="T22" fmla="*/ 6545 w 7451"/>
                <a:gd name="T23" fmla="*/ 3903 h 7451"/>
                <a:gd name="T24" fmla="*/ 6860 w 7451"/>
                <a:gd name="T25" fmla="*/ 4573 h 7451"/>
                <a:gd name="T26" fmla="*/ 7135 w 7451"/>
                <a:gd name="T27" fmla="*/ 5243 h 7451"/>
                <a:gd name="T28" fmla="*/ 7294 w 7451"/>
                <a:gd name="T29" fmla="*/ 5953 h 7451"/>
                <a:gd name="T30" fmla="*/ 7412 w 7451"/>
                <a:gd name="T31" fmla="*/ 6702 h 7451"/>
                <a:gd name="T32" fmla="*/ 7451 w 7451"/>
                <a:gd name="T33" fmla="*/ 7451 h 7451"/>
                <a:gd name="T34" fmla="*/ 7214 w 7451"/>
                <a:gd name="T35" fmla="*/ 7451 h 7451"/>
                <a:gd name="T36" fmla="*/ 6899 w 7451"/>
                <a:gd name="T37" fmla="*/ 7451 h 7451"/>
                <a:gd name="T38" fmla="*/ 6465 w 7451"/>
                <a:gd name="T39" fmla="*/ 7451 h 7451"/>
                <a:gd name="T40" fmla="*/ 5993 w 7451"/>
                <a:gd name="T41" fmla="*/ 7451 h 7451"/>
                <a:gd name="T42" fmla="*/ 5401 w 7451"/>
                <a:gd name="T43" fmla="*/ 7451 h 7451"/>
                <a:gd name="T44" fmla="*/ 4809 w 7451"/>
                <a:gd name="T45" fmla="*/ 7451 h 7451"/>
                <a:gd name="T46" fmla="*/ 4179 w 7451"/>
                <a:gd name="T47" fmla="*/ 7451 h 7451"/>
                <a:gd name="T48" fmla="*/ 3548 w 7451"/>
                <a:gd name="T49" fmla="*/ 7451 h 7451"/>
                <a:gd name="T50" fmla="*/ 2917 w 7451"/>
                <a:gd name="T51" fmla="*/ 7451 h 7451"/>
                <a:gd name="T52" fmla="*/ 2286 w 7451"/>
                <a:gd name="T53" fmla="*/ 7451 h 7451"/>
                <a:gd name="T54" fmla="*/ 1734 w 7451"/>
                <a:gd name="T55" fmla="*/ 7451 h 7451"/>
                <a:gd name="T56" fmla="*/ 1222 w 7451"/>
                <a:gd name="T57" fmla="*/ 7451 h 7451"/>
                <a:gd name="T58" fmla="*/ 749 w 7451"/>
                <a:gd name="T59" fmla="*/ 7451 h 7451"/>
                <a:gd name="T60" fmla="*/ 394 w 7451"/>
                <a:gd name="T61" fmla="*/ 7451 h 7451"/>
                <a:gd name="T62" fmla="*/ 157 w 7451"/>
                <a:gd name="T63" fmla="*/ 7451 h 7451"/>
                <a:gd name="T64" fmla="*/ 0 w 7451"/>
                <a:gd name="T65" fmla="*/ 7451 h 7451"/>
                <a:gd name="T66" fmla="*/ 0 w 7451"/>
                <a:gd name="T67" fmla="*/ 5835 h 7451"/>
                <a:gd name="T68" fmla="*/ 0 w 7451"/>
                <a:gd name="T69" fmla="*/ 3430 h 7451"/>
                <a:gd name="T70" fmla="*/ 0 w 7451"/>
                <a:gd name="T71" fmla="*/ 1223 h 7451"/>
                <a:gd name="T72" fmla="*/ 0 w 7451"/>
                <a:gd name="T73" fmla="*/ 0 h 7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51" h="7451">
                  <a:moveTo>
                    <a:pt x="0" y="0"/>
                  </a:moveTo>
                  <a:lnTo>
                    <a:pt x="749" y="39"/>
                  </a:lnTo>
                  <a:lnTo>
                    <a:pt x="1498" y="157"/>
                  </a:lnTo>
                  <a:lnTo>
                    <a:pt x="2208" y="354"/>
                  </a:lnTo>
                  <a:lnTo>
                    <a:pt x="2917" y="591"/>
                  </a:lnTo>
                  <a:lnTo>
                    <a:pt x="3548" y="906"/>
                  </a:lnTo>
                  <a:lnTo>
                    <a:pt x="4179" y="1261"/>
                  </a:lnTo>
                  <a:lnTo>
                    <a:pt x="4731" y="1695"/>
                  </a:lnTo>
                  <a:lnTo>
                    <a:pt x="5283" y="2168"/>
                  </a:lnTo>
                  <a:lnTo>
                    <a:pt x="5756" y="2720"/>
                  </a:lnTo>
                  <a:lnTo>
                    <a:pt x="6190" y="3272"/>
                  </a:lnTo>
                  <a:lnTo>
                    <a:pt x="6545" y="3903"/>
                  </a:lnTo>
                  <a:lnTo>
                    <a:pt x="6860" y="4573"/>
                  </a:lnTo>
                  <a:lnTo>
                    <a:pt x="7135" y="5243"/>
                  </a:lnTo>
                  <a:lnTo>
                    <a:pt x="7294" y="5953"/>
                  </a:lnTo>
                  <a:lnTo>
                    <a:pt x="7412" y="6702"/>
                  </a:lnTo>
                  <a:lnTo>
                    <a:pt x="7451" y="7451"/>
                  </a:lnTo>
                  <a:lnTo>
                    <a:pt x="7214" y="7451"/>
                  </a:lnTo>
                  <a:lnTo>
                    <a:pt x="6899" y="7451"/>
                  </a:lnTo>
                  <a:lnTo>
                    <a:pt x="6465" y="7451"/>
                  </a:lnTo>
                  <a:lnTo>
                    <a:pt x="5993" y="7451"/>
                  </a:lnTo>
                  <a:lnTo>
                    <a:pt x="5401" y="7451"/>
                  </a:lnTo>
                  <a:lnTo>
                    <a:pt x="4809" y="7451"/>
                  </a:lnTo>
                  <a:lnTo>
                    <a:pt x="4179" y="7451"/>
                  </a:lnTo>
                  <a:lnTo>
                    <a:pt x="3548" y="7451"/>
                  </a:lnTo>
                  <a:lnTo>
                    <a:pt x="2917" y="7451"/>
                  </a:lnTo>
                  <a:lnTo>
                    <a:pt x="2286" y="7451"/>
                  </a:lnTo>
                  <a:lnTo>
                    <a:pt x="1734" y="7451"/>
                  </a:lnTo>
                  <a:lnTo>
                    <a:pt x="1222" y="7451"/>
                  </a:lnTo>
                  <a:lnTo>
                    <a:pt x="749" y="7451"/>
                  </a:lnTo>
                  <a:lnTo>
                    <a:pt x="394" y="7451"/>
                  </a:lnTo>
                  <a:lnTo>
                    <a:pt x="157" y="7451"/>
                  </a:lnTo>
                  <a:lnTo>
                    <a:pt x="0" y="7451"/>
                  </a:lnTo>
                  <a:lnTo>
                    <a:pt x="0" y="5835"/>
                  </a:lnTo>
                  <a:lnTo>
                    <a:pt x="0" y="3430"/>
                  </a:lnTo>
                  <a:lnTo>
                    <a:pt x="0" y="1223"/>
                  </a:lnTo>
                  <a:lnTo>
                    <a:pt x="0" y="0"/>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297" name="Freeform 17"/>
            <p:cNvSpPr>
              <a:spLocks/>
            </p:cNvSpPr>
            <p:nvPr/>
          </p:nvSpPr>
          <p:spPr bwMode="auto">
            <a:xfrm>
              <a:off x="1121" y="2648"/>
              <a:ext cx="1266" cy="1267"/>
            </a:xfrm>
            <a:custGeom>
              <a:avLst/>
              <a:gdLst>
                <a:gd name="T0" fmla="*/ 5086 w 10132"/>
                <a:gd name="T1" fmla="*/ 0 h 10133"/>
                <a:gd name="T2" fmla="*/ 0 w 10132"/>
                <a:gd name="T3" fmla="*/ 5086 h 10133"/>
                <a:gd name="T4" fmla="*/ 5086 w 10132"/>
                <a:gd name="T5" fmla="*/ 10133 h 10133"/>
                <a:gd name="T6" fmla="*/ 10132 w 10132"/>
                <a:gd name="T7" fmla="*/ 5086 h 10133"/>
                <a:gd name="T8" fmla="*/ 5086 w 10132"/>
                <a:gd name="T9" fmla="*/ 0 h 10133"/>
              </a:gdLst>
              <a:ahLst/>
              <a:cxnLst>
                <a:cxn ang="0">
                  <a:pos x="T0" y="T1"/>
                </a:cxn>
                <a:cxn ang="0">
                  <a:pos x="T2" y="T3"/>
                </a:cxn>
                <a:cxn ang="0">
                  <a:pos x="T4" y="T5"/>
                </a:cxn>
                <a:cxn ang="0">
                  <a:pos x="T6" y="T7"/>
                </a:cxn>
                <a:cxn ang="0">
                  <a:pos x="T8" y="T9"/>
                </a:cxn>
              </a:cxnLst>
              <a:rect l="0" t="0" r="r" b="b"/>
              <a:pathLst>
                <a:path w="10132" h="10133">
                  <a:moveTo>
                    <a:pt x="5086" y="0"/>
                  </a:moveTo>
                  <a:lnTo>
                    <a:pt x="0" y="5086"/>
                  </a:lnTo>
                  <a:lnTo>
                    <a:pt x="5086" y="10133"/>
                  </a:lnTo>
                  <a:lnTo>
                    <a:pt x="10132" y="5086"/>
                  </a:lnTo>
                  <a:lnTo>
                    <a:pt x="5086"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grpSp>
      <p:pic>
        <p:nvPicPr>
          <p:cNvPr id="2017298" name="Picture 18"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225" y="2203450"/>
            <a:ext cx="250825"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299" name="Text Box 19"/>
          <p:cNvSpPr txBox="1">
            <a:spLocks noChangeArrowheads="1"/>
          </p:cNvSpPr>
          <p:nvPr/>
        </p:nvSpPr>
        <p:spPr bwMode="auto">
          <a:xfrm>
            <a:off x="527050" y="2132013"/>
            <a:ext cx="6734175"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300">
                <a:latin typeface="Tahoma" pitchFamily="34" charset="0"/>
              </a:rPr>
              <a:t>Efectos patológicos:</a:t>
            </a:r>
            <a:endParaRPr lang="en-US" altLang="es-PR" sz="2300" i="1">
              <a:solidFill>
                <a:srgbClr val="FFFF00"/>
              </a:solidFill>
              <a:latin typeface="Tahoma" pitchFamily="34" charset="0"/>
            </a:endParaRPr>
          </a:p>
        </p:txBody>
      </p:sp>
      <p:pic>
        <p:nvPicPr>
          <p:cNvPr id="2017300" name="Picture 20" descr="CIRC_Y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12775" y="2636838"/>
            <a:ext cx="28733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01" name="Text Box 21"/>
          <p:cNvSpPr txBox="1">
            <a:spLocks noChangeArrowheads="1"/>
          </p:cNvSpPr>
          <p:nvPr/>
        </p:nvSpPr>
        <p:spPr bwMode="auto">
          <a:xfrm>
            <a:off x="911225" y="2563813"/>
            <a:ext cx="798195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i="1">
                <a:latin typeface="Tahoma" pitchFamily="34" charset="0"/>
              </a:rPr>
              <a:t>Destrucción/degeneración de las membranas celulares:</a:t>
            </a:r>
            <a:endParaRPr lang="en-US" altLang="es-PR" sz="2100" i="1" baseline="-25000">
              <a:latin typeface="Tahoma" pitchFamily="34" charset="0"/>
            </a:endParaRPr>
          </a:p>
        </p:txBody>
      </p:sp>
      <p:pic>
        <p:nvPicPr>
          <p:cNvPr id="2017302" name="Picture 22" descr="ARROW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575" y="3140075"/>
            <a:ext cx="304800" cy="306388"/>
          </a:xfrm>
          <a:prstGeom prst="rect">
            <a:avLst/>
          </a:prstGeom>
          <a:noFill/>
          <a:extLst>
            <a:ext uri="{909E8E84-426E-40DD-AFC4-6F175D3DCCD1}">
              <a14:hiddenFill xmlns:a14="http://schemas.microsoft.com/office/drawing/2010/main">
                <a:solidFill>
                  <a:srgbClr val="FFFFFF"/>
                </a:solidFill>
              </a14:hiddenFill>
            </a:ext>
          </a:extLst>
        </p:spPr>
      </p:pic>
      <p:sp>
        <p:nvSpPr>
          <p:cNvPr id="2017303" name="Text Box 23"/>
          <p:cNvSpPr txBox="1">
            <a:spLocks noChangeArrowheads="1"/>
          </p:cNvSpPr>
          <p:nvPr/>
        </p:nvSpPr>
        <p:spPr bwMode="auto">
          <a:xfrm>
            <a:off x="1317625" y="3143250"/>
            <a:ext cx="7431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a:latin typeface="Arial" charset="0"/>
              </a:rPr>
              <a:t>Degradamiento de las membranas de los glóbulos rojos:</a:t>
            </a:r>
            <a:endParaRPr lang="es-ES" altLang="es-PR" i="1">
              <a:latin typeface="Arial" charset="0"/>
            </a:endParaRPr>
          </a:p>
        </p:txBody>
      </p:sp>
      <p:sp>
        <p:nvSpPr>
          <p:cNvPr id="2017304" name="Text Box 24"/>
          <p:cNvSpPr txBox="1">
            <a:spLocks noChangeArrowheads="1"/>
          </p:cNvSpPr>
          <p:nvPr/>
        </p:nvSpPr>
        <p:spPr bwMode="auto">
          <a:xfrm>
            <a:off x="1693863" y="3592513"/>
            <a:ext cx="55435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1800">
                <a:solidFill>
                  <a:srgbClr val="660066"/>
                </a:solidFill>
                <a:latin typeface="Verdana" pitchFamily="34" charset="0"/>
              </a:rPr>
              <a:t>Posible consecuencia:</a:t>
            </a:r>
          </a:p>
        </p:txBody>
      </p:sp>
      <p:grpSp>
        <p:nvGrpSpPr>
          <p:cNvPr id="2017305" name="Group 25"/>
          <p:cNvGrpSpPr>
            <a:grpSpLocks noChangeAspect="1"/>
          </p:cNvGrpSpPr>
          <p:nvPr/>
        </p:nvGrpSpPr>
        <p:grpSpPr bwMode="auto">
          <a:xfrm>
            <a:off x="1427163" y="3627438"/>
            <a:ext cx="266700" cy="268287"/>
            <a:chOff x="618" y="2160"/>
            <a:chExt cx="2262" cy="2267"/>
          </a:xfrm>
        </p:grpSpPr>
        <p:sp>
          <p:nvSpPr>
            <p:cNvPr id="2017306" name="AutoShape 26"/>
            <p:cNvSpPr>
              <a:spLocks noChangeAspect="1" noChangeArrowheads="1" noTextEdit="1"/>
            </p:cNvSpPr>
            <p:nvPr/>
          </p:nvSpPr>
          <p:spPr bwMode="auto">
            <a:xfrm>
              <a:off x="618" y="2160"/>
              <a:ext cx="2262" cy="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R"/>
            </a:p>
          </p:txBody>
        </p:sp>
        <p:sp>
          <p:nvSpPr>
            <p:cNvPr id="2017307" name="Freeform 27"/>
            <p:cNvSpPr>
              <a:spLocks/>
            </p:cNvSpPr>
            <p:nvPr/>
          </p:nvSpPr>
          <p:spPr bwMode="auto">
            <a:xfrm>
              <a:off x="618" y="2160"/>
              <a:ext cx="2262" cy="2267"/>
            </a:xfrm>
            <a:custGeom>
              <a:avLst/>
              <a:gdLst>
                <a:gd name="T0" fmla="*/ 10014 w 18096"/>
                <a:gd name="T1" fmla="*/ 40 h 18136"/>
                <a:gd name="T2" fmla="*/ 11749 w 18096"/>
                <a:gd name="T3" fmla="*/ 394 h 18136"/>
                <a:gd name="T4" fmla="*/ 13365 w 18096"/>
                <a:gd name="T5" fmla="*/ 1104 h 18136"/>
                <a:gd name="T6" fmla="*/ 14824 w 18096"/>
                <a:gd name="T7" fmla="*/ 2089 h 18136"/>
                <a:gd name="T8" fmla="*/ 16046 w 18096"/>
                <a:gd name="T9" fmla="*/ 3312 h 18136"/>
                <a:gd name="T10" fmla="*/ 16992 w 18096"/>
                <a:gd name="T11" fmla="*/ 4731 h 18136"/>
                <a:gd name="T12" fmla="*/ 17702 w 18096"/>
                <a:gd name="T13" fmla="*/ 6387 h 18136"/>
                <a:gd name="T14" fmla="*/ 18056 w 18096"/>
                <a:gd name="T15" fmla="*/ 8122 h 18136"/>
                <a:gd name="T16" fmla="*/ 18056 w 18096"/>
                <a:gd name="T17" fmla="*/ 10014 h 18136"/>
                <a:gd name="T18" fmla="*/ 17702 w 18096"/>
                <a:gd name="T19" fmla="*/ 11749 h 18136"/>
                <a:gd name="T20" fmla="*/ 16992 w 18096"/>
                <a:gd name="T21" fmla="*/ 13405 h 18136"/>
                <a:gd name="T22" fmla="*/ 16046 w 18096"/>
                <a:gd name="T23" fmla="*/ 14824 h 18136"/>
                <a:gd name="T24" fmla="*/ 14824 w 18096"/>
                <a:gd name="T25" fmla="*/ 16047 h 18136"/>
                <a:gd name="T26" fmla="*/ 13365 w 18096"/>
                <a:gd name="T27" fmla="*/ 17032 h 18136"/>
                <a:gd name="T28" fmla="*/ 11749 w 18096"/>
                <a:gd name="T29" fmla="*/ 17742 h 18136"/>
                <a:gd name="T30" fmla="*/ 10014 w 18096"/>
                <a:gd name="T31" fmla="*/ 18096 h 18136"/>
                <a:gd name="T32" fmla="*/ 8121 w 18096"/>
                <a:gd name="T33" fmla="*/ 18096 h 18136"/>
                <a:gd name="T34" fmla="*/ 6387 w 18096"/>
                <a:gd name="T35" fmla="*/ 17742 h 18136"/>
                <a:gd name="T36" fmla="*/ 4731 w 18096"/>
                <a:gd name="T37" fmla="*/ 17032 h 18136"/>
                <a:gd name="T38" fmla="*/ 3312 w 18096"/>
                <a:gd name="T39" fmla="*/ 16047 h 18136"/>
                <a:gd name="T40" fmla="*/ 2089 w 18096"/>
                <a:gd name="T41" fmla="*/ 14824 h 18136"/>
                <a:gd name="T42" fmla="*/ 1104 w 18096"/>
                <a:gd name="T43" fmla="*/ 13405 h 18136"/>
                <a:gd name="T44" fmla="*/ 394 w 18096"/>
                <a:gd name="T45" fmla="*/ 11749 h 18136"/>
                <a:gd name="T46" fmla="*/ 40 w 18096"/>
                <a:gd name="T47" fmla="*/ 10014 h 18136"/>
                <a:gd name="T48" fmla="*/ 40 w 18096"/>
                <a:gd name="T49" fmla="*/ 8122 h 18136"/>
                <a:gd name="T50" fmla="*/ 394 w 18096"/>
                <a:gd name="T51" fmla="*/ 6387 h 18136"/>
                <a:gd name="T52" fmla="*/ 1104 w 18096"/>
                <a:gd name="T53" fmla="*/ 4731 h 18136"/>
                <a:gd name="T54" fmla="*/ 2089 w 18096"/>
                <a:gd name="T55" fmla="*/ 3312 h 18136"/>
                <a:gd name="T56" fmla="*/ 3312 w 18096"/>
                <a:gd name="T57" fmla="*/ 2089 h 18136"/>
                <a:gd name="T58" fmla="*/ 4731 w 18096"/>
                <a:gd name="T59" fmla="*/ 1104 h 18136"/>
                <a:gd name="T60" fmla="*/ 6387 w 18096"/>
                <a:gd name="T61" fmla="*/ 394 h 18136"/>
                <a:gd name="T62" fmla="*/ 8121 w 18096"/>
                <a:gd name="T63" fmla="*/ 40 h 18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96" h="18136">
                  <a:moveTo>
                    <a:pt x="9068" y="0"/>
                  </a:moveTo>
                  <a:lnTo>
                    <a:pt x="10014" y="40"/>
                  </a:lnTo>
                  <a:lnTo>
                    <a:pt x="10881" y="197"/>
                  </a:lnTo>
                  <a:lnTo>
                    <a:pt x="11749" y="394"/>
                  </a:lnTo>
                  <a:lnTo>
                    <a:pt x="12577" y="710"/>
                  </a:lnTo>
                  <a:lnTo>
                    <a:pt x="13365" y="1104"/>
                  </a:lnTo>
                  <a:lnTo>
                    <a:pt x="14114" y="1538"/>
                  </a:lnTo>
                  <a:lnTo>
                    <a:pt x="14824" y="2089"/>
                  </a:lnTo>
                  <a:lnTo>
                    <a:pt x="15455" y="2641"/>
                  </a:lnTo>
                  <a:lnTo>
                    <a:pt x="16046" y="3312"/>
                  </a:lnTo>
                  <a:lnTo>
                    <a:pt x="16558" y="3982"/>
                  </a:lnTo>
                  <a:lnTo>
                    <a:pt x="16992" y="4731"/>
                  </a:lnTo>
                  <a:lnTo>
                    <a:pt x="17386" y="5520"/>
                  </a:lnTo>
                  <a:lnTo>
                    <a:pt x="17702" y="6387"/>
                  </a:lnTo>
                  <a:lnTo>
                    <a:pt x="17899" y="7254"/>
                  </a:lnTo>
                  <a:lnTo>
                    <a:pt x="18056" y="8122"/>
                  </a:lnTo>
                  <a:lnTo>
                    <a:pt x="18096" y="9068"/>
                  </a:lnTo>
                  <a:lnTo>
                    <a:pt x="18056" y="10014"/>
                  </a:lnTo>
                  <a:lnTo>
                    <a:pt x="17899" y="10882"/>
                  </a:lnTo>
                  <a:lnTo>
                    <a:pt x="17702" y="11749"/>
                  </a:lnTo>
                  <a:lnTo>
                    <a:pt x="17386" y="12616"/>
                  </a:lnTo>
                  <a:lnTo>
                    <a:pt x="16992" y="13405"/>
                  </a:lnTo>
                  <a:lnTo>
                    <a:pt x="16558" y="14154"/>
                  </a:lnTo>
                  <a:lnTo>
                    <a:pt x="16046" y="14824"/>
                  </a:lnTo>
                  <a:lnTo>
                    <a:pt x="15455" y="15495"/>
                  </a:lnTo>
                  <a:lnTo>
                    <a:pt x="14824" y="16047"/>
                  </a:lnTo>
                  <a:lnTo>
                    <a:pt x="14114" y="16598"/>
                  </a:lnTo>
                  <a:lnTo>
                    <a:pt x="13365" y="17032"/>
                  </a:lnTo>
                  <a:lnTo>
                    <a:pt x="12577" y="17426"/>
                  </a:lnTo>
                  <a:lnTo>
                    <a:pt x="11749" y="17742"/>
                  </a:lnTo>
                  <a:lnTo>
                    <a:pt x="10881" y="17939"/>
                  </a:lnTo>
                  <a:lnTo>
                    <a:pt x="10014" y="18096"/>
                  </a:lnTo>
                  <a:lnTo>
                    <a:pt x="9068" y="18136"/>
                  </a:lnTo>
                  <a:lnTo>
                    <a:pt x="8121" y="18096"/>
                  </a:lnTo>
                  <a:lnTo>
                    <a:pt x="7254" y="17939"/>
                  </a:lnTo>
                  <a:lnTo>
                    <a:pt x="6387" y="17742"/>
                  </a:lnTo>
                  <a:lnTo>
                    <a:pt x="5519" y="17426"/>
                  </a:lnTo>
                  <a:lnTo>
                    <a:pt x="4731" y="17032"/>
                  </a:lnTo>
                  <a:lnTo>
                    <a:pt x="3982" y="16598"/>
                  </a:lnTo>
                  <a:lnTo>
                    <a:pt x="3312" y="16047"/>
                  </a:lnTo>
                  <a:lnTo>
                    <a:pt x="2641" y="15495"/>
                  </a:lnTo>
                  <a:lnTo>
                    <a:pt x="2089" y="14824"/>
                  </a:lnTo>
                  <a:lnTo>
                    <a:pt x="1537" y="14154"/>
                  </a:lnTo>
                  <a:lnTo>
                    <a:pt x="1104" y="13405"/>
                  </a:lnTo>
                  <a:lnTo>
                    <a:pt x="710" y="12616"/>
                  </a:lnTo>
                  <a:lnTo>
                    <a:pt x="394" y="11749"/>
                  </a:lnTo>
                  <a:lnTo>
                    <a:pt x="197" y="10882"/>
                  </a:lnTo>
                  <a:lnTo>
                    <a:pt x="40" y="10014"/>
                  </a:lnTo>
                  <a:lnTo>
                    <a:pt x="0" y="9068"/>
                  </a:lnTo>
                  <a:lnTo>
                    <a:pt x="40" y="8122"/>
                  </a:lnTo>
                  <a:lnTo>
                    <a:pt x="197" y="7254"/>
                  </a:lnTo>
                  <a:lnTo>
                    <a:pt x="394" y="6387"/>
                  </a:lnTo>
                  <a:lnTo>
                    <a:pt x="710" y="5520"/>
                  </a:lnTo>
                  <a:lnTo>
                    <a:pt x="1104" y="4731"/>
                  </a:lnTo>
                  <a:lnTo>
                    <a:pt x="1537" y="3982"/>
                  </a:lnTo>
                  <a:lnTo>
                    <a:pt x="2089" y="3312"/>
                  </a:lnTo>
                  <a:lnTo>
                    <a:pt x="2641" y="2641"/>
                  </a:lnTo>
                  <a:lnTo>
                    <a:pt x="3312" y="2089"/>
                  </a:lnTo>
                  <a:lnTo>
                    <a:pt x="3982" y="1538"/>
                  </a:lnTo>
                  <a:lnTo>
                    <a:pt x="4731" y="1104"/>
                  </a:lnTo>
                  <a:lnTo>
                    <a:pt x="5519" y="710"/>
                  </a:lnTo>
                  <a:lnTo>
                    <a:pt x="6387" y="394"/>
                  </a:lnTo>
                  <a:lnTo>
                    <a:pt x="7254" y="197"/>
                  </a:lnTo>
                  <a:lnTo>
                    <a:pt x="8121" y="40"/>
                  </a:lnTo>
                  <a:lnTo>
                    <a:pt x="9068" y="0"/>
                  </a:lnTo>
                  <a:close/>
                </a:path>
              </a:pathLst>
            </a:custGeom>
            <a:solidFill>
              <a:srgbClr val="19B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308" name="Freeform 28"/>
            <p:cNvSpPr>
              <a:spLocks/>
            </p:cNvSpPr>
            <p:nvPr/>
          </p:nvSpPr>
          <p:spPr bwMode="auto">
            <a:xfrm>
              <a:off x="717" y="3294"/>
              <a:ext cx="1034" cy="1034"/>
            </a:xfrm>
            <a:custGeom>
              <a:avLst/>
              <a:gdLst>
                <a:gd name="T0" fmla="*/ 8279 w 8279"/>
                <a:gd name="T1" fmla="*/ 8279 h 8279"/>
                <a:gd name="T2" fmla="*/ 7450 w 8279"/>
                <a:gd name="T3" fmla="*/ 8241 h 8279"/>
                <a:gd name="T4" fmla="*/ 6623 w 8279"/>
                <a:gd name="T5" fmla="*/ 8122 h 8279"/>
                <a:gd name="T6" fmla="*/ 5834 w 8279"/>
                <a:gd name="T7" fmla="*/ 7924 h 8279"/>
                <a:gd name="T8" fmla="*/ 5046 w 8279"/>
                <a:gd name="T9" fmla="*/ 7609 h 8279"/>
                <a:gd name="T10" fmla="*/ 4337 w 8279"/>
                <a:gd name="T11" fmla="*/ 7294 h 8279"/>
                <a:gd name="T12" fmla="*/ 3666 w 8279"/>
                <a:gd name="T13" fmla="*/ 6860 h 8279"/>
                <a:gd name="T14" fmla="*/ 2996 w 8279"/>
                <a:gd name="T15" fmla="*/ 6387 h 8279"/>
                <a:gd name="T16" fmla="*/ 2444 w 8279"/>
                <a:gd name="T17" fmla="*/ 5835 h 8279"/>
                <a:gd name="T18" fmla="*/ 1892 w 8279"/>
                <a:gd name="T19" fmla="*/ 5283 h 8279"/>
                <a:gd name="T20" fmla="*/ 1419 w 8279"/>
                <a:gd name="T21" fmla="*/ 4613 h 8279"/>
                <a:gd name="T22" fmla="*/ 985 w 8279"/>
                <a:gd name="T23" fmla="*/ 3942 h 8279"/>
                <a:gd name="T24" fmla="*/ 670 w 8279"/>
                <a:gd name="T25" fmla="*/ 3233 h 8279"/>
                <a:gd name="T26" fmla="*/ 355 w 8279"/>
                <a:gd name="T27" fmla="*/ 2445 h 8279"/>
                <a:gd name="T28" fmla="*/ 157 w 8279"/>
                <a:gd name="T29" fmla="*/ 1656 h 8279"/>
                <a:gd name="T30" fmla="*/ 38 w 8279"/>
                <a:gd name="T31" fmla="*/ 827 h 8279"/>
                <a:gd name="T32" fmla="*/ 0 w 8279"/>
                <a:gd name="T33" fmla="*/ 0 h 8279"/>
                <a:gd name="T34" fmla="*/ 275 w 8279"/>
                <a:gd name="T35" fmla="*/ 0 h 8279"/>
                <a:gd name="T36" fmla="*/ 670 w 8279"/>
                <a:gd name="T37" fmla="*/ 0 h 8279"/>
                <a:gd name="T38" fmla="*/ 1142 w 8279"/>
                <a:gd name="T39" fmla="*/ 0 h 8279"/>
                <a:gd name="T40" fmla="*/ 1694 w 8279"/>
                <a:gd name="T41" fmla="*/ 0 h 8279"/>
                <a:gd name="T42" fmla="*/ 2286 w 8279"/>
                <a:gd name="T43" fmla="*/ 0 h 8279"/>
                <a:gd name="T44" fmla="*/ 2917 w 8279"/>
                <a:gd name="T45" fmla="*/ 0 h 8279"/>
                <a:gd name="T46" fmla="*/ 3627 w 8279"/>
                <a:gd name="T47" fmla="*/ 0 h 8279"/>
                <a:gd name="T48" fmla="*/ 4297 w 8279"/>
                <a:gd name="T49" fmla="*/ 0 h 8279"/>
                <a:gd name="T50" fmla="*/ 4967 w 8279"/>
                <a:gd name="T51" fmla="*/ 0 h 8279"/>
                <a:gd name="T52" fmla="*/ 5637 w 8279"/>
                <a:gd name="T53" fmla="*/ 0 h 8279"/>
                <a:gd name="T54" fmla="*/ 6268 w 8279"/>
                <a:gd name="T55" fmla="*/ 0 h 8279"/>
                <a:gd name="T56" fmla="*/ 6860 w 8279"/>
                <a:gd name="T57" fmla="*/ 0 h 8279"/>
                <a:gd name="T58" fmla="*/ 7332 w 8279"/>
                <a:gd name="T59" fmla="*/ 0 h 8279"/>
                <a:gd name="T60" fmla="*/ 7767 w 8279"/>
                <a:gd name="T61" fmla="*/ 0 h 8279"/>
                <a:gd name="T62" fmla="*/ 8082 w 8279"/>
                <a:gd name="T63" fmla="*/ 0 h 8279"/>
                <a:gd name="T64" fmla="*/ 8279 w 8279"/>
                <a:gd name="T65" fmla="*/ 0 h 8279"/>
                <a:gd name="T66" fmla="*/ 8279 w 8279"/>
                <a:gd name="T67" fmla="*/ 1774 h 8279"/>
                <a:gd name="T68" fmla="*/ 8279 w 8279"/>
                <a:gd name="T69" fmla="*/ 4416 h 8279"/>
                <a:gd name="T70" fmla="*/ 8279 w 8279"/>
                <a:gd name="T71" fmla="*/ 6900 h 8279"/>
                <a:gd name="T72" fmla="*/ 8279 w 8279"/>
                <a:gd name="T73" fmla="*/ 8279 h 8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79" h="8279">
                  <a:moveTo>
                    <a:pt x="8279" y="8279"/>
                  </a:moveTo>
                  <a:lnTo>
                    <a:pt x="7450" y="8241"/>
                  </a:lnTo>
                  <a:lnTo>
                    <a:pt x="6623" y="8122"/>
                  </a:lnTo>
                  <a:lnTo>
                    <a:pt x="5834" y="7924"/>
                  </a:lnTo>
                  <a:lnTo>
                    <a:pt x="5046" y="7609"/>
                  </a:lnTo>
                  <a:lnTo>
                    <a:pt x="4337" y="7294"/>
                  </a:lnTo>
                  <a:lnTo>
                    <a:pt x="3666" y="6860"/>
                  </a:lnTo>
                  <a:lnTo>
                    <a:pt x="2996" y="6387"/>
                  </a:lnTo>
                  <a:lnTo>
                    <a:pt x="2444" y="5835"/>
                  </a:lnTo>
                  <a:lnTo>
                    <a:pt x="1892" y="5283"/>
                  </a:lnTo>
                  <a:lnTo>
                    <a:pt x="1419" y="4613"/>
                  </a:lnTo>
                  <a:lnTo>
                    <a:pt x="985" y="3942"/>
                  </a:lnTo>
                  <a:lnTo>
                    <a:pt x="670" y="3233"/>
                  </a:lnTo>
                  <a:lnTo>
                    <a:pt x="355" y="2445"/>
                  </a:lnTo>
                  <a:lnTo>
                    <a:pt x="157" y="1656"/>
                  </a:lnTo>
                  <a:lnTo>
                    <a:pt x="38" y="827"/>
                  </a:lnTo>
                  <a:lnTo>
                    <a:pt x="0" y="0"/>
                  </a:lnTo>
                  <a:lnTo>
                    <a:pt x="275" y="0"/>
                  </a:lnTo>
                  <a:lnTo>
                    <a:pt x="670" y="0"/>
                  </a:lnTo>
                  <a:lnTo>
                    <a:pt x="1142" y="0"/>
                  </a:lnTo>
                  <a:lnTo>
                    <a:pt x="1694" y="0"/>
                  </a:lnTo>
                  <a:lnTo>
                    <a:pt x="2286" y="0"/>
                  </a:lnTo>
                  <a:lnTo>
                    <a:pt x="2917" y="0"/>
                  </a:lnTo>
                  <a:lnTo>
                    <a:pt x="3627" y="0"/>
                  </a:lnTo>
                  <a:lnTo>
                    <a:pt x="4297" y="0"/>
                  </a:lnTo>
                  <a:lnTo>
                    <a:pt x="4967" y="0"/>
                  </a:lnTo>
                  <a:lnTo>
                    <a:pt x="5637" y="0"/>
                  </a:lnTo>
                  <a:lnTo>
                    <a:pt x="6268" y="0"/>
                  </a:lnTo>
                  <a:lnTo>
                    <a:pt x="6860" y="0"/>
                  </a:lnTo>
                  <a:lnTo>
                    <a:pt x="7332" y="0"/>
                  </a:lnTo>
                  <a:lnTo>
                    <a:pt x="7767" y="0"/>
                  </a:lnTo>
                  <a:lnTo>
                    <a:pt x="8082" y="0"/>
                  </a:lnTo>
                  <a:lnTo>
                    <a:pt x="8279" y="0"/>
                  </a:lnTo>
                  <a:lnTo>
                    <a:pt x="8279" y="1774"/>
                  </a:lnTo>
                  <a:lnTo>
                    <a:pt x="8279" y="4416"/>
                  </a:lnTo>
                  <a:lnTo>
                    <a:pt x="8279" y="6900"/>
                  </a:lnTo>
                  <a:lnTo>
                    <a:pt x="8279" y="8279"/>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309" name="Freeform 29"/>
            <p:cNvSpPr>
              <a:spLocks/>
            </p:cNvSpPr>
            <p:nvPr/>
          </p:nvSpPr>
          <p:spPr bwMode="auto">
            <a:xfrm>
              <a:off x="1751" y="3294"/>
              <a:ext cx="1035" cy="1030"/>
            </a:xfrm>
            <a:custGeom>
              <a:avLst/>
              <a:gdLst>
                <a:gd name="T0" fmla="*/ 8279 w 8279"/>
                <a:gd name="T1" fmla="*/ 0 h 8241"/>
                <a:gd name="T2" fmla="*/ 8239 w 8279"/>
                <a:gd name="T3" fmla="*/ 827 h 8241"/>
                <a:gd name="T4" fmla="*/ 8121 w 8279"/>
                <a:gd name="T5" fmla="*/ 1656 h 8241"/>
                <a:gd name="T6" fmla="*/ 7924 w 8279"/>
                <a:gd name="T7" fmla="*/ 2445 h 8241"/>
                <a:gd name="T8" fmla="*/ 7649 w 8279"/>
                <a:gd name="T9" fmla="*/ 3233 h 8241"/>
                <a:gd name="T10" fmla="*/ 7294 w 8279"/>
                <a:gd name="T11" fmla="*/ 3942 h 8241"/>
                <a:gd name="T12" fmla="*/ 6860 w 8279"/>
                <a:gd name="T13" fmla="*/ 4613 h 8241"/>
                <a:gd name="T14" fmla="*/ 6387 w 8279"/>
                <a:gd name="T15" fmla="*/ 5244 h 8241"/>
                <a:gd name="T16" fmla="*/ 5874 w 8279"/>
                <a:gd name="T17" fmla="*/ 5835 h 8241"/>
                <a:gd name="T18" fmla="*/ 5283 w 8279"/>
                <a:gd name="T19" fmla="*/ 6348 h 8241"/>
                <a:gd name="T20" fmla="*/ 4612 w 8279"/>
                <a:gd name="T21" fmla="*/ 6820 h 8241"/>
                <a:gd name="T22" fmla="*/ 3942 w 8279"/>
                <a:gd name="T23" fmla="*/ 7254 h 8241"/>
                <a:gd name="T24" fmla="*/ 3233 w 8279"/>
                <a:gd name="T25" fmla="*/ 7609 h 8241"/>
                <a:gd name="T26" fmla="*/ 2444 w 8279"/>
                <a:gd name="T27" fmla="*/ 7886 h 8241"/>
                <a:gd name="T28" fmla="*/ 1656 w 8279"/>
                <a:gd name="T29" fmla="*/ 8082 h 8241"/>
                <a:gd name="T30" fmla="*/ 827 w 8279"/>
                <a:gd name="T31" fmla="*/ 8201 h 8241"/>
                <a:gd name="T32" fmla="*/ 0 w 8279"/>
                <a:gd name="T33" fmla="*/ 8241 h 8241"/>
                <a:gd name="T34" fmla="*/ 0 w 8279"/>
                <a:gd name="T35" fmla="*/ 6545 h 8241"/>
                <a:gd name="T36" fmla="*/ 0 w 8279"/>
                <a:gd name="T37" fmla="*/ 3942 h 8241"/>
                <a:gd name="T38" fmla="*/ 0 w 8279"/>
                <a:gd name="T39" fmla="*/ 1419 h 8241"/>
                <a:gd name="T40" fmla="*/ 0 w 8279"/>
                <a:gd name="T41" fmla="*/ 0 h 8241"/>
                <a:gd name="T42" fmla="*/ 315 w 8279"/>
                <a:gd name="T43" fmla="*/ 0 h 8241"/>
                <a:gd name="T44" fmla="*/ 709 w 8279"/>
                <a:gd name="T45" fmla="*/ 0 h 8241"/>
                <a:gd name="T46" fmla="*/ 1222 w 8279"/>
                <a:gd name="T47" fmla="*/ 0 h 8241"/>
                <a:gd name="T48" fmla="*/ 1774 w 8279"/>
                <a:gd name="T49" fmla="*/ 0 h 8241"/>
                <a:gd name="T50" fmla="*/ 2405 w 8279"/>
                <a:gd name="T51" fmla="*/ 0 h 8241"/>
                <a:gd name="T52" fmla="*/ 3035 w 8279"/>
                <a:gd name="T53" fmla="*/ 0 h 8241"/>
                <a:gd name="T54" fmla="*/ 3705 w 8279"/>
                <a:gd name="T55" fmla="*/ 0 h 8241"/>
                <a:gd name="T56" fmla="*/ 4415 w 8279"/>
                <a:gd name="T57" fmla="*/ 0 h 8241"/>
                <a:gd name="T58" fmla="*/ 5086 w 8279"/>
                <a:gd name="T59" fmla="*/ 0 h 8241"/>
                <a:gd name="T60" fmla="*/ 5716 w 8279"/>
                <a:gd name="T61" fmla="*/ 0 h 8241"/>
                <a:gd name="T62" fmla="*/ 6347 w 8279"/>
                <a:gd name="T63" fmla="*/ 0 h 8241"/>
                <a:gd name="T64" fmla="*/ 6899 w 8279"/>
                <a:gd name="T65" fmla="*/ 0 h 8241"/>
                <a:gd name="T66" fmla="*/ 7372 w 8279"/>
                <a:gd name="T67" fmla="*/ 0 h 8241"/>
                <a:gd name="T68" fmla="*/ 7806 w 8279"/>
                <a:gd name="T69" fmla="*/ 0 h 8241"/>
                <a:gd name="T70" fmla="*/ 8082 w 8279"/>
                <a:gd name="T71" fmla="*/ 0 h 8241"/>
                <a:gd name="T72" fmla="*/ 8279 w 8279"/>
                <a:gd name="T73" fmla="*/ 0 h 8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79" h="8241">
                  <a:moveTo>
                    <a:pt x="8279" y="0"/>
                  </a:moveTo>
                  <a:lnTo>
                    <a:pt x="8239" y="827"/>
                  </a:lnTo>
                  <a:lnTo>
                    <a:pt x="8121" y="1656"/>
                  </a:lnTo>
                  <a:lnTo>
                    <a:pt x="7924" y="2445"/>
                  </a:lnTo>
                  <a:lnTo>
                    <a:pt x="7649" y="3233"/>
                  </a:lnTo>
                  <a:lnTo>
                    <a:pt x="7294" y="3942"/>
                  </a:lnTo>
                  <a:lnTo>
                    <a:pt x="6860" y="4613"/>
                  </a:lnTo>
                  <a:lnTo>
                    <a:pt x="6387" y="5244"/>
                  </a:lnTo>
                  <a:lnTo>
                    <a:pt x="5874" y="5835"/>
                  </a:lnTo>
                  <a:lnTo>
                    <a:pt x="5283" y="6348"/>
                  </a:lnTo>
                  <a:lnTo>
                    <a:pt x="4612" y="6820"/>
                  </a:lnTo>
                  <a:lnTo>
                    <a:pt x="3942" y="7254"/>
                  </a:lnTo>
                  <a:lnTo>
                    <a:pt x="3233" y="7609"/>
                  </a:lnTo>
                  <a:lnTo>
                    <a:pt x="2444" y="7886"/>
                  </a:lnTo>
                  <a:lnTo>
                    <a:pt x="1656" y="8082"/>
                  </a:lnTo>
                  <a:lnTo>
                    <a:pt x="827" y="8201"/>
                  </a:lnTo>
                  <a:lnTo>
                    <a:pt x="0" y="8241"/>
                  </a:lnTo>
                  <a:lnTo>
                    <a:pt x="0" y="6545"/>
                  </a:lnTo>
                  <a:lnTo>
                    <a:pt x="0" y="3942"/>
                  </a:lnTo>
                  <a:lnTo>
                    <a:pt x="0" y="1419"/>
                  </a:lnTo>
                  <a:lnTo>
                    <a:pt x="0" y="0"/>
                  </a:lnTo>
                  <a:lnTo>
                    <a:pt x="315" y="0"/>
                  </a:lnTo>
                  <a:lnTo>
                    <a:pt x="709" y="0"/>
                  </a:lnTo>
                  <a:lnTo>
                    <a:pt x="1222" y="0"/>
                  </a:lnTo>
                  <a:lnTo>
                    <a:pt x="1774" y="0"/>
                  </a:lnTo>
                  <a:lnTo>
                    <a:pt x="2405" y="0"/>
                  </a:lnTo>
                  <a:lnTo>
                    <a:pt x="3035" y="0"/>
                  </a:lnTo>
                  <a:lnTo>
                    <a:pt x="3705" y="0"/>
                  </a:lnTo>
                  <a:lnTo>
                    <a:pt x="4415" y="0"/>
                  </a:lnTo>
                  <a:lnTo>
                    <a:pt x="5086" y="0"/>
                  </a:lnTo>
                  <a:lnTo>
                    <a:pt x="5716" y="0"/>
                  </a:lnTo>
                  <a:lnTo>
                    <a:pt x="6347" y="0"/>
                  </a:lnTo>
                  <a:lnTo>
                    <a:pt x="6899" y="0"/>
                  </a:lnTo>
                  <a:lnTo>
                    <a:pt x="7372" y="0"/>
                  </a:lnTo>
                  <a:lnTo>
                    <a:pt x="7806" y="0"/>
                  </a:lnTo>
                  <a:lnTo>
                    <a:pt x="8082" y="0"/>
                  </a:lnTo>
                  <a:lnTo>
                    <a:pt x="8279"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310" name="Freeform 30"/>
            <p:cNvSpPr>
              <a:spLocks/>
            </p:cNvSpPr>
            <p:nvPr/>
          </p:nvSpPr>
          <p:spPr bwMode="auto">
            <a:xfrm>
              <a:off x="717" y="2259"/>
              <a:ext cx="1034" cy="1035"/>
            </a:xfrm>
            <a:custGeom>
              <a:avLst/>
              <a:gdLst>
                <a:gd name="T0" fmla="*/ 0 w 8279"/>
                <a:gd name="T1" fmla="*/ 8279 h 8279"/>
                <a:gd name="T2" fmla="*/ 38 w 8279"/>
                <a:gd name="T3" fmla="*/ 7452 h 8279"/>
                <a:gd name="T4" fmla="*/ 157 w 8279"/>
                <a:gd name="T5" fmla="*/ 6623 h 8279"/>
                <a:gd name="T6" fmla="*/ 355 w 8279"/>
                <a:gd name="T7" fmla="*/ 5834 h 8279"/>
                <a:gd name="T8" fmla="*/ 670 w 8279"/>
                <a:gd name="T9" fmla="*/ 5046 h 8279"/>
                <a:gd name="T10" fmla="*/ 985 w 8279"/>
                <a:gd name="T11" fmla="*/ 4337 h 8279"/>
                <a:gd name="T12" fmla="*/ 1419 w 8279"/>
                <a:gd name="T13" fmla="*/ 3666 h 8279"/>
                <a:gd name="T14" fmla="*/ 1892 w 8279"/>
                <a:gd name="T15" fmla="*/ 2996 h 8279"/>
                <a:gd name="T16" fmla="*/ 2444 w 8279"/>
                <a:gd name="T17" fmla="*/ 2404 h 8279"/>
                <a:gd name="T18" fmla="*/ 2996 w 8279"/>
                <a:gd name="T19" fmla="*/ 1892 h 8279"/>
                <a:gd name="T20" fmla="*/ 3666 w 8279"/>
                <a:gd name="T21" fmla="*/ 1419 h 8279"/>
                <a:gd name="T22" fmla="*/ 4337 w 8279"/>
                <a:gd name="T23" fmla="*/ 985 h 8279"/>
                <a:gd name="T24" fmla="*/ 5046 w 8279"/>
                <a:gd name="T25" fmla="*/ 630 h 8279"/>
                <a:gd name="T26" fmla="*/ 5834 w 8279"/>
                <a:gd name="T27" fmla="*/ 355 h 8279"/>
                <a:gd name="T28" fmla="*/ 6623 w 8279"/>
                <a:gd name="T29" fmla="*/ 157 h 8279"/>
                <a:gd name="T30" fmla="*/ 7450 w 8279"/>
                <a:gd name="T31" fmla="*/ 38 h 8279"/>
                <a:gd name="T32" fmla="*/ 8279 w 8279"/>
                <a:gd name="T33" fmla="*/ 0 h 8279"/>
                <a:gd name="T34" fmla="*/ 8279 w 8279"/>
                <a:gd name="T35" fmla="*/ 1694 h 8279"/>
                <a:gd name="T36" fmla="*/ 8279 w 8279"/>
                <a:gd name="T37" fmla="*/ 4297 h 8279"/>
                <a:gd name="T38" fmla="*/ 8279 w 8279"/>
                <a:gd name="T39" fmla="*/ 6860 h 8279"/>
                <a:gd name="T40" fmla="*/ 8279 w 8279"/>
                <a:gd name="T41" fmla="*/ 8279 h 8279"/>
                <a:gd name="T42" fmla="*/ 7964 w 8279"/>
                <a:gd name="T43" fmla="*/ 8279 h 8279"/>
                <a:gd name="T44" fmla="*/ 7530 w 8279"/>
                <a:gd name="T45" fmla="*/ 8279 h 8279"/>
                <a:gd name="T46" fmla="*/ 7057 w 8279"/>
                <a:gd name="T47" fmla="*/ 8279 h 8279"/>
                <a:gd name="T48" fmla="*/ 6465 w 8279"/>
                <a:gd name="T49" fmla="*/ 8279 h 8279"/>
                <a:gd name="T50" fmla="*/ 5874 w 8279"/>
                <a:gd name="T51" fmla="*/ 8279 h 8279"/>
                <a:gd name="T52" fmla="*/ 5204 w 8279"/>
                <a:gd name="T53" fmla="*/ 8279 h 8279"/>
                <a:gd name="T54" fmla="*/ 4534 w 8279"/>
                <a:gd name="T55" fmla="*/ 8279 h 8279"/>
                <a:gd name="T56" fmla="*/ 3863 w 8279"/>
                <a:gd name="T57" fmla="*/ 8279 h 8279"/>
                <a:gd name="T58" fmla="*/ 3153 w 8279"/>
                <a:gd name="T59" fmla="*/ 8279 h 8279"/>
                <a:gd name="T60" fmla="*/ 2523 w 8279"/>
                <a:gd name="T61" fmla="*/ 8279 h 8279"/>
                <a:gd name="T62" fmla="*/ 1931 w 8279"/>
                <a:gd name="T63" fmla="*/ 8279 h 8279"/>
                <a:gd name="T64" fmla="*/ 1379 w 8279"/>
                <a:gd name="T65" fmla="*/ 8279 h 8279"/>
                <a:gd name="T66" fmla="*/ 867 w 8279"/>
                <a:gd name="T67" fmla="*/ 8279 h 8279"/>
                <a:gd name="T68" fmla="*/ 473 w 8279"/>
                <a:gd name="T69" fmla="*/ 8279 h 8279"/>
                <a:gd name="T70" fmla="*/ 197 w 8279"/>
                <a:gd name="T71" fmla="*/ 8279 h 8279"/>
                <a:gd name="T72" fmla="*/ 0 w 8279"/>
                <a:gd name="T73" fmla="*/ 8279 h 8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79" h="8279">
                  <a:moveTo>
                    <a:pt x="0" y="8279"/>
                  </a:moveTo>
                  <a:lnTo>
                    <a:pt x="38" y="7452"/>
                  </a:lnTo>
                  <a:lnTo>
                    <a:pt x="157" y="6623"/>
                  </a:lnTo>
                  <a:lnTo>
                    <a:pt x="355" y="5834"/>
                  </a:lnTo>
                  <a:lnTo>
                    <a:pt x="670" y="5046"/>
                  </a:lnTo>
                  <a:lnTo>
                    <a:pt x="985" y="4337"/>
                  </a:lnTo>
                  <a:lnTo>
                    <a:pt x="1419" y="3666"/>
                  </a:lnTo>
                  <a:lnTo>
                    <a:pt x="1892" y="2996"/>
                  </a:lnTo>
                  <a:lnTo>
                    <a:pt x="2444" y="2404"/>
                  </a:lnTo>
                  <a:lnTo>
                    <a:pt x="2996" y="1892"/>
                  </a:lnTo>
                  <a:lnTo>
                    <a:pt x="3666" y="1419"/>
                  </a:lnTo>
                  <a:lnTo>
                    <a:pt x="4337" y="985"/>
                  </a:lnTo>
                  <a:lnTo>
                    <a:pt x="5046" y="630"/>
                  </a:lnTo>
                  <a:lnTo>
                    <a:pt x="5834" y="355"/>
                  </a:lnTo>
                  <a:lnTo>
                    <a:pt x="6623" y="157"/>
                  </a:lnTo>
                  <a:lnTo>
                    <a:pt x="7450" y="38"/>
                  </a:lnTo>
                  <a:lnTo>
                    <a:pt x="8279" y="0"/>
                  </a:lnTo>
                  <a:lnTo>
                    <a:pt x="8279" y="1694"/>
                  </a:lnTo>
                  <a:lnTo>
                    <a:pt x="8279" y="4297"/>
                  </a:lnTo>
                  <a:lnTo>
                    <a:pt x="8279" y="6860"/>
                  </a:lnTo>
                  <a:lnTo>
                    <a:pt x="8279" y="8279"/>
                  </a:lnTo>
                  <a:lnTo>
                    <a:pt x="7964" y="8279"/>
                  </a:lnTo>
                  <a:lnTo>
                    <a:pt x="7530" y="8279"/>
                  </a:lnTo>
                  <a:lnTo>
                    <a:pt x="7057" y="8279"/>
                  </a:lnTo>
                  <a:lnTo>
                    <a:pt x="6465" y="8279"/>
                  </a:lnTo>
                  <a:lnTo>
                    <a:pt x="5874" y="8279"/>
                  </a:lnTo>
                  <a:lnTo>
                    <a:pt x="5204" y="8279"/>
                  </a:lnTo>
                  <a:lnTo>
                    <a:pt x="4534" y="8279"/>
                  </a:lnTo>
                  <a:lnTo>
                    <a:pt x="3863" y="8279"/>
                  </a:lnTo>
                  <a:lnTo>
                    <a:pt x="3153" y="8279"/>
                  </a:lnTo>
                  <a:lnTo>
                    <a:pt x="2523" y="8279"/>
                  </a:lnTo>
                  <a:lnTo>
                    <a:pt x="1931" y="8279"/>
                  </a:lnTo>
                  <a:lnTo>
                    <a:pt x="1379" y="8279"/>
                  </a:lnTo>
                  <a:lnTo>
                    <a:pt x="867" y="8279"/>
                  </a:lnTo>
                  <a:lnTo>
                    <a:pt x="473" y="8279"/>
                  </a:lnTo>
                  <a:lnTo>
                    <a:pt x="197" y="8279"/>
                  </a:lnTo>
                  <a:lnTo>
                    <a:pt x="0" y="8279"/>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311" name="Freeform 31"/>
            <p:cNvSpPr>
              <a:spLocks/>
            </p:cNvSpPr>
            <p:nvPr/>
          </p:nvSpPr>
          <p:spPr bwMode="auto">
            <a:xfrm>
              <a:off x="1751" y="2259"/>
              <a:ext cx="1035" cy="1035"/>
            </a:xfrm>
            <a:custGeom>
              <a:avLst/>
              <a:gdLst>
                <a:gd name="T0" fmla="*/ 0 w 8279"/>
                <a:gd name="T1" fmla="*/ 0 h 8279"/>
                <a:gd name="T2" fmla="*/ 827 w 8279"/>
                <a:gd name="T3" fmla="*/ 38 h 8279"/>
                <a:gd name="T4" fmla="*/ 1656 w 8279"/>
                <a:gd name="T5" fmla="*/ 157 h 8279"/>
                <a:gd name="T6" fmla="*/ 2444 w 8279"/>
                <a:gd name="T7" fmla="*/ 355 h 8279"/>
                <a:gd name="T8" fmla="*/ 3233 w 8279"/>
                <a:gd name="T9" fmla="*/ 630 h 8279"/>
                <a:gd name="T10" fmla="*/ 3942 w 8279"/>
                <a:gd name="T11" fmla="*/ 985 h 8279"/>
                <a:gd name="T12" fmla="*/ 4612 w 8279"/>
                <a:gd name="T13" fmla="*/ 1419 h 8279"/>
                <a:gd name="T14" fmla="*/ 5283 w 8279"/>
                <a:gd name="T15" fmla="*/ 1892 h 8279"/>
                <a:gd name="T16" fmla="*/ 5874 w 8279"/>
                <a:gd name="T17" fmla="*/ 2404 h 8279"/>
                <a:gd name="T18" fmla="*/ 6387 w 8279"/>
                <a:gd name="T19" fmla="*/ 2996 h 8279"/>
                <a:gd name="T20" fmla="*/ 6860 w 8279"/>
                <a:gd name="T21" fmla="*/ 3666 h 8279"/>
                <a:gd name="T22" fmla="*/ 7294 w 8279"/>
                <a:gd name="T23" fmla="*/ 4337 h 8279"/>
                <a:gd name="T24" fmla="*/ 7649 w 8279"/>
                <a:gd name="T25" fmla="*/ 5046 h 8279"/>
                <a:gd name="T26" fmla="*/ 7924 w 8279"/>
                <a:gd name="T27" fmla="*/ 5834 h 8279"/>
                <a:gd name="T28" fmla="*/ 8121 w 8279"/>
                <a:gd name="T29" fmla="*/ 6623 h 8279"/>
                <a:gd name="T30" fmla="*/ 8239 w 8279"/>
                <a:gd name="T31" fmla="*/ 7452 h 8279"/>
                <a:gd name="T32" fmla="*/ 8279 w 8279"/>
                <a:gd name="T33" fmla="*/ 8279 h 8279"/>
                <a:gd name="T34" fmla="*/ 8003 w 8279"/>
                <a:gd name="T35" fmla="*/ 8279 h 8279"/>
                <a:gd name="T36" fmla="*/ 7609 w 8279"/>
                <a:gd name="T37" fmla="*/ 8279 h 8279"/>
                <a:gd name="T38" fmla="*/ 7135 w 8279"/>
                <a:gd name="T39" fmla="*/ 8279 h 8279"/>
                <a:gd name="T40" fmla="*/ 6584 w 8279"/>
                <a:gd name="T41" fmla="*/ 8279 h 8279"/>
                <a:gd name="T42" fmla="*/ 5993 w 8279"/>
                <a:gd name="T43" fmla="*/ 8279 h 8279"/>
                <a:gd name="T44" fmla="*/ 5322 w 8279"/>
                <a:gd name="T45" fmla="*/ 8279 h 8279"/>
                <a:gd name="T46" fmla="*/ 4652 w 8279"/>
                <a:gd name="T47" fmla="*/ 8279 h 8279"/>
                <a:gd name="T48" fmla="*/ 3982 w 8279"/>
                <a:gd name="T49" fmla="*/ 8279 h 8279"/>
                <a:gd name="T50" fmla="*/ 3272 w 8279"/>
                <a:gd name="T51" fmla="*/ 8279 h 8279"/>
                <a:gd name="T52" fmla="*/ 2601 w 8279"/>
                <a:gd name="T53" fmla="*/ 8279 h 8279"/>
                <a:gd name="T54" fmla="*/ 2011 w 8279"/>
                <a:gd name="T55" fmla="*/ 8279 h 8279"/>
                <a:gd name="T56" fmla="*/ 1419 w 8279"/>
                <a:gd name="T57" fmla="*/ 8279 h 8279"/>
                <a:gd name="T58" fmla="*/ 907 w 8279"/>
                <a:gd name="T59" fmla="*/ 8279 h 8279"/>
                <a:gd name="T60" fmla="*/ 512 w 8279"/>
                <a:gd name="T61" fmla="*/ 8279 h 8279"/>
                <a:gd name="T62" fmla="*/ 197 w 8279"/>
                <a:gd name="T63" fmla="*/ 8279 h 8279"/>
                <a:gd name="T64" fmla="*/ 0 w 8279"/>
                <a:gd name="T65" fmla="*/ 8279 h 8279"/>
                <a:gd name="T66" fmla="*/ 0 w 8279"/>
                <a:gd name="T67" fmla="*/ 6465 h 8279"/>
                <a:gd name="T68" fmla="*/ 0 w 8279"/>
                <a:gd name="T69" fmla="*/ 3824 h 8279"/>
                <a:gd name="T70" fmla="*/ 0 w 8279"/>
                <a:gd name="T71" fmla="*/ 1340 h 8279"/>
                <a:gd name="T72" fmla="*/ 0 w 8279"/>
                <a:gd name="T73" fmla="*/ 0 h 8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79" h="8279">
                  <a:moveTo>
                    <a:pt x="0" y="0"/>
                  </a:moveTo>
                  <a:lnTo>
                    <a:pt x="827" y="38"/>
                  </a:lnTo>
                  <a:lnTo>
                    <a:pt x="1656" y="157"/>
                  </a:lnTo>
                  <a:lnTo>
                    <a:pt x="2444" y="355"/>
                  </a:lnTo>
                  <a:lnTo>
                    <a:pt x="3233" y="630"/>
                  </a:lnTo>
                  <a:lnTo>
                    <a:pt x="3942" y="985"/>
                  </a:lnTo>
                  <a:lnTo>
                    <a:pt x="4612" y="1419"/>
                  </a:lnTo>
                  <a:lnTo>
                    <a:pt x="5283" y="1892"/>
                  </a:lnTo>
                  <a:lnTo>
                    <a:pt x="5874" y="2404"/>
                  </a:lnTo>
                  <a:lnTo>
                    <a:pt x="6387" y="2996"/>
                  </a:lnTo>
                  <a:lnTo>
                    <a:pt x="6860" y="3666"/>
                  </a:lnTo>
                  <a:lnTo>
                    <a:pt x="7294" y="4337"/>
                  </a:lnTo>
                  <a:lnTo>
                    <a:pt x="7649" y="5046"/>
                  </a:lnTo>
                  <a:lnTo>
                    <a:pt x="7924" y="5834"/>
                  </a:lnTo>
                  <a:lnTo>
                    <a:pt x="8121" y="6623"/>
                  </a:lnTo>
                  <a:lnTo>
                    <a:pt x="8239" y="7452"/>
                  </a:lnTo>
                  <a:lnTo>
                    <a:pt x="8279" y="8279"/>
                  </a:lnTo>
                  <a:lnTo>
                    <a:pt x="8003" y="8279"/>
                  </a:lnTo>
                  <a:lnTo>
                    <a:pt x="7609" y="8279"/>
                  </a:lnTo>
                  <a:lnTo>
                    <a:pt x="7135" y="8279"/>
                  </a:lnTo>
                  <a:lnTo>
                    <a:pt x="6584" y="8279"/>
                  </a:lnTo>
                  <a:lnTo>
                    <a:pt x="5993" y="8279"/>
                  </a:lnTo>
                  <a:lnTo>
                    <a:pt x="5322" y="8279"/>
                  </a:lnTo>
                  <a:lnTo>
                    <a:pt x="4652" y="8279"/>
                  </a:lnTo>
                  <a:lnTo>
                    <a:pt x="3982" y="8279"/>
                  </a:lnTo>
                  <a:lnTo>
                    <a:pt x="3272" y="8279"/>
                  </a:lnTo>
                  <a:lnTo>
                    <a:pt x="2601" y="8279"/>
                  </a:lnTo>
                  <a:lnTo>
                    <a:pt x="2011" y="8279"/>
                  </a:lnTo>
                  <a:lnTo>
                    <a:pt x="1419" y="8279"/>
                  </a:lnTo>
                  <a:lnTo>
                    <a:pt x="907" y="8279"/>
                  </a:lnTo>
                  <a:lnTo>
                    <a:pt x="512" y="8279"/>
                  </a:lnTo>
                  <a:lnTo>
                    <a:pt x="197" y="8279"/>
                  </a:lnTo>
                  <a:lnTo>
                    <a:pt x="0" y="8279"/>
                  </a:lnTo>
                  <a:lnTo>
                    <a:pt x="0" y="6465"/>
                  </a:lnTo>
                  <a:lnTo>
                    <a:pt x="0" y="3824"/>
                  </a:lnTo>
                  <a:lnTo>
                    <a:pt x="0" y="1340"/>
                  </a:lnTo>
                  <a:lnTo>
                    <a:pt x="0"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312" name="Freeform 32"/>
            <p:cNvSpPr>
              <a:spLocks/>
            </p:cNvSpPr>
            <p:nvPr/>
          </p:nvSpPr>
          <p:spPr bwMode="auto">
            <a:xfrm>
              <a:off x="1751" y="3294"/>
              <a:ext cx="932" cy="931"/>
            </a:xfrm>
            <a:custGeom>
              <a:avLst/>
              <a:gdLst>
                <a:gd name="T0" fmla="*/ 7451 w 7451"/>
                <a:gd name="T1" fmla="*/ 0 h 7452"/>
                <a:gd name="T2" fmla="*/ 7412 w 7451"/>
                <a:gd name="T3" fmla="*/ 749 h 7452"/>
                <a:gd name="T4" fmla="*/ 7294 w 7451"/>
                <a:gd name="T5" fmla="*/ 1498 h 7452"/>
                <a:gd name="T6" fmla="*/ 7135 w 7451"/>
                <a:gd name="T7" fmla="*/ 2208 h 7452"/>
                <a:gd name="T8" fmla="*/ 6860 w 7451"/>
                <a:gd name="T9" fmla="*/ 2878 h 7452"/>
                <a:gd name="T10" fmla="*/ 6545 w 7451"/>
                <a:gd name="T11" fmla="*/ 3548 h 7452"/>
                <a:gd name="T12" fmla="*/ 6190 w 7451"/>
                <a:gd name="T13" fmla="*/ 4179 h 7452"/>
                <a:gd name="T14" fmla="*/ 5756 w 7451"/>
                <a:gd name="T15" fmla="*/ 4731 h 7452"/>
                <a:gd name="T16" fmla="*/ 5283 w 7451"/>
                <a:gd name="T17" fmla="*/ 5244 h 7452"/>
                <a:gd name="T18" fmla="*/ 4731 w 7451"/>
                <a:gd name="T19" fmla="*/ 5756 h 7452"/>
                <a:gd name="T20" fmla="*/ 4179 w 7451"/>
                <a:gd name="T21" fmla="*/ 6190 h 7452"/>
                <a:gd name="T22" fmla="*/ 3548 w 7451"/>
                <a:gd name="T23" fmla="*/ 6545 h 7452"/>
                <a:gd name="T24" fmla="*/ 2917 w 7451"/>
                <a:gd name="T25" fmla="*/ 6860 h 7452"/>
                <a:gd name="T26" fmla="*/ 2208 w 7451"/>
                <a:gd name="T27" fmla="*/ 7097 h 7452"/>
                <a:gd name="T28" fmla="*/ 1498 w 7451"/>
                <a:gd name="T29" fmla="*/ 7294 h 7452"/>
                <a:gd name="T30" fmla="*/ 749 w 7451"/>
                <a:gd name="T31" fmla="*/ 7412 h 7452"/>
                <a:gd name="T32" fmla="*/ 0 w 7451"/>
                <a:gd name="T33" fmla="*/ 7452 h 7452"/>
                <a:gd name="T34" fmla="*/ 0 w 7451"/>
                <a:gd name="T35" fmla="*/ 5993 h 7452"/>
                <a:gd name="T36" fmla="*/ 0 w 7451"/>
                <a:gd name="T37" fmla="*/ 3548 h 7452"/>
                <a:gd name="T38" fmla="*/ 0 w 7451"/>
                <a:gd name="T39" fmla="*/ 1222 h 7452"/>
                <a:gd name="T40" fmla="*/ 0 w 7451"/>
                <a:gd name="T41" fmla="*/ 0 h 7452"/>
                <a:gd name="T42" fmla="*/ 275 w 7451"/>
                <a:gd name="T43" fmla="*/ 0 h 7452"/>
                <a:gd name="T44" fmla="*/ 670 w 7451"/>
                <a:gd name="T45" fmla="*/ 0 h 7452"/>
                <a:gd name="T46" fmla="*/ 1144 w 7451"/>
                <a:gd name="T47" fmla="*/ 0 h 7452"/>
                <a:gd name="T48" fmla="*/ 1656 w 7451"/>
                <a:gd name="T49" fmla="*/ 0 h 7452"/>
                <a:gd name="T50" fmla="*/ 2208 w 7451"/>
                <a:gd name="T51" fmla="*/ 0 h 7452"/>
                <a:gd name="T52" fmla="*/ 2798 w 7451"/>
                <a:gd name="T53" fmla="*/ 0 h 7452"/>
                <a:gd name="T54" fmla="*/ 3390 w 7451"/>
                <a:gd name="T55" fmla="*/ 0 h 7452"/>
                <a:gd name="T56" fmla="*/ 4021 w 7451"/>
                <a:gd name="T57" fmla="*/ 0 h 7452"/>
                <a:gd name="T58" fmla="*/ 4612 w 7451"/>
                <a:gd name="T59" fmla="*/ 0 h 7452"/>
                <a:gd name="T60" fmla="*/ 5204 w 7451"/>
                <a:gd name="T61" fmla="*/ 0 h 7452"/>
                <a:gd name="T62" fmla="*/ 5756 w 7451"/>
                <a:gd name="T63" fmla="*/ 0 h 7452"/>
                <a:gd name="T64" fmla="*/ 6268 w 7451"/>
                <a:gd name="T65" fmla="*/ 0 h 7452"/>
                <a:gd name="T66" fmla="*/ 6702 w 7451"/>
                <a:gd name="T67" fmla="*/ 0 h 7452"/>
                <a:gd name="T68" fmla="*/ 7057 w 7451"/>
                <a:gd name="T69" fmla="*/ 0 h 7452"/>
                <a:gd name="T70" fmla="*/ 7294 w 7451"/>
                <a:gd name="T71" fmla="*/ 0 h 7452"/>
                <a:gd name="T72" fmla="*/ 7451 w 7451"/>
                <a:gd name="T73" fmla="*/ 0 h 7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51" h="7452">
                  <a:moveTo>
                    <a:pt x="7451" y="0"/>
                  </a:moveTo>
                  <a:lnTo>
                    <a:pt x="7412" y="749"/>
                  </a:lnTo>
                  <a:lnTo>
                    <a:pt x="7294" y="1498"/>
                  </a:lnTo>
                  <a:lnTo>
                    <a:pt x="7135" y="2208"/>
                  </a:lnTo>
                  <a:lnTo>
                    <a:pt x="6860" y="2878"/>
                  </a:lnTo>
                  <a:lnTo>
                    <a:pt x="6545" y="3548"/>
                  </a:lnTo>
                  <a:lnTo>
                    <a:pt x="6190" y="4179"/>
                  </a:lnTo>
                  <a:lnTo>
                    <a:pt x="5756" y="4731"/>
                  </a:lnTo>
                  <a:lnTo>
                    <a:pt x="5283" y="5244"/>
                  </a:lnTo>
                  <a:lnTo>
                    <a:pt x="4731" y="5756"/>
                  </a:lnTo>
                  <a:lnTo>
                    <a:pt x="4179" y="6190"/>
                  </a:lnTo>
                  <a:lnTo>
                    <a:pt x="3548" y="6545"/>
                  </a:lnTo>
                  <a:lnTo>
                    <a:pt x="2917" y="6860"/>
                  </a:lnTo>
                  <a:lnTo>
                    <a:pt x="2208" y="7097"/>
                  </a:lnTo>
                  <a:lnTo>
                    <a:pt x="1498" y="7294"/>
                  </a:lnTo>
                  <a:lnTo>
                    <a:pt x="749" y="7412"/>
                  </a:lnTo>
                  <a:lnTo>
                    <a:pt x="0" y="7452"/>
                  </a:lnTo>
                  <a:lnTo>
                    <a:pt x="0" y="5993"/>
                  </a:lnTo>
                  <a:lnTo>
                    <a:pt x="0" y="3548"/>
                  </a:lnTo>
                  <a:lnTo>
                    <a:pt x="0" y="1222"/>
                  </a:lnTo>
                  <a:lnTo>
                    <a:pt x="0" y="0"/>
                  </a:lnTo>
                  <a:lnTo>
                    <a:pt x="275" y="0"/>
                  </a:lnTo>
                  <a:lnTo>
                    <a:pt x="670" y="0"/>
                  </a:lnTo>
                  <a:lnTo>
                    <a:pt x="1144" y="0"/>
                  </a:lnTo>
                  <a:lnTo>
                    <a:pt x="1656" y="0"/>
                  </a:lnTo>
                  <a:lnTo>
                    <a:pt x="2208" y="0"/>
                  </a:lnTo>
                  <a:lnTo>
                    <a:pt x="2798" y="0"/>
                  </a:lnTo>
                  <a:lnTo>
                    <a:pt x="3390" y="0"/>
                  </a:lnTo>
                  <a:lnTo>
                    <a:pt x="4021" y="0"/>
                  </a:lnTo>
                  <a:lnTo>
                    <a:pt x="4612" y="0"/>
                  </a:lnTo>
                  <a:lnTo>
                    <a:pt x="5204" y="0"/>
                  </a:lnTo>
                  <a:lnTo>
                    <a:pt x="5756" y="0"/>
                  </a:lnTo>
                  <a:lnTo>
                    <a:pt x="6268" y="0"/>
                  </a:lnTo>
                  <a:lnTo>
                    <a:pt x="6702" y="0"/>
                  </a:lnTo>
                  <a:lnTo>
                    <a:pt x="7057" y="0"/>
                  </a:lnTo>
                  <a:lnTo>
                    <a:pt x="7294" y="0"/>
                  </a:lnTo>
                  <a:lnTo>
                    <a:pt x="7451"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313" name="Freeform 33"/>
            <p:cNvSpPr>
              <a:spLocks/>
            </p:cNvSpPr>
            <p:nvPr/>
          </p:nvSpPr>
          <p:spPr bwMode="auto">
            <a:xfrm>
              <a:off x="815" y="3294"/>
              <a:ext cx="936" cy="931"/>
            </a:xfrm>
            <a:custGeom>
              <a:avLst/>
              <a:gdLst>
                <a:gd name="T0" fmla="*/ 7491 w 7491"/>
                <a:gd name="T1" fmla="*/ 7452 h 7452"/>
                <a:gd name="T2" fmla="*/ 6742 w 7491"/>
                <a:gd name="T3" fmla="*/ 7412 h 7452"/>
                <a:gd name="T4" fmla="*/ 5992 w 7491"/>
                <a:gd name="T5" fmla="*/ 7294 h 7452"/>
                <a:gd name="T6" fmla="*/ 5243 w 7491"/>
                <a:gd name="T7" fmla="*/ 7097 h 7452"/>
                <a:gd name="T8" fmla="*/ 4573 w 7491"/>
                <a:gd name="T9" fmla="*/ 6860 h 7452"/>
                <a:gd name="T10" fmla="*/ 3903 w 7491"/>
                <a:gd name="T11" fmla="*/ 6545 h 7452"/>
                <a:gd name="T12" fmla="*/ 3312 w 7491"/>
                <a:gd name="T13" fmla="*/ 6190 h 7452"/>
                <a:gd name="T14" fmla="*/ 2720 w 7491"/>
                <a:gd name="T15" fmla="*/ 5756 h 7452"/>
                <a:gd name="T16" fmla="*/ 2208 w 7491"/>
                <a:gd name="T17" fmla="*/ 5244 h 7452"/>
                <a:gd name="T18" fmla="*/ 1695 w 7491"/>
                <a:gd name="T19" fmla="*/ 4731 h 7452"/>
                <a:gd name="T20" fmla="*/ 1261 w 7491"/>
                <a:gd name="T21" fmla="*/ 4179 h 7452"/>
                <a:gd name="T22" fmla="*/ 906 w 7491"/>
                <a:gd name="T23" fmla="*/ 3548 h 7452"/>
                <a:gd name="T24" fmla="*/ 591 w 7491"/>
                <a:gd name="T25" fmla="*/ 2878 h 7452"/>
                <a:gd name="T26" fmla="*/ 354 w 7491"/>
                <a:gd name="T27" fmla="*/ 2208 h 7452"/>
                <a:gd name="T28" fmla="*/ 157 w 7491"/>
                <a:gd name="T29" fmla="*/ 1498 h 7452"/>
                <a:gd name="T30" fmla="*/ 39 w 7491"/>
                <a:gd name="T31" fmla="*/ 749 h 7452"/>
                <a:gd name="T32" fmla="*/ 0 w 7491"/>
                <a:gd name="T33" fmla="*/ 0 h 7452"/>
                <a:gd name="T34" fmla="*/ 237 w 7491"/>
                <a:gd name="T35" fmla="*/ 0 h 7452"/>
                <a:gd name="T36" fmla="*/ 552 w 7491"/>
                <a:gd name="T37" fmla="*/ 0 h 7452"/>
                <a:gd name="T38" fmla="*/ 986 w 7491"/>
                <a:gd name="T39" fmla="*/ 0 h 7452"/>
                <a:gd name="T40" fmla="*/ 1458 w 7491"/>
                <a:gd name="T41" fmla="*/ 0 h 7452"/>
                <a:gd name="T42" fmla="*/ 2050 w 7491"/>
                <a:gd name="T43" fmla="*/ 0 h 7452"/>
                <a:gd name="T44" fmla="*/ 2642 w 7491"/>
                <a:gd name="T45" fmla="*/ 0 h 7452"/>
                <a:gd name="T46" fmla="*/ 3272 w 7491"/>
                <a:gd name="T47" fmla="*/ 0 h 7452"/>
                <a:gd name="T48" fmla="*/ 3903 w 7491"/>
                <a:gd name="T49" fmla="*/ 0 h 7452"/>
                <a:gd name="T50" fmla="*/ 4534 w 7491"/>
                <a:gd name="T51" fmla="*/ 0 h 7452"/>
                <a:gd name="T52" fmla="*/ 5165 w 7491"/>
                <a:gd name="T53" fmla="*/ 0 h 7452"/>
                <a:gd name="T54" fmla="*/ 5717 w 7491"/>
                <a:gd name="T55" fmla="*/ 0 h 7452"/>
                <a:gd name="T56" fmla="*/ 6269 w 7491"/>
                <a:gd name="T57" fmla="*/ 0 h 7452"/>
                <a:gd name="T58" fmla="*/ 6702 w 7491"/>
                <a:gd name="T59" fmla="*/ 0 h 7452"/>
                <a:gd name="T60" fmla="*/ 7096 w 7491"/>
                <a:gd name="T61" fmla="*/ 0 h 7452"/>
                <a:gd name="T62" fmla="*/ 7333 w 7491"/>
                <a:gd name="T63" fmla="*/ 0 h 7452"/>
                <a:gd name="T64" fmla="*/ 7491 w 7491"/>
                <a:gd name="T65" fmla="*/ 0 h 7452"/>
                <a:gd name="T66" fmla="*/ 7491 w 7491"/>
                <a:gd name="T67" fmla="*/ 1616 h 7452"/>
                <a:gd name="T68" fmla="*/ 7491 w 7491"/>
                <a:gd name="T69" fmla="*/ 4022 h 7452"/>
                <a:gd name="T70" fmla="*/ 7491 w 7491"/>
                <a:gd name="T71" fmla="*/ 6230 h 7452"/>
                <a:gd name="T72" fmla="*/ 7491 w 7491"/>
                <a:gd name="T73" fmla="*/ 7452 h 7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91" h="7452">
                  <a:moveTo>
                    <a:pt x="7491" y="7452"/>
                  </a:moveTo>
                  <a:lnTo>
                    <a:pt x="6742" y="7412"/>
                  </a:lnTo>
                  <a:lnTo>
                    <a:pt x="5992" y="7294"/>
                  </a:lnTo>
                  <a:lnTo>
                    <a:pt x="5243" y="7097"/>
                  </a:lnTo>
                  <a:lnTo>
                    <a:pt x="4573" y="6860"/>
                  </a:lnTo>
                  <a:lnTo>
                    <a:pt x="3903" y="6545"/>
                  </a:lnTo>
                  <a:lnTo>
                    <a:pt x="3312" y="6190"/>
                  </a:lnTo>
                  <a:lnTo>
                    <a:pt x="2720" y="5756"/>
                  </a:lnTo>
                  <a:lnTo>
                    <a:pt x="2208" y="5244"/>
                  </a:lnTo>
                  <a:lnTo>
                    <a:pt x="1695" y="4731"/>
                  </a:lnTo>
                  <a:lnTo>
                    <a:pt x="1261" y="4179"/>
                  </a:lnTo>
                  <a:lnTo>
                    <a:pt x="906" y="3548"/>
                  </a:lnTo>
                  <a:lnTo>
                    <a:pt x="591" y="2878"/>
                  </a:lnTo>
                  <a:lnTo>
                    <a:pt x="354" y="2208"/>
                  </a:lnTo>
                  <a:lnTo>
                    <a:pt x="157" y="1498"/>
                  </a:lnTo>
                  <a:lnTo>
                    <a:pt x="39" y="749"/>
                  </a:lnTo>
                  <a:lnTo>
                    <a:pt x="0" y="0"/>
                  </a:lnTo>
                  <a:lnTo>
                    <a:pt x="237" y="0"/>
                  </a:lnTo>
                  <a:lnTo>
                    <a:pt x="552" y="0"/>
                  </a:lnTo>
                  <a:lnTo>
                    <a:pt x="986" y="0"/>
                  </a:lnTo>
                  <a:lnTo>
                    <a:pt x="1458" y="0"/>
                  </a:lnTo>
                  <a:lnTo>
                    <a:pt x="2050" y="0"/>
                  </a:lnTo>
                  <a:lnTo>
                    <a:pt x="2642" y="0"/>
                  </a:lnTo>
                  <a:lnTo>
                    <a:pt x="3272" y="0"/>
                  </a:lnTo>
                  <a:lnTo>
                    <a:pt x="3903" y="0"/>
                  </a:lnTo>
                  <a:lnTo>
                    <a:pt x="4534" y="0"/>
                  </a:lnTo>
                  <a:lnTo>
                    <a:pt x="5165" y="0"/>
                  </a:lnTo>
                  <a:lnTo>
                    <a:pt x="5717" y="0"/>
                  </a:lnTo>
                  <a:lnTo>
                    <a:pt x="6269" y="0"/>
                  </a:lnTo>
                  <a:lnTo>
                    <a:pt x="6702" y="0"/>
                  </a:lnTo>
                  <a:lnTo>
                    <a:pt x="7096" y="0"/>
                  </a:lnTo>
                  <a:lnTo>
                    <a:pt x="7333" y="0"/>
                  </a:lnTo>
                  <a:lnTo>
                    <a:pt x="7491" y="0"/>
                  </a:lnTo>
                  <a:lnTo>
                    <a:pt x="7491" y="1616"/>
                  </a:lnTo>
                  <a:lnTo>
                    <a:pt x="7491" y="4022"/>
                  </a:lnTo>
                  <a:lnTo>
                    <a:pt x="7491" y="6230"/>
                  </a:lnTo>
                  <a:lnTo>
                    <a:pt x="7491" y="7452"/>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314" name="Freeform 34"/>
            <p:cNvSpPr>
              <a:spLocks/>
            </p:cNvSpPr>
            <p:nvPr/>
          </p:nvSpPr>
          <p:spPr bwMode="auto">
            <a:xfrm>
              <a:off x="815" y="2357"/>
              <a:ext cx="932" cy="937"/>
            </a:xfrm>
            <a:custGeom>
              <a:avLst/>
              <a:gdLst>
                <a:gd name="T0" fmla="*/ 0 w 7451"/>
                <a:gd name="T1" fmla="*/ 7451 h 7491"/>
                <a:gd name="T2" fmla="*/ 39 w 7451"/>
                <a:gd name="T3" fmla="*/ 6702 h 7491"/>
                <a:gd name="T4" fmla="*/ 157 w 7451"/>
                <a:gd name="T5" fmla="*/ 5953 h 7491"/>
                <a:gd name="T6" fmla="*/ 354 w 7451"/>
                <a:gd name="T7" fmla="*/ 5243 h 7491"/>
                <a:gd name="T8" fmla="*/ 591 w 7451"/>
                <a:gd name="T9" fmla="*/ 4573 h 7491"/>
                <a:gd name="T10" fmla="*/ 906 w 7451"/>
                <a:gd name="T11" fmla="*/ 3903 h 7491"/>
                <a:gd name="T12" fmla="*/ 1261 w 7451"/>
                <a:gd name="T13" fmla="*/ 3272 h 7491"/>
                <a:gd name="T14" fmla="*/ 1695 w 7451"/>
                <a:gd name="T15" fmla="*/ 2720 h 7491"/>
                <a:gd name="T16" fmla="*/ 2208 w 7451"/>
                <a:gd name="T17" fmla="*/ 2168 h 7491"/>
                <a:gd name="T18" fmla="*/ 2720 w 7451"/>
                <a:gd name="T19" fmla="*/ 1695 h 7491"/>
                <a:gd name="T20" fmla="*/ 3272 w 7451"/>
                <a:gd name="T21" fmla="*/ 1261 h 7491"/>
                <a:gd name="T22" fmla="*/ 3903 w 7451"/>
                <a:gd name="T23" fmla="*/ 906 h 7491"/>
                <a:gd name="T24" fmla="*/ 4573 w 7451"/>
                <a:gd name="T25" fmla="*/ 591 h 7491"/>
                <a:gd name="T26" fmla="*/ 5243 w 7451"/>
                <a:gd name="T27" fmla="*/ 354 h 7491"/>
                <a:gd name="T28" fmla="*/ 5953 w 7451"/>
                <a:gd name="T29" fmla="*/ 157 h 7491"/>
                <a:gd name="T30" fmla="*/ 6702 w 7451"/>
                <a:gd name="T31" fmla="*/ 39 h 7491"/>
                <a:gd name="T32" fmla="*/ 7451 w 7451"/>
                <a:gd name="T33" fmla="*/ 0 h 7491"/>
                <a:gd name="T34" fmla="*/ 7451 w 7451"/>
                <a:gd name="T35" fmla="*/ 1459 h 7491"/>
                <a:gd name="T36" fmla="*/ 7451 w 7451"/>
                <a:gd name="T37" fmla="*/ 3903 h 7491"/>
                <a:gd name="T38" fmla="*/ 7451 w 7451"/>
                <a:gd name="T39" fmla="*/ 6269 h 7491"/>
                <a:gd name="T40" fmla="*/ 7451 w 7451"/>
                <a:gd name="T41" fmla="*/ 7491 h 7491"/>
                <a:gd name="T42" fmla="*/ 7176 w 7451"/>
                <a:gd name="T43" fmla="*/ 7491 h 7491"/>
                <a:gd name="T44" fmla="*/ 6781 w 7451"/>
                <a:gd name="T45" fmla="*/ 7491 h 7491"/>
                <a:gd name="T46" fmla="*/ 6347 w 7451"/>
                <a:gd name="T47" fmla="*/ 7491 h 7491"/>
                <a:gd name="T48" fmla="*/ 5835 w 7451"/>
                <a:gd name="T49" fmla="*/ 7491 h 7491"/>
                <a:gd name="T50" fmla="*/ 5283 w 7451"/>
                <a:gd name="T51" fmla="*/ 7491 h 7491"/>
                <a:gd name="T52" fmla="*/ 4691 w 7451"/>
                <a:gd name="T53" fmla="*/ 7491 h 7491"/>
                <a:gd name="T54" fmla="*/ 4061 w 7451"/>
                <a:gd name="T55" fmla="*/ 7491 h 7491"/>
                <a:gd name="T56" fmla="*/ 3430 w 7451"/>
                <a:gd name="T57" fmla="*/ 7451 h 7491"/>
                <a:gd name="T58" fmla="*/ 2839 w 7451"/>
                <a:gd name="T59" fmla="*/ 7451 h 7491"/>
                <a:gd name="T60" fmla="*/ 2247 w 7451"/>
                <a:gd name="T61" fmla="*/ 7451 h 7491"/>
                <a:gd name="T62" fmla="*/ 1695 w 7451"/>
                <a:gd name="T63" fmla="*/ 7451 h 7491"/>
                <a:gd name="T64" fmla="*/ 1223 w 7451"/>
                <a:gd name="T65" fmla="*/ 7451 h 7491"/>
                <a:gd name="T66" fmla="*/ 789 w 7451"/>
                <a:gd name="T67" fmla="*/ 7451 h 7491"/>
                <a:gd name="T68" fmla="*/ 434 w 7451"/>
                <a:gd name="T69" fmla="*/ 7451 h 7491"/>
                <a:gd name="T70" fmla="*/ 157 w 7451"/>
                <a:gd name="T71" fmla="*/ 7451 h 7491"/>
                <a:gd name="T72" fmla="*/ 0 w 7451"/>
                <a:gd name="T73" fmla="*/ 7451 h 7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51" h="7491">
                  <a:moveTo>
                    <a:pt x="0" y="7451"/>
                  </a:moveTo>
                  <a:lnTo>
                    <a:pt x="39" y="6702"/>
                  </a:lnTo>
                  <a:lnTo>
                    <a:pt x="157" y="5953"/>
                  </a:lnTo>
                  <a:lnTo>
                    <a:pt x="354" y="5243"/>
                  </a:lnTo>
                  <a:lnTo>
                    <a:pt x="591" y="4573"/>
                  </a:lnTo>
                  <a:lnTo>
                    <a:pt x="906" y="3903"/>
                  </a:lnTo>
                  <a:lnTo>
                    <a:pt x="1261" y="3272"/>
                  </a:lnTo>
                  <a:lnTo>
                    <a:pt x="1695" y="2720"/>
                  </a:lnTo>
                  <a:lnTo>
                    <a:pt x="2208" y="2168"/>
                  </a:lnTo>
                  <a:lnTo>
                    <a:pt x="2720" y="1695"/>
                  </a:lnTo>
                  <a:lnTo>
                    <a:pt x="3272" y="1261"/>
                  </a:lnTo>
                  <a:lnTo>
                    <a:pt x="3903" y="906"/>
                  </a:lnTo>
                  <a:lnTo>
                    <a:pt x="4573" y="591"/>
                  </a:lnTo>
                  <a:lnTo>
                    <a:pt x="5243" y="354"/>
                  </a:lnTo>
                  <a:lnTo>
                    <a:pt x="5953" y="157"/>
                  </a:lnTo>
                  <a:lnTo>
                    <a:pt x="6702" y="39"/>
                  </a:lnTo>
                  <a:lnTo>
                    <a:pt x="7451" y="0"/>
                  </a:lnTo>
                  <a:lnTo>
                    <a:pt x="7451" y="1459"/>
                  </a:lnTo>
                  <a:lnTo>
                    <a:pt x="7451" y="3903"/>
                  </a:lnTo>
                  <a:lnTo>
                    <a:pt x="7451" y="6269"/>
                  </a:lnTo>
                  <a:lnTo>
                    <a:pt x="7451" y="7491"/>
                  </a:lnTo>
                  <a:lnTo>
                    <a:pt x="7176" y="7491"/>
                  </a:lnTo>
                  <a:lnTo>
                    <a:pt x="6781" y="7491"/>
                  </a:lnTo>
                  <a:lnTo>
                    <a:pt x="6347" y="7491"/>
                  </a:lnTo>
                  <a:lnTo>
                    <a:pt x="5835" y="7491"/>
                  </a:lnTo>
                  <a:lnTo>
                    <a:pt x="5283" y="7491"/>
                  </a:lnTo>
                  <a:lnTo>
                    <a:pt x="4691" y="7491"/>
                  </a:lnTo>
                  <a:lnTo>
                    <a:pt x="4061" y="7491"/>
                  </a:lnTo>
                  <a:lnTo>
                    <a:pt x="3430" y="7451"/>
                  </a:lnTo>
                  <a:lnTo>
                    <a:pt x="2839" y="7451"/>
                  </a:lnTo>
                  <a:lnTo>
                    <a:pt x="2247" y="7451"/>
                  </a:lnTo>
                  <a:lnTo>
                    <a:pt x="1695" y="7451"/>
                  </a:lnTo>
                  <a:lnTo>
                    <a:pt x="1223" y="7451"/>
                  </a:lnTo>
                  <a:lnTo>
                    <a:pt x="789" y="7451"/>
                  </a:lnTo>
                  <a:lnTo>
                    <a:pt x="434" y="7451"/>
                  </a:lnTo>
                  <a:lnTo>
                    <a:pt x="157" y="7451"/>
                  </a:lnTo>
                  <a:lnTo>
                    <a:pt x="0" y="7451"/>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315" name="Freeform 35"/>
            <p:cNvSpPr>
              <a:spLocks/>
            </p:cNvSpPr>
            <p:nvPr/>
          </p:nvSpPr>
          <p:spPr bwMode="auto">
            <a:xfrm>
              <a:off x="1751" y="2357"/>
              <a:ext cx="932" cy="932"/>
            </a:xfrm>
            <a:custGeom>
              <a:avLst/>
              <a:gdLst>
                <a:gd name="T0" fmla="*/ 0 w 7451"/>
                <a:gd name="T1" fmla="*/ 0 h 7451"/>
                <a:gd name="T2" fmla="*/ 749 w 7451"/>
                <a:gd name="T3" fmla="*/ 39 h 7451"/>
                <a:gd name="T4" fmla="*/ 1498 w 7451"/>
                <a:gd name="T5" fmla="*/ 157 h 7451"/>
                <a:gd name="T6" fmla="*/ 2208 w 7451"/>
                <a:gd name="T7" fmla="*/ 354 h 7451"/>
                <a:gd name="T8" fmla="*/ 2917 w 7451"/>
                <a:gd name="T9" fmla="*/ 591 h 7451"/>
                <a:gd name="T10" fmla="*/ 3548 w 7451"/>
                <a:gd name="T11" fmla="*/ 906 h 7451"/>
                <a:gd name="T12" fmla="*/ 4179 w 7451"/>
                <a:gd name="T13" fmla="*/ 1261 h 7451"/>
                <a:gd name="T14" fmla="*/ 4731 w 7451"/>
                <a:gd name="T15" fmla="*/ 1695 h 7451"/>
                <a:gd name="T16" fmla="*/ 5283 w 7451"/>
                <a:gd name="T17" fmla="*/ 2168 h 7451"/>
                <a:gd name="T18" fmla="*/ 5756 w 7451"/>
                <a:gd name="T19" fmla="*/ 2720 h 7451"/>
                <a:gd name="T20" fmla="*/ 6190 w 7451"/>
                <a:gd name="T21" fmla="*/ 3272 h 7451"/>
                <a:gd name="T22" fmla="*/ 6545 w 7451"/>
                <a:gd name="T23" fmla="*/ 3903 h 7451"/>
                <a:gd name="T24" fmla="*/ 6860 w 7451"/>
                <a:gd name="T25" fmla="*/ 4573 h 7451"/>
                <a:gd name="T26" fmla="*/ 7135 w 7451"/>
                <a:gd name="T27" fmla="*/ 5243 h 7451"/>
                <a:gd name="T28" fmla="*/ 7294 w 7451"/>
                <a:gd name="T29" fmla="*/ 5953 h 7451"/>
                <a:gd name="T30" fmla="*/ 7412 w 7451"/>
                <a:gd name="T31" fmla="*/ 6702 h 7451"/>
                <a:gd name="T32" fmla="*/ 7451 w 7451"/>
                <a:gd name="T33" fmla="*/ 7451 h 7451"/>
                <a:gd name="T34" fmla="*/ 7214 w 7451"/>
                <a:gd name="T35" fmla="*/ 7451 h 7451"/>
                <a:gd name="T36" fmla="*/ 6899 w 7451"/>
                <a:gd name="T37" fmla="*/ 7451 h 7451"/>
                <a:gd name="T38" fmla="*/ 6465 w 7451"/>
                <a:gd name="T39" fmla="*/ 7451 h 7451"/>
                <a:gd name="T40" fmla="*/ 5993 w 7451"/>
                <a:gd name="T41" fmla="*/ 7451 h 7451"/>
                <a:gd name="T42" fmla="*/ 5401 w 7451"/>
                <a:gd name="T43" fmla="*/ 7451 h 7451"/>
                <a:gd name="T44" fmla="*/ 4809 w 7451"/>
                <a:gd name="T45" fmla="*/ 7451 h 7451"/>
                <a:gd name="T46" fmla="*/ 4179 w 7451"/>
                <a:gd name="T47" fmla="*/ 7451 h 7451"/>
                <a:gd name="T48" fmla="*/ 3548 w 7451"/>
                <a:gd name="T49" fmla="*/ 7451 h 7451"/>
                <a:gd name="T50" fmla="*/ 2917 w 7451"/>
                <a:gd name="T51" fmla="*/ 7451 h 7451"/>
                <a:gd name="T52" fmla="*/ 2286 w 7451"/>
                <a:gd name="T53" fmla="*/ 7451 h 7451"/>
                <a:gd name="T54" fmla="*/ 1734 w 7451"/>
                <a:gd name="T55" fmla="*/ 7451 h 7451"/>
                <a:gd name="T56" fmla="*/ 1222 w 7451"/>
                <a:gd name="T57" fmla="*/ 7451 h 7451"/>
                <a:gd name="T58" fmla="*/ 749 w 7451"/>
                <a:gd name="T59" fmla="*/ 7451 h 7451"/>
                <a:gd name="T60" fmla="*/ 394 w 7451"/>
                <a:gd name="T61" fmla="*/ 7451 h 7451"/>
                <a:gd name="T62" fmla="*/ 157 w 7451"/>
                <a:gd name="T63" fmla="*/ 7451 h 7451"/>
                <a:gd name="T64" fmla="*/ 0 w 7451"/>
                <a:gd name="T65" fmla="*/ 7451 h 7451"/>
                <a:gd name="T66" fmla="*/ 0 w 7451"/>
                <a:gd name="T67" fmla="*/ 5835 h 7451"/>
                <a:gd name="T68" fmla="*/ 0 w 7451"/>
                <a:gd name="T69" fmla="*/ 3430 h 7451"/>
                <a:gd name="T70" fmla="*/ 0 w 7451"/>
                <a:gd name="T71" fmla="*/ 1223 h 7451"/>
                <a:gd name="T72" fmla="*/ 0 w 7451"/>
                <a:gd name="T73" fmla="*/ 0 h 7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51" h="7451">
                  <a:moveTo>
                    <a:pt x="0" y="0"/>
                  </a:moveTo>
                  <a:lnTo>
                    <a:pt x="749" y="39"/>
                  </a:lnTo>
                  <a:lnTo>
                    <a:pt x="1498" y="157"/>
                  </a:lnTo>
                  <a:lnTo>
                    <a:pt x="2208" y="354"/>
                  </a:lnTo>
                  <a:lnTo>
                    <a:pt x="2917" y="591"/>
                  </a:lnTo>
                  <a:lnTo>
                    <a:pt x="3548" y="906"/>
                  </a:lnTo>
                  <a:lnTo>
                    <a:pt x="4179" y="1261"/>
                  </a:lnTo>
                  <a:lnTo>
                    <a:pt x="4731" y="1695"/>
                  </a:lnTo>
                  <a:lnTo>
                    <a:pt x="5283" y="2168"/>
                  </a:lnTo>
                  <a:lnTo>
                    <a:pt x="5756" y="2720"/>
                  </a:lnTo>
                  <a:lnTo>
                    <a:pt x="6190" y="3272"/>
                  </a:lnTo>
                  <a:lnTo>
                    <a:pt x="6545" y="3903"/>
                  </a:lnTo>
                  <a:lnTo>
                    <a:pt x="6860" y="4573"/>
                  </a:lnTo>
                  <a:lnTo>
                    <a:pt x="7135" y="5243"/>
                  </a:lnTo>
                  <a:lnTo>
                    <a:pt x="7294" y="5953"/>
                  </a:lnTo>
                  <a:lnTo>
                    <a:pt x="7412" y="6702"/>
                  </a:lnTo>
                  <a:lnTo>
                    <a:pt x="7451" y="7451"/>
                  </a:lnTo>
                  <a:lnTo>
                    <a:pt x="7214" y="7451"/>
                  </a:lnTo>
                  <a:lnTo>
                    <a:pt x="6899" y="7451"/>
                  </a:lnTo>
                  <a:lnTo>
                    <a:pt x="6465" y="7451"/>
                  </a:lnTo>
                  <a:lnTo>
                    <a:pt x="5993" y="7451"/>
                  </a:lnTo>
                  <a:lnTo>
                    <a:pt x="5401" y="7451"/>
                  </a:lnTo>
                  <a:lnTo>
                    <a:pt x="4809" y="7451"/>
                  </a:lnTo>
                  <a:lnTo>
                    <a:pt x="4179" y="7451"/>
                  </a:lnTo>
                  <a:lnTo>
                    <a:pt x="3548" y="7451"/>
                  </a:lnTo>
                  <a:lnTo>
                    <a:pt x="2917" y="7451"/>
                  </a:lnTo>
                  <a:lnTo>
                    <a:pt x="2286" y="7451"/>
                  </a:lnTo>
                  <a:lnTo>
                    <a:pt x="1734" y="7451"/>
                  </a:lnTo>
                  <a:lnTo>
                    <a:pt x="1222" y="7451"/>
                  </a:lnTo>
                  <a:lnTo>
                    <a:pt x="749" y="7451"/>
                  </a:lnTo>
                  <a:lnTo>
                    <a:pt x="394" y="7451"/>
                  </a:lnTo>
                  <a:lnTo>
                    <a:pt x="157" y="7451"/>
                  </a:lnTo>
                  <a:lnTo>
                    <a:pt x="0" y="7451"/>
                  </a:lnTo>
                  <a:lnTo>
                    <a:pt x="0" y="5835"/>
                  </a:lnTo>
                  <a:lnTo>
                    <a:pt x="0" y="3430"/>
                  </a:lnTo>
                  <a:lnTo>
                    <a:pt x="0" y="1223"/>
                  </a:lnTo>
                  <a:lnTo>
                    <a:pt x="0" y="0"/>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2017316" name="Freeform 36"/>
            <p:cNvSpPr>
              <a:spLocks/>
            </p:cNvSpPr>
            <p:nvPr/>
          </p:nvSpPr>
          <p:spPr bwMode="auto">
            <a:xfrm>
              <a:off x="1121" y="2648"/>
              <a:ext cx="1266" cy="1267"/>
            </a:xfrm>
            <a:custGeom>
              <a:avLst/>
              <a:gdLst>
                <a:gd name="T0" fmla="*/ 5086 w 10132"/>
                <a:gd name="T1" fmla="*/ 0 h 10133"/>
                <a:gd name="T2" fmla="*/ 0 w 10132"/>
                <a:gd name="T3" fmla="*/ 5086 h 10133"/>
                <a:gd name="T4" fmla="*/ 5086 w 10132"/>
                <a:gd name="T5" fmla="*/ 10133 h 10133"/>
                <a:gd name="T6" fmla="*/ 10132 w 10132"/>
                <a:gd name="T7" fmla="*/ 5086 h 10133"/>
                <a:gd name="T8" fmla="*/ 5086 w 10132"/>
                <a:gd name="T9" fmla="*/ 0 h 10133"/>
              </a:gdLst>
              <a:ahLst/>
              <a:cxnLst>
                <a:cxn ang="0">
                  <a:pos x="T0" y="T1"/>
                </a:cxn>
                <a:cxn ang="0">
                  <a:pos x="T2" y="T3"/>
                </a:cxn>
                <a:cxn ang="0">
                  <a:pos x="T4" y="T5"/>
                </a:cxn>
                <a:cxn ang="0">
                  <a:pos x="T6" y="T7"/>
                </a:cxn>
                <a:cxn ang="0">
                  <a:pos x="T8" y="T9"/>
                </a:cxn>
              </a:cxnLst>
              <a:rect l="0" t="0" r="r" b="b"/>
              <a:pathLst>
                <a:path w="10132" h="10133">
                  <a:moveTo>
                    <a:pt x="5086" y="0"/>
                  </a:moveTo>
                  <a:lnTo>
                    <a:pt x="0" y="5086"/>
                  </a:lnTo>
                  <a:lnTo>
                    <a:pt x="5086" y="10133"/>
                  </a:lnTo>
                  <a:lnTo>
                    <a:pt x="10132" y="5086"/>
                  </a:lnTo>
                  <a:lnTo>
                    <a:pt x="5086"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grpSp>
      <p:sp>
        <p:nvSpPr>
          <p:cNvPr id="2017317" name="Text Box 37"/>
          <p:cNvSpPr txBox="1">
            <a:spLocks noChangeArrowheads="1"/>
          </p:cNvSpPr>
          <p:nvPr/>
        </p:nvSpPr>
        <p:spPr bwMode="auto">
          <a:xfrm>
            <a:off x="1692275" y="3952875"/>
            <a:ext cx="568801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1800" i="1">
                <a:latin typeface="Verdana" pitchFamily="34" charset="0"/>
              </a:rPr>
              <a:t>Anemia hemolítica</a:t>
            </a:r>
          </a:p>
        </p:txBody>
      </p:sp>
      <p:pic>
        <p:nvPicPr>
          <p:cNvPr id="2017318" name="Picture 38" descr="SH3DC0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5300" y="5207000"/>
            <a:ext cx="282575" cy="284163"/>
          </a:xfrm>
          <a:prstGeom prst="rect">
            <a:avLst/>
          </a:prstGeom>
          <a:noFill/>
          <a:extLst>
            <a:ext uri="{909E8E84-426E-40DD-AFC4-6F175D3DCCD1}">
              <a14:hiddenFill xmlns:a14="http://schemas.microsoft.com/office/drawing/2010/main">
                <a:solidFill>
                  <a:srgbClr val="FFFFFF"/>
                </a:solidFill>
              </a14:hiddenFill>
            </a:ext>
          </a:extLst>
        </p:spPr>
      </p:pic>
      <p:sp>
        <p:nvSpPr>
          <p:cNvPr id="2017319" name="Text Box 39"/>
          <p:cNvSpPr txBox="1">
            <a:spLocks noChangeArrowheads="1"/>
          </p:cNvSpPr>
          <p:nvPr/>
        </p:nvSpPr>
        <p:spPr bwMode="auto">
          <a:xfrm>
            <a:off x="2043113" y="5205413"/>
            <a:ext cx="101758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1800">
                <a:latin typeface="Tahoma" pitchFamily="34" charset="0"/>
              </a:rPr>
              <a:t>Ataxia</a:t>
            </a:r>
          </a:p>
        </p:txBody>
      </p:sp>
      <p:pic>
        <p:nvPicPr>
          <p:cNvPr id="2017320" name="Picture 40" descr="SH3DC0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0063" y="5567363"/>
            <a:ext cx="282575" cy="284162"/>
          </a:xfrm>
          <a:prstGeom prst="rect">
            <a:avLst/>
          </a:prstGeom>
          <a:noFill/>
          <a:extLst>
            <a:ext uri="{909E8E84-426E-40DD-AFC4-6F175D3DCCD1}">
              <a14:hiddenFill xmlns:a14="http://schemas.microsoft.com/office/drawing/2010/main">
                <a:solidFill>
                  <a:srgbClr val="FFFFFF"/>
                </a:solidFill>
              </a14:hiddenFill>
            </a:ext>
          </a:extLst>
        </p:spPr>
      </p:pic>
      <p:sp>
        <p:nvSpPr>
          <p:cNvPr id="2017321" name="Text Box 41"/>
          <p:cNvSpPr txBox="1">
            <a:spLocks noChangeArrowheads="1"/>
          </p:cNvSpPr>
          <p:nvPr/>
        </p:nvSpPr>
        <p:spPr bwMode="auto">
          <a:xfrm>
            <a:off x="2047875" y="5565775"/>
            <a:ext cx="245268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1800">
                <a:latin typeface="Tahoma" pitchFamily="34" charset="0"/>
              </a:rPr>
              <a:t>Debilidad muscular</a:t>
            </a:r>
          </a:p>
        </p:txBody>
      </p:sp>
    </p:spTree>
    <p:custDataLst>
      <p:tags r:id="rId1"/>
    </p:custDataLst>
  </p:cSld>
  <p:clrMapOvr>
    <a:masterClrMapping/>
  </p:clrMapOvr>
  <p:transition spd="slow">
    <p:checke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943" name="Picture 71" descr="Shin_Splints_0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715963"/>
            <a:ext cx="1457325" cy="22082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944688" y="1200150"/>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CLASIFICAIÓN GENERAL DE LAS LESIONES:</a:t>
            </a:r>
            <a:br>
              <a:rPr lang="es-PR" altLang="es-PR" sz="3400" b="0">
                <a:solidFill>
                  <a:srgbClr val="484876"/>
                </a:solidFill>
                <a:effectLst>
                  <a:outerShdw blurRad="38100" dist="38100" dir="2700000" algn="tl">
                    <a:srgbClr val="C0C0C0"/>
                  </a:outerShdw>
                </a:effectLst>
                <a:latin typeface="Arial Black" pitchFamily="34" charset="0"/>
                <a:cs typeface="Arial" charset="0"/>
              </a:rPr>
            </a:b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1944688" y="1846263"/>
            <a:ext cx="67325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SÍNDROME DE SOBREUSO</a:t>
            </a:r>
          </a:p>
        </p:txBody>
      </p:sp>
      <p:sp>
        <p:nvSpPr>
          <p:cNvPr id="10" name="Text Box 6"/>
          <p:cNvSpPr txBox="1">
            <a:spLocks noChangeArrowheads="1"/>
          </p:cNvSpPr>
          <p:nvPr/>
        </p:nvSpPr>
        <p:spPr bwMode="auto">
          <a:xfrm>
            <a:off x="179388" y="6092825"/>
            <a:ext cx="8785225"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“Overuse Syndromes in Runners,” por W. B. Franz, III. En </a:t>
            </a:r>
            <a:r>
              <a:rPr lang="en-US" altLang="es-PR" sz="1200" i="1">
                <a:latin typeface="Times New Roman" pitchFamily="18" charset="0"/>
              </a:rPr>
              <a:t>Office Sports Medicine</a:t>
            </a:r>
            <a:r>
              <a:rPr lang="en-US" altLang="es-PR" sz="1200" b="0">
                <a:latin typeface="Times New Roman" pitchFamily="18" charset="0"/>
              </a:rPr>
              <a:t>. 2da. ed.; (p. 298), por</a:t>
            </a:r>
            <a:r>
              <a:rPr lang="es-ES" altLang="es-PR" sz="1200">
                <a:latin typeface="Times New Roman" pitchFamily="18" charset="0"/>
              </a:rPr>
              <a:t> M. B. Mellion</a:t>
            </a:r>
            <a:r>
              <a:rPr lang="es-ES" altLang="es-PR" sz="1200" b="0">
                <a:latin typeface="Times New Roman" pitchFamily="18" charset="0"/>
              </a:rPr>
              <a:t> (Ed.), 1996, Philadelphia, PA: Hanley &amp; Belfus, Inc. C</a:t>
            </a:r>
            <a:r>
              <a:rPr lang="en-US" altLang="es-PR" sz="1200" b="0">
                <a:latin typeface="Times New Roman" pitchFamily="18" charset="0"/>
              </a:rPr>
              <a:t>opyright 1996 por Hanley &amp; Belfus, Inc.</a:t>
            </a:r>
          </a:p>
        </p:txBody>
      </p:sp>
      <p:pic>
        <p:nvPicPr>
          <p:cNvPr id="1743947" name="Picture 7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8035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3948" name="Text Box 76"/>
          <p:cNvSpPr txBox="1">
            <a:spLocks noChangeArrowheads="1"/>
          </p:cNvSpPr>
          <p:nvPr/>
        </p:nvSpPr>
        <p:spPr bwMode="auto">
          <a:xfrm>
            <a:off x="522288" y="276225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Efectos patológicos:</a:t>
            </a:r>
          </a:p>
        </p:txBody>
      </p:sp>
      <p:sp>
        <p:nvSpPr>
          <p:cNvPr id="1743949" name="Text Box 77"/>
          <p:cNvSpPr txBox="1">
            <a:spLocks noChangeArrowheads="1"/>
          </p:cNvSpPr>
          <p:nvPr/>
        </p:nvSpPr>
        <p:spPr bwMode="auto">
          <a:xfrm>
            <a:off x="920750" y="3268663"/>
            <a:ext cx="83327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Inflamación - </a:t>
            </a:r>
            <a:r>
              <a:rPr lang="en-US" altLang="es-PR" sz="2600" i="1">
                <a:solidFill>
                  <a:srgbClr val="000000"/>
                </a:solidFill>
              </a:rPr>
              <a:t>se acumula en el tejido afectado:</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743950" name="Picture 78"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825" y="3343275"/>
            <a:ext cx="360363" cy="357188"/>
          </a:xfrm>
          <a:prstGeom prst="rect">
            <a:avLst/>
          </a:prstGeom>
          <a:noFill/>
          <a:extLst>
            <a:ext uri="{909E8E84-426E-40DD-AFC4-6F175D3DCCD1}">
              <a14:hiddenFill xmlns:a14="http://schemas.microsoft.com/office/drawing/2010/main">
                <a:solidFill>
                  <a:srgbClr val="FFFFFF"/>
                </a:solidFill>
              </a14:hiddenFill>
            </a:ext>
          </a:extLst>
        </p:spPr>
      </p:pic>
      <p:sp>
        <p:nvSpPr>
          <p:cNvPr id="1743951" name="Text Box 79"/>
          <p:cNvSpPr txBox="1">
            <a:spLocks noChangeArrowheads="1"/>
          </p:cNvSpPr>
          <p:nvPr/>
        </p:nvSpPr>
        <p:spPr bwMode="auto">
          <a:xfrm>
            <a:off x="1406525" y="3787775"/>
            <a:ext cx="7558088"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600">
                <a:solidFill>
                  <a:srgbClr val="000000"/>
                </a:solidFill>
                <a:latin typeface="Arial" charset="0"/>
              </a:rPr>
              <a:t>Implicación:</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743952" name="Picture 80"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6163" y="3787775"/>
            <a:ext cx="354012" cy="360363"/>
          </a:xfrm>
          <a:prstGeom prst="rect">
            <a:avLst/>
          </a:prstGeom>
          <a:noFill/>
          <a:extLst>
            <a:ext uri="{909E8E84-426E-40DD-AFC4-6F175D3DCCD1}">
              <a14:hiddenFill xmlns:a14="http://schemas.microsoft.com/office/drawing/2010/main">
                <a:solidFill>
                  <a:srgbClr val="FFFFFF"/>
                </a:solidFill>
              </a14:hiddenFill>
            </a:ext>
          </a:extLst>
        </p:spPr>
      </p:pic>
      <p:sp>
        <p:nvSpPr>
          <p:cNvPr id="1743953" name="Text Box 81"/>
          <p:cNvSpPr txBox="1">
            <a:spLocks noChangeArrowheads="1"/>
          </p:cNvSpPr>
          <p:nvPr/>
        </p:nvSpPr>
        <p:spPr bwMode="auto">
          <a:xfrm>
            <a:off x="1766888" y="4219575"/>
            <a:ext cx="7126287"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a:solidFill>
                  <a:srgbClr val="000000"/>
                </a:solidFill>
                <a:latin typeface="Calibri" pitchFamily="34" charset="0"/>
              </a:rPr>
              <a:t>Sobrecarga de la capacidad del tejido para compensar y reparar la afección:</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pic>
        <p:nvPicPr>
          <p:cNvPr id="1743954" name="Picture 82"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1300" y="4308475"/>
            <a:ext cx="255588" cy="255588"/>
          </a:xfrm>
          <a:prstGeom prst="rect">
            <a:avLst/>
          </a:prstGeom>
          <a:noFill/>
          <a:extLst>
            <a:ext uri="{909E8E84-426E-40DD-AFC4-6F175D3DCCD1}">
              <a14:hiddenFill xmlns:a14="http://schemas.microsoft.com/office/drawing/2010/main">
                <a:solidFill>
                  <a:srgbClr val="FFFFFF"/>
                </a:solidFill>
              </a14:hiddenFill>
            </a:ext>
          </a:extLst>
        </p:spPr>
      </p:pic>
      <p:sp>
        <p:nvSpPr>
          <p:cNvPr id="1743955" name="Text Box 83"/>
          <p:cNvSpPr txBox="1">
            <a:spLocks noChangeArrowheads="1"/>
          </p:cNvSpPr>
          <p:nvPr/>
        </p:nvSpPr>
        <p:spPr bwMode="auto">
          <a:xfrm>
            <a:off x="2087563" y="5083175"/>
            <a:ext cx="7164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a:latin typeface="Calibri" pitchFamily="34" charset="0"/>
              </a:rPr>
              <a:t>Resultado:</a:t>
            </a:r>
            <a:endParaRPr lang="en-US" altLang="es-PR" sz="2800" i="1">
              <a:latin typeface="Calibri" pitchFamily="34" charset="0"/>
            </a:endParaRPr>
          </a:p>
        </p:txBody>
      </p:sp>
      <p:pic>
        <p:nvPicPr>
          <p:cNvPr id="1743956" name="Picture 84" descr="Bullet_Round_Sphere_Violete_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5165725"/>
            <a:ext cx="306388" cy="277813"/>
          </a:xfrm>
          <a:prstGeom prst="rect">
            <a:avLst/>
          </a:prstGeom>
          <a:noFill/>
          <a:extLst>
            <a:ext uri="{909E8E84-426E-40DD-AFC4-6F175D3DCCD1}">
              <a14:hiddenFill xmlns:a14="http://schemas.microsoft.com/office/drawing/2010/main">
                <a:solidFill>
                  <a:srgbClr val="FFFFFF"/>
                </a:solidFill>
              </a14:hiddenFill>
            </a:ext>
          </a:extLst>
        </p:spPr>
      </p:pic>
      <p:sp>
        <p:nvSpPr>
          <p:cNvPr id="1743957" name="Text Box 85"/>
          <p:cNvSpPr txBox="1">
            <a:spLocks noChangeArrowheads="1"/>
          </p:cNvSpPr>
          <p:nvPr/>
        </p:nvSpPr>
        <p:spPr bwMode="auto">
          <a:xfrm>
            <a:off x="2124075" y="5514975"/>
            <a:ext cx="7056438"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500">
                <a:effectLst>
                  <a:outerShdw blurRad="38100" dist="38100" dir="2700000" algn="tl">
                    <a:srgbClr val="C0C0C0"/>
                  </a:outerShdw>
                </a:effectLst>
                <a:latin typeface="Times New Roman" pitchFamily="18" charset="0"/>
              </a:rPr>
              <a:t>Prevalece la lesión</a:t>
            </a:r>
            <a:endParaRPr lang="en-US" altLang="es-PR" sz="2500">
              <a:effectLst>
                <a:outerShdw blurRad="38100" dist="38100" dir="2700000" algn="tl">
                  <a:srgbClr val="C0C0C0"/>
                </a:outerShdw>
              </a:effectLst>
              <a:latin typeface="Times New Roman" pitchFamily="18" charset="0"/>
            </a:endParaRPr>
          </a:p>
        </p:txBody>
      </p:sp>
    </p:spTree>
    <p:custDataLst>
      <p:tags r:id="rId1"/>
    </p:custDataLst>
  </p:cSld>
  <p:clrMapOvr>
    <a:masterClrMapping/>
  </p:clrMapOvr>
  <p:transition spd="slow">
    <p:checke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00450" y="836613"/>
            <a:ext cx="5257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KINESIO-TAPING – inicios</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TRASFONDO:</a:t>
            </a:r>
          </a:p>
        </p:txBody>
      </p:sp>
      <p:sp>
        <p:nvSpPr>
          <p:cNvPr id="3" name="Title 1"/>
          <p:cNvSpPr>
            <a:spLocks/>
          </p:cNvSpPr>
          <p:nvPr/>
        </p:nvSpPr>
        <p:spPr bwMode="auto">
          <a:xfrm>
            <a:off x="3600450" y="1987550"/>
            <a:ext cx="52197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a:solidFill>
                  <a:srgbClr val="484876"/>
                </a:solidFill>
                <a:effectLst>
                  <a:outerShdw blurRad="38100" dist="38100" dir="2700000" algn="tl">
                    <a:srgbClr val="C0C0C0"/>
                  </a:outerShdw>
                </a:effectLst>
                <a:latin typeface="Arial Black" pitchFamily="34" charset="0"/>
                <a:cs typeface="Arial" charset="0"/>
              </a:rPr>
              <a:t>HISTÓRICO</a:t>
            </a:r>
            <a:endParaRPr lang="es-PR" altLang="es-PR" sz="36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059283" name="Picture 19"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413" y="2709863"/>
            <a:ext cx="4824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2555875" y="2782888"/>
            <a:ext cx="431958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ORIGEN Y EVOLUCIÓN</a:t>
            </a:r>
          </a:p>
        </p:txBody>
      </p:sp>
      <p:pic>
        <p:nvPicPr>
          <p:cNvPr id="2059285" name="Picture 2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36147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9286" name="Text Box 22"/>
          <p:cNvSpPr txBox="1">
            <a:spLocks noChangeArrowheads="1"/>
          </p:cNvSpPr>
          <p:nvPr/>
        </p:nvSpPr>
        <p:spPr bwMode="auto">
          <a:xfrm>
            <a:off x="522288" y="3573463"/>
            <a:ext cx="862171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1973 - </a:t>
            </a:r>
            <a:r>
              <a:rPr lang="en-US" altLang="es-PR" sz="2700" i="1">
                <a:latin typeface="Arial" charset="0"/>
              </a:rPr>
              <a:t>Inicio del concepto original de la técnica de:</a:t>
            </a:r>
          </a:p>
        </p:txBody>
      </p:sp>
      <p:sp>
        <p:nvSpPr>
          <p:cNvPr id="2059287" name="Text Box 23"/>
          <p:cNvSpPr txBox="1">
            <a:spLocks noChangeArrowheads="1"/>
          </p:cNvSpPr>
          <p:nvPr/>
        </p:nvSpPr>
        <p:spPr bwMode="auto">
          <a:xfrm>
            <a:off x="920750" y="4079875"/>
            <a:ext cx="82232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Kinesio taping</a:t>
            </a:r>
            <a:r>
              <a:rPr lang="en-US" altLang="es-PR" sz="2600" baseline="30000"/>
              <a:t>®</a:t>
            </a:r>
            <a:r>
              <a:rPr lang="en-US" altLang="es-PR" sz="2600">
                <a:solidFill>
                  <a:srgbClr val="000000"/>
                </a:solidFill>
              </a:rPr>
              <a:t> - </a:t>
            </a:r>
            <a:r>
              <a:rPr lang="en-US" altLang="es-PR" sz="2600" i="1">
                <a:solidFill>
                  <a:srgbClr val="000000"/>
                </a:solidFill>
              </a:rPr>
              <a:t>Kenzo Kase, D. C. :</a:t>
            </a:r>
          </a:p>
        </p:txBody>
      </p:sp>
      <p:pic>
        <p:nvPicPr>
          <p:cNvPr id="2059288" name="Picture 24"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825" y="4154488"/>
            <a:ext cx="360363" cy="357187"/>
          </a:xfrm>
          <a:prstGeom prst="rect">
            <a:avLst/>
          </a:prstGeom>
          <a:noFill/>
          <a:extLst>
            <a:ext uri="{909E8E84-426E-40DD-AFC4-6F175D3DCCD1}">
              <a14:hiddenFill xmlns:a14="http://schemas.microsoft.com/office/drawing/2010/main">
                <a:solidFill>
                  <a:srgbClr val="FFFFFF"/>
                </a:solidFill>
              </a14:hiddenFill>
            </a:ext>
          </a:extLst>
        </p:spPr>
      </p:pic>
      <p:sp>
        <p:nvSpPr>
          <p:cNvPr id="2059289" name="Text Box 25"/>
          <p:cNvSpPr txBox="1">
            <a:spLocks noChangeArrowheads="1"/>
          </p:cNvSpPr>
          <p:nvPr/>
        </p:nvSpPr>
        <p:spPr bwMode="auto">
          <a:xfrm>
            <a:off x="1406525" y="4672013"/>
            <a:ext cx="7558088"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600">
                <a:solidFill>
                  <a:srgbClr val="000000"/>
                </a:solidFill>
                <a:latin typeface="Arial" charset="0"/>
              </a:rPr>
              <a:t>Preparación académica:</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2059290" name="Picture 26"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6163" y="4672013"/>
            <a:ext cx="354012" cy="360362"/>
          </a:xfrm>
          <a:prstGeom prst="rect">
            <a:avLst/>
          </a:prstGeom>
          <a:noFill/>
          <a:extLst>
            <a:ext uri="{909E8E84-426E-40DD-AFC4-6F175D3DCCD1}">
              <a14:hiddenFill xmlns:a14="http://schemas.microsoft.com/office/drawing/2010/main">
                <a:solidFill>
                  <a:srgbClr val="FFFFFF"/>
                </a:solidFill>
              </a14:hiddenFill>
            </a:ext>
          </a:extLst>
        </p:spPr>
      </p:pic>
      <p:sp>
        <p:nvSpPr>
          <p:cNvPr id="2059291" name="Text Box 27"/>
          <p:cNvSpPr txBox="1">
            <a:spLocks noChangeArrowheads="1"/>
          </p:cNvSpPr>
          <p:nvPr/>
        </p:nvSpPr>
        <p:spPr bwMode="auto">
          <a:xfrm>
            <a:off x="1766888" y="5103813"/>
            <a:ext cx="71262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a:solidFill>
                  <a:srgbClr val="000000"/>
                </a:solidFill>
                <a:latin typeface="Calibri" pitchFamily="34" charset="0"/>
              </a:rPr>
              <a:t>Licenciado en quiropráctica y acupuntura:</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pic>
        <p:nvPicPr>
          <p:cNvPr id="2059292" name="Picture 28"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1300" y="5192713"/>
            <a:ext cx="255588" cy="255587"/>
          </a:xfrm>
          <a:prstGeom prst="rect">
            <a:avLst/>
          </a:prstGeom>
          <a:noFill/>
          <a:extLst>
            <a:ext uri="{909E8E84-426E-40DD-AFC4-6F175D3DCCD1}">
              <a14:hiddenFill xmlns:a14="http://schemas.microsoft.com/office/drawing/2010/main">
                <a:solidFill>
                  <a:srgbClr val="FFFFFF"/>
                </a:solidFill>
              </a14:hiddenFill>
            </a:ext>
          </a:extLst>
        </p:spPr>
      </p:pic>
      <p:sp>
        <p:nvSpPr>
          <p:cNvPr id="2059293" name="Text Box 29"/>
          <p:cNvSpPr txBox="1">
            <a:spLocks noChangeArrowheads="1"/>
          </p:cNvSpPr>
          <p:nvPr/>
        </p:nvSpPr>
        <p:spPr bwMode="auto">
          <a:xfrm>
            <a:off x="2087563" y="5608638"/>
            <a:ext cx="7164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800">
                <a:latin typeface="Calibri" pitchFamily="34" charset="0"/>
              </a:rPr>
              <a:t>Estudio en Estados Unidos</a:t>
            </a:r>
            <a:r>
              <a:rPr lang="es-ES" altLang="es-PR" sz="2800">
                <a:latin typeface="Calibri" pitchFamily="34" charset="0"/>
              </a:rPr>
              <a:t>:</a:t>
            </a:r>
            <a:endParaRPr lang="en-US" altLang="es-PR" sz="2800" i="1">
              <a:latin typeface="Calibri" pitchFamily="34" charset="0"/>
            </a:endParaRPr>
          </a:p>
        </p:txBody>
      </p:sp>
      <p:pic>
        <p:nvPicPr>
          <p:cNvPr id="2059294" name="Picture 30" descr="Bullet_Round_Sphere_Violete_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5691188"/>
            <a:ext cx="306388" cy="277812"/>
          </a:xfrm>
          <a:prstGeom prst="rect">
            <a:avLst/>
          </a:prstGeom>
          <a:noFill/>
          <a:extLst>
            <a:ext uri="{909E8E84-426E-40DD-AFC4-6F175D3DCCD1}">
              <a14:hiddenFill xmlns:a14="http://schemas.microsoft.com/office/drawing/2010/main">
                <a:solidFill>
                  <a:srgbClr val="FFFFFF"/>
                </a:solidFill>
              </a14:hiddenFill>
            </a:ext>
          </a:extLst>
        </p:spPr>
      </p:pic>
      <p:sp>
        <p:nvSpPr>
          <p:cNvPr id="2059295" name="Text Box 31"/>
          <p:cNvSpPr txBox="1">
            <a:spLocks noChangeArrowheads="1"/>
          </p:cNvSpPr>
          <p:nvPr/>
        </p:nvSpPr>
        <p:spPr bwMode="auto">
          <a:xfrm>
            <a:off x="2124075" y="6040438"/>
            <a:ext cx="7056438"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500">
                <a:effectLst>
                  <a:outerShdw blurRad="38100" dist="38100" dir="2700000" algn="tl">
                    <a:srgbClr val="C0C0C0"/>
                  </a:outerShdw>
                </a:effectLst>
                <a:latin typeface="Times New Roman" pitchFamily="18" charset="0"/>
              </a:rPr>
              <a:t>Ejerce en Japón</a:t>
            </a:r>
            <a:endParaRPr lang="en-US" altLang="es-PR" sz="2500">
              <a:effectLst>
                <a:outerShdw blurRad="38100" dist="38100" dir="2700000" algn="tl">
                  <a:srgbClr val="C0C0C0"/>
                </a:outerShdw>
              </a:effectLst>
              <a:latin typeface="Times New Roman" pitchFamily="18" charset="0"/>
            </a:endParaRPr>
          </a:p>
        </p:txBody>
      </p:sp>
      <p:pic>
        <p:nvPicPr>
          <p:cNvPr id="2059296" name="Picture 32" descr="KT_000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338" y="765175"/>
            <a:ext cx="3240087" cy="17954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CC35E444-E446-4FAA-85EC-80E30A5AF20F}"/>
              </a:ext>
            </a:extLst>
          </p:cNvPr>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lgn="ctr">
              <a:spcBef>
                <a:spcPts val="300"/>
              </a:spcBef>
              <a:buClr>
                <a:srgbClr val="A04DA3"/>
              </a:buClr>
              <a:buFont typeface="Georgia" pitchFamily="18" charset="0"/>
              <a:defRPr sz="2800">
                <a:solidFill>
                  <a:schemeClr val="tx1"/>
                </a:solidFill>
                <a:latin typeface="Georgia" pitchFamily="18" charset="0"/>
              </a:defRPr>
            </a:lvl1pPr>
            <a:lvl2pPr marL="742950" indent="-285750" algn="ctr">
              <a:spcBef>
                <a:spcPts val="300"/>
              </a:spcBef>
              <a:buClr>
                <a:schemeClr val="accent2"/>
              </a:buClr>
              <a:buFont typeface="Georgia" pitchFamily="18" charset="0"/>
              <a:defRPr sz="2600">
                <a:solidFill>
                  <a:schemeClr val="accent2"/>
                </a:solidFill>
                <a:latin typeface="Georgia" pitchFamily="18" charset="0"/>
              </a:defRPr>
            </a:lvl2pPr>
            <a:lvl3pPr marL="1143000" indent="-228600" algn="ctr">
              <a:spcBef>
                <a:spcPts val="300"/>
              </a:spcBef>
              <a:buClr>
                <a:schemeClr val="accent1"/>
              </a:buClr>
              <a:buFont typeface="Wingdings 2" pitchFamily="18" charset="2"/>
              <a:defRPr sz="2400">
                <a:solidFill>
                  <a:schemeClr val="accent1"/>
                </a:solidFill>
                <a:latin typeface="Georgia" pitchFamily="18" charset="0"/>
              </a:defRPr>
            </a:lvl3pPr>
            <a:lvl4pPr marL="1600200" indent="-228600" algn="ctr">
              <a:spcBef>
                <a:spcPts val="300"/>
              </a:spcBef>
              <a:buClr>
                <a:schemeClr val="accent1"/>
              </a:buClr>
              <a:buFont typeface="Wingdings 2" pitchFamily="18" charset="2"/>
              <a:defRPr sz="2200">
                <a:solidFill>
                  <a:schemeClr val="accent1"/>
                </a:solidFill>
                <a:latin typeface="Georgia" pitchFamily="18" charset="0"/>
              </a:defRPr>
            </a:lvl4pPr>
            <a:lvl5pPr marL="2057400" indent="-228600" algn="ctr">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b="1" dirty="0">
                <a:solidFill>
                  <a:srgbClr val="484876"/>
                </a:solidFill>
                <a:latin typeface="Arial" charset="0"/>
                <a:cs typeface="Arial" charset="0"/>
              </a:rPr>
              <a:t>Prof. Edgar Lopategui Corsino</a:t>
            </a:r>
          </a:p>
          <a:p>
            <a:pPr algn="l">
              <a:lnSpc>
                <a:spcPct val="90000"/>
              </a:lnSpc>
            </a:pPr>
            <a:r>
              <a:rPr lang="es-PR" altLang="es-PR" sz="2400" b="1" i="1" dirty="0">
                <a:solidFill>
                  <a:srgbClr val="484876"/>
                </a:solidFill>
                <a:latin typeface="Arial" charset="0"/>
                <a:cs typeface="Arial" charset="0"/>
              </a:rPr>
              <a:t>M.A., Fisiología del Ejercicio</a:t>
            </a:r>
          </a:p>
        </p:txBody>
      </p:sp>
      <p:pic>
        <p:nvPicPr>
          <p:cNvPr id="17" name="Picture 10" descr="RSEAUX~2">
            <a:extLst>
              <a:ext uri="{FF2B5EF4-FFF2-40B4-BE49-F238E27FC236}">
                <a16:creationId xmlns:a16="http://schemas.microsoft.com/office/drawing/2014/main" id="{95A5D547-D9F6-489C-B954-59CD802877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635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8920ABC-F394-45FB-9282-D5C887DF67E3}"/>
              </a:ext>
            </a:extLst>
          </p:cNvPr>
          <p:cNvSpPr>
            <a:spLocks noChangeArrowheads="1"/>
          </p:cNvSpPr>
          <p:nvPr/>
        </p:nvSpPr>
        <p:spPr bwMode="auto">
          <a:xfrm>
            <a:off x="682625" y="4727575"/>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dirty="0">
                <a:solidFill>
                  <a:srgbClr val="484876"/>
                </a:solidFill>
              </a:rPr>
              <a:t>Web:        </a:t>
            </a:r>
            <a:r>
              <a:rPr lang="es-PR" altLang="es-PR" sz="1800" b="1" i="1" dirty="0">
                <a:solidFill>
                  <a:srgbClr val="484876"/>
                </a:solidFill>
              </a:rPr>
              <a:t>http://www.saludmed.com/</a:t>
            </a:r>
            <a:endParaRPr lang="es-PR" altLang="es-PR" sz="2800" i="1" dirty="0">
              <a:solidFill>
                <a:srgbClr val="484876"/>
              </a:solidFill>
            </a:endParaRPr>
          </a:p>
        </p:txBody>
      </p:sp>
      <p:pic>
        <p:nvPicPr>
          <p:cNvPr id="19" name="Picture 18" descr="IE 73D">
            <a:extLst>
              <a:ext uri="{FF2B5EF4-FFF2-40B4-BE49-F238E27FC236}">
                <a16:creationId xmlns:a16="http://schemas.microsoft.com/office/drawing/2014/main" id="{48143A1D-43F5-4D9D-8CA6-9AF01D84C6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72598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0">
            <a:extLst>
              <a:ext uri="{FF2B5EF4-FFF2-40B4-BE49-F238E27FC236}">
                <a16:creationId xmlns:a16="http://schemas.microsoft.com/office/drawing/2014/main" id="{969704D8-A6C4-4FFE-A0C1-E5F6F6BE3F95}"/>
              </a:ext>
            </a:extLst>
          </p:cNvPr>
          <p:cNvSpPr>
            <a:spLocks noChangeArrowheads="1"/>
          </p:cNvSpPr>
          <p:nvPr/>
        </p:nvSpPr>
        <p:spPr bwMode="auto">
          <a:xfrm>
            <a:off x="682625" y="5086350"/>
            <a:ext cx="432117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dirty="0">
                <a:solidFill>
                  <a:srgbClr val="484876"/>
                </a:solidFill>
              </a:rPr>
              <a:t>E-Mail:</a:t>
            </a:r>
            <a:r>
              <a:rPr lang="es-PR" altLang="es-PR" sz="1800" b="1" i="1" dirty="0">
                <a:solidFill>
                  <a:srgbClr val="484876"/>
                </a:solidFill>
              </a:rPr>
              <a:t>     elopategui@intermetro.edu</a:t>
            </a:r>
          </a:p>
        </p:txBody>
      </p:sp>
      <p:pic>
        <p:nvPicPr>
          <p:cNvPr id="21" name="Picture 23" descr="IE 73D">
            <a:extLst>
              <a:ext uri="{FF2B5EF4-FFF2-40B4-BE49-F238E27FC236}">
                <a16:creationId xmlns:a16="http://schemas.microsoft.com/office/drawing/2014/main" id="{57096769-92CE-46BE-9FC8-3D407B3F6D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445224"/>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7">
            <a:extLst>
              <a:ext uri="{FF2B5EF4-FFF2-40B4-BE49-F238E27FC236}">
                <a16:creationId xmlns:a16="http://schemas.microsoft.com/office/drawing/2014/main" id="{BA8CEE96-82B7-40F4-A36B-0DB6098C8F0C}"/>
              </a:ext>
            </a:extLst>
          </p:cNvPr>
          <p:cNvSpPr>
            <a:spLocks noChangeArrowheads="1"/>
          </p:cNvSpPr>
          <p:nvPr/>
        </p:nvSpPr>
        <p:spPr bwMode="auto">
          <a:xfrm>
            <a:off x="684213" y="5591175"/>
            <a:ext cx="84597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b="1" dirty="0" err="1">
                <a:solidFill>
                  <a:srgbClr val="484876"/>
                </a:solidFill>
              </a:rPr>
              <a:t>Press</a:t>
            </a:r>
            <a:r>
              <a:rPr lang="es-PR" altLang="es-PR" sz="1700" b="1" dirty="0">
                <a:solidFill>
                  <a:srgbClr val="484876"/>
                </a:solidFill>
              </a:rPr>
              <a:t> PPTX:  </a:t>
            </a:r>
            <a:r>
              <a:rPr lang="es-PR" altLang="es-PR" sz="1700" b="1" i="1" dirty="0">
                <a:solidFill>
                  <a:srgbClr val="484876"/>
                </a:solidFill>
              </a:rPr>
              <a:t>http://www.saludmed.com/</a:t>
            </a:r>
            <a:br>
              <a:rPr lang="es-PR" altLang="es-PR" sz="1700" b="1" i="1" dirty="0">
                <a:solidFill>
                  <a:srgbClr val="484876"/>
                </a:solidFill>
              </a:rPr>
            </a:br>
            <a:r>
              <a:rPr lang="es-PR" altLang="es-PR" sz="1700" b="1" i="1" dirty="0" err="1">
                <a:solidFill>
                  <a:srgbClr val="484876"/>
                </a:solidFill>
              </a:rPr>
              <a:t>entrenadeportesindividuales</a:t>
            </a:r>
            <a:r>
              <a:rPr lang="es-PR" altLang="es-PR" sz="1700" b="1" i="1" dirty="0">
                <a:solidFill>
                  <a:srgbClr val="484876"/>
                </a:solidFill>
              </a:rPr>
              <a:t>/</a:t>
            </a:r>
            <a:r>
              <a:rPr lang="es-PR" altLang="es-PR" sz="1700" b="1" i="1" dirty="0" err="1">
                <a:solidFill>
                  <a:srgbClr val="484876"/>
                </a:solidFill>
              </a:rPr>
              <a:t>presntaciones</a:t>
            </a:r>
            <a:r>
              <a:rPr lang="es-PR" altLang="es-PR" sz="1700" b="1" i="1" dirty="0">
                <a:solidFill>
                  <a:srgbClr val="484876"/>
                </a:solidFill>
              </a:rPr>
              <a:t>/</a:t>
            </a:r>
          </a:p>
          <a:p>
            <a:pPr>
              <a:lnSpc>
                <a:spcPct val="85000"/>
              </a:lnSpc>
            </a:pPr>
            <a:r>
              <a:rPr lang="es-PR" altLang="es-PR" sz="1700" b="1" i="1" dirty="0">
                <a:solidFill>
                  <a:srgbClr val="484876"/>
                </a:solidFill>
              </a:rPr>
              <a:t>DEF_Mov-Ejer-ActvF_Kinesiol_Destrezas.pptx</a:t>
            </a:r>
          </a:p>
        </p:txBody>
      </p:sp>
      <p:sp>
        <p:nvSpPr>
          <p:cNvPr id="23" name="Title 1">
            <a:extLst>
              <a:ext uri="{FF2B5EF4-FFF2-40B4-BE49-F238E27FC236}">
                <a16:creationId xmlns:a16="http://schemas.microsoft.com/office/drawing/2014/main" id="{02799450-DE89-4B37-B5E4-0E8D6A9DA0CE}"/>
              </a:ext>
            </a:extLst>
          </p:cNvPr>
          <p:cNvSpPr>
            <a:spLocks/>
          </p:cNvSpPr>
          <p:nvPr/>
        </p:nvSpPr>
        <p:spPr bwMode="auto">
          <a:xfrm>
            <a:off x="0" y="444848"/>
            <a:ext cx="9144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pPr>
            <a:r>
              <a:rPr lang="es-PR" altLang="es-PR" sz="2600" b="0" dirty="0">
                <a:solidFill>
                  <a:srgbClr val="99CCFF"/>
                </a:solidFill>
                <a:effectLst>
                  <a:outerShdw blurRad="38100" dist="38100" dir="2700000" algn="tl">
                    <a:srgbClr val="C0C0C0"/>
                  </a:outerShdw>
                </a:effectLst>
                <a:latin typeface="Arial Black" pitchFamily="34" charset="0"/>
              </a:rPr>
              <a:t>CIENCIAS DEL – </a:t>
            </a:r>
            <a:r>
              <a:rPr lang="es-PR" altLang="es-PR" sz="2600" b="0" i="1" dirty="0">
                <a:solidFill>
                  <a:srgbClr val="99CCFF"/>
                </a:solidFill>
                <a:effectLst>
                  <a:outerShdw blurRad="38100" dist="38100" dir="2700000" algn="tl">
                    <a:srgbClr val="C0C0C0"/>
                  </a:outerShdw>
                </a:effectLst>
                <a:latin typeface="Arial Black" pitchFamily="34" charset="0"/>
              </a:rPr>
              <a:t>MOVIMIENTO HUMANO:</a:t>
            </a:r>
            <a:br>
              <a:rPr lang="es-PR" altLang="es-PR" sz="2600" b="0" dirty="0">
                <a:solidFill>
                  <a:schemeClr val="bg1"/>
                </a:solidFill>
                <a:effectLst>
                  <a:outerShdw blurRad="38100" dist="38100" dir="2700000" algn="tl">
                    <a:srgbClr val="C0C0C0"/>
                  </a:outerShdw>
                </a:effectLst>
                <a:latin typeface="Arial Black" pitchFamily="34" charset="0"/>
              </a:rPr>
            </a:br>
            <a:r>
              <a:rPr lang="es-PR" altLang="es-PR" sz="2600" b="0" dirty="0">
                <a:solidFill>
                  <a:schemeClr val="bg1"/>
                </a:solidFill>
                <a:effectLst>
                  <a:outerShdw blurRad="38100" dist="38100" dir="2700000" algn="tl">
                    <a:srgbClr val="C0C0C0"/>
                  </a:outerShdw>
                </a:effectLst>
                <a:latin typeface="Arial Black" pitchFamily="34" charset="0"/>
              </a:rPr>
              <a:t>DEFINICIONES: </a:t>
            </a:r>
            <a:r>
              <a:rPr lang="es-PR" altLang="es-PR" sz="2700" b="0" i="1" dirty="0">
                <a:solidFill>
                  <a:srgbClr val="E6E6EF"/>
                </a:solidFill>
                <a:effectLst>
                  <a:outerShdw blurRad="38100" dist="38100" dir="2700000" algn="tl">
                    <a:srgbClr val="C0C0C0"/>
                  </a:outerShdw>
                </a:effectLst>
                <a:latin typeface="Arial Black" pitchFamily="34" charset="0"/>
              </a:rPr>
              <a:t>Conceptos Básicos Esenciales</a:t>
            </a:r>
          </a:p>
        </p:txBody>
      </p:sp>
      <p:sp>
        <p:nvSpPr>
          <p:cNvPr id="24" name="Rectangle 11">
            <a:extLst>
              <a:ext uri="{FF2B5EF4-FFF2-40B4-BE49-F238E27FC236}">
                <a16:creationId xmlns:a16="http://schemas.microsoft.com/office/drawing/2014/main" id="{566824E4-7924-4DE0-B76C-82B840B35100}"/>
              </a:ext>
            </a:extLst>
          </p:cNvPr>
          <p:cNvSpPr>
            <a:spLocks noChangeArrowheads="1"/>
          </p:cNvSpPr>
          <p:nvPr/>
        </p:nvSpPr>
        <p:spPr bwMode="auto">
          <a:xfrm>
            <a:off x="-108520" y="3284661"/>
            <a:ext cx="936104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85000"/>
              </a:lnSpc>
            </a:pPr>
            <a:r>
              <a:rPr lang="es-PR" altLang="es-PR" sz="1600" i="1" dirty="0">
                <a:solidFill>
                  <a:schemeClr val="bg1">
                    <a:lumMod val="95000"/>
                  </a:schemeClr>
                </a:solidFill>
              </a:rPr>
              <a:t>http://www.saludmed.com/entrenadeportesindividuales/entrenadeportesindividuales.html</a:t>
            </a:r>
          </a:p>
        </p:txBody>
      </p:sp>
      <p:pic>
        <p:nvPicPr>
          <p:cNvPr id="25" name="Picture 24">
            <a:extLst>
              <a:ext uri="{FF2B5EF4-FFF2-40B4-BE49-F238E27FC236}">
                <a16:creationId xmlns:a16="http://schemas.microsoft.com/office/drawing/2014/main" id="{0212B638-1D0B-48C5-AE13-EA37BBEEC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5816" y="871091"/>
            <a:ext cx="6270719" cy="2701925"/>
          </a:xfrm>
          <a:prstGeom prst="rect">
            <a:avLst/>
          </a:prstGeom>
          <a:effectLst>
            <a:softEdge rad="635000"/>
          </a:effectLst>
        </p:spPr>
      </p:pic>
      <p:pic>
        <p:nvPicPr>
          <p:cNvPr id="26" name="Picture 25">
            <a:extLst>
              <a:ext uri="{FF2B5EF4-FFF2-40B4-BE49-F238E27FC236}">
                <a16:creationId xmlns:a16="http://schemas.microsoft.com/office/drawing/2014/main" id="{A0F15DC1-9C20-4082-8EFF-FC4E25682D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04" y="1168328"/>
            <a:ext cx="5544616" cy="2188664"/>
          </a:xfrm>
          <a:prstGeom prst="rect">
            <a:avLst/>
          </a:prstGeom>
          <a:effectLst>
            <a:softEdge rad="317500"/>
          </a:effectLst>
        </p:spPr>
      </p:pic>
    </p:spTree>
    <p:custDataLst>
      <p:tags r:id="rId1"/>
    </p:custDataLst>
    <p:extLst>
      <p:ext uri="{BB962C8B-B14F-4D97-AF65-F5344CB8AC3E}">
        <p14:creationId xmlns:p14="http://schemas.microsoft.com/office/powerpoint/2010/main" val="634620153"/>
      </p:ext>
    </p:extLst>
  </p:cSld>
  <p:clrMapOvr>
    <a:masterClrMapping/>
  </p:clrMapOvr>
  <p:transition spd="slow">
    <p:dissolve/>
    <p:sndAc>
      <p:stSnd>
        <p:snd r:embed="rId4"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p:cNvSpPr>
          <p:nvPr/>
        </p:nvSpPr>
        <p:spPr bwMode="auto">
          <a:xfrm>
            <a:off x="2560155" y="959488"/>
            <a:ext cx="441813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r>
              <a:rPr lang="es-PR" altLang="es-PR" sz="5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BOSQUEJO</a:t>
            </a:r>
            <a:endParaRPr lang="es-PR" altLang="es-PR" sz="5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195" y="637657"/>
            <a:ext cx="2124702" cy="1148488"/>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9889" y="2015124"/>
            <a:ext cx="3698971" cy="3447910"/>
          </a:xfrm>
          <a:prstGeom prst="rect">
            <a:avLst/>
          </a:prstGeom>
        </p:spPr>
      </p:pic>
      <p:sp>
        <p:nvSpPr>
          <p:cNvPr id="23" name="Text Box 2"/>
          <p:cNvSpPr txBox="1">
            <a:spLocks noChangeArrowheads="1"/>
          </p:cNvSpPr>
          <p:nvPr/>
        </p:nvSpPr>
        <p:spPr bwMode="auto">
          <a:xfrm>
            <a:off x="836343" y="1922283"/>
            <a:ext cx="3303609"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Agradecimientos</a:t>
            </a:r>
          </a:p>
        </p:txBody>
      </p:sp>
      <p:pic>
        <p:nvPicPr>
          <p:cNvPr id="24"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192228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4"/>
          <p:cNvSpPr txBox="1">
            <a:spLocks noChangeArrowheads="1"/>
          </p:cNvSpPr>
          <p:nvPr/>
        </p:nvSpPr>
        <p:spPr bwMode="auto">
          <a:xfrm>
            <a:off x="836344" y="2469523"/>
            <a:ext cx="428354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Propósito de la: </a:t>
            </a:r>
            <a:r>
              <a:rPr lang="es-PR" altLang="es-PR" sz="2600" b="1" i="1" dirty="0">
                <a:latin typeface="Arial" panose="020B0604020202020204" pitchFamily="34" charset="0"/>
                <a:cs typeface="Arial" panose="020B0604020202020204" pitchFamily="34" charset="0"/>
              </a:rPr>
              <a:t>Ponencia</a:t>
            </a:r>
          </a:p>
        </p:txBody>
      </p:sp>
      <p:pic>
        <p:nvPicPr>
          <p:cNvPr id="26"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242633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836344" y="5463034"/>
            <a:ext cx="207781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Preguntas</a:t>
            </a:r>
            <a:endParaRPr lang="es-PR" altLang="es-PR" sz="2600" b="1" i="1" dirty="0">
              <a:latin typeface="Arial" panose="020B0604020202020204" pitchFamily="34" charset="0"/>
              <a:cs typeface="Arial" panose="020B0604020202020204" pitchFamily="34" charset="0"/>
            </a:endParaRPr>
          </a:p>
        </p:txBody>
      </p:sp>
      <p:pic>
        <p:nvPicPr>
          <p:cNvPr id="28"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544522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1"/>
          <p:cNvSpPr txBox="1">
            <a:spLocks noChangeArrowheads="1"/>
          </p:cNvSpPr>
          <p:nvPr/>
        </p:nvSpPr>
        <p:spPr bwMode="auto">
          <a:xfrm>
            <a:off x="836344" y="2969546"/>
            <a:ext cx="459975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Conceptos y teoría</a:t>
            </a:r>
          </a:p>
        </p:txBody>
      </p:sp>
      <p:pic>
        <p:nvPicPr>
          <p:cNvPr id="30" name="Picture 12"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2935846"/>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2"/>
          <p:cNvSpPr txBox="1">
            <a:spLocks noChangeArrowheads="1"/>
          </p:cNvSpPr>
          <p:nvPr/>
        </p:nvSpPr>
        <p:spPr bwMode="auto">
          <a:xfrm>
            <a:off x="836343" y="3439902"/>
            <a:ext cx="3951681"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Modelo: </a:t>
            </a:r>
            <a:r>
              <a:rPr lang="es-PR" altLang="es-PR" sz="2600" b="1" i="1" dirty="0">
                <a:latin typeface="Arial" panose="020B0604020202020204" pitchFamily="34" charset="0"/>
                <a:cs typeface="Arial" panose="020B0604020202020204" pitchFamily="34" charset="0"/>
              </a:rPr>
              <a:t>M-Aprendizaje</a:t>
            </a:r>
          </a:p>
        </p:txBody>
      </p:sp>
      <p:pic>
        <p:nvPicPr>
          <p:cNvPr id="32"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4399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4"/>
          <p:cNvSpPr txBox="1">
            <a:spLocks noChangeArrowheads="1"/>
          </p:cNvSpPr>
          <p:nvPr/>
        </p:nvSpPr>
        <p:spPr bwMode="auto">
          <a:xfrm>
            <a:off x="836344" y="3987142"/>
            <a:ext cx="313419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Recomendaciones</a:t>
            </a:r>
            <a:endParaRPr lang="es-PR" altLang="es-PR" sz="2600" b="1" i="1" dirty="0">
              <a:latin typeface="Arial" panose="020B0604020202020204" pitchFamily="34" charset="0"/>
              <a:cs typeface="Arial" panose="020B0604020202020204" pitchFamily="34" charset="0"/>
            </a:endParaRPr>
          </a:p>
        </p:txBody>
      </p:sp>
      <p:pic>
        <p:nvPicPr>
          <p:cNvPr id="34"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94395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2"/>
          <p:cNvSpPr txBox="1">
            <a:spLocks noChangeArrowheads="1"/>
          </p:cNvSpPr>
          <p:nvPr/>
        </p:nvSpPr>
        <p:spPr bwMode="auto">
          <a:xfrm>
            <a:off x="836343" y="4442563"/>
            <a:ext cx="3519633"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Propuesta: </a:t>
            </a:r>
            <a:r>
              <a:rPr lang="es-PR" altLang="es-PR" sz="2600" i="1" dirty="0">
                <a:latin typeface="Arial" panose="020B0604020202020204" pitchFamily="34" charset="0"/>
                <a:cs typeface="Arial" panose="020B0604020202020204" pitchFamily="34" charset="0"/>
              </a:rPr>
              <a:t>Solución</a:t>
            </a:r>
            <a:endParaRPr lang="es-PR" altLang="es-PR" sz="2600" b="1" i="1" dirty="0">
              <a:latin typeface="Arial" panose="020B0604020202020204" pitchFamily="34" charset="0"/>
              <a:cs typeface="Arial" panose="020B0604020202020204" pitchFamily="34" charset="0"/>
            </a:endParaRPr>
          </a:p>
        </p:txBody>
      </p:sp>
      <p:pic>
        <p:nvPicPr>
          <p:cNvPr id="36"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44256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4"/>
          <p:cNvSpPr txBox="1">
            <a:spLocks noChangeArrowheads="1"/>
          </p:cNvSpPr>
          <p:nvPr/>
        </p:nvSpPr>
        <p:spPr bwMode="auto">
          <a:xfrm>
            <a:off x="836344" y="4989803"/>
            <a:ext cx="596790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latin typeface="Arial" panose="020B0604020202020204" pitchFamily="34" charset="0"/>
                <a:cs typeface="Arial" panose="020B0604020202020204" pitchFamily="34" charset="0"/>
              </a:rPr>
              <a:t>Referencias</a:t>
            </a:r>
            <a:endParaRPr lang="es-PR" altLang="es-PR" sz="2600" b="1" i="1" dirty="0">
              <a:latin typeface="Arial" panose="020B0604020202020204" pitchFamily="34" charset="0"/>
              <a:cs typeface="Arial" panose="020B0604020202020204" pitchFamily="34" charset="0"/>
            </a:endParaRPr>
          </a:p>
        </p:txBody>
      </p:sp>
      <p:pic>
        <p:nvPicPr>
          <p:cNvPr id="38"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94661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9"/>
          <p:cNvSpPr txBox="1">
            <a:spLocks noChangeArrowheads="1"/>
          </p:cNvSpPr>
          <p:nvPr/>
        </p:nvSpPr>
        <p:spPr bwMode="auto">
          <a:xfrm>
            <a:off x="836343" y="5968907"/>
            <a:ext cx="769609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latin typeface="Arial" panose="020B0604020202020204" pitchFamily="34" charset="0"/>
                <a:cs typeface="Arial" panose="020B0604020202020204" pitchFamily="34" charset="0"/>
              </a:rPr>
              <a:t>Cómo contactar al deponente</a:t>
            </a:r>
            <a:r>
              <a:rPr lang="es-PR" altLang="es-PR" sz="2600" b="1" dirty="0">
                <a:latin typeface="Arial" panose="020B0604020202020204" pitchFamily="34" charset="0"/>
                <a:cs typeface="Arial" panose="020B0604020202020204" pitchFamily="34" charset="0"/>
              </a:rPr>
              <a:t>: </a:t>
            </a:r>
            <a:r>
              <a:rPr lang="es-PR" altLang="es-PR" sz="2600" i="1" dirty="0">
                <a:latin typeface="Arial" panose="020B0604020202020204" pitchFamily="34" charset="0"/>
                <a:cs typeface="Arial" panose="020B0604020202020204" pitchFamily="34" charset="0"/>
              </a:rPr>
              <a:t>C</a:t>
            </a:r>
            <a:r>
              <a:rPr lang="es-PR" altLang="es-PR" sz="2600" b="1" i="1" dirty="0">
                <a:latin typeface="Arial" panose="020B0604020202020204" pitchFamily="34" charset="0"/>
                <a:cs typeface="Arial" panose="020B0604020202020204" pitchFamily="34" charset="0"/>
              </a:rPr>
              <a:t>orreo/Teléfono</a:t>
            </a:r>
          </a:p>
        </p:txBody>
      </p:sp>
      <p:pic>
        <p:nvPicPr>
          <p:cNvPr id="40"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5951097"/>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8824584"/>
      </p:ext>
    </p:extLst>
  </p:cSld>
  <p:clrMapOvr>
    <a:masterClrMapping/>
  </p:clrMapOvr>
  <p:transition spd="slow">
    <p:newsflash/>
    <p:sndAc>
      <p:stSnd>
        <p:snd r:embed="rId4" name="breeze.wav"/>
      </p:stSnd>
    </p:sndAc>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663825" y="981075"/>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CLASIFICACIÓN GENERAL DE LAS LESIONES:</a:t>
            </a:r>
            <a:br>
              <a:rPr lang="es-PR" altLang="es-PR" sz="3000" b="0">
                <a:solidFill>
                  <a:srgbClr val="484876"/>
                </a:solidFill>
                <a:effectLst>
                  <a:outerShdw blurRad="38100" dist="38100" dir="2700000" algn="tl">
                    <a:srgbClr val="C0C0C0"/>
                  </a:outerShdw>
                </a:effectLst>
                <a:latin typeface="Arial Black" pitchFamily="34" charset="0"/>
                <a:cs typeface="Arial" charset="0"/>
              </a:rPr>
            </a:b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663825" y="1485900"/>
            <a:ext cx="67325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100" b="0" i="1">
                <a:solidFill>
                  <a:srgbClr val="484876"/>
                </a:solidFill>
                <a:effectLst>
                  <a:outerShdw blurRad="38100" dist="38100" dir="2700000" algn="tl">
                    <a:srgbClr val="C0C0C0"/>
                  </a:outerShdw>
                </a:effectLst>
                <a:latin typeface="Arial Black" pitchFamily="34" charset="0"/>
                <a:cs typeface="Arial" charset="0"/>
              </a:rPr>
              <a:t>SÍNDROME DE SOBREUSO</a:t>
            </a:r>
          </a:p>
        </p:txBody>
      </p:sp>
      <p:pic>
        <p:nvPicPr>
          <p:cNvPr id="1923092" name="Picture 20"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00" y="235426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3093" name="Text Box 21"/>
          <p:cNvSpPr txBox="1">
            <a:spLocks noChangeArrowheads="1"/>
          </p:cNvSpPr>
          <p:nvPr/>
        </p:nvSpPr>
        <p:spPr bwMode="auto">
          <a:xfrm>
            <a:off x="736600" y="2312988"/>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Causas:</a:t>
            </a:r>
          </a:p>
        </p:txBody>
      </p:sp>
      <p:sp>
        <p:nvSpPr>
          <p:cNvPr id="1923094" name="Text Box 22"/>
          <p:cNvSpPr txBox="1">
            <a:spLocks noChangeArrowheads="1"/>
          </p:cNvSpPr>
          <p:nvPr/>
        </p:nvSpPr>
        <p:spPr bwMode="auto">
          <a:xfrm>
            <a:off x="1135063" y="2819400"/>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Pobre entrenamiento</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23095" name="Picture 23"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8" y="2894013"/>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23096" name="Text Box 24"/>
          <p:cNvSpPr txBox="1">
            <a:spLocks noChangeArrowheads="1"/>
          </p:cNvSpPr>
          <p:nvPr/>
        </p:nvSpPr>
        <p:spPr bwMode="auto">
          <a:xfrm>
            <a:off x="1135063" y="324802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Técnica motriz deficiente</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23097" name="Picture 25"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8" y="332263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23098" name="Text Box 26"/>
          <p:cNvSpPr txBox="1">
            <a:spLocks noChangeArrowheads="1"/>
          </p:cNvSpPr>
          <p:nvPr/>
        </p:nvSpPr>
        <p:spPr bwMode="auto">
          <a:xfrm>
            <a:off x="1135063" y="367982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Poblemas en el alineamiento anatómico</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23099" name="Picture 27"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8" y="375443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23100" name="Text Box 28"/>
          <p:cNvSpPr txBox="1">
            <a:spLocks noChangeArrowheads="1"/>
          </p:cNvSpPr>
          <p:nvPr/>
        </p:nvSpPr>
        <p:spPr bwMode="auto">
          <a:xfrm>
            <a:off x="1135063" y="4113213"/>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Uso de equipos inapropiados</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23101"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8" y="4187825"/>
            <a:ext cx="360362" cy="357188"/>
          </a:xfrm>
          <a:prstGeom prst="rect">
            <a:avLst/>
          </a:prstGeom>
          <a:noFill/>
          <a:extLst>
            <a:ext uri="{909E8E84-426E-40DD-AFC4-6F175D3DCCD1}">
              <a14:hiddenFill xmlns:a14="http://schemas.microsoft.com/office/drawing/2010/main">
                <a:solidFill>
                  <a:srgbClr val="FFFFFF"/>
                </a:solidFill>
              </a14:hiddenFill>
            </a:ext>
          </a:extLst>
        </p:spPr>
      </p:pic>
      <p:sp>
        <p:nvSpPr>
          <p:cNvPr id="1923102" name="Text Box 30"/>
          <p:cNvSpPr txBox="1">
            <a:spLocks noChangeArrowheads="1"/>
          </p:cNvSpPr>
          <p:nvPr/>
        </p:nvSpPr>
        <p:spPr bwMode="auto">
          <a:xfrm>
            <a:off x="1135063" y="4545013"/>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Ambiente donde practica el atleta:</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23103" name="Picture 31"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8" y="4619625"/>
            <a:ext cx="360362" cy="357188"/>
          </a:xfrm>
          <a:prstGeom prst="rect">
            <a:avLst/>
          </a:prstGeom>
          <a:noFill/>
          <a:extLst>
            <a:ext uri="{909E8E84-426E-40DD-AFC4-6F175D3DCCD1}">
              <a14:hiddenFill xmlns:a14="http://schemas.microsoft.com/office/drawing/2010/main">
                <a:solidFill>
                  <a:srgbClr val="FFFFFF"/>
                </a:solidFill>
              </a14:hiddenFill>
            </a:ext>
          </a:extLst>
        </p:spPr>
      </p:pic>
      <p:sp>
        <p:nvSpPr>
          <p:cNvPr id="1923104" name="Text Box 32"/>
          <p:cNvSpPr txBox="1">
            <a:spLocks noChangeArrowheads="1"/>
          </p:cNvSpPr>
          <p:nvPr/>
        </p:nvSpPr>
        <p:spPr bwMode="auto">
          <a:xfrm>
            <a:off x="1641475" y="5068888"/>
            <a:ext cx="7558088"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600">
                <a:solidFill>
                  <a:srgbClr val="000000"/>
                </a:solidFill>
                <a:latin typeface="Arial" charset="0"/>
              </a:rPr>
              <a:t>Tipos de superficies</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23105" name="Picture 33"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1113" y="5068888"/>
            <a:ext cx="354012" cy="360362"/>
          </a:xfrm>
          <a:prstGeom prst="rect">
            <a:avLst/>
          </a:prstGeom>
          <a:noFill/>
          <a:extLst>
            <a:ext uri="{909E8E84-426E-40DD-AFC4-6F175D3DCCD1}">
              <a14:hiddenFill xmlns:a14="http://schemas.microsoft.com/office/drawing/2010/main">
                <a:solidFill>
                  <a:srgbClr val="FFFFFF"/>
                </a:solidFill>
              </a14:hiddenFill>
            </a:ext>
          </a:extLst>
        </p:spPr>
      </p:pic>
      <p:sp>
        <p:nvSpPr>
          <p:cNvPr id="1923106" name="Text Box 34"/>
          <p:cNvSpPr txBox="1">
            <a:spLocks noChangeArrowheads="1"/>
          </p:cNvSpPr>
          <p:nvPr/>
        </p:nvSpPr>
        <p:spPr bwMode="auto">
          <a:xfrm>
            <a:off x="1638300" y="5500688"/>
            <a:ext cx="7558088"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600">
                <a:solidFill>
                  <a:srgbClr val="000000"/>
                </a:solidFill>
                <a:latin typeface="Arial" charset="0"/>
              </a:rPr>
              <a:t>Bajas o altas temperaturas</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23107" name="Picture 35"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7938" y="5500688"/>
            <a:ext cx="354012" cy="360362"/>
          </a:xfrm>
          <a:prstGeom prst="rect">
            <a:avLst/>
          </a:prstGeom>
          <a:noFill/>
          <a:extLst>
            <a:ext uri="{909E8E84-426E-40DD-AFC4-6F175D3DCCD1}">
              <a14:hiddenFill xmlns:a14="http://schemas.microsoft.com/office/drawing/2010/main">
                <a:solidFill>
                  <a:srgbClr val="FFFFFF"/>
                </a:solidFill>
              </a14:hiddenFill>
            </a:ext>
          </a:extLst>
        </p:spPr>
      </p:pic>
      <p:pic>
        <p:nvPicPr>
          <p:cNvPr id="1923108" name="Picture 36" descr="Kick_Soccer_001c_Belv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620713"/>
            <a:ext cx="2233612" cy="1568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92825"/>
            <a:ext cx="8785225"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“Overuse Syndromes,” por C. C. Teiz. En </a:t>
            </a:r>
            <a:r>
              <a:rPr lang="en-US" altLang="es-PR" sz="1200" i="1">
                <a:latin typeface="Times New Roman" pitchFamily="18" charset="0"/>
              </a:rPr>
              <a:t>Scientific Foundations of Sports Medicine</a:t>
            </a:r>
            <a:r>
              <a:rPr lang="en-US" altLang="es-PR" sz="1200" b="0">
                <a:latin typeface="Times New Roman" pitchFamily="18" charset="0"/>
              </a:rPr>
              <a:t>. (pp. 299-300), por</a:t>
            </a:r>
            <a:r>
              <a:rPr lang="es-ES" altLang="es-PR" sz="1200">
                <a:latin typeface="Times New Roman" pitchFamily="18" charset="0"/>
              </a:rPr>
              <a:t> </a:t>
            </a:r>
            <a:r>
              <a:rPr lang="es-ES" altLang="es-PR" sz="1200" b="0">
                <a:latin typeface="Times New Roman" pitchFamily="18" charset="0"/>
              </a:rPr>
              <a:t>C. C. Teitz. (Ed.), 1989, Philadelphia, PA: B.C. Decker, Inc. C</a:t>
            </a:r>
            <a:r>
              <a:rPr lang="en-US" altLang="es-PR" sz="1200" b="0">
                <a:latin typeface="Times New Roman" pitchFamily="18" charset="0"/>
              </a:rPr>
              <a:t>opyright 1989 por B.C. Decker, Inc.</a:t>
            </a:r>
          </a:p>
        </p:txBody>
      </p:sp>
    </p:spTree>
    <p:custDataLst>
      <p:tags r:id="rId1"/>
    </p:custDataLst>
  </p:cSld>
  <p:clrMapOvr>
    <a:masterClrMapping/>
  </p:clrMapOvr>
  <p:transition spd="slow">
    <p:checke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484438" y="982663"/>
            <a:ext cx="37004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3400" b="0">
                <a:solidFill>
                  <a:srgbClr val="484876"/>
                </a:solidFill>
                <a:effectLst>
                  <a:outerShdw blurRad="38100" dist="38100" dir="2700000" algn="tl">
                    <a:srgbClr val="C0C0C0"/>
                  </a:outerShdw>
                </a:effectLst>
                <a:latin typeface="Arial Black" pitchFamily="34" charset="0"/>
                <a:cs typeface="Arial" charset="0"/>
              </a:rPr>
              <a:t>DESGARRES MUSCULARES:</a:t>
            </a: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584450" y="1774825"/>
            <a:ext cx="34274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 TIPOS *</a:t>
            </a:r>
          </a:p>
        </p:txBody>
      </p:sp>
      <p:pic>
        <p:nvPicPr>
          <p:cNvPr id="1937448" name="Picture 40"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26685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7449" name="Text Box 41"/>
          <p:cNvSpPr txBox="1">
            <a:spLocks noChangeArrowheads="1"/>
          </p:cNvSpPr>
          <p:nvPr/>
        </p:nvSpPr>
        <p:spPr bwMode="auto">
          <a:xfrm>
            <a:off x="666750" y="2627313"/>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solidFill>
                  <a:srgbClr val="484876"/>
                </a:solidFill>
                <a:effectLst>
                  <a:outerShdw blurRad="38100" dist="38100" dir="2700000" algn="tl">
                    <a:srgbClr val="C0C0C0"/>
                  </a:outerShdw>
                </a:effectLst>
                <a:latin typeface="Arial" charset="0"/>
              </a:rPr>
              <a:t>”Strain” crónico</a:t>
            </a:r>
            <a:r>
              <a:rPr lang="en-US" altLang="es-PR" sz="2700">
                <a:latin typeface="Arial" charset="0"/>
              </a:rPr>
              <a:t>:</a:t>
            </a:r>
          </a:p>
        </p:txBody>
      </p:sp>
      <p:pic>
        <p:nvPicPr>
          <p:cNvPr id="1937450" name="Picture 42"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3243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7451" name="Text Box 43"/>
          <p:cNvSpPr txBox="1">
            <a:spLocks noChangeArrowheads="1"/>
          </p:cNvSpPr>
          <p:nvPr/>
        </p:nvSpPr>
        <p:spPr bwMode="auto">
          <a:xfrm>
            <a:off x="633413" y="4283075"/>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solidFill>
                  <a:srgbClr val="484876"/>
                </a:solidFill>
                <a:effectLst>
                  <a:outerShdw blurRad="38100" dist="38100" dir="2700000" algn="tl">
                    <a:srgbClr val="C0C0C0"/>
                  </a:outerShdw>
                </a:effectLst>
                <a:latin typeface="Arial" charset="0"/>
              </a:rPr>
              <a:t>”Strain” agudo</a:t>
            </a:r>
            <a:r>
              <a:rPr lang="en-US" altLang="es-PR" sz="2700">
                <a:latin typeface="Arial" charset="0"/>
              </a:rPr>
              <a:t>:</a:t>
            </a:r>
          </a:p>
        </p:txBody>
      </p:sp>
      <p:sp>
        <p:nvSpPr>
          <p:cNvPr id="1937452" name="Text Box 44"/>
          <p:cNvSpPr txBox="1">
            <a:spLocks noChangeArrowheads="1"/>
          </p:cNvSpPr>
          <p:nvPr/>
        </p:nvSpPr>
        <p:spPr bwMode="auto">
          <a:xfrm>
            <a:off x="666750" y="3133725"/>
            <a:ext cx="8247063"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2700" i="1">
                <a:latin typeface="Calibri" pitchFamily="34" charset="0"/>
              </a:rPr>
              <a:t>Causa fatiga muscular y consecuentemente espasmo muscular, miositis, isquemia deficiencia en el suministro al músculo)</a:t>
            </a:r>
            <a:endParaRPr lang="en-US" altLang="es-PR" sz="2700">
              <a:latin typeface="Arial" charset="0"/>
            </a:endParaRPr>
          </a:p>
        </p:txBody>
      </p:sp>
      <p:sp>
        <p:nvSpPr>
          <p:cNvPr id="1937453" name="Text Box 45"/>
          <p:cNvSpPr txBox="1">
            <a:spLocks noChangeArrowheads="1"/>
          </p:cNvSpPr>
          <p:nvPr/>
        </p:nvSpPr>
        <p:spPr bwMode="auto">
          <a:xfrm>
            <a:off x="666750" y="4789488"/>
            <a:ext cx="8247063"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2700" i="1">
                <a:latin typeface="Calibri" pitchFamily="34" charset="0"/>
              </a:rPr>
              <a:t>Puede ser el resultado de una fuerza violenta aplicada al músculo, tal como la violencia de un velocista saliendo de los bloques cuando sus músculo se contaren violentamente contra la resistencia de los bloque de salida</a:t>
            </a:r>
            <a:endParaRPr lang="en-US" altLang="es-PR" sz="2700">
              <a:latin typeface="Arial" charset="0"/>
            </a:endParaRPr>
          </a:p>
        </p:txBody>
      </p:sp>
      <p:pic>
        <p:nvPicPr>
          <p:cNvPr id="1937454" name="Picture 46" descr="Starting_Blocks_001b_Edge_GALL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46100"/>
            <a:ext cx="1995488"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937455" name="Picture 47" descr="Hamstrings_Legs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901700"/>
            <a:ext cx="2447925" cy="2022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916238" y="836613"/>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LESIONES EN LOS TEJIDOS BLANDOS:</a:t>
            </a: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916238" y="1630363"/>
            <a:ext cx="61198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CONCEPTO</a:t>
            </a:r>
          </a:p>
        </p:txBody>
      </p:sp>
      <p:pic>
        <p:nvPicPr>
          <p:cNvPr id="1941508" name="Picture 4"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3" y="24828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1509" name="Text Box 5"/>
          <p:cNvSpPr txBox="1">
            <a:spLocks noChangeArrowheads="1"/>
          </p:cNvSpPr>
          <p:nvPr/>
        </p:nvSpPr>
        <p:spPr bwMode="auto">
          <a:xfrm>
            <a:off x="595313" y="2441575"/>
            <a:ext cx="82470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Aquellas lesiones que afectan principalmente los siguientes tejidos:</a:t>
            </a:r>
          </a:p>
        </p:txBody>
      </p:sp>
      <p:sp>
        <p:nvSpPr>
          <p:cNvPr id="1941510" name="Text Box 6"/>
          <p:cNvSpPr txBox="1">
            <a:spLocks noChangeArrowheads="1"/>
          </p:cNvSpPr>
          <p:nvPr/>
        </p:nvSpPr>
        <p:spPr bwMode="auto">
          <a:xfrm>
            <a:off x="992188" y="430847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Conectivo: </a:t>
            </a:r>
            <a:r>
              <a:rPr lang="en-US" altLang="es-PR" sz="2600" i="1">
                <a:solidFill>
                  <a:srgbClr val="000000"/>
                </a:solidFill>
              </a:rPr>
              <a:t>Tendones, ligamentos y fascias</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41511" name="Picture 7"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263" y="438308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41512" name="Text Box 8"/>
          <p:cNvSpPr txBox="1">
            <a:spLocks noChangeArrowheads="1"/>
          </p:cNvSpPr>
          <p:nvPr/>
        </p:nvSpPr>
        <p:spPr bwMode="auto">
          <a:xfrm>
            <a:off x="992188" y="517207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Cartílago - </a:t>
            </a:r>
            <a:r>
              <a:rPr lang="en-US" altLang="es-PR" sz="2600" i="1">
                <a:solidFill>
                  <a:srgbClr val="000000"/>
                </a:solidFill>
              </a:rPr>
              <a:t>Hialino, bursa</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41513" name="Picture 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263" y="524668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41514" name="Text Box 10"/>
          <p:cNvSpPr txBox="1">
            <a:spLocks noChangeArrowheads="1"/>
          </p:cNvSpPr>
          <p:nvPr/>
        </p:nvSpPr>
        <p:spPr bwMode="auto">
          <a:xfrm>
            <a:off x="992188" y="3409950"/>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Muscular - </a:t>
            </a:r>
            <a:r>
              <a:rPr lang="en-US" altLang="es-PR" sz="2600" i="1">
                <a:solidFill>
                  <a:srgbClr val="000000"/>
                </a:solidFill>
              </a:rPr>
              <a:t>Esquelético o voluntario:</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41515" name="Picture 11"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263" y="3484563"/>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41516" name="Text Box 12"/>
          <p:cNvSpPr txBox="1">
            <a:spLocks noChangeArrowheads="1"/>
          </p:cNvSpPr>
          <p:nvPr/>
        </p:nvSpPr>
        <p:spPr bwMode="auto">
          <a:xfrm>
            <a:off x="992188" y="603567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Nervioso – </a:t>
            </a:r>
            <a:r>
              <a:rPr lang="en-US" altLang="es-PR" sz="2600" i="1">
                <a:solidFill>
                  <a:srgbClr val="000000"/>
                </a:solidFill>
              </a:rPr>
              <a:t>Nervios: </a:t>
            </a:r>
            <a:r>
              <a:rPr lang="en-US" altLang="es-PR" sz="2600" i="1">
                <a:solidFill>
                  <a:srgbClr val="000000"/>
                </a:solidFill>
                <a:latin typeface="Calibri" pitchFamily="34" charset="0"/>
              </a:rPr>
              <a:t>Neuritis, neuralgia, neuroma</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41517" name="Picture 13"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263" y="611028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41518" name="Text Box 14"/>
          <p:cNvSpPr txBox="1">
            <a:spLocks noChangeArrowheads="1"/>
          </p:cNvSpPr>
          <p:nvPr/>
        </p:nvSpPr>
        <p:spPr bwMode="auto">
          <a:xfrm>
            <a:off x="1044575" y="384175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Desgarros, contusiones, contracturas, miositis, atrofia, hernias</a:t>
            </a:r>
            <a:endParaRPr lang="en-US" altLang="es-PR" sz="2200" b="0" i="1">
              <a:solidFill>
                <a:srgbClr val="FF0000"/>
              </a:solidFill>
              <a:effectLst>
                <a:outerShdw blurRad="38100" dist="38100" dir="2700000" algn="tl">
                  <a:srgbClr val="C0C0C0"/>
                </a:outerShdw>
              </a:effectLst>
              <a:latin typeface="Calibri" pitchFamily="34" charset="0"/>
            </a:endParaRPr>
          </a:p>
        </p:txBody>
      </p:sp>
      <p:sp>
        <p:nvSpPr>
          <p:cNvPr id="1941519" name="Text Box 15"/>
          <p:cNvSpPr txBox="1">
            <a:spLocks noChangeArrowheads="1"/>
          </p:cNvSpPr>
          <p:nvPr/>
        </p:nvSpPr>
        <p:spPr bwMode="auto">
          <a:xfrm>
            <a:off x="1044575" y="5589588"/>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Condropatías/condromalacia, osteocondritis, sinovitis, bursitis</a:t>
            </a:r>
            <a:endParaRPr lang="en-US" altLang="es-PR" sz="2200" b="0" i="1">
              <a:solidFill>
                <a:srgbClr val="FF0000"/>
              </a:solidFill>
              <a:effectLst>
                <a:outerShdw blurRad="38100" dist="38100" dir="2700000" algn="tl">
                  <a:srgbClr val="C0C0C0"/>
                </a:outerShdw>
              </a:effectLst>
              <a:latin typeface="Calibri" pitchFamily="34" charset="0"/>
            </a:endParaRPr>
          </a:p>
        </p:txBody>
      </p:sp>
      <p:sp>
        <p:nvSpPr>
          <p:cNvPr id="1941520" name="Text Box 16"/>
          <p:cNvSpPr txBox="1">
            <a:spLocks noChangeArrowheads="1"/>
          </p:cNvSpPr>
          <p:nvPr/>
        </p:nvSpPr>
        <p:spPr bwMode="auto">
          <a:xfrm>
            <a:off x="1044575" y="472440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Tendinitis/tenosinovitis, esguinces, fascitis, rotura facial</a:t>
            </a:r>
            <a:endParaRPr lang="en-US" altLang="es-PR" sz="2200" b="0" i="1">
              <a:solidFill>
                <a:srgbClr val="FF0000"/>
              </a:solidFill>
              <a:effectLst>
                <a:outerShdw blurRad="38100" dist="38100" dir="2700000" algn="tl">
                  <a:srgbClr val="C0C0C0"/>
                </a:outerShdw>
              </a:effectLst>
              <a:latin typeface="Calibri" pitchFamily="34" charset="0"/>
            </a:endParaRPr>
          </a:p>
        </p:txBody>
      </p:sp>
      <p:pic>
        <p:nvPicPr>
          <p:cNvPr id="1941521" name="Picture 17" descr="base-of-the-nail_001b_Belve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620713"/>
            <a:ext cx="2519363" cy="16621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474788" y="836613"/>
            <a:ext cx="57594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400" b="0">
                <a:solidFill>
                  <a:srgbClr val="484876"/>
                </a:solidFill>
                <a:effectLst>
                  <a:outerShdw blurRad="38100" dist="38100" dir="2700000" algn="tl">
                    <a:srgbClr val="C0C0C0"/>
                  </a:outerShdw>
                </a:effectLst>
                <a:latin typeface="Arial Black" pitchFamily="34" charset="0"/>
                <a:cs typeface="Arial" charset="0"/>
              </a:rPr>
              <a:t>STRAINS:</a:t>
            </a:r>
            <a:br>
              <a:rPr lang="es-PR" altLang="es-PR" sz="3400" b="0">
                <a:solidFill>
                  <a:srgbClr val="484876"/>
                </a:solidFill>
                <a:effectLst>
                  <a:outerShdw blurRad="38100" dist="38100" dir="2700000" algn="tl">
                    <a:srgbClr val="C0C0C0"/>
                  </a:outerShdw>
                </a:effectLst>
                <a:latin typeface="Arial Black" pitchFamily="34" charset="0"/>
                <a:cs typeface="Arial" charset="0"/>
              </a:rPr>
            </a:br>
            <a:r>
              <a:rPr lang="es-PR" altLang="es-PR" sz="3400" b="0">
                <a:solidFill>
                  <a:srgbClr val="484876"/>
                </a:solidFill>
                <a:effectLst>
                  <a:outerShdw blurRad="38100" dist="38100" dir="2700000" algn="tl">
                    <a:srgbClr val="C0C0C0"/>
                  </a:outerShdw>
                </a:effectLst>
                <a:latin typeface="Arial Black" pitchFamily="34" charset="0"/>
                <a:cs typeface="Arial" charset="0"/>
              </a:rPr>
              <a:t>Conceptos en Español</a:t>
            </a: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39475" name="Picture 19"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13" y="19573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9476" name="Text Box 20"/>
          <p:cNvSpPr txBox="1">
            <a:spLocks noChangeArrowheads="1"/>
          </p:cNvSpPr>
          <p:nvPr/>
        </p:nvSpPr>
        <p:spPr bwMode="auto">
          <a:xfrm>
            <a:off x="773113" y="191611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Desagarros:</a:t>
            </a:r>
          </a:p>
        </p:txBody>
      </p:sp>
      <p:pic>
        <p:nvPicPr>
          <p:cNvPr id="1939477" name="Picture 21"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5" y="28940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9478" name="Text Box 22"/>
          <p:cNvSpPr txBox="1">
            <a:spLocks noChangeArrowheads="1"/>
          </p:cNvSpPr>
          <p:nvPr/>
        </p:nvSpPr>
        <p:spPr bwMode="auto">
          <a:xfrm>
            <a:off x="771525" y="2852738"/>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Roturas musculares:</a:t>
            </a:r>
          </a:p>
        </p:txBody>
      </p:sp>
      <p:pic>
        <p:nvPicPr>
          <p:cNvPr id="1939479" name="Picture 23"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5" y="38290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9480" name="Text Box 24"/>
          <p:cNvSpPr txBox="1">
            <a:spLocks noChangeArrowheads="1"/>
          </p:cNvSpPr>
          <p:nvPr/>
        </p:nvSpPr>
        <p:spPr bwMode="auto">
          <a:xfrm>
            <a:off x="771525" y="378777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Distensiones:</a:t>
            </a:r>
          </a:p>
        </p:txBody>
      </p:sp>
      <p:pic>
        <p:nvPicPr>
          <p:cNvPr id="1939481" name="Picture 25"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5" y="476567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9482" name="Text Box 26"/>
          <p:cNvSpPr txBox="1">
            <a:spLocks noChangeArrowheads="1"/>
          </p:cNvSpPr>
          <p:nvPr/>
        </p:nvSpPr>
        <p:spPr bwMode="auto">
          <a:xfrm>
            <a:off x="788988" y="472440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Tirón</a:t>
            </a:r>
          </a:p>
        </p:txBody>
      </p:sp>
      <p:pic>
        <p:nvPicPr>
          <p:cNvPr id="1939483" name="Picture 27"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5" y="570230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9484" name="Text Box 28"/>
          <p:cNvSpPr txBox="1">
            <a:spLocks noChangeArrowheads="1"/>
          </p:cNvSpPr>
          <p:nvPr/>
        </p:nvSpPr>
        <p:spPr bwMode="auto">
          <a:xfrm>
            <a:off x="771525" y="566102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El caballo de Charly (Charley horse)</a:t>
            </a:r>
          </a:p>
        </p:txBody>
      </p:sp>
      <p:sp>
        <p:nvSpPr>
          <p:cNvPr id="1939485" name="Text Box 29"/>
          <p:cNvSpPr txBox="1">
            <a:spLocks noChangeArrowheads="1"/>
          </p:cNvSpPr>
          <p:nvPr/>
        </p:nvSpPr>
        <p:spPr bwMode="auto">
          <a:xfrm>
            <a:off x="788988" y="240665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Interrupción en la continuidad de las celulas musculares</a:t>
            </a:r>
            <a:endParaRPr lang="en-US" altLang="es-PR" sz="2200" b="0" i="1">
              <a:solidFill>
                <a:srgbClr val="FF0000"/>
              </a:solidFill>
              <a:effectLst>
                <a:outerShdw blurRad="38100" dist="38100" dir="2700000" algn="tl">
                  <a:srgbClr val="C0C0C0"/>
                </a:outerShdw>
              </a:effectLst>
              <a:latin typeface="Calibri" pitchFamily="34" charset="0"/>
            </a:endParaRPr>
          </a:p>
        </p:txBody>
      </p:sp>
      <p:sp>
        <p:nvSpPr>
          <p:cNvPr id="1939486" name="Text Box 30"/>
          <p:cNvSpPr txBox="1">
            <a:spLocks noChangeArrowheads="1"/>
          </p:cNvSpPr>
          <p:nvPr/>
        </p:nvSpPr>
        <p:spPr bwMode="auto">
          <a:xfrm>
            <a:off x="788988" y="3355975"/>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Lesiones mayores del músculo entero o fascículos musculares</a:t>
            </a:r>
            <a:endParaRPr lang="en-US" altLang="es-PR" sz="2200" b="0" i="1">
              <a:solidFill>
                <a:srgbClr val="FF0000"/>
              </a:solidFill>
              <a:effectLst>
                <a:outerShdw blurRad="38100" dist="38100" dir="2700000" algn="tl">
                  <a:srgbClr val="C0C0C0"/>
                </a:outerShdw>
              </a:effectLst>
              <a:latin typeface="Calibri" pitchFamily="34" charset="0"/>
            </a:endParaRPr>
          </a:p>
        </p:txBody>
      </p:sp>
      <p:sp>
        <p:nvSpPr>
          <p:cNvPr id="1939487" name="Text Box 31"/>
          <p:cNvSpPr txBox="1">
            <a:spLocks noChangeArrowheads="1"/>
          </p:cNvSpPr>
          <p:nvPr/>
        </p:nvSpPr>
        <p:spPr bwMode="auto">
          <a:xfrm>
            <a:off x="754063" y="4259263"/>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Estiramientos violentos de las fibras musculares y tendones</a:t>
            </a:r>
            <a:endParaRPr lang="en-US" altLang="es-PR" sz="2200" b="0" i="1">
              <a:solidFill>
                <a:srgbClr val="FF0000"/>
              </a:solidFill>
              <a:effectLst>
                <a:outerShdw blurRad="38100" dist="38100" dir="2700000" algn="tl">
                  <a:srgbClr val="C0C0C0"/>
                </a:outerShdw>
              </a:effectLst>
              <a:latin typeface="Calibri" pitchFamily="34" charset="0"/>
            </a:endParaRPr>
          </a:p>
        </p:txBody>
      </p:sp>
      <p:sp>
        <p:nvSpPr>
          <p:cNvPr id="1939488" name="Text Box 32"/>
          <p:cNvSpPr txBox="1">
            <a:spLocks noChangeArrowheads="1"/>
          </p:cNvSpPr>
          <p:nvPr/>
        </p:nvSpPr>
        <p:spPr bwMode="auto">
          <a:xfrm>
            <a:off x="862013" y="519430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Signo cínico de un desgarro muscular</a:t>
            </a:r>
            <a:endParaRPr lang="en-US" altLang="es-PR" sz="2200" b="0" i="1">
              <a:solidFill>
                <a:srgbClr val="FF0000"/>
              </a:solidFill>
              <a:effectLst>
                <a:outerShdw blurRad="38100" dist="38100" dir="2700000" algn="tl">
                  <a:srgbClr val="C0C0C0"/>
                </a:outerShdw>
              </a:effectLst>
              <a:latin typeface="Calibri" pitchFamily="34" charset="0"/>
            </a:endParaRPr>
          </a:p>
        </p:txBody>
      </p:sp>
      <p:sp>
        <p:nvSpPr>
          <p:cNvPr id="1939489" name="Text Box 33"/>
          <p:cNvSpPr txBox="1">
            <a:spLocks noChangeArrowheads="1"/>
          </p:cNvSpPr>
          <p:nvPr/>
        </p:nvSpPr>
        <p:spPr bwMode="auto">
          <a:xfrm>
            <a:off x="754063" y="6130925"/>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Desagarro en el grupo muscular posterior al muslo</a:t>
            </a:r>
            <a:endParaRPr lang="en-US" altLang="es-PR" sz="2200" b="0" i="1">
              <a:solidFill>
                <a:srgbClr val="FF0000"/>
              </a:solidFill>
              <a:effectLst>
                <a:outerShdw blurRad="38100" dist="38100" dir="2700000" algn="tl">
                  <a:srgbClr val="C0C0C0"/>
                </a:outerShdw>
              </a:effectLst>
              <a:latin typeface="Calibri" pitchFamily="34" charset="0"/>
            </a:endParaRPr>
          </a:p>
        </p:txBody>
      </p:sp>
      <p:pic>
        <p:nvPicPr>
          <p:cNvPr id="1939490" name="Picture 34" descr="Hamstrings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549275"/>
            <a:ext cx="804863" cy="1274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24" y="621209"/>
            <a:ext cx="2195736" cy="1723615"/>
          </a:xfrm>
          <a:prstGeom prst="rect">
            <a:avLst/>
          </a:prstGeom>
        </p:spPr>
      </p:pic>
      <p:sp>
        <p:nvSpPr>
          <p:cNvPr id="20" name="Title 1"/>
          <p:cNvSpPr>
            <a:spLocks/>
          </p:cNvSpPr>
          <p:nvPr/>
        </p:nvSpPr>
        <p:spPr bwMode="auto">
          <a:xfrm>
            <a:off x="2411760" y="620688"/>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LABORATORIO: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TOLERANCIA CARDIORRESPIRATORIA</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1" name="Picture 2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1557685"/>
            <a:ext cx="270104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
          <p:cNvSpPr>
            <a:spLocks/>
          </p:cNvSpPr>
          <p:nvPr/>
        </p:nvSpPr>
        <p:spPr bwMode="auto">
          <a:xfrm>
            <a:off x="2555776" y="1629123"/>
            <a:ext cx="2592288"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ERGOMETRÍA</a:t>
            </a: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657" y="5202241"/>
            <a:ext cx="4360415" cy="1453473"/>
          </a:xfrm>
          <a:prstGeom prst="rect">
            <a:avLst/>
          </a:prstGeom>
          <a:effectLst>
            <a:softEdge rad="317500"/>
          </a:effectLst>
        </p:spPr>
      </p:pic>
      <p:sp>
        <p:nvSpPr>
          <p:cNvPr id="24" name="Text Box 4"/>
          <p:cNvSpPr txBox="1">
            <a:spLocks noChangeArrowheads="1"/>
          </p:cNvSpPr>
          <p:nvPr/>
        </p:nvSpPr>
        <p:spPr bwMode="auto">
          <a:xfrm>
            <a:off x="728840" y="2460016"/>
            <a:ext cx="8307656" cy="137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Medición directa del consumo de oxígeno máximo (vía </a:t>
            </a:r>
            <a:r>
              <a:rPr lang="es-PR" altLang="es-PR" sz="2600" b="1" dirty="0" err="1">
                <a:latin typeface="Arial" panose="020B0604020202020204" pitchFamily="34" charset="0"/>
                <a:cs typeface="Arial" panose="020B0604020202020204" pitchFamily="34" charset="0"/>
              </a:rPr>
              <a:t>espirometría</a:t>
            </a:r>
            <a:r>
              <a:rPr lang="es-PR" altLang="es-PR" sz="2600" b="1" dirty="0">
                <a:latin typeface="Arial" panose="020B0604020202020204" pitchFamily="34" charset="0"/>
                <a:cs typeface="Arial" panose="020B0604020202020204" pitchFamily="34" charset="0"/>
              </a:rPr>
              <a:t> en circuito abierto), mediante el empleo de </a:t>
            </a:r>
            <a:r>
              <a:rPr lang="es-PR" altLang="es-PR" sz="2600" b="1" dirty="0" err="1">
                <a:latin typeface="Arial" panose="020B0604020202020204" pitchFamily="34" charset="0"/>
                <a:cs typeface="Arial" panose="020B0604020202020204" pitchFamily="34" charset="0"/>
              </a:rPr>
              <a:t>ergómetros</a:t>
            </a:r>
            <a:r>
              <a:rPr lang="es-PR" altLang="es-PR" sz="2600" b="1" dirty="0">
                <a:latin typeface="Arial" panose="020B0604020202020204" pitchFamily="34" charset="0"/>
                <a:cs typeface="Arial" panose="020B0604020202020204" pitchFamily="34" charset="0"/>
              </a:rPr>
              <a:t> (</a:t>
            </a:r>
            <a:r>
              <a:rPr lang="es-PR" altLang="es-PR" sz="2600" b="1" dirty="0" err="1">
                <a:latin typeface="Arial" panose="020B0604020202020204" pitchFamily="34" charset="0"/>
                <a:cs typeface="Arial" panose="020B0604020202020204" pitchFamily="34" charset="0"/>
              </a:rPr>
              <a:t>Ej</a:t>
            </a:r>
            <a:r>
              <a:rPr lang="es-PR" altLang="es-PR" sz="2600" b="1" dirty="0">
                <a:latin typeface="Arial" panose="020B0604020202020204" pitchFamily="34" charset="0"/>
                <a:cs typeface="Arial" panose="020B0604020202020204" pitchFamily="34" charset="0"/>
              </a:rPr>
              <a:t>: banda sinfín,  </a:t>
            </a:r>
            <a:r>
              <a:rPr lang="es-PR" altLang="es-PR" sz="2600" b="1" dirty="0" err="1">
                <a:latin typeface="Arial" panose="020B0604020202020204" pitchFamily="34" charset="0"/>
                <a:cs typeface="Arial" panose="020B0604020202020204" pitchFamily="34" charset="0"/>
              </a:rPr>
              <a:t>cicloergómetro</a:t>
            </a:r>
            <a:r>
              <a:rPr lang="es-PR" altLang="es-PR" sz="2600" b="1" dirty="0">
                <a:latin typeface="Arial" panose="020B0604020202020204" pitchFamily="34" charset="0"/>
                <a:cs typeface="Arial" panose="020B0604020202020204" pitchFamily="34" charset="0"/>
              </a:rPr>
              <a:t>, </a:t>
            </a:r>
            <a:r>
              <a:rPr lang="es-PR" altLang="es-PR" sz="2600" b="1" dirty="0" err="1">
                <a:latin typeface="Arial" panose="020B0604020202020204" pitchFamily="34" charset="0"/>
                <a:cs typeface="Arial" panose="020B0604020202020204" pitchFamily="34" charset="0"/>
              </a:rPr>
              <a:t>remoergómetro</a:t>
            </a:r>
            <a:r>
              <a:rPr lang="es-PR" altLang="es-PR" sz="2600" b="1" dirty="0">
                <a:latin typeface="Arial" panose="020B0604020202020204" pitchFamily="34" charset="0"/>
                <a:cs typeface="Arial" panose="020B0604020202020204" pitchFamily="34" charset="0"/>
              </a:rPr>
              <a:t> y otros)</a:t>
            </a:r>
          </a:p>
        </p:txBody>
      </p:sp>
      <p:pic>
        <p:nvPicPr>
          <p:cNvPr id="25"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32" y="2416832"/>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p:cNvSpPr txBox="1">
            <a:spLocks noChangeArrowheads="1"/>
          </p:cNvSpPr>
          <p:nvPr/>
        </p:nvSpPr>
        <p:spPr bwMode="auto">
          <a:xfrm>
            <a:off x="728839" y="3891659"/>
            <a:ext cx="830765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ts val="2700"/>
              </a:lnSpc>
            </a:pPr>
            <a:r>
              <a:rPr lang="es-PR" altLang="es-PR" sz="2600" b="1" dirty="0">
                <a:latin typeface="Arial" panose="020B0604020202020204" pitchFamily="34" charset="0"/>
                <a:cs typeface="Arial" panose="020B0604020202020204" pitchFamily="34" charset="0"/>
              </a:rPr>
              <a:t>Evaluaciones </a:t>
            </a:r>
            <a:r>
              <a:rPr lang="es-PR" altLang="es-PR" sz="2600" b="1" dirty="0" err="1">
                <a:latin typeface="Arial" panose="020B0604020202020204" pitchFamily="34" charset="0"/>
                <a:cs typeface="Arial" panose="020B0604020202020204" pitchFamily="34" charset="0"/>
              </a:rPr>
              <a:t>ergométricas</a:t>
            </a:r>
            <a:r>
              <a:rPr lang="es-PR" altLang="es-PR" sz="2600" b="1" dirty="0">
                <a:latin typeface="Arial" panose="020B0604020202020204" pitchFamily="34" charset="0"/>
                <a:cs typeface="Arial" panose="020B0604020202020204" pitchFamily="34" charset="0"/>
              </a:rPr>
              <a:t>-funcionales máximas, de esfuerzo progresivo </a:t>
            </a:r>
            <a:r>
              <a:rPr lang="es-PR" altLang="es-PR" sz="2600" b="1" dirty="0" err="1">
                <a:latin typeface="Arial" panose="020B0604020202020204" pitchFamily="34" charset="0"/>
                <a:cs typeface="Arial" panose="020B0604020202020204" pitchFamily="34" charset="0"/>
              </a:rPr>
              <a:t>multietapa</a:t>
            </a:r>
            <a:r>
              <a:rPr lang="es-PR" altLang="es-PR" sz="2600" b="1" dirty="0">
                <a:latin typeface="Arial" panose="020B0604020202020204" pitchFamily="34" charset="0"/>
                <a:cs typeface="Arial" panose="020B0604020202020204" pitchFamily="34" charset="0"/>
              </a:rPr>
              <a:t> (</a:t>
            </a:r>
            <a:r>
              <a:rPr lang="es-PR" altLang="es-PR" sz="2600" b="1" dirty="0" err="1">
                <a:latin typeface="Arial" panose="020B0604020202020204" pitchFamily="34" charset="0"/>
                <a:cs typeface="Arial" panose="020B0604020202020204" pitchFamily="34" charset="0"/>
              </a:rPr>
              <a:t>Ej</a:t>
            </a:r>
            <a:r>
              <a:rPr lang="es-PR" altLang="es-PR" sz="2600" b="1" dirty="0">
                <a:latin typeface="Arial" panose="020B0604020202020204" pitchFamily="34" charset="0"/>
                <a:cs typeface="Arial" panose="020B0604020202020204" pitchFamily="34" charset="0"/>
              </a:rPr>
              <a:t>: electrocardiograma de ejercicio realizado en una banda sinfín)</a:t>
            </a:r>
          </a:p>
        </p:txBody>
      </p:sp>
      <p:pic>
        <p:nvPicPr>
          <p:cNvPr id="27"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32" y="3856992"/>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8144" y="5052591"/>
            <a:ext cx="2087488" cy="1574645"/>
          </a:xfrm>
          <a:prstGeom prst="rect">
            <a:avLst/>
          </a:prstGeom>
        </p:spPr>
      </p:pic>
    </p:spTree>
    <p:custDataLst>
      <p:tags r:id="rId1"/>
    </p:custDataLst>
    <p:extLst>
      <p:ext uri="{BB962C8B-B14F-4D97-AF65-F5344CB8AC3E}">
        <p14:creationId xmlns:p14="http://schemas.microsoft.com/office/powerpoint/2010/main" val="2235725919"/>
      </p:ext>
    </p:extLst>
  </p:cSld>
  <p:clrMapOvr>
    <a:masterClrMapping/>
  </p:clrMapOvr>
  <p:transition spd="slow">
    <p:checke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44" y="812502"/>
            <a:ext cx="3601692" cy="2376264"/>
          </a:xfrm>
          <a:prstGeom prst="rect">
            <a:avLst/>
          </a:prstGeom>
        </p:spPr>
      </p:pic>
      <p:sp>
        <p:nvSpPr>
          <p:cNvPr id="3" name="Title 1"/>
          <p:cNvSpPr>
            <a:spLocks/>
          </p:cNvSpPr>
          <p:nvPr/>
        </p:nvSpPr>
        <p:spPr bwMode="auto">
          <a:xfrm>
            <a:off x="3850431" y="1436365"/>
            <a:ext cx="5330081" cy="1128539"/>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LABORATORIO:</a:t>
            </a:r>
          </a:p>
          <a:p>
            <a:endParaRPr lang="es-PR" altLang="es-PR" sz="2400" dirty="0">
              <a:solidFill>
                <a:srgbClr val="484876"/>
              </a:solidFill>
              <a:effectLst>
                <a:outerShdw blurRad="38100" dist="38100" dir="2700000" algn="tl">
                  <a:srgbClr val="C0C0C0"/>
                </a:outerShdw>
              </a:effectLst>
              <a:latin typeface="Arial Black" pitchFamily="34" charset="0"/>
              <a:cs typeface="Arial" charset="0"/>
            </a:endParaRP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FORTALEZA MUSCULAR</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4" name="Text Box 2"/>
          <p:cNvSpPr txBox="1">
            <a:spLocks noChangeArrowheads="1"/>
          </p:cNvSpPr>
          <p:nvPr/>
        </p:nvSpPr>
        <p:spPr bwMode="auto">
          <a:xfrm>
            <a:off x="692327" y="3573016"/>
            <a:ext cx="8307657"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ts val="2700"/>
              </a:lnSpc>
            </a:pPr>
            <a:r>
              <a:rPr lang="es-PR" altLang="es-PR" sz="2600" b="1" dirty="0">
                <a:latin typeface="Arial" panose="020B0604020202020204" pitchFamily="34" charset="0"/>
                <a:cs typeface="Arial" panose="020B0604020202020204" pitchFamily="34" charset="0"/>
              </a:rPr>
              <a:t>Pruebas de la fortaleza muscular y de torque con dinamómetros </a:t>
            </a:r>
            <a:r>
              <a:rPr lang="es-PR" altLang="es-PR" sz="2600" b="1" dirty="0" err="1">
                <a:latin typeface="Arial" panose="020B0604020202020204" pitchFamily="34" charset="0"/>
                <a:cs typeface="Arial" panose="020B0604020202020204" pitchFamily="34" charset="0"/>
              </a:rPr>
              <a:t>isocinéticos</a:t>
            </a:r>
            <a:r>
              <a:rPr lang="es-PR" altLang="es-PR" sz="2600" b="1" dirty="0">
                <a:latin typeface="Arial" panose="020B0604020202020204" pitchFamily="34" charset="0"/>
                <a:cs typeface="Arial" panose="020B0604020202020204" pitchFamily="34" charset="0"/>
              </a:rPr>
              <a:t> (</a:t>
            </a:r>
            <a:r>
              <a:rPr lang="es-PR" altLang="es-PR" sz="2600" b="1" dirty="0" err="1">
                <a:latin typeface="Arial" panose="020B0604020202020204" pitchFamily="34" charset="0"/>
                <a:cs typeface="Arial" panose="020B0604020202020204" pitchFamily="34" charset="0"/>
              </a:rPr>
              <a:t>Ej</a:t>
            </a:r>
            <a:r>
              <a:rPr lang="es-PR" altLang="es-PR" sz="2600" b="1" dirty="0">
                <a:latin typeface="Arial" panose="020B0604020202020204" pitchFamily="34" charset="0"/>
                <a:cs typeface="Arial" panose="020B0604020202020204" pitchFamily="34" charset="0"/>
              </a:rPr>
              <a:t>: 1 repetición máxima – 1 RM)</a:t>
            </a:r>
          </a:p>
        </p:txBody>
      </p:sp>
      <p:pic>
        <p:nvPicPr>
          <p:cNvPr id="5"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58078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auto">
          <a:xfrm>
            <a:off x="692327" y="4886445"/>
            <a:ext cx="8128145" cy="137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Establecimiento de la fortaleza muscular mediante el uso de medidas isométricas, isotónicas o </a:t>
            </a:r>
            <a:r>
              <a:rPr lang="es-PR" altLang="es-PR" sz="2600" b="1" dirty="0" err="1">
                <a:latin typeface="Arial" panose="020B0604020202020204" pitchFamily="34" charset="0"/>
                <a:cs typeface="Arial" panose="020B0604020202020204" pitchFamily="34" charset="0"/>
              </a:rPr>
              <a:t>isocinéticas</a:t>
            </a:r>
            <a:r>
              <a:rPr lang="es-PR" altLang="es-PR" sz="2600" b="1" dirty="0">
                <a:latin typeface="Arial" panose="020B0604020202020204" pitchFamily="34" charset="0"/>
                <a:cs typeface="Arial" panose="020B0604020202020204" pitchFamily="34" charset="0"/>
              </a:rPr>
              <a:t> vía transductores de fuerza, o células de carga y medidores de deformación</a:t>
            </a:r>
          </a:p>
        </p:txBody>
      </p:sp>
      <p:pic>
        <p:nvPicPr>
          <p:cNvPr id="7"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868635"/>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033675"/>
      </p:ext>
    </p:extLst>
  </p:cSld>
  <p:clrMapOvr>
    <a:masterClrMapping/>
  </p:clrMapOvr>
  <p:transition spd="slow">
    <p:checke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24" y="659880"/>
            <a:ext cx="2965548" cy="1977032"/>
          </a:xfrm>
          <a:prstGeom prst="rect">
            <a:avLst/>
          </a:prstGeom>
        </p:spPr>
      </p:pic>
      <p:sp>
        <p:nvSpPr>
          <p:cNvPr id="3" name="Title 1"/>
          <p:cNvSpPr>
            <a:spLocks/>
          </p:cNvSpPr>
          <p:nvPr/>
        </p:nvSpPr>
        <p:spPr bwMode="auto">
          <a:xfrm>
            <a:off x="3419872" y="980207"/>
            <a:ext cx="5472608" cy="1368673"/>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600" dirty="0">
                <a:solidFill>
                  <a:srgbClr val="484876"/>
                </a:solidFill>
                <a:effectLst>
                  <a:outerShdw blurRad="38100" dist="38100" dir="2700000" algn="tl">
                    <a:srgbClr val="C0C0C0"/>
                  </a:outerShdw>
                </a:effectLst>
                <a:latin typeface="Arial Black" pitchFamily="34" charset="0"/>
                <a:cs typeface="Arial" charset="0"/>
              </a:rPr>
              <a:t>PRUEBAS DE LABORATORIO:</a:t>
            </a:r>
          </a:p>
          <a:p>
            <a:endParaRPr lang="es-PR" altLang="es-PR" sz="2600" dirty="0">
              <a:solidFill>
                <a:srgbClr val="484876"/>
              </a:solidFill>
              <a:effectLst>
                <a:outerShdw blurRad="38100" dist="38100" dir="2700000" algn="tl">
                  <a:srgbClr val="C0C0C0"/>
                </a:outerShdw>
              </a:effectLst>
              <a:latin typeface="Arial Black" pitchFamily="34" charset="0"/>
              <a:cs typeface="Arial" charset="0"/>
            </a:endParaRPr>
          </a:p>
          <a:p>
            <a:r>
              <a:rPr lang="en-US" altLang="es-PR" sz="2600" i="1" dirty="0">
                <a:solidFill>
                  <a:srgbClr val="484876"/>
                </a:solidFill>
                <a:effectLst>
                  <a:outerShdw blurRad="38100" dist="38100" dir="2700000" algn="tl">
                    <a:srgbClr val="C0C0C0"/>
                  </a:outerShdw>
                </a:effectLst>
                <a:latin typeface="Arial Black" pitchFamily="34" charset="0"/>
                <a:cs typeface="Arial" charset="0"/>
              </a:rPr>
              <a:t>CAPACIDAD ANAERÓBICA Y</a:t>
            </a:r>
          </a:p>
          <a:p>
            <a:r>
              <a:rPr lang="en-US" altLang="es-PR" sz="2600" i="1" dirty="0">
                <a:solidFill>
                  <a:srgbClr val="484876"/>
                </a:solidFill>
                <a:effectLst>
                  <a:outerShdw blurRad="38100" dist="38100" dir="2700000" algn="tl">
                    <a:srgbClr val="C0C0C0"/>
                  </a:outerShdw>
                </a:effectLst>
                <a:latin typeface="Arial Black" pitchFamily="34" charset="0"/>
                <a:cs typeface="Arial" charset="0"/>
              </a:rPr>
              <a:t>POTENCIA MUSCULAR</a:t>
            </a:r>
            <a:endParaRPr lang="es-PR" altLang="es-PR" sz="260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4" name="Text Box 9"/>
          <p:cNvSpPr txBox="1">
            <a:spLocks noChangeArrowheads="1"/>
          </p:cNvSpPr>
          <p:nvPr/>
        </p:nvSpPr>
        <p:spPr bwMode="auto">
          <a:xfrm>
            <a:off x="764335" y="2880716"/>
            <a:ext cx="812814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Prueba de potencia anaeróbica en la banda sinfín</a:t>
            </a:r>
          </a:p>
        </p:txBody>
      </p:sp>
      <p:pic>
        <p:nvPicPr>
          <p:cNvPr id="5" name="Picture 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86290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764336" y="4413273"/>
            <a:ext cx="769609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Prueba de la escalera de </a:t>
            </a:r>
            <a:r>
              <a:rPr lang="es-PR" altLang="es-PR" sz="2600" b="1" dirty="0" err="1">
                <a:latin typeface="Arial" panose="020B0604020202020204" pitchFamily="34" charset="0"/>
                <a:cs typeface="Arial" panose="020B0604020202020204" pitchFamily="34" charset="0"/>
              </a:rPr>
              <a:t>Margaria-Kalamen</a:t>
            </a:r>
            <a:endParaRPr lang="es-PR" altLang="es-PR" sz="2600" b="1" dirty="0">
              <a:latin typeface="Arial" panose="020B0604020202020204" pitchFamily="34" charset="0"/>
              <a:cs typeface="Arial" panose="020B0604020202020204" pitchFamily="34" charset="0"/>
            </a:endParaRPr>
          </a:p>
        </p:txBody>
      </p:sp>
      <p:pic>
        <p:nvPicPr>
          <p:cNvPr id="7"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437008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764335" y="5008645"/>
            <a:ext cx="8128145" cy="137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Determinación de la potencia muscular mediante pruebas de salto vertical que emplean platos de fuerza o </a:t>
            </a:r>
            <a:r>
              <a:rPr lang="es-PR" altLang="es-PR" sz="2600" b="1" dirty="0" err="1">
                <a:latin typeface="Arial" panose="020B0604020202020204" pitchFamily="34" charset="0"/>
                <a:cs typeface="Arial" panose="020B0604020202020204" pitchFamily="34" charset="0"/>
              </a:rPr>
              <a:t>matres</a:t>
            </a:r>
            <a:r>
              <a:rPr lang="es-PR" altLang="es-PR" sz="2600" b="1" dirty="0">
                <a:latin typeface="Arial" panose="020B0604020202020204" pitchFamily="34" charset="0"/>
                <a:cs typeface="Arial" panose="020B0604020202020204" pitchFamily="34" charset="0"/>
              </a:rPr>
              <a:t> con sensores de contacto (</a:t>
            </a:r>
            <a:r>
              <a:rPr lang="es-PR" altLang="es-PR" sz="2600" b="1" dirty="0" err="1">
                <a:latin typeface="Arial" panose="020B0604020202020204" pitchFamily="34" charset="0"/>
                <a:cs typeface="Arial" panose="020B0604020202020204" pitchFamily="34" charset="0"/>
              </a:rPr>
              <a:t>Ej</a:t>
            </a:r>
            <a:r>
              <a:rPr lang="es-PR" altLang="es-PR" sz="2600" b="1" dirty="0">
                <a:latin typeface="Arial" panose="020B0604020202020204" pitchFamily="34" charset="0"/>
                <a:cs typeface="Arial" panose="020B0604020202020204" pitchFamily="34" charset="0"/>
              </a:rPr>
              <a:t> </a:t>
            </a:r>
            <a:r>
              <a:rPr lang="es-PR" altLang="es-PR" sz="2600" b="1" dirty="0" err="1">
                <a:latin typeface="Arial" panose="020B0604020202020204" pitchFamily="34" charset="0"/>
                <a:cs typeface="Arial" panose="020B0604020202020204" pitchFamily="34" charset="0"/>
              </a:rPr>
              <a:t>ergobrinco</a:t>
            </a:r>
            <a:r>
              <a:rPr lang="es-PR" altLang="es-PR" sz="2600" b="1" dirty="0">
                <a:latin typeface="Arial" panose="020B0604020202020204" pitchFamily="34" charset="0"/>
                <a:cs typeface="Arial" panose="020B0604020202020204" pitchFamily="34" charset="0"/>
              </a:rPr>
              <a:t> de Bosco)</a:t>
            </a:r>
          </a:p>
        </p:txBody>
      </p:sp>
      <p:pic>
        <p:nvPicPr>
          <p:cNvPr id="9"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499083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p:cNvSpPr txBox="1">
            <a:spLocks noChangeArrowheads="1"/>
          </p:cNvSpPr>
          <p:nvPr/>
        </p:nvSpPr>
        <p:spPr bwMode="auto">
          <a:xfrm>
            <a:off x="764335" y="3520891"/>
            <a:ext cx="8128145"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Prueba anaeróbica en el </a:t>
            </a:r>
            <a:r>
              <a:rPr lang="es-PR" altLang="es-PR" sz="2600" b="1" dirty="0" err="1">
                <a:latin typeface="Arial" panose="020B0604020202020204" pitchFamily="34" charset="0"/>
                <a:cs typeface="Arial" panose="020B0604020202020204" pitchFamily="34" charset="0"/>
              </a:rPr>
              <a:t>cicloergómetros</a:t>
            </a:r>
            <a:r>
              <a:rPr lang="es-PR" altLang="es-PR" sz="2600" b="1" dirty="0">
                <a:latin typeface="Arial" panose="020B0604020202020204" pitchFamily="34" charset="0"/>
                <a:cs typeface="Arial" panose="020B0604020202020204" pitchFamily="34" charset="0"/>
              </a:rPr>
              <a:t> de </a:t>
            </a:r>
            <a:r>
              <a:rPr lang="es-PR" altLang="es-PR" sz="2600" b="1" dirty="0" err="1">
                <a:latin typeface="Arial" panose="020B0604020202020204" pitchFamily="34" charset="0"/>
                <a:cs typeface="Arial" panose="020B0604020202020204" pitchFamily="34" charset="0"/>
              </a:rPr>
              <a:t>Wingate</a:t>
            </a:r>
            <a:endParaRPr lang="es-PR" altLang="es-PR" sz="2600" b="1" dirty="0">
              <a:latin typeface="Arial" panose="020B0604020202020204" pitchFamily="34" charset="0"/>
              <a:cs typeface="Arial" panose="020B0604020202020204" pitchFamily="34" charset="0"/>
            </a:endParaRPr>
          </a:p>
        </p:txBody>
      </p:sp>
      <p:pic>
        <p:nvPicPr>
          <p:cNvPr id="11"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503081"/>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40902950"/>
      </p:ext>
    </p:extLst>
  </p:cSld>
  <p:clrMapOvr>
    <a:masterClrMapping/>
  </p:clrMapOvr>
  <p:transition spd="slow">
    <p:checke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61" y="5033618"/>
            <a:ext cx="6274807" cy="137261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548680"/>
            <a:ext cx="3290417" cy="2271449"/>
          </a:xfrm>
          <a:prstGeom prst="rect">
            <a:avLst/>
          </a:prstGeom>
        </p:spPr>
      </p:pic>
      <p:sp>
        <p:nvSpPr>
          <p:cNvPr id="14" name="Text Box 2"/>
          <p:cNvSpPr txBox="1">
            <a:spLocks noChangeArrowheads="1"/>
          </p:cNvSpPr>
          <p:nvPr/>
        </p:nvSpPr>
        <p:spPr bwMode="auto">
          <a:xfrm>
            <a:off x="728839" y="2959611"/>
            <a:ext cx="8307657"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ts val="2700"/>
              </a:lnSpc>
            </a:pPr>
            <a:r>
              <a:rPr lang="es-PR" altLang="es-PR" sz="2600" b="1" dirty="0">
                <a:latin typeface="Arial" panose="020B0604020202020204" pitchFamily="34" charset="0"/>
                <a:cs typeface="Arial" panose="020B0604020202020204" pitchFamily="34" charset="0"/>
              </a:rPr>
              <a:t>Evaluación del arco de movimiento mediante el empleo de goniómetros e </a:t>
            </a:r>
            <a:r>
              <a:rPr lang="es-PR" altLang="es-PR" sz="2600" b="1" dirty="0" err="1">
                <a:latin typeface="Arial" panose="020B0604020202020204" pitchFamily="34" charset="0"/>
                <a:cs typeface="Arial" panose="020B0604020202020204" pitchFamily="34" charset="0"/>
              </a:rPr>
              <a:t>inclinómetros</a:t>
            </a:r>
            <a:r>
              <a:rPr lang="es-PR" altLang="es-PR" sz="2600" b="1" dirty="0">
                <a:latin typeface="Arial" panose="020B0604020202020204" pitchFamily="34" charset="0"/>
                <a:cs typeface="Arial" panose="020B0604020202020204" pitchFamily="34" charset="0"/>
              </a:rPr>
              <a:t> calibrados en grados</a:t>
            </a:r>
          </a:p>
        </p:txBody>
      </p:sp>
      <p:pic>
        <p:nvPicPr>
          <p:cNvPr id="15"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292494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
          <p:cNvSpPr txBox="1">
            <a:spLocks noChangeArrowheads="1"/>
          </p:cNvSpPr>
          <p:nvPr/>
        </p:nvSpPr>
        <p:spPr bwMode="auto">
          <a:xfrm>
            <a:off x="728839" y="4149080"/>
            <a:ext cx="8128145"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Evaluación de la flexibilidad articular mediante el empleo de un flexómetro de </a:t>
            </a:r>
            <a:r>
              <a:rPr lang="es-PR" altLang="es-PR" sz="2600" b="1" dirty="0" err="1">
                <a:latin typeface="Arial" panose="020B0604020202020204" pitchFamily="34" charset="0"/>
                <a:cs typeface="Arial" panose="020B0604020202020204" pitchFamily="34" charset="0"/>
              </a:rPr>
              <a:t>Leighton</a:t>
            </a:r>
            <a:endParaRPr lang="es-PR" altLang="es-PR" sz="2600" b="1" dirty="0">
              <a:latin typeface="Arial" panose="020B0604020202020204" pitchFamily="34" charset="0"/>
              <a:cs typeface="Arial" panose="020B0604020202020204" pitchFamily="34" charset="0"/>
            </a:endParaRPr>
          </a:p>
        </p:txBody>
      </p:sp>
      <p:pic>
        <p:nvPicPr>
          <p:cNvPr id="17"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414908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p:cNvSpPr>
          <p:nvPr/>
        </p:nvSpPr>
        <p:spPr bwMode="auto">
          <a:xfrm>
            <a:off x="3419872" y="1124744"/>
            <a:ext cx="5472608" cy="1008633"/>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600" dirty="0">
                <a:solidFill>
                  <a:srgbClr val="484876"/>
                </a:solidFill>
                <a:effectLst>
                  <a:outerShdw blurRad="38100" dist="38100" dir="2700000" algn="tl">
                    <a:srgbClr val="C0C0C0"/>
                  </a:outerShdw>
                </a:effectLst>
                <a:latin typeface="Arial Black" pitchFamily="34" charset="0"/>
                <a:cs typeface="Arial" charset="0"/>
              </a:rPr>
              <a:t>PRUEBAS DE LABORATORIO:</a:t>
            </a:r>
          </a:p>
          <a:p>
            <a:endParaRPr lang="es-PR" altLang="es-PR" sz="2600" dirty="0">
              <a:solidFill>
                <a:srgbClr val="484876"/>
              </a:solidFill>
              <a:effectLst>
                <a:outerShdw blurRad="38100" dist="38100" dir="2700000" algn="tl">
                  <a:srgbClr val="C0C0C0"/>
                </a:outerShdw>
              </a:effectLst>
              <a:latin typeface="Arial Black" pitchFamily="34" charset="0"/>
              <a:cs typeface="Arial" charset="0"/>
            </a:endParaRPr>
          </a:p>
          <a:p>
            <a:r>
              <a:rPr lang="en-US" altLang="es-PR" sz="2600" i="1" dirty="0">
                <a:solidFill>
                  <a:srgbClr val="484876"/>
                </a:solidFill>
                <a:effectLst>
                  <a:outerShdw blurRad="38100" dist="38100" dir="2700000" algn="tl">
                    <a:srgbClr val="C0C0C0"/>
                  </a:outerShdw>
                </a:effectLst>
                <a:latin typeface="Arial Black" pitchFamily="34" charset="0"/>
                <a:cs typeface="Arial" charset="0"/>
              </a:rPr>
              <a:t>FLEXIBILIDAD ARTICULAR</a:t>
            </a:r>
            <a:endParaRPr lang="es-PR" altLang="es-PR" sz="2600" i="1" dirty="0">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extLst>
      <p:ext uri="{BB962C8B-B14F-4D97-AF65-F5344CB8AC3E}">
        <p14:creationId xmlns:p14="http://schemas.microsoft.com/office/powerpoint/2010/main" val="874975908"/>
      </p:ext>
    </p:extLst>
  </p:cSld>
  <p:clrMapOvr>
    <a:masterClrMapping/>
  </p:clrMapOvr>
  <p:transition spd="slow">
    <p:checke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p:cNvSpPr>
          <p:nvPr/>
        </p:nvSpPr>
        <p:spPr bwMode="auto">
          <a:xfrm>
            <a:off x="2977477" y="980728"/>
            <a:ext cx="5724127" cy="1224136"/>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700" dirty="0">
                <a:solidFill>
                  <a:srgbClr val="484876"/>
                </a:solidFill>
                <a:effectLst>
                  <a:outerShdw blurRad="38100" dist="38100" dir="2700000" algn="tl">
                    <a:srgbClr val="C0C0C0"/>
                  </a:outerShdw>
                </a:effectLst>
                <a:latin typeface="Arial Black" pitchFamily="34" charset="0"/>
                <a:cs typeface="Arial" charset="0"/>
              </a:rPr>
              <a:t>PRUEBAS DE LABORATORIO:</a:t>
            </a:r>
          </a:p>
          <a:p>
            <a:endParaRPr lang="es-PR" altLang="es-PR" sz="2700" dirty="0">
              <a:solidFill>
                <a:srgbClr val="484876"/>
              </a:solidFill>
              <a:effectLst>
                <a:outerShdw blurRad="38100" dist="38100" dir="2700000" algn="tl">
                  <a:srgbClr val="C0C0C0"/>
                </a:outerShdw>
              </a:effectLst>
              <a:latin typeface="Arial Black" pitchFamily="34" charset="0"/>
              <a:cs typeface="Arial" charset="0"/>
            </a:endParaRPr>
          </a:p>
          <a:p>
            <a:r>
              <a:rPr lang="en-US" altLang="es-PR" sz="2700" i="1" dirty="0">
                <a:solidFill>
                  <a:srgbClr val="484876"/>
                </a:solidFill>
                <a:effectLst>
                  <a:outerShdw blurRad="38100" dist="38100" dir="2700000" algn="tl">
                    <a:srgbClr val="C0C0C0"/>
                  </a:outerShdw>
                </a:effectLst>
                <a:latin typeface="Arial Black" pitchFamily="34" charset="0"/>
                <a:cs typeface="Arial" charset="0"/>
              </a:rPr>
              <a:t>COMPOSICIÓN CORPORAL</a:t>
            </a:r>
            <a:endParaRPr lang="es-PR" altLang="es-PR" sz="27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526858"/>
            <a:ext cx="2365917" cy="2066778"/>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699" y="4705852"/>
            <a:ext cx="2434905" cy="1868048"/>
          </a:xfrm>
          <a:prstGeom prst="rect">
            <a:avLst/>
          </a:prstGeom>
        </p:spPr>
      </p:pic>
      <p:sp>
        <p:nvSpPr>
          <p:cNvPr id="30" name="Text Box 4"/>
          <p:cNvSpPr txBox="1">
            <a:spLocks noChangeArrowheads="1"/>
          </p:cNvSpPr>
          <p:nvPr/>
        </p:nvSpPr>
        <p:spPr bwMode="auto">
          <a:xfrm>
            <a:off x="728840" y="2728547"/>
            <a:ext cx="8307656"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Imagen por resonancia magnética y tomografía computadorizada</a:t>
            </a:r>
          </a:p>
        </p:txBody>
      </p:sp>
      <p:pic>
        <p:nvPicPr>
          <p:cNvPr id="31"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2685363"/>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2"/>
          <p:cNvSpPr txBox="1">
            <a:spLocks noChangeArrowheads="1"/>
          </p:cNvSpPr>
          <p:nvPr/>
        </p:nvSpPr>
        <p:spPr bwMode="auto">
          <a:xfrm>
            <a:off x="728839" y="3501008"/>
            <a:ext cx="8128145" cy="153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Determinación de la densidad mineral (densitometría mineral ósea) mediante la técnica de </a:t>
            </a:r>
            <a:r>
              <a:rPr lang="es-PR" altLang="es-PR" sz="2600" b="1" dirty="0" err="1">
                <a:latin typeface="Arial" panose="020B0604020202020204" pitchFamily="34" charset="0"/>
                <a:cs typeface="Arial" panose="020B0604020202020204" pitchFamily="34" charset="0"/>
              </a:rPr>
              <a:t>absorciometría</a:t>
            </a:r>
            <a:r>
              <a:rPr lang="es-PR" altLang="es-PR" sz="2600" b="1" dirty="0">
                <a:latin typeface="Arial" panose="020B0604020202020204" pitchFamily="34" charset="0"/>
                <a:cs typeface="Arial" panose="020B0604020202020204" pitchFamily="34" charset="0"/>
              </a:rPr>
              <a:t> con rayos X de doble energía (DXA)</a:t>
            </a:r>
          </a:p>
        </p:txBody>
      </p:sp>
      <p:pic>
        <p:nvPicPr>
          <p:cNvPr id="33"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350100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4"/>
          <p:cNvSpPr txBox="1">
            <a:spLocks noChangeArrowheads="1"/>
          </p:cNvSpPr>
          <p:nvPr/>
        </p:nvSpPr>
        <p:spPr bwMode="auto">
          <a:xfrm>
            <a:off x="728840" y="5272384"/>
            <a:ext cx="830765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err="1">
                <a:latin typeface="Arial" panose="020B0604020202020204" pitchFamily="34" charset="0"/>
                <a:cs typeface="Arial" panose="020B0604020202020204" pitchFamily="34" charset="0"/>
              </a:rPr>
              <a:t>Interactancia</a:t>
            </a:r>
            <a:r>
              <a:rPr lang="es-PR" altLang="es-PR" sz="2600" b="1" dirty="0">
                <a:latin typeface="Arial" panose="020B0604020202020204" pitchFamily="34" charset="0"/>
                <a:cs typeface="Arial" panose="020B0604020202020204" pitchFamily="34" charset="0"/>
              </a:rPr>
              <a:t> por infrarrojos</a:t>
            </a:r>
          </a:p>
        </p:txBody>
      </p:sp>
      <p:pic>
        <p:nvPicPr>
          <p:cNvPr id="35"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5229200"/>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4"/>
          <p:cNvSpPr txBox="1">
            <a:spLocks noChangeArrowheads="1"/>
          </p:cNvSpPr>
          <p:nvPr/>
        </p:nvSpPr>
        <p:spPr bwMode="auto">
          <a:xfrm>
            <a:off x="728840" y="5992464"/>
            <a:ext cx="830765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Escáner corporal tridimensional</a:t>
            </a:r>
          </a:p>
        </p:txBody>
      </p:sp>
      <p:pic>
        <p:nvPicPr>
          <p:cNvPr id="37"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5949280"/>
            <a:ext cx="442395" cy="40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0534654"/>
      </p:ext>
    </p:extLst>
  </p:cSld>
  <p:clrMapOvr>
    <a:masterClrMapping/>
  </p:clrMapOvr>
  <p:transition spd="slow">
    <p:checke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p:cNvSpPr>
          <p:nvPr/>
        </p:nvSpPr>
        <p:spPr bwMode="auto">
          <a:xfrm>
            <a:off x="1691681" y="620688"/>
            <a:ext cx="5328592"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LABORATORIO: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FUNCIÓN PULMONAR</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9" name="Text Box 9"/>
          <p:cNvSpPr txBox="1">
            <a:spLocks noChangeArrowheads="1"/>
          </p:cNvSpPr>
          <p:nvPr/>
        </p:nvSpPr>
        <p:spPr bwMode="auto">
          <a:xfrm>
            <a:off x="836343" y="1558326"/>
            <a:ext cx="654396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E</a:t>
            </a:r>
            <a:r>
              <a:rPr lang="en-US" altLang="es-PR" sz="2600" b="1" dirty="0" err="1">
                <a:latin typeface="Arial" panose="020B0604020202020204" pitchFamily="34" charset="0"/>
                <a:cs typeface="Arial" panose="020B0604020202020204" pitchFamily="34" charset="0"/>
              </a:rPr>
              <a:t>valuación</a:t>
            </a:r>
            <a:r>
              <a:rPr lang="en-US" altLang="es-PR" sz="2600" b="1" dirty="0">
                <a:latin typeface="Arial" panose="020B0604020202020204" pitchFamily="34" charset="0"/>
                <a:cs typeface="Arial" panose="020B0604020202020204" pitchFamily="34" charset="0"/>
              </a:rPr>
              <a:t> de la f</a:t>
            </a:r>
            <a:r>
              <a:rPr lang="es-PR" altLang="es-PR" sz="2600" b="1" dirty="0">
                <a:latin typeface="Arial" panose="020B0604020202020204" pitchFamily="34" charset="0"/>
                <a:cs typeface="Arial" panose="020B0604020202020204" pitchFamily="34" charset="0"/>
              </a:rPr>
              <a:t>unción pulmonar:</a:t>
            </a:r>
          </a:p>
        </p:txBody>
      </p:sp>
      <p:pic>
        <p:nvPicPr>
          <p:cNvPr id="20"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49733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8"/>
          <p:cNvSpPr txBox="1">
            <a:spLocks noChangeArrowheads="1"/>
          </p:cNvSpPr>
          <p:nvPr/>
        </p:nvSpPr>
        <p:spPr bwMode="auto">
          <a:xfrm>
            <a:off x="1259458" y="2025930"/>
            <a:ext cx="7705030" cy="83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pPr>
            <a:r>
              <a:rPr lang="en-US" altLang="es-PR" sz="2700" b="1" dirty="0" err="1">
                <a:solidFill>
                  <a:srgbClr val="000000"/>
                </a:solidFill>
                <a:latin typeface="Calibri" pitchFamily="34" charset="0"/>
              </a:rPr>
              <a:t>Volumen</a:t>
            </a:r>
            <a:r>
              <a:rPr lang="en-US" altLang="es-PR" sz="2700" b="1" dirty="0">
                <a:solidFill>
                  <a:srgbClr val="000000"/>
                </a:solidFill>
                <a:latin typeface="Calibri" pitchFamily="34" charset="0"/>
              </a:rPr>
              <a:t> de </a:t>
            </a:r>
            <a:r>
              <a:rPr lang="en-US" altLang="es-PR" sz="2700" dirty="0" err="1">
                <a:solidFill>
                  <a:srgbClr val="000000"/>
                </a:solidFill>
                <a:latin typeface="Calibri" pitchFamily="34" charset="0"/>
              </a:rPr>
              <a:t>V</a:t>
            </a:r>
            <a:r>
              <a:rPr lang="en-US" altLang="es-PR" sz="2700" b="1" dirty="0" err="1">
                <a:solidFill>
                  <a:srgbClr val="000000"/>
                </a:solidFill>
                <a:latin typeface="Calibri" pitchFamily="34" charset="0"/>
              </a:rPr>
              <a:t>entilación</a:t>
            </a:r>
            <a:r>
              <a:rPr lang="en-US" altLang="es-PR" sz="2700" b="1" dirty="0">
                <a:solidFill>
                  <a:srgbClr val="000000"/>
                </a:solidFill>
                <a:latin typeface="Calibri" pitchFamily="34" charset="0"/>
              </a:rPr>
              <a:t> </a:t>
            </a:r>
            <a:r>
              <a:rPr lang="en-US" altLang="es-PR" sz="2700" dirty="0" err="1">
                <a:solidFill>
                  <a:srgbClr val="000000"/>
                </a:solidFill>
                <a:latin typeface="Calibri" pitchFamily="34" charset="0"/>
              </a:rPr>
              <a:t>P</a:t>
            </a:r>
            <a:r>
              <a:rPr lang="en-US" altLang="es-PR" sz="2700" b="1" dirty="0" err="1">
                <a:solidFill>
                  <a:srgbClr val="000000"/>
                </a:solidFill>
                <a:latin typeface="Calibri" pitchFamily="34" charset="0"/>
              </a:rPr>
              <a:t>ulmonar</a:t>
            </a:r>
            <a:r>
              <a:rPr lang="en-US" altLang="es-PR" sz="2700" b="1" dirty="0">
                <a:solidFill>
                  <a:srgbClr val="000000"/>
                </a:solidFill>
                <a:latin typeface="Calibri" pitchFamily="34" charset="0"/>
              </a:rPr>
              <a:t> (VVP), o</a:t>
            </a:r>
          </a:p>
          <a:p>
            <a:pPr algn="l" eaLnBrk="0" hangingPunct="0">
              <a:lnSpc>
                <a:spcPts val="2800"/>
              </a:lnSpc>
            </a:pPr>
            <a:r>
              <a:rPr lang="en-US" altLang="es-PR" sz="2700" b="1" dirty="0" err="1">
                <a:solidFill>
                  <a:srgbClr val="000000"/>
                </a:solidFill>
                <a:latin typeface="Calibri" pitchFamily="34" charset="0"/>
              </a:rPr>
              <a:t>Volumen</a:t>
            </a:r>
            <a:r>
              <a:rPr lang="en-US" altLang="es-PR" sz="2700" b="1" dirty="0">
                <a:solidFill>
                  <a:srgbClr val="000000"/>
                </a:solidFill>
                <a:latin typeface="Calibri" pitchFamily="34" charset="0"/>
              </a:rPr>
              <a:t> Normal (VN)</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2"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2079123"/>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8"/>
          <p:cNvSpPr txBox="1">
            <a:spLocks noChangeArrowheads="1"/>
          </p:cNvSpPr>
          <p:nvPr/>
        </p:nvSpPr>
        <p:spPr bwMode="auto">
          <a:xfrm>
            <a:off x="1259458" y="2818018"/>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Volumen</a:t>
            </a:r>
            <a:r>
              <a:rPr lang="en-US" altLang="es-PR" sz="2700" b="1" dirty="0">
                <a:solidFill>
                  <a:srgbClr val="000000"/>
                </a:solidFill>
                <a:latin typeface="Calibri" pitchFamily="34" charset="0"/>
              </a:rPr>
              <a:t> de </a:t>
            </a:r>
            <a:r>
              <a:rPr lang="en-US" altLang="es-PR" sz="2700" b="1" dirty="0" err="1">
                <a:solidFill>
                  <a:srgbClr val="000000"/>
                </a:solidFill>
                <a:latin typeface="Calibri" pitchFamily="34" charset="0"/>
              </a:rPr>
              <a:t>Reserva</a:t>
            </a:r>
            <a:r>
              <a:rPr lang="en-US" altLang="es-PR" sz="2700" b="1" dirty="0">
                <a:solidFill>
                  <a:srgbClr val="000000"/>
                </a:solidFill>
                <a:latin typeface="Calibri" pitchFamily="34" charset="0"/>
              </a:rPr>
              <a:t> </a:t>
            </a:r>
            <a:r>
              <a:rPr lang="en-US" altLang="es-PR" sz="2700" dirty="0" err="1">
                <a:solidFill>
                  <a:srgbClr val="000000"/>
                </a:solidFill>
                <a:latin typeface="Calibri" pitchFamily="34" charset="0"/>
              </a:rPr>
              <a:t>I</a:t>
            </a:r>
            <a:r>
              <a:rPr lang="en-US" altLang="es-PR" sz="2700" b="1" dirty="0" err="1">
                <a:solidFill>
                  <a:srgbClr val="000000"/>
                </a:solidFill>
                <a:latin typeface="Calibri" pitchFamily="34" charset="0"/>
              </a:rPr>
              <a:t>nspiratoria</a:t>
            </a:r>
            <a:r>
              <a:rPr lang="en-US" altLang="es-PR" sz="2700" b="1" dirty="0">
                <a:solidFill>
                  <a:srgbClr val="000000"/>
                </a:solidFill>
                <a:latin typeface="Calibri" pitchFamily="34" charset="0"/>
              </a:rPr>
              <a:t> (VRI)</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6"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2943219"/>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28"/>
          <p:cNvSpPr txBox="1">
            <a:spLocks noChangeArrowheads="1"/>
          </p:cNvSpPr>
          <p:nvPr/>
        </p:nvSpPr>
        <p:spPr bwMode="auto">
          <a:xfrm>
            <a:off x="1259458" y="3356992"/>
            <a:ext cx="7705030" cy="52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dirty="0" err="1">
                <a:solidFill>
                  <a:srgbClr val="000000"/>
                </a:solidFill>
                <a:latin typeface="Calibri" pitchFamily="34" charset="0"/>
              </a:rPr>
              <a:t>V</a:t>
            </a:r>
            <a:r>
              <a:rPr lang="en-US" altLang="es-PR" sz="2700" b="1" dirty="0" err="1">
                <a:solidFill>
                  <a:srgbClr val="000000"/>
                </a:solidFill>
                <a:latin typeface="Calibri" pitchFamily="34" charset="0"/>
              </a:rPr>
              <a:t>olumen</a:t>
            </a:r>
            <a:r>
              <a:rPr lang="en-US" altLang="es-PR" sz="2700" b="1" dirty="0">
                <a:solidFill>
                  <a:srgbClr val="000000"/>
                </a:solidFill>
                <a:latin typeface="Calibri" pitchFamily="34" charset="0"/>
              </a:rPr>
              <a:t> de </a:t>
            </a:r>
            <a:r>
              <a:rPr lang="en-US" altLang="es-PR" sz="2700" dirty="0" err="1">
                <a:solidFill>
                  <a:srgbClr val="000000"/>
                </a:solidFill>
                <a:latin typeface="Calibri" pitchFamily="34" charset="0"/>
              </a:rPr>
              <a:t>R</a:t>
            </a:r>
            <a:r>
              <a:rPr lang="en-US" altLang="es-PR" sz="2700" b="1" dirty="0" err="1">
                <a:solidFill>
                  <a:srgbClr val="000000"/>
                </a:solidFill>
                <a:latin typeface="Calibri" pitchFamily="34" charset="0"/>
              </a:rPr>
              <a:t>everva</a:t>
            </a:r>
            <a:r>
              <a:rPr lang="en-US" altLang="es-PR" sz="2700" b="1" dirty="0">
                <a:solidFill>
                  <a:srgbClr val="000000"/>
                </a:solidFill>
                <a:latin typeface="Calibri" pitchFamily="34" charset="0"/>
              </a:rPr>
              <a:t> </a:t>
            </a:r>
            <a:r>
              <a:rPr lang="en-US" altLang="es-PR" sz="2700" dirty="0" err="1">
                <a:solidFill>
                  <a:srgbClr val="000000"/>
                </a:solidFill>
                <a:latin typeface="Calibri" pitchFamily="34" charset="0"/>
              </a:rPr>
              <a:t>E</a:t>
            </a:r>
            <a:r>
              <a:rPr lang="en-US" altLang="es-PR" sz="2700" b="1" dirty="0" err="1">
                <a:solidFill>
                  <a:srgbClr val="000000"/>
                </a:solidFill>
                <a:latin typeface="Calibri" pitchFamily="34" charset="0"/>
              </a:rPr>
              <a:t>spiratoria</a:t>
            </a:r>
            <a:r>
              <a:rPr lang="en-US" altLang="es-PR" sz="2700" b="1" dirty="0">
                <a:solidFill>
                  <a:srgbClr val="000000"/>
                </a:solidFill>
                <a:latin typeface="Calibri" pitchFamily="34" charset="0"/>
              </a:rPr>
              <a:t> (VRE)</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28"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3482193"/>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28"/>
          <p:cNvSpPr txBox="1">
            <a:spLocks noChangeArrowheads="1"/>
          </p:cNvSpPr>
          <p:nvPr/>
        </p:nvSpPr>
        <p:spPr bwMode="auto">
          <a:xfrm>
            <a:off x="1259458" y="3895966"/>
            <a:ext cx="7705030" cy="52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Volumen</a:t>
            </a:r>
            <a:r>
              <a:rPr lang="en-US" altLang="es-PR" sz="2700" b="1" dirty="0">
                <a:solidFill>
                  <a:srgbClr val="000000"/>
                </a:solidFill>
                <a:latin typeface="Calibri" pitchFamily="34" charset="0"/>
              </a:rPr>
              <a:t> Residual (VR)</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30"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4021167"/>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28"/>
          <p:cNvSpPr txBox="1">
            <a:spLocks noChangeArrowheads="1"/>
          </p:cNvSpPr>
          <p:nvPr/>
        </p:nvSpPr>
        <p:spPr bwMode="auto">
          <a:xfrm>
            <a:off x="1259458" y="4434940"/>
            <a:ext cx="7705030" cy="52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Capacidad</a:t>
            </a:r>
            <a:r>
              <a:rPr lang="en-US" altLang="es-PR" sz="2700" b="1" dirty="0">
                <a:solidFill>
                  <a:srgbClr val="000000"/>
                </a:solidFill>
                <a:latin typeface="Calibri" pitchFamily="34" charset="0"/>
              </a:rPr>
              <a:t> </a:t>
            </a:r>
            <a:r>
              <a:rPr lang="en-US" altLang="es-PR" sz="2700" dirty="0">
                <a:solidFill>
                  <a:srgbClr val="000000"/>
                </a:solidFill>
                <a:latin typeface="Calibri" pitchFamily="34" charset="0"/>
              </a:rPr>
              <a:t>V</a:t>
            </a:r>
            <a:r>
              <a:rPr lang="en-US" altLang="es-PR" sz="2700" b="1" dirty="0">
                <a:solidFill>
                  <a:srgbClr val="000000"/>
                </a:solidFill>
                <a:latin typeface="Calibri" pitchFamily="34" charset="0"/>
              </a:rPr>
              <a:t>ital (CV) </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32"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4560141"/>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28"/>
          <p:cNvSpPr txBox="1">
            <a:spLocks noChangeArrowheads="1"/>
          </p:cNvSpPr>
          <p:nvPr/>
        </p:nvSpPr>
        <p:spPr bwMode="auto">
          <a:xfrm>
            <a:off x="1259458" y="4938996"/>
            <a:ext cx="7705030" cy="52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Capacidad</a:t>
            </a:r>
            <a:r>
              <a:rPr lang="en-US" altLang="es-PR" sz="2700" b="1" dirty="0">
                <a:solidFill>
                  <a:srgbClr val="000000"/>
                </a:solidFill>
                <a:latin typeface="Calibri" pitchFamily="34" charset="0"/>
              </a:rPr>
              <a:t> </a:t>
            </a:r>
            <a:r>
              <a:rPr lang="en-US" altLang="es-PR" sz="2700" dirty="0" err="1">
                <a:solidFill>
                  <a:srgbClr val="000000"/>
                </a:solidFill>
                <a:latin typeface="Calibri" pitchFamily="34" charset="0"/>
              </a:rPr>
              <a:t>I</a:t>
            </a:r>
            <a:r>
              <a:rPr lang="en-US" altLang="es-PR" sz="2700" b="1" dirty="0" err="1">
                <a:solidFill>
                  <a:srgbClr val="000000"/>
                </a:solidFill>
                <a:latin typeface="Calibri" pitchFamily="34" charset="0"/>
              </a:rPr>
              <a:t>nspiratoria</a:t>
            </a:r>
            <a:r>
              <a:rPr lang="en-US" altLang="es-PR" sz="2700" b="1" dirty="0">
                <a:solidFill>
                  <a:srgbClr val="000000"/>
                </a:solidFill>
                <a:latin typeface="Calibri" pitchFamily="34" charset="0"/>
              </a:rPr>
              <a:t> (CI)</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34"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5064197"/>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28"/>
          <p:cNvSpPr txBox="1">
            <a:spLocks noChangeArrowheads="1"/>
          </p:cNvSpPr>
          <p:nvPr/>
        </p:nvSpPr>
        <p:spPr bwMode="auto">
          <a:xfrm>
            <a:off x="1259458" y="5443052"/>
            <a:ext cx="7705030" cy="52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Capacidad</a:t>
            </a:r>
            <a:r>
              <a:rPr lang="en-US" altLang="es-PR" sz="2700" b="1" dirty="0">
                <a:solidFill>
                  <a:srgbClr val="000000"/>
                </a:solidFill>
                <a:latin typeface="Calibri" pitchFamily="34" charset="0"/>
              </a:rPr>
              <a:t> Residual </a:t>
            </a:r>
            <a:r>
              <a:rPr lang="en-US" altLang="es-PR" sz="2700" dirty="0" err="1">
                <a:solidFill>
                  <a:srgbClr val="000000"/>
                </a:solidFill>
                <a:latin typeface="Calibri" pitchFamily="34" charset="0"/>
              </a:rPr>
              <a:t>F</a:t>
            </a:r>
            <a:r>
              <a:rPr lang="en-US" altLang="es-PR" sz="2700" b="1" dirty="0" err="1">
                <a:solidFill>
                  <a:srgbClr val="000000"/>
                </a:solidFill>
                <a:latin typeface="Calibri" pitchFamily="34" charset="0"/>
              </a:rPr>
              <a:t>uncional</a:t>
            </a:r>
            <a:r>
              <a:rPr lang="en-US" altLang="es-PR" sz="2700" b="1" dirty="0">
                <a:solidFill>
                  <a:srgbClr val="000000"/>
                </a:solidFill>
                <a:latin typeface="Calibri" pitchFamily="34" charset="0"/>
              </a:rPr>
              <a:t> (CRF)</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36"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5568253"/>
            <a:ext cx="383260" cy="3788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28"/>
          <p:cNvSpPr txBox="1">
            <a:spLocks noChangeArrowheads="1"/>
          </p:cNvSpPr>
          <p:nvPr/>
        </p:nvSpPr>
        <p:spPr bwMode="auto">
          <a:xfrm>
            <a:off x="1259458" y="5996226"/>
            <a:ext cx="770503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700" b="1" dirty="0" err="1">
                <a:solidFill>
                  <a:srgbClr val="000000"/>
                </a:solidFill>
                <a:latin typeface="Calibri" pitchFamily="34" charset="0"/>
              </a:rPr>
              <a:t>Capacidad</a:t>
            </a:r>
            <a:r>
              <a:rPr lang="en-US" altLang="es-PR" sz="2700" b="1" dirty="0">
                <a:solidFill>
                  <a:srgbClr val="000000"/>
                </a:solidFill>
                <a:latin typeface="Calibri" pitchFamily="34" charset="0"/>
              </a:rPr>
              <a:t> </a:t>
            </a:r>
            <a:r>
              <a:rPr lang="en-US" altLang="es-PR" sz="2700" dirty="0" err="1">
                <a:solidFill>
                  <a:srgbClr val="000000"/>
                </a:solidFill>
                <a:latin typeface="Calibri" pitchFamily="34" charset="0"/>
              </a:rPr>
              <a:t>P</a:t>
            </a:r>
            <a:r>
              <a:rPr lang="en-US" altLang="es-PR" sz="2700" b="1" dirty="0" err="1">
                <a:solidFill>
                  <a:srgbClr val="000000"/>
                </a:solidFill>
                <a:latin typeface="Calibri" pitchFamily="34" charset="0"/>
              </a:rPr>
              <a:t>ulmonar</a:t>
            </a:r>
            <a:r>
              <a:rPr lang="en-US" altLang="es-PR" sz="2700" b="1" dirty="0">
                <a:solidFill>
                  <a:srgbClr val="000000"/>
                </a:solidFill>
                <a:latin typeface="Calibri" pitchFamily="34" charset="0"/>
              </a:rPr>
              <a:t> Total (CPT)</a:t>
            </a:r>
            <a:endParaRPr lang="en-US" altLang="es-PR" sz="2700" b="1" i="1" dirty="0">
              <a:solidFill>
                <a:srgbClr val="FF0000"/>
              </a:solidFill>
              <a:effectLst>
                <a:outerShdw blurRad="38100" dist="38100" dir="2700000" algn="tl">
                  <a:srgbClr val="C0C0C0"/>
                </a:outerShdw>
              </a:effectLst>
              <a:latin typeface="Calibri" pitchFamily="34" charset="0"/>
            </a:endParaRPr>
          </a:p>
        </p:txBody>
      </p:sp>
      <p:pic>
        <p:nvPicPr>
          <p:cNvPr id="50" name="Picture 29"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13" y="6121427"/>
            <a:ext cx="383260" cy="37885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697" y="551061"/>
            <a:ext cx="1224136" cy="913052"/>
          </a:xfrm>
          <a:prstGeom prst="rect">
            <a:avLst/>
          </a:prstGeom>
        </p:spPr>
      </p:pic>
    </p:spTree>
    <p:custDataLst>
      <p:tags r:id="rId1"/>
    </p:custDataLst>
    <p:extLst>
      <p:ext uri="{BB962C8B-B14F-4D97-AF65-F5344CB8AC3E}">
        <p14:creationId xmlns:p14="http://schemas.microsoft.com/office/powerpoint/2010/main" val="3329740108"/>
      </p:ext>
    </p:extLst>
  </p:cSld>
  <p:clrMapOvr>
    <a:masterClrMapping/>
  </p:clrMapOvr>
  <p:transition spd="slow">
    <p:check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59ECB360-9211-46AA-8726-FF1BC5239D92}"/>
              </a:ext>
            </a:extLst>
          </p:cNvPr>
          <p:cNvSpPr>
            <a:spLocks/>
          </p:cNvSpPr>
          <p:nvPr/>
        </p:nvSpPr>
        <p:spPr bwMode="auto">
          <a:xfrm>
            <a:off x="2560155" y="959488"/>
            <a:ext cx="441813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r>
              <a:rPr lang="es-PR" altLang="es-PR" sz="5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BOSQUEJO</a:t>
            </a:r>
            <a:endParaRPr lang="es-PR" altLang="es-PR" sz="5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C26DD7D7-2886-45B1-9E75-29097F8F92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195" y="637657"/>
            <a:ext cx="2124702" cy="1148488"/>
          </a:xfrm>
          <a:prstGeom prst="rect">
            <a:avLst/>
          </a:prstGeom>
        </p:spPr>
      </p:pic>
      <p:pic>
        <p:nvPicPr>
          <p:cNvPr id="43" name="Picture 42">
            <a:extLst>
              <a:ext uri="{FF2B5EF4-FFF2-40B4-BE49-F238E27FC236}">
                <a16:creationId xmlns:a16="http://schemas.microsoft.com/office/drawing/2014/main" id="{11F7AE61-90D3-4446-BDC3-B264E01766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5440" y="4014840"/>
            <a:ext cx="1857000" cy="1730960"/>
          </a:xfrm>
          <a:prstGeom prst="rect">
            <a:avLst/>
          </a:prstGeom>
        </p:spPr>
      </p:pic>
      <p:pic>
        <p:nvPicPr>
          <p:cNvPr id="44" name="Picture 43">
            <a:extLst>
              <a:ext uri="{FF2B5EF4-FFF2-40B4-BE49-F238E27FC236}">
                <a16:creationId xmlns:a16="http://schemas.microsoft.com/office/drawing/2014/main" id="{BFF5B32B-14FA-46EB-93DE-C2EF57FDDE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6488" y="1273267"/>
            <a:ext cx="3657354" cy="2438236"/>
          </a:xfrm>
          <a:prstGeom prst="rect">
            <a:avLst/>
          </a:prstGeom>
          <a:effectLst>
            <a:softEdge rad="635000"/>
          </a:effectLst>
        </p:spPr>
      </p:pic>
      <p:sp>
        <p:nvSpPr>
          <p:cNvPr id="45" name="Text Box 2">
            <a:extLst>
              <a:ext uri="{FF2B5EF4-FFF2-40B4-BE49-F238E27FC236}">
                <a16:creationId xmlns:a16="http://schemas.microsoft.com/office/drawing/2014/main" id="{224B3235-0500-4669-BC79-CF53D2FF06AD}"/>
              </a:ext>
            </a:extLst>
          </p:cNvPr>
          <p:cNvSpPr txBox="1">
            <a:spLocks noChangeArrowheads="1"/>
          </p:cNvSpPr>
          <p:nvPr/>
        </p:nvSpPr>
        <p:spPr bwMode="auto">
          <a:xfrm>
            <a:off x="836343" y="1922283"/>
            <a:ext cx="4239713"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Objetivos de </a:t>
            </a:r>
            <a:r>
              <a:rPr lang="es-PR" altLang="es-PR" sz="2600" dirty="0">
                <a:latin typeface="Arial" panose="020B0604020202020204" pitchFamily="34" charset="0"/>
                <a:cs typeface="Arial" panose="020B0604020202020204" pitchFamily="34" charset="0"/>
              </a:rPr>
              <a:t>a</a:t>
            </a:r>
            <a:r>
              <a:rPr lang="es-PR" altLang="es-PR" sz="2600" b="1" dirty="0">
                <a:latin typeface="Arial" panose="020B0604020202020204" pitchFamily="34" charset="0"/>
                <a:cs typeface="Arial" panose="020B0604020202020204" pitchFamily="34" charset="0"/>
              </a:rPr>
              <a:t>prendizaje</a:t>
            </a:r>
          </a:p>
        </p:txBody>
      </p:sp>
      <p:pic>
        <p:nvPicPr>
          <p:cNvPr id="46" name="Picture 3" descr="PntBlue1">
            <a:extLst>
              <a:ext uri="{FF2B5EF4-FFF2-40B4-BE49-F238E27FC236}">
                <a16:creationId xmlns:a16="http://schemas.microsoft.com/office/drawing/2014/main" id="{5D1C14CD-A7F8-4121-8BA0-271CD4560B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192228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4">
            <a:extLst>
              <a:ext uri="{FF2B5EF4-FFF2-40B4-BE49-F238E27FC236}">
                <a16:creationId xmlns:a16="http://schemas.microsoft.com/office/drawing/2014/main" id="{EF2D1DE1-9977-4A21-8D13-1D4C9CE26EA2}"/>
              </a:ext>
            </a:extLst>
          </p:cNvPr>
          <p:cNvSpPr txBox="1">
            <a:spLocks noChangeArrowheads="1"/>
          </p:cNvSpPr>
          <p:nvPr/>
        </p:nvSpPr>
        <p:spPr bwMode="auto">
          <a:xfrm>
            <a:off x="836344" y="2469523"/>
            <a:ext cx="315804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latin typeface="Arial" panose="020B0604020202020204" pitchFamily="34" charset="0"/>
                <a:cs typeface="Arial" panose="020B0604020202020204" pitchFamily="34" charset="0"/>
              </a:rPr>
              <a:t>A</a:t>
            </a:r>
            <a:r>
              <a:rPr lang="es-PR" altLang="es-PR" sz="2600" b="1" dirty="0">
                <a:latin typeface="Arial" panose="020B0604020202020204" pitchFamily="34" charset="0"/>
                <a:cs typeface="Arial" panose="020B0604020202020204" pitchFamily="34" charset="0"/>
              </a:rPr>
              <a:t>prendizaje móvil</a:t>
            </a:r>
            <a:endParaRPr lang="es-PR" altLang="es-PR" sz="2600" b="1" i="1" dirty="0">
              <a:latin typeface="Arial" panose="020B0604020202020204" pitchFamily="34" charset="0"/>
              <a:cs typeface="Arial" panose="020B0604020202020204" pitchFamily="34" charset="0"/>
            </a:endParaRPr>
          </a:p>
        </p:txBody>
      </p:sp>
      <p:pic>
        <p:nvPicPr>
          <p:cNvPr id="48" name="Picture 5" descr="PntBlue1">
            <a:extLst>
              <a:ext uri="{FF2B5EF4-FFF2-40B4-BE49-F238E27FC236}">
                <a16:creationId xmlns:a16="http://schemas.microsoft.com/office/drawing/2014/main" id="{A52DF024-2E84-4CF7-AEB7-7C3692323D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242633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11">
            <a:extLst>
              <a:ext uri="{FF2B5EF4-FFF2-40B4-BE49-F238E27FC236}">
                <a16:creationId xmlns:a16="http://schemas.microsoft.com/office/drawing/2014/main" id="{AE00CE3A-9002-4FEF-885F-EE4BF8747EB6}"/>
              </a:ext>
            </a:extLst>
          </p:cNvPr>
          <p:cNvSpPr txBox="1">
            <a:spLocks noChangeArrowheads="1"/>
          </p:cNvSpPr>
          <p:nvPr/>
        </p:nvSpPr>
        <p:spPr bwMode="auto">
          <a:xfrm>
            <a:off x="836344" y="2969546"/>
            <a:ext cx="261330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Introducción</a:t>
            </a:r>
          </a:p>
        </p:txBody>
      </p:sp>
      <p:pic>
        <p:nvPicPr>
          <p:cNvPr id="50" name="Picture 12" descr="PntBlue1">
            <a:extLst>
              <a:ext uri="{FF2B5EF4-FFF2-40B4-BE49-F238E27FC236}">
                <a16:creationId xmlns:a16="http://schemas.microsoft.com/office/drawing/2014/main" id="{DF0A31B6-91CA-4FAF-A43A-DD8C7DCE76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2935846"/>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9">
            <a:extLst>
              <a:ext uri="{FF2B5EF4-FFF2-40B4-BE49-F238E27FC236}">
                <a16:creationId xmlns:a16="http://schemas.microsoft.com/office/drawing/2014/main" id="{7AB0C9F2-9865-4AF3-94D8-1FF4A54E7F43}"/>
              </a:ext>
            </a:extLst>
          </p:cNvPr>
          <p:cNvSpPr txBox="1">
            <a:spLocks noChangeArrowheads="1"/>
          </p:cNvSpPr>
          <p:nvPr/>
        </p:nvSpPr>
        <p:spPr bwMode="auto">
          <a:xfrm>
            <a:off x="836345" y="5463034"/>
            <a:ext cx="200746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Preguntas</a:t>
            </a:r>
            <a:endParaRPr lang="es-PR" altLang="es-PR" sz="2600" b="1" i="1" dirty="0">
              <a:latin typeface="Arial" panose="020B0604020202020204" pitchFamily="34" charset="0"/>
              <a:cs typeface="Arial" panose="020B0604020202020204" pitchFamily="34" charset="0"/>
            </a:endParaRPr>
          </a:p>
        </p:txBody>
      </p:sp>
      <p:pic>
        <p:nvPicPr>
          <p:cNvPr id="52" name="Picture 10" descr="PntBlue1">
            <a:extLst>
              <a:ext uri="{FF2B5EF4-FFF2-40B4-BE49-F238E27FC236}">
                <a16:creationId xmlns:a16="http://schemas.microsoft.com/office/drawing/2014/main" id="{5A262CA8-FF60-46CC-8A13-B4768EBCAB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544522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2">
            <a:extLst>
              <a:ext uri="{FF2B5EF4-FFF2-40B4-BE49-F238E27FC236}">
                <a16:creationId xmlns:a16="http://schemas.microsoft.com/office/drawing/2014/main" id="{0CEEAC9E-E0E8-4A36-96C1-E7061BB84B71}"/>
              </a:ext>
            </a:extLst>
          </p:cNvPr>
          <p:cNvSpPr txBox="1">
            <a:spLocks noChangeArrowheads="1"/>
          </p:cNvSpPr>
          <p:nvPr/>
        </p:nvSpPr>
        <p:spPr bwMode="auto">
          <a:xfrm>
            <a:off x="836342" y="3439902"/>
            <a:ext cx="8307657"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Objetos de aprendizaje para dispositivos móviles</a:t>
            </a:r>
            <a:endParaRPr lang="es-PR" altLang="es-PR" sz="2600" b="1" i="1" dirty="0">
              <a:latin typeface="Arial" panose="020B0604020202020204" pitchFamily="34" charset="0"/>
              <a:cs typeface="Arial" panose="020B0604020202020204" pitchFamily="34" charset="0"/>
            </a:endParaRPr>
          </a:p>
        </p:txBody>
      </p:sp>
      <p:pic>
        <p:nvPicPr>
          <p:cNvPr id="54" name="Picture 3" descr="PntBlue1">
            <a:extLst>
              <a:ext uri="{FF2B5EF4-FFF2-40B4-BE49-F238E27FC236}">
                <a16:creationId xmlns:a16="http://schemas.microsoft.com/office/drawing/2014/main" id="{69321901-2173-4159-8291-5EF4A7563E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34399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5" name="Text Box 4">
            <a:extLst>
              <a:ext uri="{FF2B5EF4-FFF2-40B4-BE49-F238E27FC236}">
                <a16:creationId xmlns:a16="http://schemas.microsoft.com/office/drawing/2014/main" id="{DBC5886D-B494-494B-8AAE-7E4CA97D8FF8}"/>
              </a:ext>
            </a:extLst>
          </p:cNvPr>
          <p:cNvSpPr txBox="1">
            <a:spLocks noChangeArrowheads="1"/>
          </p:cNvSpPr>
          <p:nvPr/>
        </p:nvSpPr>
        <p:spPr bwMode="auto">
          <a:xfrm>
            <a:off x="836344" y="3987142"/>
            <a:ext cx="170155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Videos</a:t>
            </a:r>
            <a:endParaRPr lang="es-PR" altLang="es-PR" sz="2600" b="1" i="1" dirty="0">
              <a:latin typeface="Arial" panose="020B0604020202020204" pitchFamily="34" charset="0"/>
              <a:cs typeface="Arial" panose="020B0604020202020204" pitchFamily="34" charset="0"/>
            </a:endParaRPr>
          </a:p>
        </p:txBody>
      </p:sp>
      <p:pic>
        <p:nvPicPr>
          <p:cNvPr id="56" name="Picture 5" descr="PntBlue1">
            <a:extLst>
              <a:ext uri="{FF2B5EF4-FFF2-40B4-BE49-F238E27FC236}">
                <a16:creationId xmlns:a16="http://schemas.microsoft.com/office/drawing/2014/main" id="{AF5AE200-3982-48EB-9E59-F58EBE4948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394395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2">
            <a:extLst>
              <a:ext uri="{FF2B5EF4-FFF2-40B4-BE49-F238E27FC236}">
                <a16:creationId xmlns:a16="http://schemas.microsoft.com/office/drawing/2014/main" id="{A5B9329F-2A36-4127-84CE-27A0611E9582}"/>
              </a:ext>
            </a:extLst>
          </p:cNvPr>
          <p:cNvSpPr txBox="1">
            <a:spLocks noChangeArrowheads="1"/>
          </p:cNvSpPr>
          <p:nvPr/>
        </p:nvSpPr>
        <p:spPr bwMode="auto">
          <a:xfrm>
            <a:off x="836343" y="4442563"/>
            <a:ext cx="5319833"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Direcciones web recomendadas</a:t>
            </a:r>
            <a:endParaRPr lang="es-PR" altLang="es-PR" sz="2600" b="1" i="1" dirty="0">
              <a:latin typeface="Arial" panose="020B0604020202020204" pitchFamily="34" charset="0"/>
              <a:cs typeface="Arial" panose="020B0604020202020204" pitchFamily="34" charset="0"/>
            </a:endParaRPr>
          </a:p>
        </p:txBody>
      </p:sp>
      <p:pic>
        <p:nvPicPr>
          <p:cNvPr id="58" name="Picture 3" descr="PntBlue1">
            <a:extLst>
              <a:ext uri="{FF2B5EF4-FFF2-40B4-BE49-F238E27FC236}">
                <a16:creationId xmlns:a16="http://schemas.microsoft.com/office/drawing/2014/main" id="{F9FA4F60-0D42-4FD2-A2A4-83253FCAFA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444256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4">
            <a:extLst>
              <a:ext uri="{FF2B5EF4-FFF2-40B4-BE49-F238E27FC236}">
                <a16:creationId xmlns:a16="http://schemas.microsoft.com/office/drawing/2014/main" id="{25B8FFC3-B4E5-4E14-B82E-B8A8DF3C9B05}"/>
              </a:ext>
            </a:extLst>
          </p:cNvPr>
          <p:cNvSpPr txBox="1">
            <a:spLocks noChangeArrowheads="1"/>
          </p:cNvSpPr>
          <p:nvPr/>
        </p:nvSpPr>
        <p:spPr bwMode="auto">
          <a:xfrm>
            <a:off x="836344" y="4989803"/>
            <a:ext cx="243951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latin typeface="Arial" panose="020B0604020202020204" pitchFamily="34" charset="0"/>
                <a:cs typeface="Arial" panose="020B0604020202020204" pitchFamily="34" charset="0"/>
              </a:rPr>
              <a:t>Referencias</a:t>
            </a:r>
            <a:endParaRPr lang="es-PR" altLang="es-PR" sz="2600" b="1" i="1" dirty="0">
              <a:latin typeface="Arial" panose="020B0604020202020204" pitchFamily="34" charset="0"/>
              <a:cs typeface="Arial" panose="020B0604020202020204" pitchFamily="34" charset="0"/>
            </a:endParaRPr>
          </a:p>
        </p:txBody>
      </p:sp>
      <p:pic>
        <p:nvPicPr>
          <p:cNvPr id="60" name="Picture 5" descr="PntBlue1">
            <a:extLst>
              <a:ext uri="{FF2B5EF4-FFF2-40B4-BE49-F238E27FC236}">
                <a16:creationId xmlns:a16="http://schemas.microsoft.com/office/drawing/2014/main" id="{A75D168A-76AB-48B9-97FC-E541B2F4DD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494661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9">
            <a:extLst>
              <a:ext uri="{FF2B5EF4-FFF2-40B4-BE49-F238E27FC236}">
                <a16:creationId xmlns:a16="http://schemas.microsoft.com/office/drawing/2014/main" id="{F2BB2973-3225-45B2-96C3-C0D2CE80AA72}"/>
              </a:ext>
            </a:extLst>
          </p:cNvPr>
          <p:cNvSpPr txBox="1">
            <a:spLocks noChangeArrowheads="1"/>
          </p:cNvSpPr>
          <p:nvPr/>
        </p:nvSpPr>
        <p:spPr bwMode="auto">
          <a:xfrm>
            <a:off x="836343" y="5968907"/>
            <a:ext cx="769609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latin typeface="Arial" panose="020B0604020202020204" pitchFamily="34" charset="0"/>
                <a:cs typeface="Arial" panose="020B0604020202020204" pitchFamily="34" charset="0"/>
              </a:rPr>
              <a:t>Cómo contactar al profesor</a:t>
            </a:r>
            <a:r>
              <a:rPr lang="es-PR" altLang="es-PR" sz="2600" b="1" dirty="0">
                <a:latin typeface="Arial" panose="020B0604020202020204" pitchFamily="34" charset="0"/>
                <a:cs typeface="Arial" panose="020B0604020202020204" pitchFamily="34" charset="0"/>
              </a:rPr>
              <a:t>: </a:t>
            </a:r>
            <a:r>
              <a:rPr lang="es-PR" altLang="es-PR" sz="2600" i="1" dirty="0">
                <a:latin typeface="Arial" panose="020B0604020202020204" pitchFamily="34" charset="0"/>
                <a:cs typeface="Arial" panose="020B0604020202020204" pitchFamily="34" charset="0"/>
              </a:rPr>
              <a:t>C</a:t>
            </a:r>
            <a:r>
              <a:rPr lang="es-PR" altLang="es-PR" sz="2600" b="1" i="1" dirty="0">
                <a:latin typeface="Arial" panose="020B0604020202020204" pitchFamily="34" charset="0"/>
                <a:cs typeface="Arial" panose="020B0604020202020204" pitchFamily="34" charset="0"/>
              </a:rPr>
              <a:t>orreo/Teléfono</a:t>
            </a:r>
          </a:p>
        </p:txBody>
      </p:sp>
      <p:pic>
        <p:nvPicPr>
          <p:cNvPr id="62" name="Picture 10" descr="PntBlue1">
            <a:extLst>
              <a:ext uri="{FF2B5EF4-FFF2-40B4-BE49-F238E27FC236}">
                <a16:creationId xmlns:a16="http://schemas.microsoft.com/office/drawing/2014/main" id="{4846EB3A-BA51-4FEB-ADEB-5046F06424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5951097"/>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9984049"/>
      </p:ext>
    </p:extLst>
  </p:cSld>
  <p:clrMapOvr>
    <a:masterClrMapping/>
  </p:clrMapOvr>
  <p:transition spd="slow">
    <p:newsflash/>
    <p:sndAc>
      <p:stSnd>
        <p:snd r:embed="rId4" name="breeze.wav"/>
      </p:stSnd>
    </p:sndAc>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555875" y="1198563"/>
            <a:ext cx="58689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a:solidFill>
                  <a:srgbClr val="484876"/>
                </a:solidFill>
                <a:effectLst>
                  <a:outerShdw blurRad="38100" dist="38100" dir="2700000" algn="tl">
                    <a:srgbClr val="C0C0C0"/>
                  </a:outerShdw>
                </a:effectLst>
                <a:latin typeface="Arial Black" pitchFamily="34" charset="0"/>
                <a:cs typeface="Arial" charset="0"/>
              </a:rPr>
              <a:t>DESGARRES –</a:t>
            </a:r>
            <a:br>
              <a:rPr lang="es-PR" altLang="es-PR" sz="3600" b="0">
                <a:solidFill>
                  <a:srgbClr val="484876"/>
                </a:solidFill>
                <a:effectLst>
                  <a:outerShdw blurRad="38100" dist="38100" dir="2700000" algn="tl">
                    <a:srgbClr val="C0C0C0"/>
                  </a:outerShdw>
                </a:effectLst>
                <a:latin typeface="Arial Black" pitchFamily="34" charset="0"/>
                <a:cs typeface="Arial" charset="0"/>
              </a:rPr>
            </a:br>
            <a:r>
              <a:rPr lang="es-PR" altLang="es-PR" sz="3600" b="0" i="1">
                <a:solidFill>
                  <a:srgbClr val="484876"/>
                </a:solidFill>
                <a:effectLst>
                  <a:outerShdw blurRad="38100" dist="38100" dir="2700000" algn="tl">
                    <a:srgbClr val="C0C0C0"/>
                  </a:outerShdw>
                </a:effectLst>
                <a:latin typeface="Arial Black" pitchFamily="34" charset="0"/>
                <a:cs typeface="Arial" charset="0"/>
              </a:rPr>
              <a:t>MUSCULARES Y LIGAMENTOSOS</a:t>
            </a:r>
            <a:r>
              <a:rPr lang="es-PR" altLang="es-PR" sz="3600" b="0">
                <a:solidFill>
                  <a:srgbClr val="484876"/>
                </a:solidFill>
                <a:effectLst>
                  <a:outerShdw blurRad="38100" dist="38100" dir="2700000" algn="tl">
                    <a:srgbClr val="C0C0C0"/>
                  </a:outerShdw>
                </a:effectLst>
                <a:latin typeface="Arial Black" pitchFamily="34" charset="0"/>
                <a:cs typeface="Arial" charset="0"/>
              </a:rPr>
              <a:t>:</a:t>
            </a:r>
            <a:br>
              <a:rPr lang="es-PR" altLang="es-PR" sz="3800" b="0">
                <a:solidFill>
                  <a:srgbClr val="484876"/>
                </a:solidFill>
                <a:effectLst>
                  <a:outerShdw blurRad="38100" dist="38100" dir="2700000" algn="tl">
                    <a:srgbClr val="C0C0C0"/>
                  </a:outerShdw>
                </a:effectLst>
                <a:latin typeface="Arial Black" pitchFamily="34" charset="0"/>
                <a:cs typeface="Arial" charset="0"/>
              </a:rPr>
            </a:br>
            <a:endParaRPr lang="es-PR" altLang="es-PR" sz="38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557463" y="2638425"/>
            <a:ext cx="62642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GRADOS DE SEVERIDAD</a:t>
            </a:r>
          </a:p>
        </p:txBody>
      </p:sp>
      <p:pic>
        <p:nvPicPr>
          <p:cNvPr id="1970197" name="Picture 21" descr="Strain1_Belv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692150"/>
            <a:ext cx="1876425" cy="2809875"/>
          </a:xfrm>
          <a:prstGeom prst="rect">
            <a:avLst/>
          </a:prstGeom>
          <a:noFill/>
          <a:extLst>
            <a:ext uri="{909E8E84-426E-40DD-AFC4-6F175D3DCCD1}">
              <a14:hiddenFill xmlns:a14="http://schemas.microsoft.com/office/drawing/2010/main">
                <a:solidFill>
                  <a:srgbClr val="FFFFFF"/>
                </a:solidFill>
              </a14:hiddenFill>
            </a:ext>
          </a:extLst>
        </p:spPr>
      </p:pic>
      <p:pic>
        <p:nvPicPr>
          <p:cNvPr id="1970198" name="Picture 2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7576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0199" name="Text Box 23"/>
          <p:cNvSpPr txBox="1">
            <a:spLocks noChangeArrowheads="1"/>
          </p:cNvSpPr>
          <p:nvPr/>
        </p:nvSpPr>
        <p:spPr bwMode="auto">
          <a:xfrm>
            <a:off x="811213" y="3716338"/>
            <a:ext cx="82454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Primer grado:</a:t>
            </a:r>
          </a:p>
        </p:txBody>
      </p:sp>
      <p:sp>
        <p:nvSpPr>
          <p:cNvPr id="1970200" name="Text Box 24"/>
          <p:cNvSpPr txBox="1">
            <a:spLocks noChangeArrowheads="1"/>
          </p:cNvSpPr>
          <p:nvPr/>
        </p:nvSpPr>
        <p:spPr bwMode="auto">
          <a:xfrm>
            <a:off x="830263" y="4135438"/>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Desgarre de solo algunas fibras</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70201" name="Picture 2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46799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0202" name="Text Box 26"/>
          <p:cNvSpPr txBox="1">
            <a:spLocks noChangeArrowheads="1"/>
          </p:cNvSpPr>
          <p:nvPr/>
        </p:nvSpPr>
        <p:spPr bwMode="auto">
          <a:xfrm>
            <a:off x="812800" y="463867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Segundo grado:</a:t>
            </a:r>
          </a:p>
        </p:txBody>
      </p:sp>
      <p:sp>
        <p:nvSpPr>
          <p:cNvPr id="1970203" name="Text Box 27"/>
          <p:cNvSpPr txBox="1">
            <a:spLocks noChangeArrowheads="1"/>
          </p:cNvSpPr>
          <p:nvPr/>
        </p:nvSpPr>
        <p:spPr bwMode="auto">
          <a:xfrm>
            <a:off x="831850" y="5070475"/>
            <a:ext cx="83327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Interrupción parcial del tejido involucrado</a:t>
            </a:r>
            <a:endParaRPr lang="en-US" altLang="es-PR" sz="2600" b="0" i="1">
              <a:solidFill>
                <a:srgbClr val="FF0000"/>
              </a:solidFill>
              <a:effectLst>
                <a:outerShdw blurRad="38100" dist="38100" dir="2700000" algn="tl">
                  <a:srgbClr val="C0C0C0"/>
                </a:outerShdw>
              </a:effectLst>
              <a:latin typeface="Arial Black" pitchFamily="34" charset="0"/>
            </a:endParaRPr>
          </a:p>
        </p:txBody>
      </p:sp>
      <p:pic>
        <p:nvPicPr>
          <p:cNvPr id="1970204" name="Picture 28"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56880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0205" name="Text Box 29"/>
          <p:cNvSpPr txBox="1">
            <a:spLocks noChangeArrowheads="1"/>
          </p:cNvSpPr>
          <p:nvPr/>
        </p:nvSpPr>
        <p:spPr bwMode="auto">
          <a:xfrm>
            <a:off x="812800" y="5646738"/>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Tercer grado:</a:t>
            </a:r>
          </a:p>
        </p:txBody>
      </p:sp>
      <p:sp>
        <p:nvSpPr>
          <p:cNvPr id="1970206" name="Text Box 30"/>
          <p:cNvSpPr txBox="1">
            <a:spLocks noChangeArrowheads="1"/>
          </p:cNvSpPr>
          <p:nvPr/>
        </p:nvSpPr>
        <p:spPr bwMode="auto">
          <a:xfrm>
            <a:off x="831850" y="6078538"/>
            <a:ext cx="83327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Completo desgarre de los tejidos</a:t>
            </a:r>
            <a:endParaRPr lang="en-US" altLang="es-PR" sz="2600" b="0" i="1">
              <a:solidFill>
                <a:srgbClr val="FF0000"/>
              </a:solidFill>
              <a:effectLst>
                <a:outerShdw blurRad="38100" dist="38100" dir="2700000" algn="tl">
                  <a:srgbClr val="C0C0C0"/>
                </a:outerShdw>
              </a:effectLst>
              <a:latin typeface="Arial Black" pitchFamily="34" charset="0"/>
            </a:endParaRPr>
          </a:p>
        </p:txBody>
      </p:sp>
    </p:spTree>
    <p:custDataLst>
      <p:tags r:id="rId1"/>
    </p:custDataLst>
  </p:cSld>
  <p:clrMapOvr>
    <a:masterClrMapping/>
  </p:clrMapOvr>
  <p:transition spd="slow">
    <p:checke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07950" y="5589588"/>
            <a:ext cx="8856663" cy="10080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Adaptado de: </a:t>
            </a:r>
            <a:r>
              <a:rPr lang="en-US" altLang="es-PR" sz="1200" i="1">
                <a:latin typeface="Times New Roman" pitchFamily="18" charset="0"/>
                <a:cs typeface="Times New Roman" pitchFamily="18" charset="0"/>
              </a:rPr>
              <a:t>NASM Essentials of Sports Performance Training</a:t>
            </a:r>
            <a:r>
              <a:rPr lang="en-US" altLang="es-PR" sz="1200" b="0">
                <a:latin typeface="Times New Roman" pitchFamily="18" charset="0"/>
                <a:cs typeface="Times New Roman" pitchFamily="18" charset="0"/>
              </a:rPr>
              <a:t>. (pp. 68-74), por M. A. Clark, y S. C. Lucett, 2010, Philadelphia, PA: Wolters Kluwer/Lippincott Williams &amp; Wilkins. Copyright 2010 por: Lippincott Williams &amp; Wilkins, a Wolters Kluwer business; </a:t>
            </a:r>
            <a:r>
              <a:rPr lang="en-US" altLang="es-PR" sz="1200" i="1">
                <a:latin typeface="Times New Roman" pitchFamily="18" charset="0"/>
                <a:cs typeface="Times New Roman" pitchFamily="18" charset="0"/>
              </a:rPr>
              <a:t>Kinanthropometry and Exercise Physiology Laboratory Manual: Tests, Procedures and Data. Volume 1: Anthropometric Data</a:t>
            </a:r>
            <a:r>
              <a:rPr lang="en-US" altLang="es-PR" sz="1200" b="0">
                <a:latin typeface="Times New Roman" pitchFamily="18" charset="0"/>
                <a:cs typeface="Times New Roman" pitchFamily="18" charset="0"/>
              </a:rPr>
              <a:t>. 3ra. ed.; (pp. i-iv),</a:t>
            </a:r>
            <a:r>
              <a:rPr lang="en-US" altLang="es-PR" sz="1200">
                <a:latin typeface="Times New Roman" pitchFamily="18" charset="0"/>
                <a:cs typeface="Times New Roman" pitchFamily="18" charset="0"/>
              </a:rPr>
              <a:t> </a:t>
            </a:r>
            <a:r>
              <a:rPr lang="en-US" altLang="es-PR" sz="1200" b="0">
                <a:latin typeface="Times New Roman" pitchFamily="18" charset="0"/>
                <a:cs typeface="Times New Roman" pitchFamily="18" charset="0"/>
              </a:rPr>
              <a:t>por R. Eston, y T. Reilly,  (Eds.).</a:t>
            </a:r>
            <a:r>
              <a:rPr lang="en-US" altLang="es-PR" sz="1200">
                <a:latin typeface="Times New Roman" pitchFamily="18" charset="0"/>
                <a:cs typeface="Times New Roman" pitchFamily="18" charset="0"/>
              </a:rPr>
              <a:t> </a:t>
            </a:r>
            <a:r>
              <a:rPr lang="en-US" altLang="es-PR" sz="1200" b="0">
                <a:latin typeface="Times New Roman" pitchFamily="18" charset="0"/>
                <a:cs typeface="Times New Roman" pitchFamily="18" charset="0"/>
              </a:rPr>
              <a:t>, 2009, New York: Routledge Taylor &amp; Francias Group. Copyright 2009 por: Roger Eston and Thomas Reilly.</a:t>
            </a:r>
            <a:r>
              <a:rPr lang="es-ES" altLang="es-PR" sz="1200" b="0">
                <a:latin typeface="Times New Roman" pitchFamily="18" charset="0"/>
                <a:cs typeface="Times New Roman" pitchFamily="18" charset="0"/>
              </a:rPr>
              <a:t> </a:t>
            </a:r>
            <a:endParaRPr lang="en-US" altLang="es-PR" sz="1200" b="0">
              <a:latin typeface="Times New Roman" pitchFamily="18" charset="0"/>
              <a:cs typeface="Times New Roman" pitchFamily="18" charset="0"/>
            </a:endParaRPr>
          </a:p>
        </p:txBody>
      </p:sp>
      <p:sp>
        <p:nvSpPr>
          <p:cNvPr id="2" name="Title 1"/>
          <p:cNvSpPr>
            <a:spLocks/>
          </p:cNvSpPr>
          <p:nvPr/>
        </p:nvSpPr>
        <p:spPr bwMode="auto">
          <a:xfrm>
            <a:off x="0" y="611188"/>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PRUEBAS FUNCIONALES – </a:t>
            </a:r>
            <a:r>
              <a:rPr lang="es-PR" altLang="es-PR" sz="2500" b="0" i="1">
                <a:solidFill>
                  <a:srgbClr val="484876"/>
                </a:solidFill>
                <a:effectLst>
                  <a:outerShdw blurRad="38100" dist="38100" dir="2700000" algn="tl">
                    <a:srgbClr val="C0C0C0"/>
                  </a:outerShdw>
                </a:effectLst>
                <a:latin typeface="Arial Black" pitchFamily="34" charset="0"/>
                <a:cs typeface="Arial" charset="0"/>
              </a:rPr>
              <a:t>PARA LAS:</a:t>
            </a:r>
            <a:br>
              <a:rPr lang="es-PR" altLang="es-PR" sz="2500" b="0">
                <a:solidFill>
                  <a:srgbClr val="484876"/>
                </a:solidFill>
                <a:effectLst>
                  <a:outerShdw blurRad="38100" dist="38100" dir="2700000" algn="tl">
                    <a:srgbClr val="C0C0C0"/>
                  </a:outerShdw>
                </a:effectLst>
                <a:latin typeface="Arial Black" pitchFamily="34" charset="0"/>
                <a:cs typeface="Arial" charset="0"/>
              </a:rPr>
            </a:br>
            <a:r>
              <a:rPr lang="es-PR" altLang="es-PR" sz="2500" b="0" i="1">
                <a:solidFill>
                  <a:srgbClr val="484876"/>
                </a:solidFill>
                <a:effectLst>
                  <a:outerShdw blurRad="38100" dist="38100" dir="2700000" algn="tl">
                    <a:srgbClr val="C0C0C0"/>
                  </a:outerShdw>
                </a:effectLst>
                <a:latin typeface="Arial Black" pitchFamily="34" charset="0"/>
                <a:cs typeface="Arial" charset="0"/>
              </a:rPr>
              <a:t>Ejecutorias Atléticas:</a:t>
            </a:r>
            <a:r>
              <a:rPr lang="es-PR" altLang="es-PR" sz="20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0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2160644" name="Picture 4"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138" y="1547813"/>
            <a:ext cx="29527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3132138" y="1547813"/>
            <a:ext cx="2735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i="1">
                <a:solidFill>
                  <a:srgbClr val="484876"/>
                </a:solidFill>
                <a:effectLst>
                  <a:outerShdw blurRad="38100" dist="38100" dir="2700000" algn="tl">
                    <a:srgbClr val="C0C0C0"/>
                  </a:outerShdw>
                </a:effectLst>
                <a:latin typeface="Arial Black" pitchFamily="34" charset="0"/>
                <a:cs typeface="Arial" charset="0"/>
              </a:rPr>
              <a:t> Componentes</a:t>
            </a:r>
            <a:endParaRPr lang="es-PR" altLang="es-PR" sz="26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160646" name="Picture 6"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2209800"/>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47" name="Text Box 7"/>
          <p:cNvSpPr txBox="1">
            <a:spLocks noChangeArrowheads="1"/>
          </p:cNvSpPr>
          <p:nvPr/>
        </p:nvSpPr>
        <p:spPr bwMode="auto">
          <a:xfrm>
            <a:off x="788988" y="2195513"/>
            <a:ext cx="82470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800">
                <a:latin typeface="Arial" charset="0"/>
              </a:rPr>
              <a:t>Información subjetiva:</a:t>
            </a:r>
          </a:p>
          <a:p>
            <a:pPr algn="l" eaLnBrk="0" hangingPunct="0"/>
            <a:r>
              <a:rPr lang="en-US" altLang="es-PR" sz="2800" i="1">
                <a:solidFill>
                  <a:srgbClr val="484876"/>
                </a:solidFill>
                <a:effectLst>
                  <a:outerShdw blurRad="38100" dist="38100" dir="2700000" algn="tl">
                    <a:srgbClr val="C0C0C0"/>
                  </a:outerShdw>
                </a:effectLst>
                <a:latin typeface="Arial" charset="0"/>
              </a:rPr>
              <a:t>Historial general y médico</a:t>
            </a:r>
          </a:p>
        </p:txBody>
      </p:sp>
      <p:pic>
        <p:nvPicPr>
          <p:cNvPr id="2160648" name="Picture 8"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3214688"/>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49" name="Text Box 9"/>
          <p:cNvSpPr txBox="1">
            <a:spLocks noChangeArrowheads="1"/>
          </p:cNvSpPr>
          <p:nvPr/>
        </p:nvSpPr>
        <p:spPr bwMode="auto">
          <a:xfrm>
            <a:off x="788988" y="320040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Información objetiva:</a:t>
            </a:r>
          </a:p>
        </p:txBody>
      </p:sp>
      <p:sp>
        <p:nvSpPr>
          <p:cNvPr id="2160650" name="Text Box 10"/>
          <p:cNvSpPr txBox="1">
            <a:spLocks noChangeArrowheads="1"/>
          </p:cNvSpPr>
          <p:nvPr/>
        </p:nvSpPr>
        <p:spPr bwMode="auto">
          <a:xfrm>
            <a:off x="1187450" y="3703638"/>
            <a:ext cx="7740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Evaluación cardiovascular</a:t>
            </a:r>
            <a:endParaRPr lang="en-US" altLang="es-PR" sz="2600" b="0">
              <a:solidFill>
                <a:srgbClr val="FF0000"/>
              </a:solidFill>
              <a:effectLst>
                <a:outerShdw blurRad="38100" dist="38100" dir="2700000" algn="tl">
                  <a:srgbClr val="C0C0C0"/>
                </a:outerShdw>
              </a:effectLst>
              <a:latin typeface="Arial Black" pitchFamily="34" charset="0"/>
            </a:endParaRPr>
          </a:p>
        </p:txBody>
      </p:sp>
      <p:pic>
        <p:nvPicPr>
          <p:cNvPr id="2160651" name="Picture 11"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525" y="3778250"/>
            <a:ext cx="360363" cy="357188"/>
          </a:xfrm>
          <a:prstGeom prst="rect">
            <a:avLst/>
          </a:prstGeom>
          <a:noFill/>
          <a:extLst>
            <a:ext uri="{909E8E84-426E-40DD-AFC4-6F175D3DCCD1}">
              <a14:hiddenFill xmlns:a14="http://schemas.microsoft.com/office/drawing/2010/main">
                <a:solidFill>
                  <a:srgbClr val="FFFFFF"/>
                </a:solidFill>
              </a14:hiddenFill>
            </a:ext>
          </a:extLst>
        </p:spPr>
      </p:pic>
      <p:sp>
        <p:nvSpPr>
          <p:cNvPr id="2160652" name="Text Box 12"/>
          <p:cNvSpPr txBox="1">
            <a:spLocks noChangeArrowheads="1"/>
          </p:cNvSpPr>
          <p:nvPr/>
        </p:nvSpPr>
        <p:spPr bwMode="auto">
          <a:xfrm>
            <a:off x="1189038" y="4149725"/>
            <a:ext cx="7740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Pruebas fisiológicas</a:t>
            </a:r>
            <a:endParaRPr lang="en-US" altLang="es-PR" sz="2600" b="0">
              <a:solidFill>
                <a:srgbClr val="FF0000"/>
              </a:solidFill>
              <a:effectLst>
                <a:outerShdw blurRad="38100" dist="38100" dir="2700000" algn="tl">
                  <a:srgbClr val="C0C0C0"/>
                </a:outerShdw>
              </a:effectLst>
              <a:latin typeface="Arial Black" pitchFamily="34" charset="0"/>
            </a:endParaRPr>
          </a:p>
        </p:txBody>
      </p:sp>
      <p:pic>
        <p:nvPicPr>
          <p:cNvPr id="2160653" name="Picture 13"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113" y="422433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2160654" name="Text Box 14"/>
          <p:cNvSpPr txBox="1">
            <a:spLocks noChangeArrowheads="1"/>
          </p:cNvSpPr>
          <p:nvPr/>
        </p:nvSpPr>
        <p:spPr bwMode="auto">
          <a:xfrm>
            <a:off x="1187450" y="4581525"/>
            <a:ext cx="7740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Pruebas de cineantropometría</a:t>
            </a:r>
            <a:endParaRPr lang="en-US" altLang="es-PR" sz="2600" b="0">
              <a:solidFill>
                <a:srgbClr val="FF0000"/>
              </a:solidFill>
              <a:effectLst>
                <a:outerShdw blurRad="38100" dist="38100" dir="2700000" algn="tl">
                  <a:srgbClr val="C0C0C0"/>
                </a:outerShdw>
              </a:effectLst>
              <a:latin typeface="Arial Black" pitchFamily="34" charset="0"/>
            </a:endParaRPr>
          </a:p>
        </p:txBody>
      </p:sp>
      <p:pic>
        <p:nvPicPr>
          <p:cNvPr id="2160655" name="Picture 15"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525" y="4656138"/>
            <a:ext cx="360363" cy="357187"/>
          </a:xfrm>
          <a:prstGeom prst="rect">
            <a:avLst/>
          </a:prstGeom>
          <a:noFill/>
          <a:extLst>
            <a:ext uri="{909E8E84-426E-40DD-AFC4-6F175D3DCCD1}">
              <a14:hiddenFill xmlns:a14="http://schemas.microsoft.com/office/drawing/2010/main">
                <a:solidFill>
                  <a:srgbClr val="FFFFFF"/>
                </a:solidFill>
              </a14:hiddenFill>
            </a:ext>
          </a:extLst>
        </p:spPr>
      </p:pic>
      <p:sp>
        <p:nvSpPr>
          <p:cNvPr id="2160656" name="Text Box 16"/>
          <p:cNvSpPr txBox="1">
            <a:spLocks noChangeArrowheads="1"/>
          </p:cNvSpPr>
          <p:nvPr/>
        </p:nvSpPr>
        <p:spPr bwMode="auto">
          <a:xfrm>
            <a:off x="1189038" y="5027613"/>
            <a:ext cx="7740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Evaluaciones de la ejecutoria deportiva</a:t>
            </a:r>
            <a:endParaRPr lang="en-US" altLang="es-PR" sz="2600" b="0">
              <a:solidFill>
                <a:srgbClr val="FF0000"/>
              </a:solidFill>
              <a:effectLst>
                <a:outerShdw blurRad="38100" dist="38100" dir="2700000" algn="tl">
                  <a:srgbClr val="C0C0C0"/>
                </a:outerShdw>
              </a:effectLst>
              <a:latin typeface="Arial Black" pitchFamily="34" charset="0"/>
            </a:endParaRPr>
          </a:p>
        </p:txBody>
      </p:sp>
      <p:pic>
        <p:nvPicPr>
          <p:cNvPr id="2160657" name="Picture 17"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113" y="5102225"/>
            <a:ext cx="360362" cy="3571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7170" name="Picture 2"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463" y="2665413"/>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7171" name="Text Box 3"/>
          <p:cNvSpPr txBox="1">
            <a:spLocks noChangeArrowheads="1"/>
          </p:cNvSpPr>
          <p:nvPr/>
        </p:nvSpPr>
        <p:spPr bwMode="auto">
          <a:xfrm>
            <a:off x="828675" y="2651125"/>
            <a:ext cx="7559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800">
                <a:latin typeface="Arial" charset="0"/>
              </a:rPr>
              <a:t>Surgen de forma: </a:t>
            </a:r>
            <a:r>
              <a:rPr lang="en-US" altLang="es-PR" sz="2800" i="1">
                <a:solidFill>
                  <a:srgbClr val="484876"/>
                </a:solidFill>
                <a:effectLst>
                  <a:outerShdw blurRad="38100" dist="38100" dir="2700000" algn="tl">
                    <a:srgbClr val="C0C0C0"/>
                  </a:outerShdw>
                </a:effectLst>
                <a:latin typeface="Arial" charset="0"/>
              </a:rPr>
              <a:t>Progresiva</a:t>
            </a:r>
          </a:p>
        </p:txBody>
      </p:sp>
      <p:pic>
        <p:nvPicPr>
          <p:cNvPr id="1927172" name="Picture 4"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3313113"/>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7173" name="Text Box 5"/>
          <p:cNvSpPr txBox="1">
            <a:spLocks noChangeArrowheads="1"/>
          </p:cNvSpPr>
          <p:nvPr/>
        </p:nvSpPr>
        <p:spPr bwMode="auto">
          <a:xfrm>
            <a:off x="825500" y="3298825"/>
            <a:ext cx="79232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800">
                <a:latin typeface="Arial" charset="0"/>
              </a:rPr>
              <a:t>Poseen una: </a:t>
            </a:r>
            <a:r>
              <a:rPr lang="en-US" altLang="es-PR" sz="2800" i="1">
                <a:solidFill>
                  <a:srgbClr val="484876"/>
                </a:solidFill>
                <a:effectLst>
                  <a:outerShdw blurRad="38100" dist="38100" dir="2700000" algn="tl">
                    <a:srgbClr val="C0C0C0"/>
                  </a:outerShdw>
                </a:effectLst>
                <a:latin typeface="Arial" charset="0"/>
              </a:rPr>
              <a:t>Duración Prolongada</a:t>
            </a:r>
          </a:p>
        </p:txBody>
      </p:sp>
      <p:sp>
        <p:nvSpPr>
          <p:cNvPr id="2" name="Title 1"/>
          <p:cNvSpPr>
            <a:spLocks/>
          </p:cNvSpPr>
          <p:nvPr/>
        </p:nvSpPr>
        <p:spPr bwMode="auto">
          <a:xfrm>
            <a:off x="3060700" y="1123950"/>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CLASIFICAIÓN GENERAL DE LAS LESIONES:</a:t>
            </a:r>
            <a:br>
              <a:rPr lang="es-PR" altLang="es-PR" sz="3000" b="0">
                <a:solidFill>
                  <a:srgbClr val="484876"/>
                </a:solidFill>
                <a:effectLst>
                  <a:outerShdw blurRad="38100" dist="38100" dir="2700000" algn="tl">
                    <a:srgbClr val="C0C0C0"/>
                  </a:outerShdw>
                </a:effectLst>
                <a:latin typeface="Arial Black" pitchFamily="34" charset="0"/>
                <a:cs typeface="Arial" charset="0"/>
              </a:rPr>
            </a:b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060700" y="1700213"/>
            <a:ext cx="6119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100" b="0" i="1">
                <a:solidFill>
                  <a:srgbClr val="484876"/>
                </a:solidFill>
                <a:effectLst>
                  <a:outerShdw blurRad="38100" dist="38100" dir="2700000" algn="tl">
                    <a:srgbClr val="C0C0C0"/>
                  </a:outerShdw>
                </a:effectLst>
                <a:latin typeface="Arial Black" pitchFamily="34" charset="0"/>
                <a:cs typeface="Arial" charset="0"/>
              </a:rPr>
              <a:t>LESIONES CRÓNICAS</a:t>
            </a:r>
          </a:p>
        </p:txBody>
      </p:sp>
      <p:pic>
        <p:nvPicPr>
          <p:cNvPr id="1927176" name="Picture 8"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3960813"/>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7177" name="Text Box 9"/>
          <p:cNvSpPr txBox="1">
            <a:spLocks noChangeArrowheads="1"/>
          </p:cNvSpPr>
          <p:nvPr/>
        </p:nvSpPr>
        <p:spPr bwMode="auto">
          <a:xfrm>
            <a:off x="788988" y="3946525"/>
            <a:ext cx="82470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800">
                <a:latin typeface="Arial" charset="0"/>
              </a:rPr>
              <a:t>Comúnmente resultan de la:</a:t>
            </a:r>
          </a:p>
          <a:p>
            <a:pPr algn="l" eaLnBrk="0" hangingPunct="0"/>
            <a:r>
              <a:rPr lang="en-US" altLang="es-PR" sz="2800" i="1">
                <a:solidFill>
                  <a:srgbClr val="484876"/>
                </a:solidFill>
                <a:effectLst>
                  <a:outerShdw blurRad="38100" dist="38100" dir="2700000" algn="tl">
                    <a:srgbClr val="C0C0C0"/>
                  </a:outerShdw>
                </a:effectLst>
                <a:latin typeface="Arial" charset="0"/>
              </a:rPr>
              <a:t>Acumulación de traumas benignos repetidos</a:t>
            </a:r>
          </a:p>
        </p:txBody>
      </p:sp>
      <p:pic>
        <p:nvPicPr>
          <p:cNvPr id="1927178" name="Picture 10"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5041900"/>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7179" name="Text Box 11"/>
          <p:cNvSpPr txBox="1">
            <a:spLocks noChangeArrowheads="1"/>
          </p:cNvSpPr>
          <p:nvPr/>
        </p:nvSpPr>
        <p:spPr bwMode="auto">
          <a:xfrm>
            <a:off x="788988" y="502761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Se caracterizan por ser principalmente:</a:t>
            </a:r>
          </a:p>
        </p:txBody>
      </p:sp>
      <p:sp>
        <p:nvSpPr>
          <p:cNvPr id="1927180" name="Text Box 12"/>
          <p:cNvSpPr txBox="1">
            <a:spLocks noChangeArrowheads="1"/>
          </p:cNvSpPr>
          <p:nvPr/>
        </p:nvSpPr>
        <p:spPr bwMode="auto">
          <a:xfrm>
            <a:off x="1187450" y="5589588"/>
            <a:ext cx="7740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Problemas inflamatorios</a:t>
            </a:r>
            <a:endParaRPr lang="en-US" altLang="es-PR" sz="2600" b="0">
              <a:solidFill>
                <a:srgbClr val="FF0000"/>
              </a:solidFill>
              <a:effectLst>
                <a:outerShdw blurRad="38100" dist="38100" dir="2700000" algn="tl">
                  <a:srgbClr val="C0C0C0"/>
                </a:outerShdw>
              </a:effectLst>
              <a:latin typeface="Arial Black" pitchFamily="34" charset="0"/>
            </a:endParaRPr>
          </a:p>
        </p:txBody>
      </p:sp>
      <p:pic>
        <p:nvPicPr>
          <p:cNvPr id="1927181" name="Picture 13"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8525" y="5664200"/>
            <a:ext cx="360363" cy="357188"/>
          </a:xfrm>
          <a:prstGeom prst="rect">
            <a:avLst/>
          </a:prstGeom>
          <a:noFill/>
          <a:extLst>
            <a:ext uri="{909E8E84-426E-40DD-AFC4-6F175D3DCCD1}">
              <a14:hiddenFill xmlns:a14="http://schemas.microsoft.com/office/drawing/2010/main">
                <a:solidFill>
                  <a:srgbClr val="FFFFFF"/>
                </a:solidFill>
              </a14:hiddenFill>
            </a:ext>
          </a:extLst>
        </p:spPr>
      </p:pic>
      <p:sp>
        <p:nvSpPr>
          <p:cNvPr id="1927182" name="Text Box 14"/>
          <p:cNvSpPr txBox="1">
            <a:spLocks noChangeArrowheads="1"/>
          </p:cNvSpPr>
          <p:nvPr/>
        </p:nvSpPr>
        <p:spPr bwMode="auto">
          <a:xfrm>
            <a:off x="1189038" y="6035675"/>
            <a:ext cx="7740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600">
                <a:solidFill>
                  <a:srgbClr val="000000"/>
                </a:solidFill>
              </a:rPr>
              <a:t>Difícil de tratar</a:t>
            </a:r>
            <a:endParaRPr lang="en-US" altLang="es-PR" sz="2600" b="0">
              <a:solidFill>
                <a:srgbClr val="FF0000"/>
              </a:solidFill>
              <a:effectLst>
                <a:outerShdw blurRad="38100" dist="38100" dir="2700000" algn="tl">
                  <a:srgbClr val="C0C0C0"/>
                </a:outerShdw>
              </a:effectLst>
              <a:latin typeface="Arial Black" pitchFamily="34" charset="0"/>
            </a:endParaRPr>
          </a:p>
        </p:txBody>
      </p:sp>
      <p:pic>
        <p:nvPicPr>
          <p:cNvPr id="1927183" name="Picture 15"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13" y="6110288"/>
            <a:ext cx="360362"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927184" name="Group 16"/>
          <p:cNvGrpSpPr>
            <a:grpSpLocks/>
          </p:cNvGrpSpPr>
          <p:nvPr/>
        </p:nvGrpSpPr>
        <p:grpSpPr bwMode="auto">
          <a:xfrm>
            <a:off x="468313" y="620713"/>
            <a:ext cx="2459037" cy="1871662"/>
            <a:chOff x="340" y="391"/>
            <a:chExt cx="1549" cy="1179"/>
          </a:xfrm>
        </p:grpSpPr>
        <p:pic>
          <p:nvPicPr>
            <p:cNvPr id="1927185" name="Picture 17" descr="hand-K1_Belv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 y="391"/>
              <a:ext cx="778" cy="1179"/>
            </a:xfrm>
            <a:prstGeom prst="rect">
              <a:avLst/>
            </a:prstGeom>
            <a:noFill/>
            <a:extLst>
              <a:ext uri="{909E8E84-426E-40DD-AFC4-6F175D3DCCD1}">
                <a14:hiddenFill xmlns:a14="http://schemas.microsoft.com/office/drawing/2010/main">
                  <a:solidFill>
                    <a:srgbClr val="FFFFFF"/>
                  </a:solidFill>
                </a14:hiddenFill>
              </a:ext>
            </a:extLst>
          </p:spPr>
        </p:pic>
        <p:pic>
          <p:nvPicPr>
            <p:cNvPr id="1927186" name="Picture 18" descr="knee-replacement1a_Belv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461"/>
              <a:ext cx="732" cy="11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p:transition spd="slow">
    <p:checke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2290" name="Picture 2"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88" y="36147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2291" name="Text Box 3"/>
          <p:cNvSpPr txBox="1">
            <a:spLocks noChangeArrowheads="1"/>
          </p:cNvSpPr>
          <p:nvPr/>
        </p:nvSpPr>
        <p:spPr bwMode="auto">
          <a:xfrm>
            <a:off x="788988" y="3573463"/>
            <a:ext cx="82470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solidFill>
                  <a:srgbClr val="484876"/>
                </a:solidFill>
                <a:effectLst>
                  <a:outerShdw blurRad="38100" dist="38100" dir="2700000" algn="tl">
                    <a:srgbClr val="C0C0C0"/>
                  </a:outerShdw>
                </a:effectLst>
                <a:latin typeface="Arial" charset="0"/>
              </a:rPr>
              <a:t>Neuropraxia</a:t>
            </a:r>
            <a:r>
              <a:rPr lang="en-US" altLang="es-PR" sz="2700">
                <a:latin typeface="Arial" charset="0"/>
              </a:rPr>
              <a:t>: </a:t>
            </a:r>
            <a:r>
              <a:rPr lang="en-US" altLang="es-PR" sz="2700" i="1">
                <a:latin typeface="Calibri" pitchFamily="34" charset="0"/>
              </a:rPr>
              <a:t>Pérdida temporal, y reversible, de la función nerviosa</a:t>
            </a:r>
            <a:endParaRPr lang="en-US" altLang="es-PR" sz="2700">
              <a:latin typeface="Arial" charset="0"/>
            </a:endParaRPr>
          </a:p>
        </p:txBody>
      </p:sp>
      <p:sp>
        <p:nvSpPr>
          <p:cNvPr id="2" name="Title 1"/>
          <p:cNvSpPr>
            <a:spLocks/>
          </p:cNvSpPr>
          <p:nvPr/>
        </p:nvSpPr>
        <p:spPr bwMode="auto">
          <a:xfrm>
            <a:off x="2555875" y="1050925"/>
            <a:ext cx="5651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CLASIFICACIÓN – de las</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LESIONES:</a:t>
            </a:r>
          </a:p>
        </p:txBody>
      </p:sp>
      <p:sp>
        <p:nvSpPr>
          <p:cNvPr id="3" name="Title 1"/>
          <p:cNvSpPr>
            <a:spLocks/>
          </p:cNvSpPr>
          <p:nvPr/>
        </p:nvSpPr>
        <p:spPr bwMode="auto">
          <a:xfrm>
            <a:off x="2555875" y="1987550"/>
            <a:ext cx="561816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a:solidFill>
                  <a:srgbClr val="484876"/>
                </a:solidFill>
                <a:effectLst>
                  <a:outerShdw blurRad="38100" dist="38100" dir="2700000" algn="tl">
                    <a:srgbClr val="C0C0C0"/>
                  </a:outerShdw>
                </a:effectLst>
                <a:latin typeface="Arial Black" pitchFamily="34" charset="0"/>
                <a:cs typeface="Arial" charset="0"/>
              </a:rPr>
              <a:t>HERIDAS CERRADAS</a:t>
            </a:r>
            <a:endParaRPr lang="es-PR" altLang="es-PR" sz="36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32294" name="Picture 6"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854325"/>
            <a:ext cx="86042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468313" y="2925763"/>
            <a:ext cx="79914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LESIONES EN EL TEJIDO BLANDO:  Nervio</a:t>
            </a:r>
          </a:p>
        </p:txBody>
      </p:sp>
      <p:pic>
        <p:nvPicPr>
          <p:cNvPr id="1932296" name="Picture 8"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88" y="44799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2297" name="Text Box 9"/>
          <p:cNvSpPr txBox="1">
            <a:spLocks noChangeArrowheads="1"/>
          </p:cNvSpPr>
          <p:nvPr/>
        </p:nvSpPr>
        <p:spPr bwMode="auto">
          <a:xfrm>
            <a:off x="755650" y="4438650"/>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solidFill>
                  <a:srgbClr val="484876"/>
                </a:solidFill>
                <a:effectLst>
                  <a:outerShdw blurRad="38100" dist="38100" dir="2700000" algn="tl">
                    <a:srgbClr val="C0C0C0"/>
                  </a:outerShdw>
                </a:effectLst>
                <a:latin typeface="Arial" charset="0"/>
              </a:rPr>
              <a:t>Axotomesis</a:t>
            </a:r>
            <a:r>
              <a:rPr lang="en-US" altLang="es-PR" sz="2700">
                <a:latin typeface="Arial" charset="0"/>
              </a:rPr>
              <a:t>: </a:t>
            </a:r>
            <a:r>
              <a:rPr lang="en-US" altLang="es-PR" sz="2700" i="1">
                <a:latin typeface="Calibri" pitchFamily="34" charset="0"/>
              </a:rPr>
              <a:t>Disrrupción paracial en el nervio</a:t>
            </a:r>
            <a:endParaRPr lang="en-US" altLang="es-PR" sz="2700">
              <a:latin typeface="Arial" charset="0"/>
            </a:endParaRPr>
          </a:p>
        </p:txBody>
      </p:sp>
      <p:pic>
        <p:nvPicPr>
          <p:cNvPr id="1932298" name="Picture 10"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88" y="50561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2299" name="Text Box 11"/>
          <p:cNvSpPr txBox="1">
            <a:spLocks noChangeArrowheads="1"/>
          </p:cNvSpPr>
          <p:nvPr/>
        </p:nvSpPr>
        <p:spPr bwMode="auto">
          <a:xfrm>
            <a:off x="788988" y="501491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solidFill>
                  <a:srgbClr val="484876"/>
                </a:solidFill>
                <a:effectLst>
                  <a:outerShdw blurRad="38100" dist="38100" dir="2700000" algn="tl">
                    <a:srgbClr val="C0C0C0"/>
                  </a:outerShdw>
                </a:effectLst>
                <a:latin typeface="Arial" charset="0"/>
              </a:rPr>
              <a:t>Neutomesis</a:t>
            </a:r>
            <a:r>
              <a:rPr lang="en-US" altLang="es-PR" sz="2700">
                <a:latin typeface="Arial" charset="0"/>
              </a:rPr>
              <a:t>: </a:t>
            </a:r>
            <a:r>
              <a:rPr lang="en-US" altLang="es-PR" sz="2700" i="1">
                <a:latin typeface="Calibri" pitchFamily="34" charset="0"/>
              </a:rPr>
              <a:t>Lesión completa en el nervio</a:t>
            </a:r>
            <a:endParaRPr lang="en-US" altLang="es-PR" sz="2700">
              <a:latin typeface="Arial" charset="0"/>
            </a:endParaRPr>
          </a:p>
        </p:txBody>
      </p:sp>
      <p:pic>
        <p:nvPicPr>
          <p:cNvPr id="1932300" name="Picture 12"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88" y="56324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2301" name="Text Box 13"/>
          <p:cNvSpPr txBox="1">
            <a:spLocks noChangeArrowheads="1"/>
          </p:cNvSpPr>
          <p:nvPr/>
        </p:nvSpPr>
        <p:spPr bwMode="auto">
          <a:xfrm>
            <a:off x="788988" y="5591175"/>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solidFill>
                  <a:srgbClr val="484876"/>
                </a:solidFill>
                <a:effectLst>
                  <a:outerShdw blurRad="38100" dist="38100" dir="2700000" algn="tl">
                    <a:srgbClr val="C0C0C0"/>
                  </a:outerShdw>
                </a:effectLst>
                <a:latin typeface="Arial" charset="0"/>
              </a:rPr>
              <a:t>Neuralgia</a:t>
            </a:r>
            <a:r>
              <a:rPr lang="en-US" altLang="es-PR" sz="2700">
                <a:latin typeface="Arial" charset="0"/>
              </a:rPr>
              <a:t>: </a:t>
            </a:r>
            <a:r>
              <a:rPr lang="en-US" altLang="es-PR" sz="2700" i="1">
                <a:latin typeface="Calibri" pitchFamily="34" charset="0"/>
              </a:rPr>
              <a:t>Dolor en enervio</a:t>
            </a:r>
            <a:endParaRPr lang="en-US" altLang="es-PR" sz="2700">
              <a:latin typeface="Arial" charset="0"/>
            </a:endParaRPr>
          </a:p>
        </p:txBody>
      </p:sp>
      <p:pic>
        <p:nvPicPr>
          <p:cNvPr id="1932302" name="Picture 14"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88" y="61356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2303" name="Text Box 15"/>
          <p:cNvSpPr txBox="1">
            <a:spLocks noChangeArrowheads="1"/>
          </p:cNvSpPr>
          <p:nvPr/>
        </p:nvSpPr>
        <p:spPr bwMode="auto">
          <a:xfrm>
            <a:off x="788988" y="609441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solidFill>
                  <a:srgbClr val="484876"/>
                </a:solidFill>
                <a:effectLst>
                  <a:outerShdw blurRad="38100" dist="38100" dir="2700000" algn="tl">
                    <a:srgbClr val="C0C0C0"/>
                  </a:outerShdw>
                </a:effectLst>
                <a:latin typeface="Arial" charset="0"/>
              </a:rPr>
              <a:t>Neuroma</a:t>
            </a:r>
            <a:r>
              <a:rPr lang="en-US" altLang="es-PR" sz="2700">
                <a:latin typeface="Arial" charset="0"/>
              </a:rPr>
              <a:t>: </a:t>
            </a:r>
            <a:r>
              <a:rPr lang="en-US" altLang="es-PR" sz="2700" i="1">
                <a:latin typeface="Calibri" pitchFamily="34" charset="0"/>
              </a:rPr>
              <a:t>Engrosamiento de un nervio</a:t>
            </a:r>
            <a:endParaRPr lang="en-US" altLang="es-PR" sz="2700">
              <a:latin typeface="Arial" charset="0"/>
            </a:endParaRPr>
          </a:p>
        </p:txBody>
      </p:sp>
      <p:pic>
        <p:nvPicPr>
          <p:cNvPr id="1932304" name="Picture 16" descr="Nervous_SYST_3D_01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50" y="477838"/>
            <a:ext cx="1195388" cy="22844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492500" y="1052513"/>
            <a:ext cx="5257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CLASIFICACIÓN – de las</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LESIONES:</a:t>
            </a:r>
          </a:p>
        </p:txBody>
      </p:sp>
      <p:sp>
        <p:nvSpPr>
          <p:cNvPr id="3" name="Title 1"/>
          <p:cNvSpPr>
            <a:spLocks/>
          </p:cNvSpPr>
          <p:nvPr/>
        </p:nvSpPr>
        <p:spPr bwMode="auto">
          <a:xfrm>
            <a:off x="3492500" y="2203450"/>
            <a:ext cx="55086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a:solidFill>
                  <a:srgbClr val="484876"/>
                </a:solidFill>
                <a:effectLst>
                  <a:outerShdw blurRad="38100" dist="38100" dir="2700000" algn="tl">
                    <a:srgbClr val="C0C0C0"/>
                  </a:outerShdw>
                </a:effectLst>
                <a:latin typeface="Arial Black" pitchFamily="34" charset="0"/>
                <a:cs typeface="Arial" charset="0"/>
              </a:rPr>
              <a:t>HERIDAS CERRADAS</a:t>
            </a:r>
            <a:endParaRPr lang="es-PR" altLang="es-PR" sz="36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18997" name="Picture 21"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13" y="38941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8998" name="Text Box 22"/>
          <p:cNvSpPr txBox="1">
            <a:spLocks noChangeArrowheads="1"/>
          </p:cNvSpPr>
          <p:nvPr/>
        </p:nvSpPr>
        <p:spPr bwMode="auto">
          <a:xfrm>
            <a:off x="646113" y="385286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Contusion (magulladura):</a:t>
            </a:r>
          </a:p>
        </p:txBody>
      </p:sp>
      <p:sp>
        <p:nvSpPr>
          <p:cNvPr id="1918999" name="Text Box 23"/>
          <p:cNvSpPr txBox="1">
            <a:spLocks noChangeArrowheads="1"/>
          </p:cNvSpPr>
          <p:nvPr/>
        </p:nvSpPr>
        <p:spPr bwMode="auto">
          <a:xfrm>
            <a:off x="663575" y="4357688"/>
            <a:ext cx="81359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a:t>Compresión del tejido blando por un golpe o impacto directo que puede ocasionar la disrupción o daño a los pequeños capilares en el tejido</a:t>
            </a:r>
          </a:p>
        </p:txBody>
      </p:sp>
      <p:pic>
        <p:nvPicPr>
          <p:cNvPr id="1919000" name="Picture 24"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988" y="3068638"/>
            <a:ext cx="69135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1042988" y="3140075"/>
            <a:ext cx="684053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LESIONES EN EL TEJIDO BLANDO</a:t>
            </a:r>
          </a:p>
        </p:txBody>
      </p:sp>
      <p:pic>
        <p:nvPicPr>
          <p:cNvPr id="1919002" name="Picture 26"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13" y="54070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9003" name="Text Box 27"/>
          <p:cNvSpPr txBox="1">
            <a:spLocks noChangeArrowheads="1"/>
          </p:cNvSpPr>
          <p:nvPr/>
        </p:nvSpPr>
        <p:spPr bwMode="auto">
          <a:xfrm>
            <a:off x="646113" y="536575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Esguince (sprain):</a:t>
            </a:r>
          </a:p>
        </p:txBody>
      </p:sp>
      <p:sp>
        <p:nvSpPr>
          <p:cNvPr id="1919004" name="Text Box 28"/>
          <p:cNvSpPr txBox="1">
            <a:spLocks noChangeArrowheads="1"/>
          </p:cNvSpPr>
          <p:nvPr/>
        </p:nvSpPr>
        <p:spPr bwMode="auto">
          <a:xfrm>
            <a:off x="663575" y="5870575"/>
            <a:ext cx="8135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a:t>Lesión en el ligamento o estructura capsular</a:t>
            </a:r>
          </a:p>
        </p:txBody>
      </p:sp>
      <p:pic>
        <p:nvPicPr>
          <p:cNvPr id="1919005" name="Picture 29" descr="Ankle_Lateral_Ligaments_3D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765175"/>
            <a:ext cx="3095625" cy="203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389188" y="981075"/>
            <a:ext cx="63357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CLASIFICACIÓN – de las</a:t>
            </a:r>
            <a:br>
              <a:rPr lang="es-PR" altLang="es-PR" sz="3200" b="0">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LESIONES:</a:t>
            </a:r>
          </a:p>
        </p:txBody>
      </p:sp>
      <p:sp>
        <p:nvSpPr>
          <p:cNvPr id="3" name="Title 1"/>
          <p:cNvSpPr>
            <a:spLocks/>
          </p:cNvSpPr>
          <p:nvPr/>
        </p:nvSpPr>
        <p:spPr bwMode="auto">
          <a:xfrm>
            <a:off x="2389188" y="2276475"/>
            <a:ext cx="6297612"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b="0">
                <a:solidFill>
                  <a:srgbClr val="484876"/>
                </a:solidFill>
                <a:effectLst>
                  <a:outerShdw blurRad="38100" dist="38100" dir="2700000" algn="tl">
                    <a:srgbClr val="C0C0C0"/>
                  </a:outerShdw>
                </a:effectLst>
                <a:latin typeface="Arial Black" pitchFamily="34" charset="0"/>
                <a:cs typeface="Arial" charset="0"/>
              </a:rPr>
              <a:t>HERIDAS CERRADAS</a:t>
            </a:r>
            <a:endParaRPr lang="es-PR" altLang="es-PR"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30255" name="Picture 15"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650" y="418306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0256" name="Text Box 16"/>
          <p:cNvSpPr txBox="1">
            <a:spLocks noChangeArrowheads="1"/>
          </p:cNvSpPr>
          <p:nvPr/>
        </p:nvSpPr>
        <p:spPr bwMode="auto">
          <a:xfrm>
            <a:off x="684213" y="4149725"/>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Fracturas cerradas (simples):</a:t>
            </a:r>
          </a:p>
        </p:txBody>
      </p:sp>
      <p:sp>
        <p:nvSpPr>
          <p:cNvPr id="1930257" name="Text Box 17"/>
          <p:cNvSpPr txBox="1">
            <a:spLocks noChangeArrowheads="1"/>
          </p:cNvSpPr>
          <p:nvPr/>
        </p:nvSpPr>
        <p:spPr bwMode="auto">
          <a:xfrm>
            <a:off x="735013" y="4646613"/>
            <a:ext cx="81359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a:t>Disrupción en la continuidad de un hueso sin ser expuestos los segmentos óseo afectado en piel</a:t>
            </a:r>
          </a:p>
        </p:txBody>
      </p:sp>
      <p:pic>
        <p:nvPicPr>
          <p:cNvPr id="1930258" name="Picture 18"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286125"/>
            <a:ext cx="86042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468313" y="3357563"/>
            <a:ext cx="79914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LESIONES EN EL TEJIDO DURO:  Óseas</a:t>
            </a:r>
          </a:p>
        </p:txBody>
      </p:sp>
      <p:pic>
        <p:nvPicPr>
          <p:cNvPr id="1930260" name="Picture 20"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650" y="55514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0261" name="Text Box 21"/>
          <p:cNvSpPr txBox="1">
            <a:spLocks noChangeArrowheads="1"/>
          </p:cNvSpPr>
          <p:nvPr/>
        </p:nvSpPr>
        <p:spPr bwMode="auto">
          <a:xfrm>
            <a:off x="717550" y="5510213"/>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Fracturas/lesiones epifisarias:</a:t>
            </a:r>
          </a:p>
        </p:txBody>
      </p:sp>
      <p:sp>
        <p:nvSpPr>
          <p:cNvPr id="1930262" name="Text Box 22"/>
          <p:cNvSpPr txBox="1">
            <a:spLocks noChangeArrowheads="1"/>
          </p:cNvSpPr>
          <p:nvPr/>
        </p:nvSpPr>
        <p:spPr bwMode="auto">
          <a:xfrm>
            <a:off x="735013" y="6015038"/>
            <a:ext cx="8135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a:t>Disrupción o separación de la placa epifisaria</a:t>
            </a:r>
          </a:p>
        </p:txBody>
      </p:sp>
      <p:pic>
        <p:nvPicPr>
          <p:cNvPr id="1930263" name="Picture 23" descr="Knee_Bones_00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620713"/>
            <a:ext cx="1381125" cy="2447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411413" y="1127125"/>
            <a:ext cx="65881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a:solidFill>
                  <a:srgbClr val="484876"/>
                </a:solidFill>
                <a:effectLst>
                  <a:outerShdw blurRad="38100" dist="38100" dir="2700000" algn="tl">
                    <a:srgbClr val="C0C0C0"/>
                  </a:outerShdw>
                </a:effectLst>
                <a:latin typeface="Arial Black" pitchFamily="34" charset="0"/>
                <a:cs typeface="Arial" charset="0"/>
              </a:rPr>
              <a:t>TRAUMAS</a:t>
            </a:r>
            <a:br>
              <a:rPr lang="es-PR" altLang="es-PR" sz="3600" b="0">
                <a:solidFill>
                  <a:srgbClr val="484876"/>
                </a:solidFill>
                <a:effectLst>
                  <a:outerShdw blurRad="38100" dist="38100" dir="2700000" algn="tl">
                    <a:srgbClr val="C0C0C0"/>
                  </a:outerShdw>
                </a:effectLst>
                <a:latin typeface="Arial Black" pitchFamily="34" charset="0"/>
                <a:cs typeface="Arial" charset="0"/>
              </a:rPr>
            </a:br>
            <a:r>
              <a:rPr lang="es-PR" altLang="es-PR" sz="3600" b="0">
                <a:solidFill>
                  <a:srgbClr val="484876"/>
                </a:solidFill>
                <a:effectLst>
                  <a:outerShdw blurRad="38100" dist="38100" dir="2700000" algn="tl">
                    <a:srgbClr val="C0C0C0"/>
                  </a:outerShdw>
                </a:effectLst>
                <a:latin typeface="Arial Black" pitchFamily="34" charset="0"/>
                <a:cs typeface="Arial" charset="0"/>
              </a:rPr>
              <a:t>MUSCULO-TENDINOSOS:</a:t>
            </a:r>
            <a:br>
              <a:rPr lang="es-PR" altLang="es-PR" sz="3800" b="0">
                <a:solidFill>
                  <a:srgbClr val="484876"/>
                </a:solidFill>
                <a:effectLst>
                  <a:outerShdw blurRad="38100" dist="38100" dir="2700000" algn="tl">
                    <a:srgbClr val="C0C0C0"/>
                  </a:outerShdw>
                </a:effectLst>
                <a:latin typeface="Arial Black" pitchFamily="34" charset="0"/>
                <a:cs typeface="Arial" charset="0"/>
              </a:rPr>
            </a:br>
            <a:endParaRPr lang="es-PR" altLang="es-PR" sz="38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411413" y="2422525"/>
            <a:ext cx="64785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900" b="0" i="1">
                <a:solidFill>
                  <a:srgbClr val="484876"/>
                </a:solidFill>
                <a:effectLst>
                  <a:outerShdw blurRad="38100" dist="38100" dir="2700000" algn="tl">
                    <a:srgbClr val="C0C0C0"/>
                  </a:outerShdw>
                </a:effectLst>
                <a:latin typeface="Arial Black" pitchFamily="34" charset="0"/>
                <a:cs typeface="Arial" charset="0"/>
              </a:rPr>
              <a:t>MEDIDAS DE PREVENCIÓN</a:t>
            </a:r>
          </a:p>
        </p:txBody>
      </p:sp>
      <p:pic>
        <p:nvPicPr>
          <p:cNvPr id="1909776" name="Picture 16" descr="man-painful-le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92150"/>
            <a:ext cx="2105025" cy="2808288"/>
          </a:xfrm>
          <a:prstGeom prst="rect">
            <a:avLst/>
          </a:prstGeom>
          <a:noFill/>
          <a:extLst>
            <a:ext uri="{909E8E84-426E-40DD-AFC4-6F175D3DCCD1}">
              <a14:hiddenFill xmlns:a14="http://schemas.microsoft.com/office/drawing/2010/main">
                <a:solidFill>
                  <a:srgbClr val="FFFFFF"/>
                </a:solidFill>
              </a14:hiddenFill>
            </a:ext>
          </a:extLst>
        </p:spPr>
      </p:pic>
      <p:pic>
        <p:nvPicPr>
          <p:cNvPr id="1909777" name="Picture 1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3573463"/>
            <a:ext cx="3889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9778" name="Text Box 18"/>
          <p:cNvSpPr txBox="1">
            <a:spLocks noChangeArrowheads="1"/>
          </p:cNvSpPr>
          <p:nvPr/>
        </p:nvSpPr>
        <p:spPr bwMode="auto">
          <a:xfrm>
            <a:off x="765175" y="3573463"/>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latin typeface="Tahoma" pitchFamily="34" charset="0"/>
              </a:rPr>
              <a:t>Calzado adecuado</a:t>
            </a:r>
            <a:endParaRPr lang="en-US" altLang="es-PR" sz="2800" i="1">
              <a:solidFill>
                <a:srgbClr val="FFFF00"/>
              </a:solidFill>
              <a:latin typeface="Tahoma" pitchFamily="34" charset="0"/>
            </a:endParaRPr>
          </a:p>
        </p:txBody>
      </p:sp>
      <p:pic>
        <p:nvPicPr>
          <p:cNvPr id="1909779" name="Picture 19"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4149725"/>
            <a:ext cx="3889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9780" name="Text Box 20"/>
          <p:cNvSpPr txBox="1">
            <a:spLocks noChangeArrowheads="1"/>
          </p:cNvSpPr>
          <p:nvPr/>
        </p:nvSpPr>
        <p:spPr bwMode="auto">
          <a:xfrm>
            <a:off x="765175" y="4149725"/>
            <a:ext cx="80549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latin typeface="Tahoma" pitchFamily="34" charset="0"/>
              </a:rPr>
              <a:t>Correción de anormalidades biomecánicas</a:t>
            </a:r>
            <a:endParaRPr lang="en-US" altLang="es-PR" sz="2800" i="1">
              <a:solidFill>
                <a:srgbClr val="FFFF00"/>
              </a:solidFill>
              <a:latin typeface="Tahoma" pitchFamily="34" charset="0"/>
            </a:endParaRPr>
          </a:p>
        </p:txBody>
      </p:sp>
      <p:pic>
        <p:nvPicPr>
          <p:cNvPr id="1909781" name="Picture 2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4799013"/>
            <a:ext cx="3889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9782" name="Text Box 22"/>
          <p:cNvSpPr txBox="1">
            <a:spLocks noChangeArrowheads="1"/>
          </p:cNvSpPr>
          <p:nvPr/>
        </p:nvSpPr>
        <p:spPr bwMode="auto">
          <a:xfrm>
            <a:off x="765175" y="4799013"/>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latin typeface="Tahoma" pitchFamily="34" charset="0"/>
              </a:rPr>
              <a:t>Superficie de ejercicio adecuada</a:t>
            </a:r>
            <a:endParaRPr lang="en-US" altLang="es-PR" sz="2800" i="1">
              <a:solidFill>
                <a:srgbClr val="FFFF00"/>
              </a:solidFill>
              <a:latin typeface="Tahoma" pitchFamily="34" charset="0"/>
            </a:endParaRPr>
          </a:p>
        </p:txBody>
      </p:sp>
      <p:pic>
        <p:nvPicPr>
          <p:cNvPr id="1909783" name="Picture 23"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373688"/>
            <a:ext cx="3889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9784" name="Text Box 24"/>
          <p:cNvSpPr txBox="1">
            <a:spLocks noChangeArrowheads="1"/>
          </p:cNvSpPr>
          <p:nvPr/>
        </p:nvSpPr>
        <p:spPr bwMode="auto">
          <a:xfrm>
            <a:off x="765175" y="5373688"/>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latin typeface="Tahoma" pitchFamily="34" charset="0"/>
              </a:rPr>
              <a:t>Ejercitarse a la intensidad adecuada</a:t>
            </a:r>
            <a:endParaRPr lang="en-US" altLang="es-PR" sz="2800" i="1">
              <a:solidFill>
                <a:srgbClr val="FFFF00"/>
              </a:solidFill>
              <a:latin typeface="Tahoma" pitchFamily="34" charset="0"/>
            </a:endParaRPr>
          </a:p>
        </p:txBody>
      </p:sp>
      <p:pic>
        <p:nvPicPr>
          <p:cNvPr id="1909785" name="Picture 2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688" y="5949950"/>
            <a:ext cx="3889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9786" name="Text Box 26"/>
          <p:cNvSpPr txBox="1">
            <a:spLocks noChangeArrowheads="1"/>
          </p:cNvSpPr>
          <p:nvPr/>
        </p:nvSpPr>
        <p:spPr bwMode="auto">
          <a:xfrm>
            <a:off x="790575" y="5949950"/>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latin typeface="Tahoma" pitchFamily="34" charset="0"/>
              </a:rPr>
              <a:t>Técnica correcta de los ejercicios</a:t>
            </a:r>
            <a:endParaRPr lang="en-US" altLang="es-PR" sz="2800" i="1">
              <a:solidFill>
                <a:srgbClr val="FFFF00"/>
              </a:solidFill>
              <a:latin typeface="Tahoma" pitchFamily="34" charset="0"/>
            </a:endParaRPr>
          </a:p>
        </p:txBody>
      </p:sp>
    </p:spTree>
    <p:custDataLst>
      <p:tags r:id="rId1"/>
    </p:custDataLst>
  </p:cSld>
  <p:clrMapOvr>
    <a:masterClrMapping/>
  </p:clrMapOvr>
  <p:transition spd="slow">
    <p:checke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843213" y="836613"/>
            <a:ext cx="630078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3200" b="0">
                <a:solidFill>
                  <a:srgbClr val="484876"/>
                </a:solidFill>
                <a:effectLst>
                  <a:outerShdw blurRad="38100" dist="38100" dir="2700000" algn="tl">
                    <a:srgbClr val="C0C0C0"/>
                  </a:outerShdw>
                </a:effectLst>
                <a:latin typeface="Arial Black" pitchFamily="34" charset="0"/>
                <a:cs typeface="Arial" charset="0"/>
              </a:rPr>
              <a:t>FASE INFLAMATORIA:</a:t>
            </a:r>
            <a:br>
              <a:rPr lang="es-PR" altLang="es-PR" sz="3000" b="0">
                <a:solidFill>
                  <a:srgbClr val="484876"/>
                </a:solidFill>
                <a:effectLst>
                  <a:outerShdw blurRad="38100" dist="38100" dir="2700000" algn="tl">
                    <a:srgbClr val="C0C0C0"/>
                  </a:outerShdw>
                </a:effectLst>
                <a:latin typeface="Arial Black" pitchFamily="34" charset="0"/>
                <a:cs typeface="Arial" charset="0"/>
              </a:rPr>
            </a:br>
            <a:r>
              <a:rPr lang="es-PR" altLang="es-PR" sz="3600" b="0" i="1">
                <a:solidFill>
                  <a:srgbClr val="484876"/>
                </a:solidFill>
                <a:effectLst>
                  <a:outerShdw blurRad="38100" dist="38100" dir="2700000" algn="tl">
                    <a:srgbClr val="C0C0C0"/>
                  </a:outerShdw>
                </a:effectLst>
                <a:latin typeface="Arial Black" pitchFamily="34" charset="0"/>
                <a:cs typeface="Arial" charset="0"/>
              </a:rPr>
              <a:t>SIGNOS Y SÍNTOMAS</a:t>
            </a:r>
          </a:p>
        </p:txBody>
      </p:sp>
      <p:pic>
        <p:nvPicPr>
          <p:cNvPr id="1974275" name="Picture 3" descr="POINTE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2203450"/>
            <a:ext cx="3889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4276" name="Text Box 4"/>
          <p:cNvSpPr txBox="1">
            <a:spLocks noChangeArrowheads="1"/>
          </p:cNvSpPr>
          <p:nvPr/>
        </p:nvSpPr>
        <p:spPr bwMode="auto">
          <a:xfrm>
            <a:off x="549275" y="2203450"/>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latin typeface="Tahoma" pitchFamily="34" charset="0"/>
              </a:rPr>
              <a:t>Signos:</a:t>
            </a:r>
            <a:endParaRPr lang="en-US" altLang="es-PR" sz="2800" i="1">
              <a:solidFill>
                <a:srgbClr val="FFFF00"/>
              </a:solidFill>
              <a:latin typeface="Tahoma" pitchFamily="34" charset="0"/>
            </a:endParaRPr>
          </a:p>
        </p:txBody>
      </p:sp>
      <p:sp>
        <p:nvSpPr>
          <p:cNvPr id="1974277" name="Text Box 5"/>
          <p:cNvSpPr txBox="1">
            <a:spLocks noChangeArrowheads="1"/>
          </p:cNvSpPr>
          <p:nvPr/>
        </p:nvSpPr>
        <p:spPr bwMode="auto">
          <a:xfrm>
            <a:off x="1008063" y="2708275"/>
            <a:ext cx="8135937"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484876"/>
                </a:solidFill>
                <a:effectLst>
                  <a:outerShdw blurRad="38100" dist="38100" dir="2700000" algn="tl">
                    <a:srgbClr val="C0C0C0"/>
                  </a:outerShdw>
                </a:effectLst>
                <a:latin typeface="Calibri" pitchFamily="34" charset="0"/>
              </a:rPr>
              <a:t>Ruboración Localizada</a:t>
            </a:r>
            <a:r>
              <a:rPr lang="en-US" altLang="es-PR" sz="3000">
                <a:solidFill>
                  <a:srgbClr val="000000"/>
                </a:solidFill>
                <a:latin typeface="Calibri" pitchFamily="34" charset="0"/>
              </a:rPr>
              <a:t> – </a:t>
            </a:r>
            <a:r>
              <a:rPr lang="en-US" altLang="es-PR" sz="3000" i="1">
                <a:solidFill>
                  <a:srgbClr val="000000"/>
                </a:solidFill>
                <a:latin typeface="Calibri" pitchFamily="34" charset="0"/>
              </a:rPr>
              <a:t>ocasionado</a:t>
            </a:r>
            <a:r>
              <a:rPr lang="en-US" altLang="es-PR" sz="3000">
                <a:solidFill>
                  <a:srgbClr val="000000"/>
                </a:solidFill>
                <a:latin typeface="Calibri" pitchFamily="34" charset="0"/>
              </a:rPr>
              <a:t> </a:t>
            </a:r>
            <a:r>
              <a:rPr lang="en-US" altLang="es-PR" sz="3000" i="1">
                <a:solidFill>
                  <a:srgbClr val="000000"/>
                </a:solidFill>
                <a:latin typeface="Calibri" pitchFamily="34" charset="0"/>
              </a:rPr>
              <a:t>por</a:t>
            </a:r>
            <a:r>
              <a:rPr lang="en-US" altLang="es-PR" sz="3000">
                <a:solidFill>
                  <a:srgbClr val="000000"/>
                </a:solidFill>
                <a:latin typeface="Calibri" pitchFamily="34" charset="0"/>
              </a:rPr>
              <a:t>:</a:t>
            </a:r>
          </a:p>
          <a:p>
            <a:pPr algn="l" eaLnBrk="0" hangingPunct="0">
              <a:lnSpc>
                <a:spcPct val="90000"/>
              </a:lnSpc>
            </a:pPr>
            <a:r>
              <a:rPr lang="en-US" altLang="es-PR" sz="2700" i="1">
                <a:solidFill>
                  <a:srgbClr val="000000"/>
                </a:solidFill>
                <a:latin typeface="Calibri" pitchFamily="34" charset="0"/>
              </a:rPr>
              <a:t>VASODILATACIÓN: Aumento flujo sanguíneo, histamina</a:t>
            </a:r>
            <a:endParaRPr lang="en-US" altLang="es-PR" sz="2700" b="0" i="1">
              <a:solidFill>
                <a:srgbClr val="FF0000"/>
              </a:solidFill>
              <a:effectLst>
                <a:outerShdw blurRad="38100" dist="38100" dir="2700000" algn="tl">
                  <a:srgbClr val="C0C0C0"/>
                </a:outerShdw>
              </a:effectLst>
              <a:latin typeface="Calibri" pitchFamily="34" charset="0"/>
            </a:endParaRPr>
          </a:p>
        </p:txBody>
      </p:sp>
      <p:pic>
        <p:nvPicPr>
          <p:cNvPr id="1974278" name="Picture 6"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8" y="2828925"/>
            <a:ext cx="360362" cy="355600"/>
          </a:xfrm>
          <a:prstGeom prst="rect">
            <a:avLst/>
          </a:prstGeom>
          <a:noFill/>
          <a:extLst>
            <a:ext uri="{909E8E84-426E-40DD-AFC4-6F175D3DCCD1}">
              <a14:hiddenFill xmlns:a14="http://schemas.microsoft.com/office/drawing/2010/main">
                <a:solidFill>
                  <a:srgbClr val="FFFFFF"/>
                </a:solidFill>
              </a14:hiddenFill>
            </a:ext>
          </a:extLst>
        </p:spPr>
      </p:pic>
      <p:sp>
        <p:nvSpPr>
          <p:cNvPr id="1974279" name="Text Box 7"/>
          <p:cNvSpPr txBox="1">
            <a:spLocks noChangeArrowheads="1"/>
          </p:cNvSpPr>
          <p:nvPr/>
        </p:nvSpPr>
        <p:spPr bwMode="auto">
          <a:xfrm>
            <a:off x="971550" y="3643313"/>
            <a:ext cx="7993063"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484876"/>
                </a:solidFill>
                <a:effectLst>
                  <a:outerShdw blurRad="38100" dist="38100" dir="2700000" algn="tl">
                    <a:srgbClr val="C0C0C0"/>
                  </a:outerShdw>
                </a:effectLst>
                <a:latin typeface="Calibri" pitchFamily="34" charset="0"/>
              </a:rPr>
              <a:t>Edema/Hinchazón</a:t>
            </a:r>
            <a:r>
              <a:rPr lang="en-US" altLang="es-PR" sz="3000">
                <a:solidFill>
                  <a:srgbClr val="000000"/>
                </a:solidFill>
                <a:latin typeface="Calibri" pitchFamily="34" charset="0"/>
              </a:rPr>
              <a:t> </a:t>
            </a:r>
            <a:r>
              <a:rPr lang="en-US" altLang="es-PR" sz="2800">
                <a:solidFill>
                  <a:srgbClr val="000000"/>
                </a:solidFill>
                <a:latin typeface="Calibri" pitchFamily="34" charset="0"/>
              </a:rPr>
              <a:t>(acumula líquidos) – </a:t>
            </a:r>
            <a:r>
              <a:rPr lang="en-US" altLang="es-PR" sz="2800" i="1">
                <a:solidFill>
                  <a:srgbClr val="000000"/>
                </a:solidFill>
                <a:latin typeface="Calibri" pitchFamily="34" charset="0"/>
              </a:rPr>
              <a:t>debido a la</a:t>
            </a:r>
            <a:r>
              <a:rPr lang="en-US" altLang="es-PR" sz="2800">
                <a:solidFill>
                  <a:srgbClr val="000000"/>
                </a:solidFill>
                <a:latin typeface="Calibri" pitchFamily="34" charset="0"/>
              </a:rPr>
              <a:t>:</a:t>
            </a:r>
          </a:p>
          <a:p>
            <a:pPr algn="l" eaLnBrk="0" hangingPunct="0"/>
            <a:r>
              <a:rPr lang="en-US" altLang="es-PR" sz="2700" i="1">
                <a:solidFill>
                  <a:srgbClr val="000000"/>
                </a:solidFill>
                <a:latin typeface="Calibri" pitchFamily="34" charset="0"/>
              </a:rPr>
              <a:t>VASODILATACIÓN: Migración sustancias, bloqueo linfa</a:t>
            </a:r>
            <a:endParaRPr lang="en-US" altLang="es-PR" sz="2700" b="0" i="1">
              <a:solidFill>
                <a:srgbClr val="FF0000"/>
              </a:solidFill>
              <a:effectLst>
                <a:outerShdw blurRad="38100" dist="38100" dir="2700000" algn="tl">
                  <a:srgbClr val="C0C0C0"/>
                </a:outerShdw>
              </a:effectLst>
              <a:latin typeface="Calibri" pitchFamily="34" charset="0"/>
            </a:endParaRPr>
          </a:p>
        </p:txBody>
      </p:sp>
      <p:pic>
        <p:nvPicPr>
          <p:cNvPr id="1974280" name="Picture 8"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8" y="3763963"/>
            <a:ext cx="360362" cy="355600"/>
          </a:xfrm>
          <a:prstGeom prst="rect">
            <a:avLst/>
          </a:prstGeom>
          <a:noFill/>
          <a:extLst>
            <a:ext uri="{909E8E84-426E-40DD-AFC4-6F175D3DCCD1}">
              <a14:hiddenFill xmlns:a14="http://schemas.microsoft.com/office/drawing/2010/main">
                <a:solidFill>
                  <a:srgbClr val="FFFFFF"/>
                </a:solidFill>
              </a14:hiddenFill>
            </a:ext>
          </a:extLst>
        </p:spPr>
      </p:pic>
      <p:sp>
        <p:nvSpPr>
          <p:cNvPr id="1974281" name="Text Box 9"/>
          <p:cNvSpPr txBox="1">
            <a:spLocks noChangeArrowheads="1"/>
          </p:cNvSpPr>
          <p:nvPr/>
        </p:nvSpPr>
        <p:spPr bwMode="auto">
          <a:xfrm>
            <a:off x="936625" y="4652963"/>
            <a:ext cx="8135938"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484876"/>
                </a:solidFill>
                <a:effectLst>
                  <a:outerShdw blurRad="38100" dist="38100" dir="2700000" algn="tl">
                    <a:srgbClr val="C0C0C0"/>
                  </a:outerShdw>
                </a:effectLst>
                <a:latin typeface="Calibri" pitchFamily="34" charset="0"/>
              </a:rPr>
              <a:t>Elevación de la Temperatura Local</a:t>
            </a:r>
            <a:r>
              <a:rPr lang="en-US" altLang="es-PR" sz="3000">
                <a:solidFill>
                  <a:srgbClr val="000000"/>
                </a:solidFill>
                <a:latin typeface="Calibri" pitchFamily="34" charset="0"/>
              </a:rPr>
              <a:t> – </a:t>
            </a:r>
            <a:r>
              <a:rPr lang="en-US" altLang="es-PR" sz="3000" i="1">
                <a:solidFill>
                  <a:srgbClr val="000000"/>
                </a:solidFill>
                <a:latin typeface="Calibri" pitchFamily="34" charset="0"/>
              </a:rPr>
              <a:t>por</a:t>
            </a:r>
            <a:r>
              <a:rPr lang="en-US" altLang="es-PR" sz="3000">
                <a:solidFill>
                  <a:srgbClr val="000000"/>
                </a:solidFill>
                <a:latin typeface="Calibri" pitchFamily="34" charset="0"/>
              </a:rPr>
              <a:t>:</a:t>
            </a:r>
          </a:p>
          <a:p>
            <a:pPr algn="l" eaLnBrk="0" hangingPunct="0"/>
            <a:r>
              <a:rPr lang="en-US" altLang="es-PR" sz="2500" i="1">
                <a:solidFill>
                  <a:srgbClr val="000000"/>
                </a:solidFill>
                <a:latin typeface="Calibri" pitchFamily="34" charset="0"/>
              </a:rPr>
              <a:t>Mayor actividad celular/química, y aumento circulación</a:t>
            </a:r>
            <a:endParaRPr lang="en-US" altLang="es-PR" sz="2500" b="0" i="1">
              <a:solidFill>
                <a:srgbClr val="FF0000"/>
              </a:solidFill>
              <a:effectLst>
                <a:outerShdw blurRad="38100" dist="38100" dir="2700000" algn="tl">
                  <a:srgbClr val="C0C0C0"/>
                </a:outerShdw>
              </a:effectLst>
              <a:latin typeface="Calibri" pitchFamily="34" charset="0"/>
            </a:endParaRPr>
          </a:p>
        </p:txBody>
      </p:sp>
      <p:pic>
        <p:nvPicPr>
          <p:cNvPr id="1974282" name="Picture 10"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8" y="4773613"/>
            <a:ext cx="360362" cy="355600"/>
          </a:xfrm>
          <a:prstGeom prst="rect">
            <a:avLst/>
          </a:prstGeom>
          <a:noFill/>
          <a:extLst>
            <a:ext uri="{909E8E84-426E-40DD-AFC4-6F175D3DCCD1}">
              <a14:hiddenFill xmlns:a14="http://schemas.microsoft.com/office/drawing/2010/main">
                <a:solidFill>
                  <a:srgbClr val="FFFFFF"/>
                </a:solidFill>
              </a14:hiddenFill>
            </a:ext>
          </a:extLst>
        </p:spPr>
      </p:pic>
      <p:sp>
        <p:nvSpPr>
          <p:cNvPr id="1974283" name="Text Box 11"/>
          <p:cNvSpPr txBox="1">
            <a:spLocks noChangeArrowheads="1"/>
          </p:cNvSpPr>
          <p:nvPr/>
        </p:nvSpPr>
        <p:spPr bwMode="auto">
          <a:xfrm>
            <a:off x="936625" y="5564188"/>
            <a:ext cx="7993063"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484876"/>
                </a:solidFill>
                <a:effectLst>
                  <a:outerShdw blurRad="38100" dist="38100" dir="2700000" algn="tl">
                    <a:srgbClr val="C0C0C0"/>
                  </a:outerShdw>
                </a:effectLst>
                <a:latin typeface="Calibri" pitchFamily="34" charset="0"/>
              </a:rPr>
              <a:t>Limitada Capacidad Funcional Normal</a:t>
            </a:r>
            <a:r>
              <a:rPr lang="en-US" altLang="es-PR" sz="3000">
                <a:solidFill>
                  <a:srgbClr val="000000"/>
                </a:solidFill>
                <a:latin typeface="Calibri" pitchFamily="34" charset="0"/>
              </a:rPr>
              <a:t> – </a:t>
            </a:r>
            <a:r>
              <a:rPr lang="en-US" altLang="es-PR" sz="3000" i="1">
                <a:solidFill>
                  <a:srgbClr val="000000"/>
                </a:solidFill>
                <a:latin typeface="Calibri" pitchFamily="34" charset="0"/>
              </a:rPr>
              <a:t>por la</a:t>
            </a:r>
            <a:r>
              <a:rPr lang="en-US" altLang="es-PR" sz="3000">
                <a:solidFill>
                  <a:srgbClr val="000000"/>
                </a:solidFill>
                <a:latin typeface="Calibri" pitchFamily="34" charset="0"/>
              </a:rPr>
              <a:t>:</a:t>
            </a:r>
          </a:p>
          <a:p>
            <a:pPr algn="l" eaLnBrk="0" hangingPunct="0"/>
            <a:r>
              <a:rPr lang="en-US" altLang="es-PR" sz="2700" i="1">
                <a:effectLst>
                  <a:outerShdw blurRad="38100" dist="38100" dir="2700000" algn="tl">
                    <a:srgbClr val="C0C0C0"/>
                  </a:outerShdw>
                </a:effectLst>
                <a:latin typeface="Calibri" pitchFamily="34" charset="0"/>
              </a:rPr>
              <a:t>Inflamación, sensibilidad al tacto, y daño a tejidos</a:t>
            </a:r>
          </a:p>
        </p:txBody>
      </p:sp>
      <p:pic>
        <p:nvPicPr>
          <p:cNvPr id="1974284" name="Picture 12"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8" y="5684838"/>
            <a:ext cx="360362" cy="355600"/>
          </a:xfrm>
          <a:prstGeom prst="rect">
            <a:avLst/>
          </a:prstGeom>
          <a:noFill/>
          <a:extLst>
            <a:ext uri="{909E8E84-426E-40DD-AFC4-6F175D3DCCD1}">
              <a14:hiddenFill xmlns:a14="http://schemas.microsoft.com/office/drawing/2010/main">
                <a:solidFill>
                  <a:srgbClr val="FFFFFF"/>
                </a:solidFill>
              </a14:hiddenFill>
            </a:ext>
          </a:extLst>
        </p:spPr>
      </p:pic>
      <p:pic>
        <p:nvPicPr>
          <p:cNvPr id="1974285" name="Picture 13" descr="wrist-injury-1b_Belv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549275"/>
            <a:ext cx="2232025" cy="15763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1727" name="Picture 3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975" y="4408488"/>
            <a:ext cx="3429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1728" name="Text Box 32"/>
          <p:cNvSpPr txBox="1">
            <a:spLocks noChangeArrowheads="1"/>
          </p:cNvSpPr>
          <p:nvPr/>
        </p:nvSpPr>
        <p:spPr bwMode="auto">
          <a:xfrm>
            <a:off x="777875" y="4410075"/>
            <a:ext cx="80645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2700">
                <a:latin typeface="Arial" charset="0"/>
              </a:rPr>
              <a:t>Una articulación ha sido llevada de manera forzada a una posición excesivamente anormal, lo cual puede ser el resultado de una:</a:t>
            </a:r>
          </a:p>
        </p:txBody>
      </p:sp>
      <p:sp>
        <p:nvSpPr>
          <p:cNvPr id="1821729" name="Text Box 33"/>
          <p:cNvSpPr txBox="1">
            <a:spLocks noChangeArrowheads="1"/>
          </p:cNvSpPr>
          <p:nvPr/>
        </p:nvSpPr>
        <p:spPr bwMode="auto">
          <a:xfrm>
            <a:off x="757238" y="5559425"/>
            <a:ext cx="81359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400" i="1">
                <a:solidFill>
                  <a:srgbClr val="000000"/>
                </a:solidFill>
              </a:rPr>
              <a:t>Lesión traumática de una articulación que resulta en una distorsión repentina</a:t>
            </a:r>
            <a:endParaRPr lang="es-ES" altLang="es-PR" sz="2400"/>
          </a:p>
        </p:txBody>
      </p:sp>
      <p:pic>
        <p:nvPicPr>
          <p:cNvPr id="1821730" name="Picture 34" descr="STRNSPR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00" y="836613"/>
            <a:ext cx="5422900" cy="3390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4379913" y="836613"/>
            <a:ext cx="4324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5100" b="0">
                <a:solidFill>
                  <a:srgbClr val="484876"/>
                </a:solidFill>
                <a:effectLst>
                  <a:outerShdw blurRad="38100" dist="38100" dir="2700000" algn="tl">
                    <a:srgbClr val="C0C0C0"/>
                  </a:outerShdw>
                </a:effectLst>
                <a:latin typeface="Arial Black" pitchFamily="34" charset="0"/>
                <a:cs typeface="Arial" charset="0"/>
              </a:rPr>
              <a:t>ESGUINCE:</a:t>
            </a:r>
            <a:endParaRPr lang="es-PR" altLang="es-PR" sz="51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4379913" y="1557338"/>
            <a:ext cx="4368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5100" b="0" i="1">
                <a:solidFill>
                  <a:srgbClr val="484876"/>
                </a:solidFill>
                <a:effectLst>
                  <a:outerShdw blurRad="38100" dist="38100" dir="2700000" algn="tl">
                    <a:srgbClr val="C0C0C0"/>
                  </a:outerShdw>
                </a:effectLst>
                <a:latin typeface="Arial Black" pitchFamily="34" charset="0"/>
                <a:cs typeface="Arial" charset="0"/>
              </a:rPr>
              <a:t>CAUSA</a:t>
            </a:r>
          </a:p>
        </p:txBody>
      </p:sp>
    </p:spTree>
    <p:custDataLst>
      <p:tags r:id="rId1"/>
    </p:custDataLst>
  </p:cSld>
  <p:clrMapOvr>
    <a:masterClrMapping/>
  </p:clrMapOvr>
  <p:transition spd="slow">
    <p:newsflash/>
    <p:sndAc>
      <p:stSnd>
        <p:snd r:embed="rId4" name="breeze.wav"/>
      </p:stSnd>
    </p:sndAc>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3738"/>
            <a:ext cx="9144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CONSUMO ENERGÉTICO</a:t>
            </a:r>
            <a:endParaRPr lang="es-PR" altLang="es-PR" sz="36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0" name="Text Box 6"/>
          <p:cNvSpPr txBox="1">
            <a:spLocks noChangeArrowheads="1"/>
          </p:cNvSpPr>
          <p:nvPr/>
        </p:nvSpPr>
        <p:spPr bwMode="auto">
          <a:xfrm>
            <a:off x="179388" y="60928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
        <p:nvSpPr>
          <p:cNvPr id="1967108" name="Text Box 4"/>
          <p:cNvSpPr txBox="1">
            <a:spLocks noChangeArrowheads="1"/>
          </p:cNvSpPr>
          <p:nvPr/>
        </p:nvSpPr>
        <p:spPr bwMode="auto">
          <a:xfrm>
            <a:off x="574675" y="18446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Equivalentes energéticos de los alimentos:</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1967109"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1916113"/>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67110" name="Picture 6"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213" y="1123950"/>
            <a:ext cx="74882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900113" y="1222375"/>
            <a:ext cx="71294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EQUIVALENTES CALÓRICOS</a:t>
            </a:r>
          </a:p>
        </p:txBody>
      </p:sp>
      <p:sp>
        <p:nvSpPr>
          <p:cNvPr id="69636" name="Text Box 4"/>
          <p:cNvSpPr txBox="1">
            <a:spLocks noChangeArrowheads="1"/>
          </p:cNvSpPr>
          <p:nvPr/>
        </p:nvSpPr>
        <p:spPr bwMode="auto">
          <a:xfrm>
            <a:off x="609600" y="2360613"/>
            <a:ext cx="8305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gn="l">
              <a:tabLst>
                <a:tab pos="457200" algn="l"/>
                <a:tab pos="2400300" algn="l"/>
              </a:tabLst>
              <a:defRPr>
                <a:solidFill>
                  <a:schemeClr val="tx1"/>
                </a:solidFill>
                <a:latin typeface="Georgia" pitchFamily="18" charset="0"/>
              </a:defRPr>
            </a:lvl1pPr>
            <a:lvl2pPr marL="742950" indent="-285750" algn="l">
              <a:tabLst>
                <a:tab pos="457200" algn="l"/>
                <a:tab pos="2400300" algn="l"/>
              </a:tabLst>
              <a:defRPr>
                <a:solidFill>
                  <a:schemeClr val="tx1"/>
                </a:solidFill>
                <a:latin typeface="Georgia" pitchFamily="18" charset="0"/>
              </a:defRPr>
            </a:lvl2pPr>
            <a:lvl3pPr marL="1143000" indent="-228600" algn="l">
              <a:tabLst>
                <a:tab pos="457200" algn="l"/>
                <a:tab pos="2400300" algn="l"/>
              </a:tabLst>
              <a:defRPr>
                <a:solidFill>
                  <a:schemeClr val="tx1"/>
                </a:solidFill>
                <a:latin typeface="Georgia" pitchFamily="18" charset="0"/>
              </a:defRPr>
            </a:lvl3pPr>
            <a:lvl4pPr marL="1600200" indent="-228600" algn="l">
              <a:tabLst>
                <a:tab pos="457200" algn="l"/>
                <a:tab pos="2400300" algn="l"/>
              </a:tabLst>
              <a:defRPr>
                <a:solidFill>
                  <a:schemeClr val="tx1"/>
                </a:solidFill>
                <a:latin typeface="Georgia" pitchFamily="18" charset="0"/>
              </a:defRPr>
            </a:lvl4pPr>
            <a:lvl5pPr marL="2057400" indent="-228600" algn="l">
              <a:tabLst>
                <a:tab pos="457200" algn="l"/>
                <a:tab pos="2400300" algn="l"/>
              </a:tabLst>
              <a:defRPr>
                <a:solidFill>
                  <a:schemeClr val="tx1"/>
                </a:solidFill>
                <a:latin typeface="Georgia" pitchFamily="18" charset="0"/>
              </a:defRPr>
            </a:lvl5pPr>
            <a:lvl6pPr marL="2514600" indent="-228600" fontAlgn="base">
              <a:spcBef>
                <a:spcPct val="0"/>
              </a:spcBef>
              <a:spcAft>
                <a:spcPct val="0"/>
              </a:spcAft>
              <a:tabLst>
                <a:tab pos="457200" algn="l"/>
                <a:tab pos="2400300" algn="l"/>
              </a:tabLst>
              <a:defRPr>
                <a:solidFill>
                  <a:schemeClr val="tx1"/>
                </a:solidFill>
                <a:latin typeface="Georgia" pitchFamily="18" charset="0"/>
              </a:defRPr>
            </a:lvl6pPr>
            <a:lvl7pPr marL="2971800" indent="-228600" fontAlgn="base">
              <a:spcBef>
                <a:spcPct val="0"/>
              </a:spcBef>
              <a:spcAft>
                <a:spcPct val="0"/>
              </a:spcAft>
              <a:tabLst>
                <a:tab pos="457200" algn="l"/>
                <a:tab pos="2400300" algn="l"/>
              </a:tabLst>
              <a:defRPr>
                <a:solidFill>
                  <a:schemeClr val="tx1"/>
                </a:solidFill>
                <a:latin typeface="Georgia" pitchFamily="18" charset="0"/>
              </a:defRPr>
            </a:lvl7pPr>
            <a:lvl8pPr marL="3429000" indent="-228600" fontAlgn="base">
              <a:spcBef>
                <a:spcPct val="0"/>
              </a:spcBef>
              <a:spcAft>
                <a:spcPct val="0"/>
              </a:spcAft>
              <a:tabLst>
                <a:tab pos="457200" algn="l"/>
                <a:tab pos="2400300" algn="l"/>
              </a:tabLst>
              <a:defRPr>
                <a:solidFill>
                  <a:schemeClr val="tx1"/>
                </a:solidFill>
                <a:latin typeface="Georgia" pitchFamily="18" charset="0"/>
              </a:defRPr>
            </a:lvl8pPr>
            <a:lvl9pPr marL="3886200" indent="-228600" fontAlgn="base">
              <a:spcBef>
                <a:spcPct val="0"/>
              </a:spcBef>
              <a:spcAft>
                <a:spcPct val="0"/>
              </a:spcAft>
              <a:tabLst>
                <a:tab pos="457200" algn="l"/>
                <a:tab pos="2400300" algn="l"/>
              </a:tabLst>
              <a:defRPr>
                <a:solidFill>
                  <a:schemeClr val="tx1"/>
                </a:solidFill>
                <a:latin typeface="Georgia" pitchFamily="18" charset="0"/>
              </a:defRPr>
            </a:lvl9pPr>
          </a:lstStyle>
          <a:p>
            <a:pPr eaLnBrk="0" hangingPunct="0">
              <a:lnSpc>
                <a:spcPct val="90000"/>
              </a:lnSpc>
            </a:pPr>
            <a:r>
              <a:rPr lang="en-US" altLang="es-PR" sz="2400" b="0">
                <a:latin typeface="Arial" charset="0"/>
              </a:rPr>
              <a:t>CHO:	4.1 kcal/g</a:t>
            </a:r>
          </a:p>
          <a:p>
            <a:pPr eaLnBrk="0" hangingPunct="0">
              <a:lnSpc>
                <a:spcPct val="90000"/>
              </a:lnSpc>
            </a:pPr>
            <a:r>
              <a:rPr lang="en-US" altLang="es-PR" sz="2400" b="0">
                <a:latin typeface="Arial" charset="0"/>
              </a:rPr>
              <a:t>Grasas:	9.4 kcal/g</a:t>
            </a:r>
          </a:p>
          <a:p>
            <a:pPr eaLnBrk="0" hangingPunct="0">
              <a:lnSpc>
                <a:spcPct val="90000"/>
              </a:lnSpc>
            </a:pPr>
            <a:r>
              <a:rPr lang="en-US" altLang="es-PR" sz="2400" b="0">
                <a:latin typeface="Arial" charset="0"/>
              </a:rPr>
              <a:t>Proteína:	4.1 kcal/g</a:t>
            </a:r>
          </a:p>
        </p:txBody>
      </p:sp>
      <p:sp>
        <p:nvSpPr>
          <p:cNvPr id="1967113" name="Text Box 9"/>
          <p:cNvSpPr txBox="1">
            <a:spLocks noChangeArrowheads="1"/>
          </p:cNvSpPr>
          <p:nvPr/>
        </p:nvSpPr>
        <p:spPr bwMode="auto">
          <a:xfrm>
            <a:off x="574675" y="35385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Energía por litro de oxígeno consumido:</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1967114" name="Picture 1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6099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69637" name="Text Box 5"/>
          <p:cNvSpPr txBox="1">
            <a:spLocks noChangeArrowheads="1"/>
          </p:cNvSpPr>
          <p:nvPr/>
        </p:nvSpPr>
        <p:spPr bwMode="auto">
          <a:xfrm>
            <a:off x="609600" y="4014788"/>
            <a:ext cx="838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gn="l">
              <a:tabLst>
                <a:tab pos="457200" algn="l"/>
                <a:tab pos="2400300" algn="l"/>
              </a:tabLst>
              <a:defRPr>
                <a:solidFill>
                  <a:schemeClr val="tx1"/>
                </a:solidFill>
                <a:latin typeface="Georgia" pitchFamily="18" charset="0"/>
              </a:defRPr>
            </a:lvl1pPr>
            <a:lvl2pPr marL="742950" indent="-285750" algn="l">
              <a:tabLst>
                <a:tab pos="457200" algn="l"/>
                <a:tab pos="2400300" algn="l"/>
              </a:tabLst>
              <a:defRPr>
                <a:solidFill>
                  <a:schemeClr val="tx1"/>
                </a:solidFill>
                <a:latin typeface="Georgia" pitchFamily="18" charset="0"/>
              </a:defRPr>
            </a:lvl2pPr>
            <a:lvl3pPr marL="1143000" indent="-228600" algn="l">
              <a:tabLst>
                <a:tab pos="457200" algn="l"/>
                <a:tab pos="2400300" algn="l"/>
              </a:tabLst>
              <a:defRPr>
                <a:solidFill>
                  <a:schemeClr val="tx1"/>
                </a:solidFill>
                <a:latin typeface="Georgia" pitchFamily="18" charset="0"/>
              </a:defRPr>
            </a:lvl3pPr>
            <a:lvl4pPr marL="1600200" indent="-228600" algn="l">
              <a:tabLst>
                <a:tab pos="457200" algn="l"/>
                <a:tab pos="2400300" algn="l"/>
              </a:tabLst>
              <a:defRPr>
                <a:solidFill>
                  <a:schemeClr val="tx1"/>
                </a:solidFill>
                <a:latin typeface="Georgia" pitchFamily="18" charset="0"/>
              </a:defRPr>
            </a:lvl4pPr>
            <a:lvl5pPr marL="2057400" indent="-228600" algn="l">
              <a:tabLst>
                <a:tab pos="457200" algn="l"/>
                <a:tab pos="2400300" algn="l"/>
              </a:tabLst>
              <a:defRPr>
                <a:solidFill>
                  <a:schemeClr val="tx1"/>
                </a:solidFill>
                <a:latin typeface="Georgia" pitchFamily="18" charset="0"/>
              </a:defRPr>
            </a:lvl5pPr>
            <a:lvl6pPr marL="2514600" indent="-228600" fontAlgn="base">
              <a:spcBef>
                <a:spcPct val="0"/>
              </a:spcBef>
              <a:spcAft>
                <a:spcPct val="0"/>
              </a:spcAft>
              <a:tabLst>
                <a:tab pos="457200" algn="l"/>
                <a:tab pos="2400300" algn="l"/>
              </a:tabLst>
              <a:defRPr>
                <a:solidFill>
                  <a:schemeClr val="tx1"/>
                </a:solidFill>
                <a:latin typeface="Georgia" pitchFamily="18" charset="0"/>
              </a:defRPr>
            </a:lvl6pPr>
            <a:lvl7pPr marL="2971800" indent="-228600" fontAlgn="base">
              <a:spcBef>
                <a:spcPct val="0"/>
              </a:spcBef>
              <a:spcAft>
                <a:spcPct val="0"/>
              </a:spcAft>
              <a:tabLst>
                <a:tab pos="457200" algn="l"/>
                <a:tab pos="2400300" algn="l"/>
              </a:tabLst>
              <a:defRPr>
                <a:solidFill>
                  <a:schemeClr val="tx1"/>
                </a:solidFill>
                <a:latin typeface="Georgia" pitchFamily="18" charset="0"/>
              </a:defRPr>
            </a:lvl7pPr>
            <a:lvl8pPr marL="3429000" indent="-228600" fontAlgn="base">
              <a:spcBef>
                <a:spcPct val="0"/>
              </a:spcBef>
              <a:spcAft>
                <a:spcPct val="0"/>
              </a:spcAft>
              <a:tabLst>
                <a:tab pos="457200" algn="l"/>
                <a:tab pos="2400300" algn="l"/>
              </a:tabLst>
              <a:defRPr>
                <a:solidFill>
                  <a:schemeClr val="tx1"/>
                </a:solidFill>
                <a:latin typeface="Georgia" pitchFamily="18" charset="0"/>
              </a:defRPr>
            </a:lvl8pPr>
            <a:lvl9pPr marL="3886200" indent="-228600" fontAlgn="base">
              <a:spcBef>
                <a:spcPct val="0"/>
              </a:spcBef>
              <a:spcAft>
                <a:spcPct val="0"/>
              </a:spcAft>
              <a:tabLst>
                <a:tab pos="457200" algn="l"/>
                <a:tab pos="2400300" algn="l"/>
              </a:tabLst>
              <a:defRPr>
                <a:solidFill>
                  <a:schemeClr val="tx1"/>
                </a:solidFill>
                <a:latin typeface="Georgia" pitchFamily="18" charset="0"/>
              </a:defRPr>
            </a:lvl9pPr>
          </a:lstStyle>
          <a:p>
            <a:pPr eaLnBrk="0" hangingPunct="0">
              <a:lnSpc>
                <a:spcPct val="90000"/>
              </a:lnSpc>
            </a:pPr>
            <a:r>
              <a:rPr lang="en-US" altLang="es-PR" sz="2400" b="0">
                <a:latin typeface="Arial" charset="0"/>
              </a:rPr>
              <a:t>CHO:	5.0 kcal/L</a:t>
            </a:r>
          </a:p>
          <a:p>
            <a:pPr eaLnBrk="0" hangingPunct="0">
              <a:lnSpc>
                <a:spcPct val="90000"/>
              </a:lnSpc>
            </a:pPr>
            <a:r>
              <a:rPr lang="en-US" altLang="es-PR" sz="2400" b="0">
                <a:latin typeface="Arial" charset="0"/>
              </a:rPr>
              <a:t>Grasas:	4.7 kcal/L</a:t>
            </a:r>
          </a:p>
          <a:p>
            <a:pPr eaLnBrk="0" hangingPunct="0">
              <a:lnSpc>
                <a:spcPct val="90000"/>
              </a:lnSpc>
            </a:pPr>
            <a:r>
              <a:rPr lang="en-US" altLang="es-PR" sz="2400" b="0">
                <a:latin typeface="Arial" charset="0"/>
              </a:rPr>
              <a:t>Proteínas:	4.5 kcal/L</a:t>
            </a:r>
          </a:p>
        </p:txBody>
      </p:sp>
      <p:grpSp>
        <p:nvGrpSpPr>
          <p:cNvPr id="4" name="Group 10"/>
          <p:cNvGrpSpPr>
            <a:grpSpLocks/>
          </p:cNvGrpSpPr>
          <p:nvPr/>
        </p:nvGrpSpPr>
        <p:grpSpPr bwMode="auto">
          <a:xfrm>
            <a:off x="250825" y="4940300"/>
            <a:ext cx="7924800" cy="1022350"/>
            <a:chOff x="384" y="2726"/>
            <a:chExt cx="4992" cy="644"/>
          </a:xfrm>
        </p:grpSpPr>
        <p:sp>
          <p:nvSpPr>
            <p:cNvPr id="1967117" name="Text Box 6"/>
            <p:cNvSpPr txBox="1">
              <a:spLocks noChangeArrowheads="1"/>
            </p:cNvSpPr>
            <p:nvPr/>
          </p:nvSpPr>
          <p:spPr bwMode="auto">
            <a:xfrm>
              <a:off x="384" y="2898"/>
              <a:ext cx="4992"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pPr>
              <a:r>
                <a:rPr lang="en-US" altLang="es-PR" sz="2400" b="0">
                  <a:latin typeface="Arial" charset="0"/>
                </a:rPr>
                <a:t>Ejemplo: VO</a:t>
              </a:r>
              <a:r>
                <a:rPr lang="en-US" altLang="es-PR" sz="2400" b="0" baseline="-25000">
                  <a:latin typeface="Arial" charset="0"/>
                </a:rPr>
                <a:t>2</a:t>
              </a:r>
              <a:r>
                <a:rPr lang="en-US" altLang="es-PR" sz="2400" b="0">
                  <a:latin typeface="Arial" charset="0"/>
                </a:rPr>
                <a:t> reposo = 0.300 L/min </a:t>
              </a:r>
              <a:r>
                <a:rPr lang="en-US" altLang="es-PR" sz="2400" b="0">
                  <a:latin typeface="Symbol" pitchFamily="18" charset="2"/>
                </a:rPr>
                <a:t>´</a:t>
              </a:r>
              <a:r>
                <a:rPr lang="en-US" altLang="es-PR" sz="2400" b="0">
                  <a:latin typeface="Arial" charset="0"/>
                </a:rPr>
                <a:t> 60 min/hr </a:t>
              </a:r>
              <a:r>
                <a:rPr lang="en-US" altLang="es-PR" sz="2400" b="0">
                  <a:latin typeface="Symbol" pitchFamily="18" charset="2"/>
                </a:rPr>
                <a:t>´</a:t>
              </a:r>
              <a:r>
                <a:rPr lang="en-US" altLang="es-PR" sz="2400" b="0">
                  <a:latin typeface="Arial" charset="0"/>
                </a:rPr>
                <a:t> 24 hr/día = 432 L/día </a:t>
              </a:r>
              <a:r>
                <a:rPr lang="en-US" altLang="es-PR" sz="2400" b="0">
                  <a:latin typeface="Symbol" pitchFamily="18" charset="2"/>
                </a:rPr>
                <a:t>´</a:t>
              </a:r>
              <a:r>
                <a:rPr lang="en-US" altLang="es-PR" sz="2400" b="0">
                  <a:latin typeface="Arial" charset="0"/>
                </a:rPr>
                <a:t> 4.8 kcal/L = 2,074 kcal/día</a:t>
              </a:r>
            </a:p>
          </p:txBody>
        </p:sp>
        <p:sp>
          <p:nvSpPr>
            <p:cNvPr id="1967118" name="Rectangle 7"/>
            <p:cNvSpPr>
              <a:spLocks noChangeArrowheads="1"/>
            </p:cNvSpPr>
            <p:nvPr/>
          </p:nvSpPr>
          <p:spPr bwMode="auto">
            <a:xfrm>
              <a:off x="1224" y="2726"/>
              <a:ext cx="1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r>
                <a:rPr lang="en-US" altLang="es-PR" sz="2400" b="0">
                  <a:latin typeface="Arial" charset="0"/>
                </a:rPr>
                <a:t>.</a:t>
              </a:r>
            </a:p>
          </p:txBody>
        </p:sp>
      </p:grpSp>
    </p:spTree>
    <p:custDataLst>
      <p:tags r:id="rId1"/>
    </p:custDataLst>
  </p:cSld>
  <p:clrMapOvr>
    <a:masterClrMapping/>
  </p:clrMapOvr>
  <p:transition spd="slow">
    <p:newsflash/>
    <p:sndAc>
      <p:stSnd>
        <p:snd r:embed="rId4" name="breez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wipe(left)">
                                      <p:cBhvr>
                                        <p:cTn id="7" dur="500"/>
                                        <p:tgtEl>
                                          <p:spTgt spid="69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9637"/>
                                        </p:tgtEl>
                                        <p:attrNameLst>
                                          <p:attrName>style.visibility</p:attrName>
                                        </p:attrNameLst>
                                      </p:cBhvr>
                                      <p:to>
                                        <p:strVal val="visible"/>
                                      </p:to>
                                    </p:set>
                                    <p:animEffect transition="in" filter="wipe(left)">
                                      <p:cBhvr>
                                        <p:cTn id="12" dur="500"/>
                                        <p:tgtEl>
                                          <p:spTgt spid="696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utoUpdateAnimBg="0"/>
      <p:bldP spid="6963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835150" y="836613"/>
            <a:ext cx="69135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3200" b="0">
                <a:solidFill>
                  <a:srgbClr val="484876"/>
                </a:solidFill>
                <a:effectLst>
                  <a:outerShdw blurRad="38100" dist="38100" dir="2700000" algn="tl">
                    <a:srgbClr val="C0C0C0"/>
                  </a:outerShdw>
                </a:effectLst>
                <a:latin typeface="Arial Black" pitchFamily="34" charset="0"/>
                <a:cs typeface="Arial" charset="0"/>
              </a:rPr>
              <a:t>CONTENIDO PRESENTACIÓN</a:t>
            </a:r>
          </a:p>
        </p:txBody>
      </p:sp>
      <p:pic>
        <p:nvPicPr>
          <p:cNvPr id="2194435" name="Picture 3" descr="Thumbs_Up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619125"/>
            <a:ext cx="1368425" cy="795338"/>
          </a:xfrm>
          <a:prstGeom prst="rect">
            <a:avLst/>
          </a:prstGeom>
          <a:noFill/>
          <a:extLst>
            <a:ext uri="{909E8E84-426E-40DD-AFC4-6F175D3DCCD1}">
              <a14:hiddenFill xmlns:a14="http://schemas.microsoft.com/office/drawing/2010/main">
                <a:solidFill>
                  <a:srgbClr val="FFFFFF"/>
                </a:solidFill>
              </a14:hiddenFill>
            </a:ext>
          </a:extLst>
        </p:spPr>
      </p:pic>
      <p:pic>
        <p:nvPicPr>
          <p:cNvPr id="2194446" name="Picture 14"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22955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4447" name="Text Box 15"/>
          <p:cNvSpPr txBox="1">
            <a:spLocks noChangeArrowheads="1"/>
          </p:cNvSpPr>
          <p:nvPr/>
        </p:nvSpPr>
        <p:spPr bwMode="auto">
          <a:xfrm>
            <a:off x="755650" y="2222500"/>
            <a:ext cx="76311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Prueba Diagnóstica</a:t>
            </a:r>
          </a:p>
        </p:txBody>
      </p:sp>
      <p:pic>
        <p:nvPicPr>
          <p:cNvPr id="2194448" name="Picture 16"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28829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4449" name="Text Box 17"/>
          <p:cNvSpPr txBox="1">
            <a:spLocks noChangeArrowheads="1"/>
          </p:cNvSpPr>
          <p:nvPr/>
        </p:nvSpPr>
        <p:spPr bwMode="auto">
          <a:xfrm>
            <a:off x="755650" y="2809875"/>
            <a:ext cx="76311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Avalúo del material conferencia</a:t>
            </a:r>
          </a:p>
        </p:txBody>
      </p:sp>
      <p:pic>
        <p:nvPicPr>
          <p:cNvPr id="2194450" name="Picture 18"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35210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4451" name="Text Box 19"/>
          <p:cNvSpPr txBox="1">
            <a:spLocks noChangeArrowheads="1"/>
          </p:cNvSpPr>
          <p:nvPr/>
        </p:nvSpPr>
        <p:spPr bwMode="auto">
          <a:xfrm>
            <a:off x="755650" y="3448050"/>
            <a:ext cx="76311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Recursos y referencias</a:t>
            </a:r>
          </a:p>
        </p:txBody>
      </p:sp>
      <p:pic>
        <p:nvPicPr>
          <p:cNvPr id="2194452" name="Picture 20"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41687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4453" name="Text Box 21"/>
          <p:cNvSpPr txBox="1">
            <a:spLocks noChangeArrowheads="1"/>
          </p:cNvSpPr>
          <p:nvPr/>
        </p:nvSpPr>
        <p:spPr bwMode="auto">
          <a:xfrm>
            <a:off x="755650" y="4183063"/>
            <a:ext cx="763111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Agradecimientos</a:t>
            </a:r>
          </a:p>
        </p:txBody>
      </p:sp>
      <p:pic>
        <p:nvPicPr>
          <p:cNvPr id="2194454" name="Picture 22"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165893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4455" name="Text Box 23"/>
          <p:cNvSpPr txBox="1">
            <a:spLocks noChangeArrowheads="1"/>
          </p:cNvSpPr>
          <p:nvPr/>
        </p:nvSpPr>
        <p:spPr bwMode="auto">
          <a:xfrm>
            <a:off x="755650" y="1585913"/>
            <a:ext cx="76311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Introducción</a:t>
            </a:r>
          </a:p>
        </p:txBody>
      </p:sp>
      <p:pic>
        <p:nvPicPr>
          <p:cNvPr id="2194456" name="Picture 24"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478631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4457" name="Text Box 25"/>
          <p:cNvSpPr txBox="1">
            <a:spLocks noChangeArrowheads="1"/>
          </p:cNvSpPr>
          <p:nvPr/>
        </p:nvSpPr>
        <p:spPr bwMode="auto">
          <a:xfrm>
            <a:off x="755650" y="4713288"/>
            <a:ext cx="76311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Cómo contactar al conferenciante</a:t>
            </a:r>
          </a:p>
        </p:txBody>
      </p:sp>
      <p:pic>
        <p:nvPicPr>
          <p:cNvPr id="2194458" name="Picture 26"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53848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4459" name="Text Box 27"/>
          <p:cNvSpPr txBox="1">
            <a:spLocks noChangeArrowheads="1"/>
          </p:cNvSpPr>
          <p:nvPr/>
        </p:nvSpPr>
        <p:spPr bwMode="auto">
          <a:xfrm>
            <a:off x="755650" y="5311775"/>
            <a:ext cx="76311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Preguntas</a:t>
            </a:r>
          </a:p>
        </p:txBody>
      </p:sp>
      <p:pic>
        <p:nvPicPr>
          <p:cNvPr id="2194460" name="Picture 28"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603408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4461" name="Text Box 29"/>
          <p:cNvSpPr txBox="1">
            <a:spLocks noChangeArrowheads="1"/>
          </p:cNvSpPr>
          <p:nvPr/>
        </p:nvSpPr>
        <p:spPr bwMode="auto">
          <a:xfrm>
            <a:off x="755650" y="5961063"/>
            <a:ext cx="76311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Evaluación general de la presentación</a:t>
            </a:r>
          </a:p>
        </p:txBody>
      </p:sp>
    </p:spTree>
    <p:custDataLst>
      <p:tags r:id="rId1"/>
    </p:custDataLst>
    <p:extLst>
      <p:ext uri="{BB962C8B-B14F-4D97-AF65-F5344CB8AC3E}">
        <p14:creationId xmlns:p14="http://schemas.microsoft.com/office/powerpoint/2010/main" val="687747278"/>
      </p:ext>
    </p:extLst>
  </p:cSld>
  <p:clrMapOvr>
    <a:masterClrMapping/>
  </p:clrMapOvr>
  <p:transition spd="slow">
    <p:newsflash/>
    <p:sndAc>
      <p:stSnd>
        <p:snd r:embed="rId4" name="breeze.wav"/>
      </p:stSnd>
    </p:sndAc>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254" name="Text Box 38"/>
          <p:cNvSpPr txBox="1">
            <a:spLocks noChangeArrowheads="1"/>
          </p:cNvSpPr>
          <p:nvPr/>
        </p:nvSpPr>
        <p:spPr bwMode="auto">
          <a:xfrm>
            <a:off x="574675" y="22336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Desarrollar e implementar un plan de emergencia</a:t>
            </a:r>
            <a:endParaRPr lang="en-US" altLang="es-PR" sz="2500" b="0" i="1">
              <a:solidFill>
                <a:srgbClr val="FF0000"/>
              </a:solidFill>
              <a:latin typeface="Arial Black" pitchFamily="34" charset="0"/>
            </a:endParaRPr>
          </a:p>
        </p:txBody>
      </p:sp>
      <p:pic>
        <p:nvPicPr>
          <p:cNvPr id="1801255" name="Picture 3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3050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1256" name="Text Box 40"/>
          <p:cNvSpPr txBox="1">
            <a:spLocks noChangeArrowheads="1"/>
          </p:cNvSpPr>
          <p:nvPr/>
        </p:nvSpPr>
        <p:spPr bwMode="auto">
          <a:xfrm>
            <a:off x="574675" y="2665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Los recursos humanos y el equipo de emergencia</a:t>
            </a:r>
            <a:endParaRPr lang="en-US" altLang="es-PR" sz="2500" b="0" i="1">
              <a:solidFill>
                <a:srgbClr val="FF0000"/>
              </a:solidFill>
              <a:latin typeface="Arial Black" pitchFamily="34" charset="0"/>
            </a:endParaRPr>
          </a:p>
        </p:txBody>
      </p:sp>
      <p:pic>
        <p:nvPicPr>
          <p:cNvPr id="1801257" name="Picture 4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7368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1258" name="Text Box 42"/>
          <p:cNvSpPr txBox="1">
            <a:spLocks noChangeArrowheads="1"/>
          </p:cNvSpPr>
          <p:nvPr/>
        </p:nvSpPr>
        <p:spPr bwMode="auto">
          <a:xfrm>
            <a:off x="574675" y="30988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La evaluación y cuidado inicial del paciente</a:t>
            </a:r>
            <a:endParaRPr lang="en-US" altLang="es-PR" sz="2500" b="0" i="1">
              <a:solidFill>
                <a:srgbClr val="FF0000"/>
              </a:solidFill>
              <a:latin typeface="Arial Black" pitchFamily="34" charset="0"/>
            </a:endParaRPr>
          </a:p>
        </p:txBody>
      </p:sp>
      <p:pic>
        <p:nvPicPr>
          <p:cNvPr id="1801259" name="Picture 4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1702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1260" name="Text Box 44"/>
          <p:cNvSpPr txBox="1">
            <a:spLocks noChangeArrowheads="1"/>
          </p:cNvSpPr>
          <p:nvPr/>
        </p:nvSpPr>
        <p:spPr bwMode="auto">
          <a:xfrm>
            <a:off x="574675" y="35306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La comunicación de emergencia</a:t>
            </a:r>
            <a:endParaRPr lang="en-US" altLang="es-PR" sz="2500" b="0" i="1">
              <a:solidFill>
                <a:srgbClr val="FF0000"/>
              </a:solidFill>
              <a:latin typeface="Arial Black" pitchFamily="34" charset="0"/>
            </a:endParaRPr>
          </a:p>
        </p:txBody>
      </p:sp>
      <p:pic>
        <p:nvPicPr>
          <p:cNvPr id="1801261" name="Picture 4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6020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1262" name="Text Box 46"/>
          <p:cNvSpPr txBox="1">
            <a:spLocks noChangeArrowheads="1"/>
          </p:cNvSpPr>
          <p:nvPr/>
        </p:nvSpPr>
        <p:spPr bwMode="auto">
          <a:xfrm>
            <a:off x="574675" y="39624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El equipo y provisiones de emergencia</a:t>
            </a:r>
            <a:endParaRPr lang="en-US" altLang="es-PR" sz="2500" b="0" i="1">
              <a:solidFill>
                <a:srgbClr val="FF0000"/>
              </a:solidFill>
              <a:latin typeface="Arial Black" pitchFamily="34" charset="0"/>
            </a:endParaRPr>
          </a:p>
        </p:txBody>
      </p:sp>
      <p:pic>
        <p:nvPicPr>
          <p:cNvPr id="1801263" name="Picture 4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0338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1264" name="Text Box 48"/>
          <p:cNvSpPr txBox="1">
            <a:spLocks noChangeArrowheads="1"/>
          </p:cNvSpPr>
          <p:nvPr/>
        </p:nvSpPr>
        <p:spPr bwMode="auto">
          <a:xfrm>
            <a:off x="574675" y="4394200"/>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Los lugares sede</a:t>
            </a:r>
            <a:endParaRPr lang="en-US" altLang="es-PR" sz="2500" b="0" i="1">
              <a:solidFill>
                <a:srgbClr val="FF0000"/>
              </a:solidFill>
              <a:latin typeface="Arial Black" pitchFamily="34" charset="0"/>
            </a:endParaRPr>
          </a:p>
        </p:txBody>
      </p:sp>
      <p:pic>
        <p:nvPicPr>
          <p:cNvPr id="1801265" name="Picture 4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4656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1266" name="Text Box 50"/>
          <p:cNvSpPr txBox="1">
            <a:spLocks noChangeArrowheads="1"/>
          </p:cNvSpPr>
          <p:nvPr/>
        </p:nvSpPr>
        <p:spPr bwMode="auto">
          <a:xfrm>
            <a:off x="574675" y="48260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La transportación de emergencia</a:t>
            </a:r>
            <a:endParaRPr lang="en-US" altLang="es-PR" sz="2500" b="0" i="1">
              <a:solidFill>
                <a:srgbClr val="FF0000"/>
              </a:solidFill>
              <a:latin typeface="Arial Black" pitchFamily="34" charset="0"/>
            </a:endParaRPr>
          </a:p>
        </p:txBody>
      </p:sp>
      <p:pic>
        <p:nvPicPr>
          <p:cNvPr id="1801267" name="Picture 5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8974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1268" name="Text Box 52"/>
          <p:cNvSpPr txBox="1">
            <a:spLocks noChangeArrowheads="1"/>
          </p:cNvSpPr>
          <p:nvPr/>
        </p:nvSpPr>
        <p:spPr bwMode="auto">
          <a:xfrm>
            <a:off x="574675" y="52578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Las instalaciones físicas para el cuidado de emergencia</a:t>
            </a:r>
            <a:endParaRPr lang="en-US" altLang="es-PR" sz="2500" b="0" i="1">
              <a:solidFill>
                <a:srgbClr val="FF0000"/>
              </a:solidFill>
              <a:latin typeface="Arial Black" pitchFamily="34" charset="0"/>
            </a:endParaRPr>
          </a:p>
        </p:txBody>
      </p:sp>
      <p:pic>
        <p:nvPicPr>
          <p:cNvPr id="1801269" name="Picture 5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53292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1270" name="Text Box 54"/>
          <p:cNvSpPr txBox="1">
            <a:spLocks noChangeArrowheads="1"/>
          </p:cNvSpPr>
          <p:nvPr/>
        </p:nvSpPr>
        <p:spPr bwMode="auto">
          <a:xfrm>
            <a:off x="574675" y="56896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Necesidad legal y documentación</a:t>
            </a:r>
            <a:endParaRPr lang="en-US" altLang="es-PR" sz="2500" b="0" i="1">
              <a:solidFill>
                <a:srgbClr val="FF0000"/>
              </a:solidFill>
              <a:latin typeface="Arial Black" pitchFamily="34" charset="0"/>
            </a:endParaRPr>
          </a:p>
        </p:txBody>
      </p:sp>
      <p:pic>
        <p:nvPicPr>
          <p:cNvPr id="1801271" name="Picture 5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57610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endParaRPr lang="es-PR" altLang="es-PR" sz="1200" b="0">
              <a:latin typeface="Times New Roman" pitchFamily="18" charset="0"/>
            </a:endParaRPr>
          </a:p>
        </p:txBody>
      </p:sp>
      <p:sp>
        <p:nvSpPr>
          <p:cNvPr id="3" name="Text Box 6"/>
          <p:cNvSpPr txBox="1">
            <a:spLocks noChangeArrowheads="1"/>
          </p:cNvSpPr>
          <p:nvPr/>
        </p:nvSpPr>
        <p:spPr bwMode="auto">
          <a:xfrm>
            <a:off x="179388" y="63087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Reproducido de: </a:t>
            </a:r>
            <a:r>
              <a:rPr lang="en-US" altLang="es-PR" sz="1200" i="1">
                <a:latin typeface="Times New Roman" pitchFamily="18" charset="0"/>
              </a:rPr>
              <a:t>Emergency Care in Athletic Training</a:t>
            </a:r>
            <a:r>
              <a:rPr lang="en-US" altLang="es-PR" sz="1200" b="0">
                <a:latin typeface="Times New Roman" pitchFamily="18" charset="0"/>
              </a:rPr>
              <a:t>. (p. 2), por K. Gorse, R. Blanc, F. Feld, &amp; M. Radelet, 2010, Philadelphia, PA: F. A. Davis Company. Copyright 2010 por F. A. Davis Company.</a:t>
            </a:r>
            <a:r>
              <a:rPr lang="en-US" altLang="es-PR" sz="1200">
                <a:latin typeface="Times New Roman" pitchFamily="18" charset="0"/>
              </a:rPr>
              <a:t> </a:t>
            </a:r>
          </a:p>
        </p:txBody>
      </p:sp>
      <p:pic>
        <p:nvPicPr>
          <p:cNvPr id="1801274" name="Picture 58" descr="icing-a-sprained-ankl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765175"/>
            <a:ext cx="1873250" cy="1306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124075" y="836613"/>
            <a:ext cx="6842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600" b="0">
                <a:solidFill>
                  <a:srgbClr val="484876"/>
                </a:solidFill>
                <a:effectLst>
                  <a:outerShdw blurRad="38100" dist="38100" dir="2700000" algn="tl">
                    <a:srgbClr val="C0C0C0"/>
                  </a:outerShdw>
                </a:effectLst>
                <a:latin typeface="Arial Black" pitchFamily="34" charset="0"/>
                <a:cs typeface="Arial" charset="0"/>
              </a:rPr>
              <a:t>FACTORES A CONSIDERAR: </a:t>
            </a:r>
            <a:r>
              <a:rPr lang="es-PR" altLang="es-PR" sz="2800" b="0" i="1">
                <a:solidFill>
                  <a:srgbClr val="484876"/>
                </a:solidFill>
                <a:effectLst>
                  <a:outerShdw blurRad="38100" dist="38100" dir="2700000" algn="tl">
                    <a:srgbClr val="C0C0C0"/>
                  </a:outerShdw>
                </a:effectLst>
                <a:latin typeface="Arial Black" pitchFamily="34" charset="0"/>
                <a:cs typeface="Arial" charset="0"/>
              </a:rPr>
              <a:t>Para la</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600" b="0" i="1">
                <a:solidFill>
                  <a:srgbClr val="484876"/>
                </a:solidFill>
                <a:effectLst>
                  <a:outerShdw blurRad="38100" dist="38100" dir="2700000" algn="tl">
                    <a:srgbClr val="C0C0C0"/>
                  </a:outerShdw>
                </a:effectLst>
                <a:latin typeface="Arial Black" pitchFamily="34" charset="0"/>
                <a:cs typeface="Arial" charset="0"/>
              </a:rPr>
              <a:t>ORGANIZACIÓN PLAN EMERGENCIA</a:t>
            </a:r>
          </a:p>
        </p:txBody>
      </p:sp>
    </p:spTree>
    <p:custDataLst>
      <p:tags r:id="rId1"/>
    </p:custDataLst>
  </p:cSld>
  <p:clrMapOvr>
    <a:masterClrMapping/>
  </p:clrMapOvr>
  <p:transition spd="slow">
    <p:newsflash/>
    <p:sndAc>
      <p:stSnd>
        <p:snd r:embed="rId4" name="breeze.wav"/>
      </p:stSnd>
    </p:sndAc>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9522" name="Picture 2" descr="f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49275"/>
            <a:ext cx="1368425" cy="11223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835150" y="693738"/>
            <a:ext cx="6985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400" b="0">
                <a:solidFill>
                  <a:srgbClr val="484876"/>
                </a:solidFill>
                <a:effectLst>
                  <a:outerShdw blurRad="38100" dist="38100" dir="2700000" algn="tl">
                    <a:srgbClr val="C0C0C0"/>
                  </a:outerShdw>
                </a:effectLst>
                <a:latin typeface="Arial Black" pitchFamily="34" charset="0"/>
                <a:cs typeface="Arial" charset="0"/>
              </a:rPr>
              <a:t>CONTENIDO DE LA PRESENTACIÓN</a:t>
            </a:r>
          </a:p>
        </p:txBody>
      </p:sp>
      <p:sp>
        <p:nvSpPr>
          <p:cNvPr id="1899524" name="Text Box 4"/>
          <p:cNvSpPr txBox="1">
            <a:spLocks noChangeArrowheads="1"/>
          </p:cNvSpPr>
          <p:nvPr/>
        </p:nvSpPr>
        <p:spPr bwMode="auto">
          <a:xfrm>
            <a:off x="466725" y="17732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Consideraciones preliminares</a:t>
            </a:r>
            <a:endParaRPr lang="en-US" altLang="es-PR" sz="2500" b="0" i="1">
              <a:solidFill>
                <a:srgbClr val="FF0000"/>
              </a:solidFill>
              <a:latin typeface="Arial Black" pitchFamily="34" charset="0"/>
            </a:endParaRPr>
          </a:p>
        </p:txBody>
      </p:sp>
      <p:pic>
        <p:nvPicPr>
          <p:cNvPr id="1899525" name="Picture 5"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18446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26" name="Text Box 6"/>
          <p:cNvSpPr txBox="1">
            <a:spLocks noChangeArrowheads="1"/>
          </p:cNvSpPr>
          <p:nvPr/>
        </p:nvSpPr>
        <p:spPr bwMode="auto">
          <a:xfrm>
            <a:off x="466725" y="22050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Introducción</a:t>
            </a:r>
            <a:endParaRPr lang="en-US" altLang="es-PR" sz="2500" b="0" i="1">
              <a:solidFill>
                <a:srgbClr val="FF0000"/>
              </a:solidFill>
              <a:latin typeface="Arial Black" pitchFamily="34" charset="0"/>
            </a:endParaRPr>
          </a:p>
        </p:txBody>
      </p:sp>
      <p:pic>
        <p:nvPicPr>
          <p:cNvPr id="1899527" name="Picture 7"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22764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28" name="Text Box 8"/>
          <p:cNvSpPr txBox="1">
            <a:spLocks noChangeArrowheads="1"/>
          </p:cNvSpPr>
          <p:nvPr/>
        </p:nvSpPr>
        <p:spPr bwMode="auto">
          <a:xfrm>
            <a:off x="466725" y="26384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Conceptos básicos</a:t>
            </a:r>
            <a:endParaRPr lang="en-US" altLang="es-PR" sz="2500" b="0" i="1">
              <a:solidFill>
                <a:srgbClr val="FF0000"/>
              </a:solidFill>
              <a:latin typeface="Arial Black" pitchFamily="34" charset="0"/>
            </a:endParaRPr>
          </a:p>
        </p:txBody>
      </p:sp>
      <p:pic>
        <p:nvPicPr>
          <p:cNvPr id="1899529" name="Picture 9"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27098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30" name="Text Box 10"/>
          <p:cNvSpPr txBox="1">
            <a:spLocks noChangeArrowheads="1"/>
          </p:cNvSpPr>
          <p:nvPr/>
        </p:nvSpPr>
        <p:spPr bwMode="auto">
          <a:xfrm>
            <a:off x="466725" y="30702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Guías de actividad física</a:t>
            </a:r>
            <a:endParaRPr lang="en-US" altLang="es-PR" sz="2500" b="0" i="1">
              <a:solidFill>
                <a:srgbClr val="FF0000"/>
              </a:solidFill>
              <a:latin typeface="Arial Black" pitchFamily="34" charset="0"/>
            </a:endParaRPr>
          </a:p>
        </p:txBody>
      </p:sp>
      <p:pic>
        <p:nvPicPr>
          <p:cNvPr id="1899531" name="Picture 11"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1416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32" name="Text Box 12"/>
          <p:cNvSpPr txBox="1">
            <a:spLocks noChangeArrowheads="1"/>
          </p:cNvSpPr>
          <p:nvPr/>
        </p:nvSpPr>
        <p:spPr bwMode="auto">
          <a:xfrm>
            <a:off x="466725" y="35020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Comportamiento sedentario y tiempo sentado</a:t>
            </a:r>
            <a:endParaRPr lang="en-US" altLang="es-PR" sz="2500" b="0" i="1">
              <a:solidFill>
                <a:srgbClr val="FF0000"/>
              </a:solidFill>
              <a:latin typeface="Arial Black" pitchFamily="34" charset="0"/>
            </a:endParaRPr>
          </a:p>
        </p:txBody>
      </p:sp>
      <p:pic>
        <p:nvPicPr>
          <p:cNvPr id="1899533" name="Picture 13"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5734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34" name="Text Box 14"/>
          <p:cNvSpPr txBox="1">
            <a:spLocks noChangeArrowheads="1"/>
          </p:cNvSpPr>
          <p:nvPr/>
        </p:nvSpPr>
        <p:spPr bwMode="auto">
          <a:xfrm>
            <a:off x="466725" y="3933825"/>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Efectos adversos a la salud del comportamiento sentado</a:t>
            </a:r>
            <a:endParaRPr lang="en-US" altLang="es-PR" sz="2500" b="0" i="1">
              <a:solidFill>
                <a:srgbClr val="FF0000"/>
              </a:solidFill>
              <a:latin typeface="Arial Black" pitchFamily="34" charset="0"/>
            </a:endParaRPr>
          </a:p>
        </p:txBody>
      </p:sp>
      <p:pic>
        <p:nvPicPr>
          <p:cNvPr id="1899535" name="Picture 15"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40052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36" name="Text Box 16"/>
          <p:cNvSpPr txBox="1">
            <a:spLocks noChangeArrowheads="1"/>
          </p:cNvSpPr>
          <p:nvPr/>
        </p:nvSpPr>
        <p:spPr bwMode="auto">
          <a:xfrm>
            <a:off x="466725" y="43656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Periodos dedicados a interrumpir el tiempo sentado</a:t>
            </a:r>
            <a:endParaRPr lang="en-US" altLang="es-PR" sz="2500" b="0" i="1">
              <a:solidFill>
                <a:srgbClr val="FF0000"/>
              </a:solidFill>
              <a:latin typeface="Arial Black" pitchFamily="34" charset="0"/>
            </a:endParaRPr>
          </a:p>
        </p:txBody>
      </p:sp>
      <p:pic>
        <p:nvPicPr>
          <p:cNvPr id="1899537" name="Picture 17"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44370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38" name="Text Box 18"/>
          <p:cNvSpPr txBox="1">
            <a:spLocks noChangeArrowheads="1"/>
          </p:cNvSpPr>
          <p:nvPr/>
        </p:nvSpPr>
        <p:spPr bwMode="auto">
          <a:xfrm>
            <a:off x="466725" y="47974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Relación del sedentarismo con guías de actividad física</a:t>
            </a:r>
            <a:endParaRPr lang="en-US" altLang="es-PR" sz="2500" b="0" i="1">
              <a:solidFill>
                <a:srgbClr val="FF0000"/>
              </a:solidFill>
              <a:latin typeface="Arial Black" pitchFamily="34" charset="0"/>
            </a:endParaRPr>
          </a:p>
        </p:txBody>
      </p:sp>
      <p:pic>
        <p:nvPicPr>
          <p:cNvPr id="1899539" name="Picture 19"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48688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40" name="Text Box 20"/>
          <p:cNvSpPr txBox="1">
            <a:spLocks noChangeArrowheads="1"/>
          </p:cNvSpPr>
          <p:nvPr/>
        </p:nvSpPr>
        <p:spPr bwMode="auto">
          <a:xfrm>
            <a:off x="466725" y="52292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Estrategias para reducir el tiempo sentado</a:t>
            </a:r>
            <a:endParaRPr lang="en-US" altLang="es-PR" sz="2500" b="0" i="1">
              <a:solidFill>
                <a:srgbClr val="FF0000"/>
              </a:solidFill>
              <a:latin typeface="Arial Black" pitchFamily="34" charset="0"/>
            </a:endParaRPr>
          </a:p>
        </p:txBody>
      </p:sp>
      <p:pic>
        <p:nvPicPr>
          <p:cNvPr id="1899541" name="Picture 21"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53006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42" name="Text Box 22"/>
          <p:cNvSpPr txBox="1">
            <a:spLocks noChangeArrowheads="1"/>
          </p:cNvSpPr>
          <p:nvPr/>
        </p:nvSpPr>
        <p:spPr bwMode="auto">
          <a:xfrm>
            <a:off x="466725" y="56626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Recursos para orientar a la población general</a:t>
            </a:r>
            <a:endParaRPr lang="en-US" altLang="es-PR" sz="2500" b="0" i="1">
              <a:solidFill>
                <a:srgbClr val="FF0000"/>
              </a:solidFill>
              <a:latin typeface="Arial Black" pitchFamily="34" charset="0"/>
            </a:endParaRPr>
          </a:p>
        </p:txBody>
      </p:sp>
      <p:pic>
        <p:nvPicPr>
          <p:cNvPr id="1899543" name="Picture 23"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57340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99544" name="Text Box 24"/>
          <p:cNvSpPr txBox="1">
            <a:spLocks noChangeArrowheads="1"/>
          </p:cNvSpPr>
          <p:nvPr/>
        </p:nvSpPr>
        <p:spPr bwMode="auto">
          <a:xfrm>
            <a:off x="466725" y="6094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Preguntas</a:t>
            </a:r>
            <a:endParaRPr lang="en-US" altLang="es-PR" sz="2500" b="0" i="1">
              <a:solidFill>
                <a:srgbClr val="FF0000"/>
              </a:solidFill>
              <a:latin typeface="Arial Black" pitchFamily="34" charset="0"/>
            </a:endParaRPr>
          </a:p>
        </p:txBody>
      </p:sp>
      <p:pic>
        <p:nvPicPr>
          <p:cNvPr id="1899545" name="Picture 25"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6165850"/>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2150"/>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BIOENERGÉTICA: </a:t>
            </a:r>
            <a:r>
              <a:rPr lang="es-PR" altLang="es-PR" sz="2500" b="0" i="1">
                <a:solidFill>
                  <a:srgbClr val="484876"/>
                </a:solidFill>
                <a:effectLst>
                  <a:outerShdw blurRad="38100" dist="38100" dir="2700000" algn="tl">
                    <a:srgbClr val="C0C0C0"/>
                  </a:outerShdw>
                </a:effectLst>
                <a:latin typeface="Arial Black" pitchFamily="34" charset="0"/>
                <a:cs typeface="Arial" charset="0"/>
              </a:rPr>
              <a:t>CONCEPTOS BÁSICOS</a:t>
            </a:r>
          </a:p>
        </p:txBody>
      </p:sp>
      <p:sp>
        <p:nvSpPr>
          <p:cNvPr id="1722373" name="Text Box 5"/>
          <p:cNvSpPr txBox="1">
            <a:spLocks noChangeArrowheads="1"/>
          </p:cNvSpPr>
          <p:nvPr/>
        </p:nvSpPr>
        <p:spPr bwMode="auto">
          <a:xfrm>
            <a:off x="574675" y="10541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La energía en el sistema biológico se mide en calorías (cal).</a:t>
            </a:r>
            <a:endParaRPr lang="en-US" altLang="es-PR" sz="2500" b="0" i="1">
              <a:solidFill>
                <a:srgbClr val="FF0000"/>
              </a:solidFill>
              <a:latin typeface="Arial Black" pitchFamily="34" charset="0"/>
            </a:endParaRPr>
          </a:p>
        </p:txBody>
      </p:sp>
      <p:pic>
        <p:nvPicPr>
          <p:cNvPr id="1722374" name="Picture 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11255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22375" name="Text Box 7"/>
          <p:cNvSpPr txBox="1">
            <a:spLocks noChangeArrowheads="1"/>
          </p:cNvSpPr>
          <p:nvPr/>
        </p:nvSpPr>
        <p:spPr bwMode="auto">
          <a:xfrm>
            <a:off x="574675" y="19177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1 cal es la cantidad de calor requerido para elevar 1 g de agua a 1°C, de 14.5°C a 15.5°C.</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1722376" name="Picture 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19891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22377" name="Text Box 9"/>
          <p:cNvSpPr txBox="1">
            <a:spLocks noChangeArrowheads="1"/>
          </p:cNvSpPr>
          <p:nvPr/>
        </p:nvSpPr>
        <p:spPr bwMode="auto">
          <a:xfrm>
            <a:off x="574675" y="28273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En humanos, la energía se expresa en kilocalorías (kcal), donde 1 kcal equivale a 1,000 cal.</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1722378" name="Picture 1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8987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22379" name="Text Box 11"/>
          <p:cNvSpPr txBox="1">
            <a:spLocks noChangeArrowheads="1"/>
          </p:cNvSpPr>
          <p:nvPr/>
        </p:nvSpPr>
        <p:spPr bwMode="auto">
          <a:xfrm>
            <a:off x="574675" y="3762375"/>
            <a:ext cx="8318500"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Con frecuencia, muchas personas erróneamente hablan de “calorías” cuando en realidad quieren decir más precisamente kilocalorías.  Cuando hablamos que alguien gasta 3,000 cal por día, lo que realmente significa que la persona esta gastando 3,000 kcal por día. </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1722380" name="Picture 1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8338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116), por J. H. Wilmore, &amp; D. L. Costill, 2004, Barcelona, España: Editorial Paidotribo. Copyright 2004 por Jack H. Wilmore y David L. Costill.</a:t>
            </a:r>
          </a:p>
        </p:txBody>
      </p:sp>
    </p:spTree>
    <p:custDataLst>
      <p:tags r:id="rId1"/>
    </p:custDataLst>
  </p:cSld>
  <p:clrMapOvr>
    <a:masterClrMapping/>
  </p:clrMapOvr>
  <p:transition spd="slow">
    <p:newsflash/>
    <p:sndAc>
      <p:stSnd>
        <p:snd r:embed="rId4" name="breeze.wav"/>
      </p:stSnd>
    </p:sndAc>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196975"/>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200" b="0" i="1">
                <a:solidFill>
                  <a:srgbClr val="484876"/>
                </a:solidFill>
                <a:effectLst>
                  <a:outerShdw blurRad="38100" dist="38100" dir="2700000" algn="tl">
                    <a:srgbClr val="C0C0C0"/>
                  </a:outerShdw>
                </a:effectLst>
                <a:latin typeface="Arial Black" pitchFamily="34" charset="0"/>
                <a:cs typeface="Arial" charset="0"/>
              </a:rPr>
              <a:t>* PROPORCIÓN DEL INTECAMBIO RESPIRATORIO *</a:t>
            </a: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a:t>
            </a:r>
            <a:r>
              <a:rPr lang="en-US" altLang="es-PR" sz="1200" i="1">
                <a:latin typeface="Times New Roman" pitchFamily="18" charset="0"/>
              </a:rPr>
              <a:t>Fisiología del Esfuerzo y del Deporte</a:t>
            </a:r>
            <a:r>
              <a:rPr lang="en-US" altLang="es-PR" sz="1200" b="0">
                <a:latin typeface="Times New Roman" pitchFamily="18" charset="0"/>
              </a:rPr>
              <a:t>. 5ta. ed.; (p. 131), por J. H. Wilmore, &amp; D. L. Costill, 2004, Barcelona, España: Editorial Paidotribo. Copyright 2004 por Jack H. Wilmore y David L. Costill.</a:t>
            </a:r>
          </a:p>
        </p:txBody>
      </p:sp>
      <p:sp>
        <p:nvSpPr>
          <p:cNvPr id="3" name="Title 1"/>
          <p:cNvSpPr>
            <a:spLocks/>
          </p:cNvSpPr>
          <p:nvPr/>
        </p:nvSpPr>
        <p:spPr bwMode="auto">
          <a:xfrm>
            <a:off x="-180975" y="693738"/>
            <a:ext cx="9144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200" b="0">
                <a:solidFill>
                  <a:srgbClr val="484876"/>
                </a:solidFill>
                <a:effectLst>
                  <a:outerShdw blurRad="38100" dist="38100" dir="2700000" algn="tl">
                    <a:srgbClr val="C0C0C0"/>
                  </a:outerShdw>
                </a:effectLst>
                <a:latin typeface="Arial Black" pitchFamily="34" charset="0"/>
                <a:cs typeface="Arial" charset="0"/>
              </a:rPr>
              <a:t>ESPIROMETRÍA EN CIRCUITO ABIERTO</a:t>
            </a:r>
            <a:endParaRPr lang="es-PR" altLang="es-PR" sz="22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817619" name="Text Box 19"/>
          <p:cNvSpPr txBox="1">
            <a:spLocks noChangeArrowheads="1"/>
          </p:cNvSpPr>
          <p:nvPr/>
        </p:nvSpPr>
        <p:spPr bwMode="auto">
          <a:xfrm>
            <a:off x="574675" y="1731963"/>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La proporción entre el CO</a:t>
            </a:r>
            <a:r>
              <a:rPr lang="es-ES" altLang="es-PR" sz="2800" baseline="-25000">
                <a:solidFill>
                  <a:srgbClr val="484876"/>
                </a:solidFill>
                <a:effectLst>
                  <a:outerShdw blurRad="38100" dist="38100" dir="2700000" algn="tl">
                    <a:srgbClr val="C0C0C0"/>
                  </a:outerShdw>
                </a:effectLst>
                <a:latin typeface="Calibri" pitchFamily="34" charset="0"/>
              </a:rPr>
              <a:t>2</a:t>
            </a:r>
            <a:r>
              <a:rPr lang="es-ES" altLang="es-PR" sz="2800">
                <a:solidFill>
                  <a:srgbClr val="484876"/>
                </a:solidFill>
                <a:effectLst>
                  <a:outerShdw blurRad="38100" dist="38100" dir="2700000" algn="tl">
                    <a:srgbClr val="C0C0C0"/>
                  </a:outerShdw>
                </a:effectLst>
                <a:latin typeface="Calibri" pitchFamily="34" charset="0"/>
              </a:rPr>
              <a:t> liberado (VCO</a:t>
            </a:r>
            <a:r>
              <a:rPr lang="es-ES" altLang="es-PR" sz="2800" baseline="-25000">
                <a:solidFill>
                  <a:srgbClr val="484876"/>
                </a:solidFill>
                <a:effectLst>
                  <a:outerShdw blurRad="38100" dist="38100" dir="2700000" algn="tl">
                    <a:srgbClr val="C0C0C0"/>
                  </a:outerShdw>
                </a:effectLst>
                <a:latin typeface="Calibri" pitchFamily="34" charset="0"/>
              </a:rPr>
              <a:t>2</a:t>
            </a:r>
            <a:r>
              <a:rPr lang="es-ES" altLang="es-PR" sz="2800">
                <a:solidFill>
                  <a:srgbClr val="484876"/>
                </a:solidFill>
                <a:effectLst>
                  <a:outerShdw blurRad="38100" dist="38100" dir="2700000" algn="tl">
                    <a:srgbClr val="C0C0C0"/>
                  </a:outerShdw>
                </a:effectLst>
                <a:latin typeface="Calibri" pitchFamily="34" charset="0"/>
              </a:rPr>
              <a:t>) y el oxígeno consumido (VO2)</a:t>
            </a:r>
            <a:r>
              <a:rPr lang="en-US" altLang="es-PR" sz="2800">
                <a:solidFill>
                  <a:srgbClr val="484876"/>
                </a:solidFill>
                <a:effectLst>
                  <a:outerShdw blurRad="38100" dist="38100" dir="2700000" algn="tl">
                    <a:srgbClr val="C0C0C0"/>
                  </a:outerShdw>
                </a:effectLst>
                <a:latin typeface="Calibri" pitchFamily="34" charset="0"/>
              </a:rPr>
              <a:t>.</a:t>
            </a:r>
          </a:p>
        </p:txBody>
      </p:sp>
      <p:pic>
        <p:nvPicPr>
          <p:cNvPr id="1817620" name="Picture 2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18034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17621" name="Text Box 21"/>
          <p:cNvSpPr txBox="1">
            <a:spLocks noChangeArrowheads="1"/>
          </p:cNvSpPr>
          <p:nvPr/>
        </p:nvSpPr>
        <p:spPr bwMode="auto">
          <a:xfrm>
            <a:off x="574675" y="4365625"/>
            <a:ext cx="83185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El valor de la RER puede ser utilizada para determinar el sustrato metabólico usado en reposo y durante el ejercicio, donde un valor de 1.00 indica la oxidación de CHO y 0.70 indica que se oxidan las grasas.</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1817622" name="Picture 2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4370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17623" name="Text Box 23"/>
          <p:cNvSpPr txBox="1">
            <a:spLocks noChangeArrowheads="1"/>
          </p:cNvSpPr>
          <p:nvPr/>
        </p:nvSpPr>
        <p:spPr bwMode="auto">
          <a:xfrm>
            <a:off x="574675" y="2665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RER =  VCO</a:t>
            </a:r>
            <a:r>
              <a:rPr lang="en-US" altLang="es-PR" sz="2800" baseline="-25000">
                <a:solidFill>
                  <a:srgbClr val="484876"/>
                </a:solidFill>
                <a:effectLst>
                  <a:outerShdw blurRad="38100" dist="38100" dir="2700000" algn="tl">
                    <a:srgbClr val="C0C0C0"/>
                  </a:outerShdw>
                </a:effectLst>
                <a:latin typeface="Calibri" pitchFamily="34" charset="0"/>
              </a:rPr>
              <a:t>2</a:t>
            </a:r>
            <a:r>
              <a:rPr lang="en-US" altLang="es-PR" sz="2800">
                <a:solidFill>
                  <a:srgbClr val="484876"/>
                </a:solidFill>
                <a:effectLst>
                  <a:outerShdw blurRad="38100" dist="38100" dir="2700000" algn="tl">
                    <a:srgbClr val="C0C0C0"/>
                  </a:outerShdw>
                </a:effectLst>
                <a:latin typeface="Calibri" pitchFamily="34" charset="0"/>
              </a:rPr>
              <a:t>/VO</a:t>
            </a:r>
            <a:r>
              <a:rPr lang="en-US" altLang="es-PR" sz="2800" baseline="-25000">
                <a:solidFill>
                  <a:srgbClr val="484876"/>
                </a:solidFill>
                <a:effectLst>
                  <a:outerShdw blurRad="38100" dist="38100" dir="2700000" algn="tl">
                    <a:srgbClr val="C0C0C0"/>
                  </a:outerShdw>
                </a:effectLst>
                <a:latin typeface="Calibri" pitchFamily="34" charset="0"/>
              </a:rPr>
              <a:t>2</a:t>
            </a:r>
          </a:p>
        </p:txBody>
      </p:sp>
      <p:pic>
        <p:nvPicPr>
          <p:cNvPr id="1817624" name="Picture 2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7368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17625" name="Text Box 25"/>
          <p:cNvSpPr txBox="1">
            <a:spLocks noChangeArrowheads="1"/>
          </p:cNvSpPr>
          <p:nvPr/>
        </p:nvSpPr>
        <p:spPr bwMode="auto">
          <a:xfrm>
            <a:off x="574675" y="3357563"/>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El valor de la RER en reposo es usualmente de 0.78 a 0.80</a:t>
            </a:r>
            <a:endParaRPr lang="en-US" altLang="es-PR" sz="2500" b="0" i="1">
              <a:solidFill>
                <a:srgbClr val="FF0000"/>
              </a:solidFill>
              <a:latin typeface="Arial Black" pitchFamily="34" charset="0"/>
            </a:endParaRPr>
          </a:p>
        </p:txBody>
      </p:sp>
      <p:pic>
        <p:nvPicPr>
          <p:cNvPr id="1817626" name="Picture 2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429000"/>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80975" y="693738"/>
            <a:ext cx="9324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200" b="0">
                <a:solidFill>
                  <a:srgbClr val="484876"/>
                </a:solidFill>
                <a:effectLst>
                  <a:outerShdw blurRad="38100" dist="38100" dir="2700000" algn="tl">
                    <a:srgbClr val="C0C0C0"/>
                  </a:outerShdw>
                </a:effectLst>
                <a:latin typeface="Arial Black" pitchFamily="34" charset="0"/>
                <a:cs typeface="Arial" charset="0"/>
              </a:rPr>
              <a:t>CONSUMO ENERGÉTICO: </a:t>
            </a:r>
            <a:r>
              <a:rPr lang="es-PR" altLang="es-PR" sz="2400" b="0" i="1">
                <a:solidFill>
                  <a:srgbClr val="484876"/>
                </a:solidFill>
                <a:effectLst>
                  <a:outerShdw blurRad="38100" dist="38100" dir="2700000" algn="tl">
                    <a:srgbClr val="C0C0C0"/>
                  </a:outerShdw>
                </a:effectLst>
                <a:latin typeface="Arial Black" pitchFamily="34" charset="0"/>
                <a:cs typeface="Arial" charset="0"/>
              </a:rPr>
              <a:t>TASA METABÓLICA</a:t>
            </a:r>
          </a:p>
        </p:txBody>
      </p:sp>
      <p:sp>
        <p:nvSpPr>
          <p:cNvPr id="1819665" name="Text Box 17"/>
          <p:cNvSpPr txBox="1">
            <a:spLocks noChangeArrowheads="1"/>
          </p:cNvSpPr>
          <p:nvPr/>
        </p:nvSpPr>
        <p:spPr bwMode="auto">
          <a:xfrm>
            <a:off x="574675" y="11255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La taza en la cual el cuerpo gasta energía en descanso y durante el ejercicio.</a:t>
            </a:r>
            <a:endParaRPr lang="es-ES" altLang="es-PR">
              <a:effectLst>
                <a:outerShdw blurRad="38100" dist="38100" dir="2700000" algn="tl">
                  <a:srgbClr val="C0C0C0"/>
                </a:outerShdw>
              </a:effectLst>
            </a:endParaRPr>
          </a:p>
        </p:txBody>
      </p:sp>
      <p:pic>
        <p:nvPicPr>
          <p:cNvPr id="1819666" name="Picture 1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11969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19667" name="Text Box 19"/>
          <p:cNvSpPr txBox="1">
            <a:spLocks noChangeArrowheads="1"/>
          </p:cNvSpPr>
          <p:nvPr/>
        </p:nvSpPr>
        <p:spPr bwMode="auto">
          <a:xfrm>
            <a:off x="574675" y="4794250"/>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La energía mínima requerida para las actividades diarias nomales puede fluctuar de 1,800 ao 3,000 kcal/24 hr.</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1819668" name="Picture 2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8656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19669" name="Text Box 21"/>
          <p:cNvSpPr txBox="1">
            <a:spLocks noChangeArrowheads="1"/>
          </p:cNvSpPr>
          <p:nvPr/>
        </p:nvSpPr>
        <p:spPr bwMode="auto">
          <a:xfrm>
            <a:off x="574675" y="205898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Medida como un consumo de oxígeno total del organismo y su equivalente calórico.</a:t>
            </a:r>
            <a:endParaRPr lang="en-US" altLang="es-PR" sz="2800" baseline="-25000">
              <a:solidFill>
                <a:srgbClr val="484876"/>
              </a:solidFill>
              <a:effectLst>
                <a:outerShdw blurRad="38100" dist="38100" dir="2700000" algn="tl">
                  <a:srgbClr val="C0C0C0"/>
                </a:outerShdw>
              </a:effectLst>
              <a:latin typeface="Calibri" pitchFamily="34" charset="0"/>
            </a:endParaRPr>
          </a:p>
        </p:txBody>
      </p:sp>
      <p:pic>
        <p:nvPicPr>
          <p:cNvPr id="1819670" name="Picture 2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1304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19671" name="Text Box 23"/>
          <p:cNvSpPr txBox="1">
            <a:spLocks noChangeArrowheads="1"/>
          </p:cNvSpPr>
          <p:nvPr/>
        </p:nvSpPr>
        <p:spPr bwMode="auto">
          <a:xfrm>
            <a:off x="574675" y="3065463"/>
            <a:ext cx="83185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latin typeface="Calibri" pitchFamily="34" charset="0"/>
              </a:rPr>
              <a:t>La taza metabólica basal o en reposo (TMB) es la energía mínima requerida para las funciones fisiológicas esenciales (varía entre 1,200 y 2,400 kcal/24 hr).</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1819672" name="Picture 2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1369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928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newsflash/>
    <p:sndAc>
      <p:stSnd>
        <p:snd r:embed="rId4" name="breeze.wav"/>
      </p:stSnd>
    </p:sndAc>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425" name="Text Box 17"/>
          <p:cNvSpPr txBox="1">
            <a:spLocks noChangeArrowheads="1"/>
          </p:cNvSpPr>
          <p:nvPr/>
        </p:nvSpPr>
        <p:spPr bwMode="auto">
          <a:xfrm>
            <a:off x="574675" y="2133600"/>
            <a:ext cx="83185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Cuidado agudo estándar (PRICE), sin referido médico, pero con la orientación al individuo de los signos y síntomas indicativos de un cuidado inmediato por un médico</a:t>
            </a:r>
            <a:endParaRPr lang="en-US" altLang="es-PR" sz="2500" b="0" i="1">
              <a:solidFill>
                <a:srgbClr val="FF0000"/>
              </a:solidFill>
              <a:latin typeface="Arial Black" pitchFamily="34" charset="0"/>
            </a:endParaRPr>
          </a:p>
        </p:txBody>
      </p:sp>
      <p:pic>
        <p:nvPicPr>
          <p:cNvPr id="1809426" name="Picture 1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2050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9427" name="Text Box 19"/>
          <p:cNvSpPr txBox="1">
            <a:spLocks noChangeArrowheads="1"/>
          </p:cNvSpPr>
          <p:nvPr/>
        </p:nvSpPr>
        <p:spPr bwMode="auto">
          <a:xfrm>
            <a:off x="574675" y="37925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Cuidado agudo estándar con referido médico, antes de regresar a la actividad</a:t>
            </a:r>
            <a:endParaRPr lang="en-US" altLang="es-PR" sz="2500" b="0" i="1">
              <a:solidFill>
                <a:srgbClr val="FF0000"/>
              </a:solidFill>
              <a:latin typeface="Arial Black" pitchFamily="34" charset="0"/>
            </a:endParaRPr>
          </a:p>
        </p:txBody>
      </p:sp>
      <p:pic>
        <p:nvPicPr>
          <p:cNvPr id="1809428" name="Picture 2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8639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9429" name="Text Box 21"/>
          <p:cNvSpPr txBox="1">
            <a:spLocks noChangeArrowheads="1"/>
          </p:cNvSpPr>
          <p:nvPr/>
        </p:nvSpPr>
        <p:spPr bwMode="auto">
          <a:xfrm>
            <a:off x="574675" y="4632325"/>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Cuidado agudo estándar con un referido médico inmediato (i.e., instalación física de cuidado inmediáto)</a:t>
            </a:r>
            <a:endParaRPr lang="en-US" altLang="es-PR" sz="2500" b="0" i="1">
              <a:solidFill>
                <a:srgbClr val="FF0000"/>
              </a:solidFill>
              <a:latin typeface="Arial Black" pitchFamily="34" charset="0"/>
            </a:endParaRPr>
          </a:p>
        </p:txBody>
      </p:sp>
      <p:pic>
        <p:nvPicPr>
          <p:cNvPr id="1809430" name="Picture 2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7037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09431" name="Text Box 23"/>
          <p:cNvSpPr txBox="1">
            <a:spLocks noChangeArrowheads="1"/>
          </p:cNvSpPr>
          <p:nvPr/>
        </p:nvSpPr>
        <p:spPr bwMode="auto">
          <a:xfrm>
            <a:off x="574675" y="58324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Activar el sistema de emergencias médicas (SEM)</a:t>
            </a:r>
            <a:endParaRPr lang="en-US" altLang="es-PR" sz="2500" b="0" i="1">
              <a:solidFill>
                <a:srgbClr val="FF0000"/>
              </a:solidFill>
              <a:latin typeface="Arial Black" pitchFamily="34" charset="0"/>
            </a:endParaRPr>
          </a:p>
        </p:txBody>
      </p:sp>
      <p:pic>
        <p:nvPicPr>
          <p:cNvPr id="1809432" name="Picture 2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59039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0" y="620713"/>
            <a:ext cx="914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400" b="0">
                <a:solidFill>
                  <a:srgbClr val="484876"/>
                </a:solidFill>
                <a:effectLst>
                  <a:outerShdw blurRad="38100" dist="38100" dir="2700000" algn="tl">
                    <a:srgbClr val="C0C0C0"/>
                  </a:outerShdw>
                </a:effectLst>
                <a:latin typeface="Arial Black" pitchFamily="34" charset="0"/>
                <a:cs typeface="Arial" charset="0"/>
              </a:rPr>
              <a:t>MANEJO DE LA LESIÓN -</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2400" b="0" i="1">
                <a:solidFill>
                  <a:srgbClr val="484876"/>
                </a:solidFill>
                <a:effectLst>
                  <a:outerShdw blurRad="38100" dist="38100" dir="2700000" algn="tl">
                    <a:srgbClr val="C0C0C0"/>
                  </a:outerShdw>
                </a:effectLst>
                <a:latin typeface="Arial Black" pitchFamily="34" charset="0"/>
                <a:cs typeface="Arial" charset="0"/>
              </a:rPr>
              <a:t>DETERMINACIÓN DE LOS HALLAZGOS:</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2400" i="1">
                <a:solidFill>
                  <a:srgbClr val="484876"/>
                </a:solidFill>
                <a:effectLst>
                  <a:outerShdw blurRad="38100" dist="38100" dir="2700000" algn="tl">
                    <a:srgbClr val="C0C0C0"/>
                  </a:outerShdw>
                </a:effectLst>
                <a:latin typeface="Arial Black" pitchFamily="34" charset="0"/>
              </a:rPr>
              <a:t>Opciones Disponibles para el</a:t>
            </a:r>
            <a:br>
              <a:rPr lang="es-PR" altLang="es-PR" sz="2400" i="1">
                <a:solidFill>
                  <a:srgbClr val="484876"/>
                </a:solidFill>
                <a:effectLst>
                  <a:outerShdw blurRad="38100" dist="38100" dir="2700000" algn="tl">
                    <a:srgbClr val="C0C0C0"/>
                  </a:outerShdw>
                </a:effectLst>
                <a:latin typeface="Arial Black" pitchFamily="34" charset="0"/>
              </a:rPr>
            </a:br>
            <a:r>
              <a:rPr lang="es-PR" altLang="es-PR" sz="2400" i="1">
                <a:solidFill>
                  <a:srgbClr val="484876"/>
                </a:solidFill>
                <a:effectLst>
                  <a:outerShdw blurRad="38100" dist="38100" dir="2700000" algn="tl">
                    <a:srgbClr val="C0C0C0"/>
                  </a:outerShdw>
                </a:effectLst>
                <a:latin typeface="Arial Black" pitchFamily="34" charset="0"/>
              </a:rPr>
              <a:t>Cuidado de una Lesión Aguda</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0"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endParaRPr lang="es-PR" altLang="es-PR" sz="1200" b="0">
              <a:latin typeface="Times New Roman" pitchFamily="18" charset="0"/>
            </a:endParaRPr>
          </a:p>
        </p:txBody>
      </p:sp>
      <p:sp>
        <p:nvSpPr>
          <p:cNvPr id="3" name="Text Box 6"/>
          <p:cNvSpPr txBox="1">
            <a:spLocks noChangeArrowheads="1"/>
          </p:cNvSpPr>
          <p:nvPr/>
        </p:nvSpPr>
        <p:spPr bwMode="auto">
          <a:xfrm>
            <a:off x="179388" y="63087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Tomado de: </a:t>
            </a:r>
            <a:r>
              <a:rPr lang="en-US" altLang="es-PR" sz="1200" i="1">
                <a:latin typeface="Times New Roman" pitchFamily="18" charset="0"/>
              </a:rPr>
              <a:t>Fundamentals of Sports Injury Management</a:t>
            </a:r>
            <a:r>
              <a:rPr lang="en-US" altLang="es-PR" sz="1200" b="0">
                <a:latin typeface="Times New Roman" pitchFamily="18" charset="0"/>
              </a:rPr>
              <a:t>. 3ra,ed.; (p. 75), por M. K. Anderson, &amp; G.P. Parr, 2011, Philadelphia: Lippincott Williams &amp; Wilkins. Copyright 2011 por Lippincott Williams &amp; Wilkins, a Wolters Kluwer business.</a:t>
            </a:r>
          </a:p>
        </p:txBody>
      </p:sp>
      <p:pic>
        <p:nvPicPr>
          <p:cNvPr id="1809436" name="Picture 28" descr="x-ray-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644525"/>
            <a:ext cx="968375" cy="1344613"/>
          </a:xfrm>
          <a:prstGeom prst="rect">
            <a:avLst/>
          </a:prstGeom>
          <a:noFill/>
          <a:extLst>
            <a:ext uri="{909E8E84-426E-40DD-AFC4-6F175D3DCCD1}">
              <a14:hiddenFill xmlns:a14="http://schemas.microsoft.com/office/drawing/2010/main">
                <a:solidFill>
                  <a:srgbClr val="FFFFFF"/>
                </a:solidFill>
              </a14:hiddenFill>
            </a:ext>
          </a:extLst>
        </p:spPr>
      </p:pic>
      <p:pic>
        <p:nvPicPr>
          <p:cNvPr id="1809437" name="Picture 29" descr="Cast-1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6550" y="765175"/>
            <a:ext cx="887413" cy="13446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Text Box 2"/>
          <p:cNvSpPr txBox="1">
            <a:spLocks noChangeArrowheads="1"/>
          </p:cNvSpPr>
          <p:nvPr/>
        </p:nvSpPr>
        <p:spPr bwMode="auto">
          <a:xfrm>
            <a:off x="574675" y="23495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Cicloergometros</a:t>
            </a:r>
            <a:endParaRPr lang="en-US" altLang="es-PR" sz="2500" b="0" i="1">
              <a:solidFill>
                <a:srgbClr val="FF0000"/>
              </a:solidFill>
              <a:latin typeface="Arial Black" pitchFamily="34" charset="0"/>
            </a:endParaRPr>
          </a:p>
        </p:txBody>
      </p:sp>
      <p:pic>
        <p:nvPicPr>
          <p:cNvPr id="1901571"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4209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01572" name="Text Box 4"/>
          <p:cNvSpPr txBox="1">
            <a:spLocks noChangeArrowheads="1"/>
          </p:cNvSpPr>
          <p:nvPr/>
        </p:nvSpPr>
        <p:spPr bwMode="auto">
          <a:xfrm>
            <a:off x="574675" y="28797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Bandas sinfín ergométricas</a:t>
            </a:r>
            <a:endParaRPr lang="en-US" altLang="es-PR" sz="2500" b="0" i="1">
              <a:solidFill>
                <a:srgbClr val="FF0000"/>
              </a:solidFill>
              <a:latin typeface="Arial Black" pitchFamily="34" charset="0"/>
            </a:endParaRPr>
          </a:p>
        </p:txBody>
      </p:sp>
      <p:pic>
        <p:nvPicPr>
          <p:cNvPr id="1901573"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29511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01574" name="Text Box 6"/>
          <p:cNvSpPr txBox="1">
            <a:spLocks noChangeArrowheads="1"/>
          </p:cNvSpPr>
          <p:nvPr/>
        </p:nvSpPr>
        <p:spPr bwMode="auto">
          <a:xfrm>
            <a:off x="574675" y="34575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Escalones/banco</a:t>
            </a:r>
            <a:endParaRPr lang="en-US" altLang="es-PR" sz="2500" b="0" i="1">
              <a:solidFill>
                <a:srgbClr val="FF0000"/>
              </a:solidFill>
              <a:latin typeface="Arial Black" pitchFamily="34" charset="0"/>
            </a:endParaRPr>
          </a:p>
        </p:txBody>
      </p:sp>
      <p:pic>
        <p:nvPicPr>
          <p:cNvPr id="1901575" name="Picture 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35290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01576" name="Text Box 8"/>
          <p:cNvSpPr txBox="1">
            <a:spLocks noChangeArrowheads="1"/>
          </p:cNvSpPr>
          <p:nvPr/>
        </p:nvSpPr>
        <p:spPr bwMode="auto">
          <a:xfrm>
            <a:off x="574675" y="40338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Ergómetro de esquí de campo traviesa</a:t>
            </a:r>
            <a:endParaRPr lang="en-US" altLang="es-PR" sz="2500" b="0" i="1">
              <a:solidFill>
                <a:srgbClr val="FF0000"/>
              </a:solidFill>
              <a:latin typeface="Arial Black" pitchFamily="34" charset="0"/>
            </a:endParaRPr>
          </a:p>
        </p:txBody>
      </p:sp>
      <p:pic>
        <p:nvPicPr>
          <p:cNvPr id="1901577" name="Picture 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1052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01578" name="Text Box 10"/>
          <p:cNvSpPr txBox="1">
            <a:spLocks noChangeArrowheads="1"/>
          </p:cNvSpPr>
          <p:nvPr/>
        </p:nvSpPr>
        <p:spPr bwMode="auto">
          <a:xfrm>
            <a:off x="574675" y="46085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Remoergómetro</a:t>
            </a:r>
            <a:endParaRPr lang="en-US" altLang="es-PR" sz="2500" b="0" i="1">
              <a:solidFill>
                <a:srgbClr val="FF0000"/>
              </a:solidFill>
              <a:latin typeface="Arial Black" pitchFamily="34" charset="0"/>
            </a:endParaRPr>
          </a:p>
        </p:txBody>
      </p:sp>
      <p:pic>
        <p:nvPicPr>
          <p:cNvPr id="1901579"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46799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01580" name="Text Box 12"/>
          <p:cNvSpPr txBox="1">
            <a:spLocks noChangeArrowheads="1"/>
          </p:cNvSpPr>
          <p:nvPr/>
        </p:nvSpPr>
        <p:spPr bwMode="auto">
          <a:xfrm>
            <a:off x="574675" y="5184775"/>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Bancos de natación (convencional y simulada)</a:t>
            </a:r>
            <a:endParaRPr lang="en-US" altLang="es-PR" sz="2500" b="0" i="1">
              <a:solidFill>
                <a:srgbClr val="FF0000"/>
              </a:solidFill>
              <a:latin typeface="Arial Black" pitchFamily="34" charset="0"/>
            </a:endParaRPr>
          </a:p>
        </p:txBody>
      </p:sp>
      <p:pic>
        <p:nvPicPr>
          <p:cNvPr id="1901581" name="Picture 1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75" y="52562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0" y="693738"/>
            <a:ext cx="914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900" b="0">
                <a:solidFill>
                  <a:srgbClr val="484876"/>
                </a:solidFill>
                <a:effectLst>
                  <a:outerShdw blurRad="38100" dist="38100" dir="2700000" algn="tl">
                    <a:srgbClr val="C0C0C0"/>
                  </a:outerShdw>
                </a:effectLst>
                <a:latin typeface="Arial Black" pitchFamily="34" charset="0"/>
                <a:cs typeface="Arial" charset="0"/>
              </a:rPr>
              <a:t>ERGOMETRÍA:</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r>
              <a:rPr lang="es-PR" altLang="es-PR" sz="2400" b="0" i="1">
                <a:solidFill>
                  <a:srgbClr val="484876"/>
                </a:solidFill>
                <a:effectLst>
                  <a:outerShdw blurRad="38100" dist="38100" dir="2700000" algn="tl">
                    <a:srgbClr val="C0C0C0"/>
                  </a:outerShdw>
                </a:effectLst>
                <a:latin typeface="Arial Black" pitchFamily="34" charset="0"/>
                <a:cs typeface="Arial" charset="0"/>
              </a:rPr>
              <a:t>UTILIZACIÓN DE ERGÓMETROS</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br>
              <a:rPr lang="es-PR" altLang="es-PR" sz="2600" b="0" i="1">
                <a:solidFill>
                  <a:srgbClr val="484876"/>
                </a:solidFill>
                <a:effectLst>
                  <a:outerShdw blurRad="38100" dist="38100" dir="2700000" algn="tl">
                    <a:srgbClr val="C0C0C0"/>
                  </a:outerShdw>
                </a:effectLst>
                <a:latin typeface="Arial Black" pitchFamily="34" charset="0"/>
                <a:cs typeface="Arial" charset="0"/>
              </a:rPr>
            </a:br>
            <a:r>
              <a:rPr lang="es-PR" altLang="es-PR" i="1">
                <a:solidFill>
                  <a:srgbClr val="484876"/>
                </a:solidFill>
                <a:effectLst>
                  <a:outerShdw blurRad="38100" dist="38100" dir="2700000" algn="tl">
                    <a:srgbClr val="C0C0C0"/>
                  </a:outerShdw>
                </a:effectLst>
                <a:latin typeface="Arial Black" pitchFamily="34" charset="0"/>
              </a:rPr>
              <a:t>Tipos de Ergómetros</a:t>
            </a:r>
            <a:br>
              <a:rPr lang="es-PR" altLang="es-PR" sz="4800" i="1">
                <a:solidFill>
                  <a:srgbClr val="484876"/>
                </a:solidFill>
                <a:effectLst>
                  <a:outerShdw blurRad="38100" dist="38100" dir="2700000" algn="tl">
                    <a:srgbClr val="C0C0C0"/>
                  </a:outerShdw>
                </a:effectLst>
                <a:latin typeface="Arial Black" pitchFamily="34" charset="0"/>
              </a:rPr>
            </a:br>
            <a:r>
              <a:rPr lang="es-PR" altLang="es-PR" sz="3300" i="1">
                <a:solidFill>
                  <a:srgbClr val="484876"/>
                </a:solidFill>
                <a:effectLst>
                  <a:outerShdw blurRad="38100" dist="38100" dir="2700000" algn="tl">
                    <a:srgbClr val="C0C0C0"/>
                  </a:outerShdw>
                </a:effectLst>
                <a:latin typeface="Arial Black" pitchFamily="34" charset="0"/>
              </a:rPr>
              <a:t>Ulilizados en Ambiente </a:t>
            </a:r>
            <a:r>
              <a:rPr lang="es-PR" altLang="es-PR" sz="3300" i="1" u="sng">
                <a:solidFill>
                  <a:srgbClr val="484876"/>
                </a:solidFill>
                <a:effectLst>
                  <a:outerShdw blurRad="38100" dist="38100" dir="2700000" algn="tl">
                    <a:srgbClr val="C0C0C0"/>
                  </a:outerShdw>
                </a:effectLst>
                <a:latin typeface="Arial Black" pitchFamily="34" charset="0"/>
              </a:rPr>
              <a:t>Aire</a:t>
            </a:r>
            <a:endParaRPr lang="es-PR" altLang="es-PR" sz="2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0" name="Text Box 6"/>
          <p:cNvSpPr txBox="1">
            <a:spLocks noChangeArrowheads="1"/>
          </p:cNvSpPr>
          <p:nvPr/>
        </p:nvSpPr>
        <p:spPr bwMode="auto">
          <a:xfrm>
            <a:off x="179388" y="6021388"/>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14-15), por J. H. Wilmore, &amp; D. L. Costill, 2004, Barcelona, España: Editorial Paidotribo. Copyright 2004 por Jack H. Wilmore y David L. Costill.</a:t>
            </a:r>
          </a:p>
        </p:txBody>
      </p:sp>
    </p:spTree>
    <p:custDataLst>
      <p:tags r:id="rId1"/>
    </p:custDataLst>
  </p:cSld>
  <p:clrMapOvr>
    <a:masterClrMapping/>
  </p:clrMapOvr>
  <p:transition spd="slow">
    <p:wipe dir="u"/>
    <p:sndAc>
      <p:stSnd>
        <p:snd r:embed="rId4" name="whoosh.wav"/>
      </p:stSnd>
    </p:sndAc>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765175"/>
            <a:ext cx="9144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700" b="0">
                <a:solidFill>
                  <a:srgbClr val="484876"/>
                </a:solidFill>
                <a:effectLst>
                  <a:outerShdw blurRad="38100" dist="38100" dir="2700000" algn="tl">
                    <a:srgbClr val="C0C0C0"/>
                  </a:outerShdw>
                </a:effectLst>
                <a:latin typeface="Arial Black" pitchFamily="34" charset="0"/>
                <a:cs typeface="Arial" charset="0"/>
              </a:rPr>
              <a:t>ENTRENAMIENTO FÍSICO-DEPORTIVO – </a:t>
            </a:r>
            <a:r>
              <a:rPr lang="es-PR" altLang="es-PR" sz="1700" b="0" i="1">
                <a:solidFill>
                  <a:srgbClr val="484876"/>
                </a:solidFill>
                <a:effectLst>
                  <a:outerShdw blurRad="38100" dist="38100" dir="2700000" algn="tl">
                    <a:srgbClr val="C0C0C0"/>
                  </a:outerShdw>
                </a:effectLst>
                <a:latin typeface="Arial Black" pitchFamily="34" charset="0"/>
                <a:cs typeface="Arial" charset="0"/>
              </a:rPr>
              <a:t>DE TIPO I</a:t>
            </a:r>
            <a:r>
              <a:rPr lang="es-PR" altLang="es-PR" sz="1700" b="0" i="1" u="sng">
                <a:solidFill>
                  <a:srgbClr val="484876"/>
                </a:solidFill>
                <a:effectLst>
                  <a:outerShdw blurRad="38100" dist="38100" dir="2700000" algn="tl">
                    <a:srgbClr val="C0C0C0"/>
                  </a:outerShdw>
                </a:effectLst>
                <a:latin typeface="Arial Black" pitchFamily="34" charset="0"/>
                <a:cs typeface="Arial" charset="0"/>
              </a:rPr>
              <a:t>NTEGRADO-FUNCIONAL</a:t>
            </a:r>
            <a:r>
              <a:rPr lang="es-PR" altLang="es-PR" sz="1700" b="0" i="1">
                <a:solidFill>
                  <a:srgbClr val="484876"/>
                </a:solidFill>
                <a:effectLst>
                  <a:outerShdw blurRad="38100" dist="38100" dir="2700000" algn="tl">
                    <a:srgbClr val="C0C0C0"/>
                  </a:outerShdw>
                </a:effectLst>
                <a:latin typeface="Arial Black" pitchFamily="34" charset="0"/>
                <a:cs typeface="Arial" charset="0"/>
              </a:rPr>
              <a:t>:</a:t>
            </a:r>
            <a:br>
              <a:rPr lang="es-PR" altLang="es-PR" sz="1700" b="0">
                <a:solidFill>
                  <a:srgbClr val="484876"/>
                </a:solidFill>
                <a:effectLst>
                  <a:outerShdw blurRad="38100" dist="38100" dir="2700000" algn="tl">
                    <a:srgbClr val="C0C0C0"/>
                  </a:outerShdw>
                </a:effectLst>
                <a:latin typeface="Arial Black" pitchFamily="34" charset="0"/>
                <a:cs typeface="Arial" charset="0"/>
              </a:rPr>
            </a:br>
            <a:r>
              <a:rPr lang="es-PR" altLang="es-PR" sz="2000" b="0" i="1">
                <a:solidFill>
                  <a:srgbClr val="484876"/>
                </a:solidFill>
                <a:effectLst>
                  <a:outerShdw blurRad="38100" dist="38100" dir="2700000" algn="tl">
                    <a:srgbClr val="C0C0C0"/>
                  </a:outerShdw>
                </a:effectLst>
                <a:latin typeface="Arial Black" pitchFamily="34" charset="0"/>
                <a:cs typeface="Arial" charset="0"/>
              </a:rPr>
              <a:t>Pre-Requisitos/Bases – EVALUACIÓN DEL DEPORTE Y ATLETA</a:t>
            </a:r>
            <a:r>
              <a:rPr lang="es-PR" altLang="es-PR" sz="18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1800" b="0" baseline="-25000">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411413" y="1339850"/>
            <a:ext cx="3529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i="1">
                <a:solidFill>
                  <a:srgbClr val="484876"/>
                </a:solidFill>
                <a:effectLst>
                  <a:outerShdw blurRad="38100" dist="38100" dir="2700000" algn="tl">
                    <a:srgbClr val="C0C0C0"/>
                  </a:outerShdw>
                </a:effectLst>
                <a:latin typeface="Arial Black" pitchFamily="34" charset="0"/>
                <a:cs typeface="Arial" charset="0"/>
              </a:rPr>
              <a:t> * Componentes *</a:t>
            </a:r>
            <a:endParaRPr lang="es-PR" altLang="es-PR" sz="2600" b="0" i="1">
              <a:solidFill>
                <a:srgbClr val="484876"/>
              </a:solidFill>
              <a:effectLst>
                <a:outerShdw blurRad="38100" dist="38100" dir="2700000" algn="tl">
                  <a:srgbClr val="C0C0C0"/>
                </a:outerShdw>
              </a:effectLst>
              <a:latin typeface="Arial Black" pitchFamily="34" charset="0"/>
              <a:cs typeface="Arial" charset="0"/>
            </a:endParaRPr>
          </a:p>
        </p:txBody>
      </p:sp>
      <p:sp>
        <p:nvSpPr>
          <p:cNvPr id="2155538" name="Text Box 18"/>
          <p:cNvSpPr txBox="1">
            <a:spLocks noChangeArrowheads="1"/>
          </p:cNvSpPr>
          <p:nvPr/>
        </p:nvSpPr>
        <p:spPr bwMode="auto">
          <a:xfrm>
            <a:off x="466725" y="1846263"/>
            <a:ext cx="84264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Análisis objetivo de las demandas específicas del deporte, así como de la posición particular donde comúmente participa el competidor durante el juego o evento deportivo</a:t>
            </a:r>
            <a:endParaRPr lang="en-US" altLang="es-PR" sz="2500" b="0" i="1">
              <a:solidFill>
                <a:srgbClr val="FF0000"/>
              </a:solidFill>
              <a:latin typeface="Arial Black" pitchFamily="34" charset="0"/>
            </a:endParaRPr>
          </a:p>
        </p:txBody>
      </p:sp>
      <p:pic>
        <p:nvPicPr>
          <p:cNvPr id="2155539" name="Picture 1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9177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5540" name="Text Box 20"/>
          <p:cNvSpPr txBox="1">
            <a:spLocks noChangeArrowheads="1"/>
          </p:cNvSpPr>
          <p:nvPr/>
        </p:nvSpPr>
        <p:spPr bwMode="auto">
          <a:xfrm>
            <a:off x="466725" y="36004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Evaluación de la salud pre-actividad del atleta</a:t>
            </a:r>
            <a:endParaRPr lang="en-US" altLang="es-PR" sz="2500" b="0" i="1">
              <a:solidFill>
                <a:srgbClr val="FF0000"/>
              </a:solidFill>
              <a:latin typeface="Arial Black" pitchFamily="34" charset="0"/>
            </a:endParaRPr>
          </a:p>
        </p:txBody>
      </p:sp>
      <p:pic>
        <p:nvPicPr>
          <p:cNvPr id="2155541" name="Picture 2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6718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5542" name="Text Box 22"/>
          <p:cNvSpPr txBox="1">
            <a:spLocks noChangeArrowheads="1"/>
          </p:cNvSpPr>
          <p:nvPr/>
        </p:nvSpPr>
        <p:spPr bwMode="auto">
          <a:xfrm>
            <a:off x="466725" y="4221163"/>
            <a:ext cx="842645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Pruebas fisiológicas y de cineantropometría (kinantropometría)</a:t>
            </a:r>
            <a:endParaRPr lang="en-US" altLang="es-PR" sz="2500" b="0" i="1">
              <a:solidFill>
                <a:srgbClr val="FF0000"/>
              </a:solidFill>
              <a:latin typeface="Arial Black" pitchFamily="34" charset="0"/>
            </a:endParaRPr>
          </a:p>
        </p:txBody>
      </p:sp>
      <p:pic>
        <p:nvPicPr>
          <p:cNvPr id="2155543" name="Picture 2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2926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5544" name="Text Box 24"/>
          <p:cNvSpPr txBox="1">
            <a:spLocks noChangeArrowheads="1"/>
          </p:cNvSpPr>
          <p:nvPr/>
        </p:nvSpPr>
        <p:spPr bwMode="auto">
          <a:xfrm>
            <a:off x="466725" y="52292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Pruebas funcionales para las ejecutorias atléticas</a:t>
            </a:r>
            <a:endParaRPr lang="en-US" altLang="es-PR" sz="2500" b="0" i="1">
              <a:solidFill>
                <a:srgbClr val="FF0000"/>
              </a:solidFill>
              <a:latin typeface="Arial Black" pitchFamily="34" charset="0"/>
            </a:endParaRPr>
          </a:p>
        </p:txBody>
      </p:sp>
      <p:pic>
        <p:nvPicPr>
          <p:cNvPr id="2155545" name="Picture 2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300663"/>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49288"/>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1900" b="0">
                <a:solidFill>
                  <a:srgbClr val="484876"/>
                </a:solidFill>
                <a:effectLst>
                  <a:outerShdw blurRad="38100" dist="38100" dir="2700000" algn="tl">
                    <a:srgbClr val="C0C0C0"/>
                  </a:outerShdw>
                </a:effectLst>
                <a:latin typeface="Arial Black" pitchFamily="34" charset="0"/>
                <a:cs typeface="Arial" charset="0"/>
              </a:rPr>
              <a:t>PRUEBAS FUNCIONALES – </a:t>
            </a:r>
            <a:r>
              <a:rPr lang="es-PR" altLang="es-PR" sz="1900" b="0" i="1">
                <a:solidFill>
                  <a:srgbClr val="484876"/>
                </a:solidFill>
                <a:effectLst>
                  <a:outerShdw blurRad="38100" dist="38100" dir="2700000" algn="tl">
                    <a:srgbClr val="C0C0C0"/>
                  </a:outerShdw>
                </a:effectLst>
                <a:latin typeface="Arial Black" pitchFamily="34" charset="0"/>
                <a:cs typeface="Arial" charset="0"/>
              </a:rPr>
              <a:t>PARA LAS EJECUTORIAS ATLÉTICAS:</a:t>
            </a:r>
            <a:br>
              <a:rPr lang="es-PR" altLang="es-PR" sz="1900" b="0">
                <a:solidFill>
                  <a:srgbClr val="484876"/>
                </a:solidFill>
                <a:effectLst>
                  <a:outerShdw blurRad="38100" dist="38100" dir="2700000" algn="tl">
                    <a:srgbClr val="C0C0C0"/>
                  </a:outerShdw>
                </a:effectLst>
                <a:latin typeface="Arial Black" pitchFamily="34" charset="0"/>
                <a:cs typeface="Arial" charset="0"/>
              </a:rPr>
            </a:br>
            <a:r>
              <a:rPr lang="es-PR" altLang="es-PR" sz="1900" b="0" i="1">
                <a:solidFill>
                  <a:srgbClr val="484876"/>
                </a:solidFill>
                <a:effectLst>
                  <a:outerShdw blurRad="38100" dist="38100" dir="2700000" algn="tl">
                    <a:srgbClr val="C0C0C0"/>
                  </a:outerShdw>
                </a:effectLst>
                <a:latin typeface="Arial Black" pitchFamily="34" charset="0"/>
                <a:cs typeface="Arial" charset="0"/>
              </a:rPr>
              <a:t>Componentes – INFORMACIÓN OBJETIVA:</a:t>
            </a:r>
            <a:r>
              <a:rPr lang="es-PR" altLang="es-PR" sz="16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16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2159634" name="Picture 18"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585913"/>
            <a:ext cx="8748712"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395288" y="1730375"/>
            <a:ext cx="8280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000" b="0" i="1">
                <a:solidFill>
                  <a:srgbClr val="484876"/>
                </a:solidFill>
                <a:effectLst>
                  <a:outerShdw blurRad="38100" dist="38100" dir="2700000" algn="tl">
                    <a:srgbClr val="C0C0C0"/>
                  </a:outerShdw>
                </a:effectLst>
                <a:latin typeface="Arial Black" pitchFamily="34" charset="0"/>
                <a:cs typeface="Arial" charset="0"/>
              </a:rPr>
              <a:t>AVALÚO DE LA EJECUTORIA:</a:t>
            </a:r>
            <a:br>
              <a:rPr lang="es-PR" altLang="es-PR" sz="2000" b="0" i="1">
                <a:solidFill>
                  <a:srgbClr val="484876"/>
                </a:solidFill>
                <a:effectLst>
                  <a:outerShdw blurRad="38100" dist="38100" dir="2700000" algn="tl">
                    <a:srgbClr val="C0C0C0"/>
                  </a:outerShdw>
                </a:effectLst>
                <a:latin typeface="Arial Black" pitchFamily="34" charset="0"/>
                <a:cs typeface="Arial" charset="0"/>
              </a:rPr>
            </a:br>
            <a:r>
              <a:rPr lang="es-PR" altLang="es-PR" sz="2000" b="0" i="1">
                <a:solidFill>
                  <a:srgbClr val="484876"/>
                </a:solidFill>
                <a:effectLst>
                  <a:outerShdw blurRad="38100" dist="38100" dir="2700000" algn="tl">
                    <a:srgbClr val="C0C0C0"/>
                  </a:outerShdw>
                </a:effectLst>
                <a:latin typeface="Arial Black" pitchFamily="34" charset="0"/>
                <a:cs typeface="Arial" charset="0"/>
              </a:rPr>
              <a:t>Pruebas Funcionales para Aptitudes Físicas Específicas</a:t>
            </a:r>
          </a:p>
        </p:txBody>
      </p:sp>
      <p:sp>
        <p:nvSpPr>
          <p:cNvPr id="2159636" name="Text Box 20"/>
          <p:cNvSpPr txBox="1">
            <a:spLocks noChangeArrowheads="1"/>
          </p:cNvSpPr>
          <p:nvPr/>
        </p:nvSpPr>
        <p:spPr bwMode="auto">
          <a:xfrm>
            <a:off x="574675" y="26638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Evaluación de velocidad, agilidad y rapidez</a:t>
            </a:r>
            <a:endParaRPr lang="en-US" altLang="es-PR" sz="2500" b="0" i="1">
              <a:latin typeface="Arial Black" pitchFamily="34" charset="0"/>
            </a:endParaRPr>
          </a:p>
        </p:txBody>
      </p:sp>
      <p:pic>
        <p:nvPicPr>
          <p:cNvPr id="2159637" name="Picture 21"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27352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9638" name="Text Box 22"/>
          <p:cNvSpPr txBox="1">
            <a:spLocks noChangeArrowheads="1"/>
          </p:cNvSpPr>
          <p:nvPr/>
        </p:nvSpPr>
        <p:spPr bwMode="auto">
          <a:xfrm>
            <a:off x="574675" y="326707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Pruebas de fortaleza y tolerancia muscular de naturaleza funcional</a:t>
            </a:r>
            <a:endParaRPr lang="en-US" altLang="es-PR" sz="2500" b="0" i="1">
              <a:latin typeface="Arial Black" pitchFamily="34" charset="0"/>
            </a:endParaRPr>
          </a:p>
        </p:txBody>
      </p:sp>
      <p:pic>
        <p:nvPicPr>
          <p:cNvPr id="2159639" name="Picture 23"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33385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9640" name="Text Box 24"/>
          <p:cNvSpPr txBox="1">
            <a:spLocks noChangeArrowheads="1"/>
          </p:cNvSpPr>
          <p:nvPr/>
        </p:nvSpPr>
        <p:spPr bwMode="auto">
          <a:xfrm>
            <a:off x="574675" y="42767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Prueba para medir la potencia mecánica funcional</a:t>
            </a:r>
            <a:endParaRPr lang="en-US" altLang="es-PR" sz="2500" b="0" i="1">
              <a:latin typeface="Arial Black" pitchFamily="34" charset="0"/>
            </a:endParaRPr>
          </a:p>
        </p:txBody>
      </p:sp>
      <p:pic>
        <p:nvPicPr>
          <p:cNvPr id="2159641" name="Picture 25"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43481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9642" name="Text Box 26"/>
          <p:cNvSpPr txBox="1">
            <a:spLocks noChangeArrowheads="1"/>
          </p:cNvSpPr>
          <p:nvPr/>
        </p:nvSpPr>
        <p:spPr bwMode="auto">
          <a:xfrm>
            <a:off x="574675" y="48974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Pruebas de flexibilidad funcional</a:t>
            </a:r>
            <a:endParaRPr lang="en-US" altLang="es-PR" sz="2500" b="0" i="1">
              <a:latin typeface="Arial Black" pitchFamily="34" charset="0"/>
            </a:endParaRPr>
          </a:p>
        </p:txBody>
      </p:sp>
      <p:pic>
        <p:nvPicPr>
          <p:cNvPr id="2159643" name="Picture 27"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4968875"/>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0928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Técnicas de Rehabilitación en Medicina Deportiva</a:t>
            </a:r>
            <a:r>
              <a:rPr lang="en-US" altLang="es-PR" sz="1200" b="0">
                <a:latin typeface="Times New Roman" pitchFamily="18" charset="0"/>
              </a:rPr>
              <a:t>. 4ta. ed.; (pp. 18-24), por W. E.Prentice, 2009, Barcelona, España: Editorial Paidotribo. Copyright 2009 por William E. Prentice.</a:t>
            </a:r>
          </a:p>
        </p:txBody>
      </p:sp>
      <p:sp>
        <p:nvSpPr>
          <p:cNvPr id="2" name="Title 1"/>
          <p:cNvSpPr>
            <a:spLocks/>
          </p:cNvSpPr>
          <p:nvPr/>
        </p:nvSpPr>
        <p:spPr bwMode="auto">
          <a:xfrm>
            <a:off x="0" y="692150"/>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CONOCIMIENTO: </a:t>
            </a:r>
            <a:r>
              <a:rPr lang="es-PR" altLang="es-PR" sz="2500" b="0" i="1">
                <a:solidFill>
                  <a:srgbClr val="484876"/>
                </a:solidFill>
                <a:effectLst>
                  <a:outerShdw blurRad="38100" dist="38100" dir="2700000" algn="tl">
                    <a:srgbClr val="C0C0C0"/>
                  </a:outerShdw>
                </a:effectLst>
                <a:latin typeface="Arial Black" pitchFamily="34" charset="0"/>
                <a:cs typeface="Arial" charset="0"/>
              </a:rPr>
              <a:t>TRATAMIENTO CURATIVO</a:t>
            </a:r>
          </a:p>
        </p:txBody>
      </p:sp>
      <p:sp>
        <p:nvSpPr>
          <p:cNvPr id="3" name="Title 1"/>
          <p:cNvSpPr>
            <a:spLocks/>
          </p:cNvSpPr>
          <p:nvPr/>
        </p:nvSpPr>
        <p:spPr bwMode="auto">
          <a:xfrm>
            <a:off x="0" y="1125538"/>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a:solidFill>
                  <a:srgbClr val="484876"/>
                </a:solidFill>
                <a:effectLst>
                  <a:outerShdw blurRad="38100" dist="38100" dir="2700000" algn="tl">
                    <a:srgbClr val="C0C0C0"/>
                  </a:outerShdw>
                </a:effectLst>
                <a:latin typeface="Arial Black" pitchFamily="34" charset="0"/>
                <a:cs typeface="Arial" charset="0"/>
              </a:rPr>
              <a:t>* Ciclos de Curación*</a:t>
            </a:r>
          </a:p>
        </p:txBody>
      </p:sp>
      <p:pic>
        <p:nvPicPr>
          <p:cNvPr id="2165776" name="Picture 16"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1773238"/>
            <a:ext cx="7920038"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971550" y="1773238"/>
            <a:ext cx="70580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a:solidFill>
                  <a:srgbClr val="484876"/>
                </a:solidFill>
                <a:effectLst>
                  <a:outerShdw blurRad="38100" dist="38100" dir="2700000" algn="tl">
                    <a:srgbClr val="C0C0C0"/>
                  </a:outerShdw>
                </a:effectLst>
                <a:latin typeface="Arial Black" pitchFamily="34" charset="0"/>
                <a:cs typeface="Arial" charset="0"/>
              </a:rPr>
              <a:t> </a:t>
            </a:r>
            <a:r>
              <a:rPr lang="es-PR" altLang="es-PR" sz="2600" b="0" i="1">
                <a:solidFill>
                  <a:srgbClr val="484876"/>
                </a:solidFill>
                <a:effectLst>
                  <a:outerShdw blurRad="38100" dist="38100" dir="2700000" algn="tl">
                    <a:srgbClr val="C0C0C0"/>
                  </a:outerShdw>
                </a:effectLst>
                <a:latin typeface="Arial Black" pitchFamily="34" charset="0"/>
                <a:cs typeface="Arial" charset="0"/>
              </a:rPr>
              <a:t>Etiología y Patofisiología del Trauma</a:t>
            </a:r>
          </a:p>
        </p:txBody>
      </p:sp>
      <p:sp>
        <p:nvSpPr>
          <p:cNvPr id="2165778" name="Text Box 18"/>
          <p:cNvSpPr txBox="1">
            <a:spLocks noChangeArrowheads="1"/>
          </p:cNvSpPr>
          <p:nvPr/>
        </p:nvSpPr>
        <p:spPr bwMode="auto">
          <a:xfrm>
            <a:off x="717550" y="3063875"/>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Fase de respuesta inflamatoria</a:t>
            </a:r>
            <a:endParaRPr lang="en-US" altLang="es-PR" sz="2900" b="0" i="1">
              <a:solidFill>
                <a:srgbClr val="FF0000"/>
              </a:solidFill>
              <a:latin typeface="Arial Black" pitchFamily="34" charset="0"/>
            </a:endParaRPr>
          </a:p>
        </p:txBody>
      </p:sp>
      <p:pic>
        <p:nvPicPr>
          <p:cNvPr id="2165779" name="Picture 19"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675" y="3111500"/>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165780" name="Text Box 20"/>
          <p:cNvSpPr txBox="1">
            <a:spLocks noChangeArrowheads="1"/>
          </p:cNvSpPr>
          <p:nvPr/>
        </p:nvSpPr>
        <p:spPr bwMode="auto">
          <a:xfrm>
            <a:off x="717550" y="3667125"/>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Fase de reparación fibroblástica</a:t>
            </a:r>
            <a:endParaRPr lang="en-US" altLang="es-PR" sz="2900" b="0" i="1">
              <a:solidFill>
                <a:srgbClr val="FF0000"/>
              </a:solidFill>
              <a:latin typeface="Arial Black" pitchFamily="34" charset="0"/>
            </a:endParaRPr>
          </a:p>
        </p:txBody>
      </p:sp>
      <p:pic>
        <p:nvPicPr>
          <p:cNvPr id="2165781" name="Picture 21"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675" y="3714750"/>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165782" name="Text Box 22"/>
          <p:cNvSpPr txBox="1">
            <a:spLocks noChangeArrowheads="1"/>
          </p:cNvSpPr>
          <p:nvPr/>
        </p:nvSpPr>
        <p:spPr bwMode="auto">
          <a:xfrm>
            <a:off x="717550" y="4268788"/>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Fase de maduración-remodelación</a:t>
            </a:r>
            <a:endParaRPr lang="en-US" altLang="es-PR" sz="2900" b="0" i="1">
              <a:solidFill>
                <a:srgbClr val="FF0000"/>
              </a:solidFill>
              <a:latin typeface="Arial Black" pitchFamily="34" charset="0"/>
            </a:endParaRPr>
          </a:p>
        </p:txBody>
      </p:sp>
      <p:pic>
        <p:nvPicPr>
          <p:cNvPr id="2165783" name="Picture 23"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675" y="4316413"/>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165784" name="Text Box 24"/>
          <p:cNvSpPr txBox="1">
            <a:spLocks noChangeArrowheads="1"/>
          </p:cNvSpPr>
          <p:nvPr/>
        </p:nvSpPr>
        <p:spPr bwMode="auto">
          <a:xfrm>
            <a:off x="717550" y="2514600"/>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La lesión primaria</a:t>
            </a:r>
            <a:endParaRPr lang="en-US" altLang="es-PR" sz="2900" b="0" i="1">
              <a:solidFill>
                <a:srgbClr val="FF0000"/>
              </a:solidFill>
              <a:latin typeface="Arial Black" pitchFamily="34" charset="0"/>
            </a:endParaRPr>
          </a:p>
        </p:txBody>
      </p:sp>
      <p:pic>
        <p:nvPicPr>
          <p:cNvPr id="2165785" name="Picture 25"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675" y="2562225"/>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165786" name="Text Box 26"/>
          <p:cNvSpPr txBox="1">
            <a:spLocks noChangeArrowheads="1"/>
          </p:cNvSpPr>
          <p:nvPr/>
        </p:nvSpPr>
        <p:spPr bwMode="auto">
          <a:xfrm>
            <a:off x="717550" y="4845050"/>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Función de la movilidad progresiva</a:t>
            </a:r>
            <a:endParaRPr lang="en-US" altLang="es-PR" sz="2900" b="0" i="1">
              <a:solidFill>
                <a:srgbClr val="FF0000"/>
              </a:solidFill>
              <a:latin typeface="Arial Black" pitchFamily="34" charset="0"/>
            </a:endParaRPr>
          </a:p>
        </p:txBody>
      </p:sp>
      <p:pic>
        <p:nvPicPr>
          <p:cNvPr id="2165787" name="Picture 27"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675" y="4892675"/>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165788" name="Text Box 28"/>
          <p:cNvSpPr txBox="1">
            <a:spLocks noChangeArrowheads="1"/>
          </p:cNvSpPr>
          <p:nvPr/>
        </p:nvSpPr>
        <p:spPr bwMode="auto">
          <a:xfrm>
            <a:off x="717550" y="5419725"/>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Factores que entorpecen la curación</a:t>
            </a:r>
            <a:endParaRPr lang="en-US" altLang="es-PR" sz="2900" b="0" i="1">
              <a:solidFill>
                <a:srgbClr val="FF0000"/>
              </a:solidFill>
              <a:latin typeface="Arial Black" pitchFamily="34" charset="0"/>
            </a:endParaRPr>
          </a:p>
        </p:txBody>
      </p:sp>
      <p:pic>
        <p:nvPicPr>
          <p:cNvPr id="2165789" name="Picture 29"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675" y="5467350"/>
            <a:ext cx="396875" cy="390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p:cNvSpPr>
          <p:nvPr/>
        </p:nvSpPr>
        <p:spPr bwMode="auto">
          <a:xfrm>
            <a:off x="2339753" y="1124744"/>
            <a:ext cx="441813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r>
              <a:rPr lang="es-PR" altLang="es-PR" sz="5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BOSQUEJO</a:t>
            </a:r>
            <a:endParaRPr lang="es-PR" altLang="es-PR" sz="5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886" y="764704"/>
            <a:ext cx="2134594" cy="2072336"/>
          </a:xfrm>
          <a:prstGeom prst="rect">
            <a:avLst/>
          </a:prstGeom>
        </p:spPr>
      </p:pic>
      <p:sp>
        <p:nvSpPr>
          <p:cNvPr id="22" name="Text Box 2"/>
          <p:cNvSpPr txBox="1">
            <a:spLocks noChangeArrowheads="1"/>
          </p:cNvSpPr>
          <p:nvPr/>
        </p:nvSpPr>
        <p:spPr bwMode="auto">
          <a:xfrm>
            <a:off x="620319" y="1922283"/>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Agradecimientos</a:t>
            </a:r>
          </a:p>
        </p:txBody>
      </p:sp>
      <p:pic>
        <p:nvPicPr>
          <p:cNvPr id="23"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92228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4"/>
          <p:cNvSpPr txBox="1">
            <a:spLocks noChangeArrowheads="1"/>
          </p:cNvSpPr>
          <p:nvPr/>
        </p:nvSpPr>
        <p:spPr bwMode="auto">
          <a:xfrm>
            <a:off x="620320" y="2469523"/>
            <a:ext cx="574869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Propósito principal de la: </a:t>
            </a:r>
            <a:r>
              <a:rPr lang="es-PR" altLang="es-PR" sz="2600" b="1" i="1" dirty="0">
                <a:latin typeface="Arial" panose="020B0604020202020204" pitchFamily="34" charset="0"/>
                <a:cs typeface="Arial" panose="020B0604020202020204" pitchFamily="34" charset="0"/>
              </a:rPr>
              <a:t>Ponencia</a:t>
            </a:r>
          </a:p>
        </p:txBody>
      </p:sp>
      <p:pic>
        <p:nvPicPr>
          <p:cNvPr id="25"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242633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
          <p:cNvSpPr txBox="1">
            <a:spLocks noChangeArrowheads="1"/>
          </p:cNvSpPr>
          <p:nvPr/>
        </p:nvSpPr>
        <p:spPr bwMode="auto">
          <a:xfrm>
            <a:off x="620320" y="2948205"/>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Material educativo: </a:t>
            </a:r>
            <a:r>
              <a:rPr lang="es-PR" altLang="es-PR" sz="2600" b="1" i="1" dirty="0">
                <a:latin typeface="Arial" panose="020B0604020202020204" pitchFamily="34" charset="0"/>
                <a:cs typeface="Arial" panose="020B0604020202020204" pitchFamily="34" charset="0"/>
              </a:rPr>
              <a:t>Recursos y publicaciones</a:t>
            </a:r>
          </a:p>
        </p:txBody>
      </p:sp>
      <p:pic>
        <p:nvPicPr>
          <p:cNvPr id="27"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293039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1"/>
          <p:cNvSpPr txBox="1">
            <a:spLocks noChangeArrowheads="1"/>
          </p:cNvSpPr>
          <p:nvPr/>
        </p:nvSpPr>
        <p:spPr bwMode="auto">
          <a:xfrm>
            <a:off x="620320" y="3468151"/>
            <a:ext cx="495360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Consideraciones preliminares</a:t>
            </a:r>
          </a:p>
        </p:txBody>
      </p:sp>
      <p:pic>
        <p:nvPicPr>
          <p:cNvPr id="29" name="Picture 12"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3434451"/>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
          <p:cNvSpPr txBox="1">
            <a:spLocks noChangeArrowheads="1"/>
          </p:cNvSpPr>
          <p:nvPr/>
        </p:nvSpPr>
        <p:spPr bwMode="auto">
          <a:xfrm>
            <a:off x="620319" y="3938507"/>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Trasfondo histórico: </a:t>
            </a:r>
            <a:r>
              <a:rPr lang="es-PR" altLang="es-PR" sz="2600" b="1" i="1" dirty="0">
                <a:latin typeface="Arial" panose="020B0604020202020204" pitchFamily="34" charset="0"/>
                <a:cs typeface="Arial" panose="020B0604020202020204" pitchFamily="34" charset="0"/>
              </a:rPr>
              <a:t>Origen y desarrollo</a:t>
            </a:r>
          </a:p>
        </p:txBody>
      </p:sp>
      <p:pic>
        <p:nvPicPr>
          <p:cNvPr id="31"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393850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4"/>
          <p:cNvSpPr txBox="1">
            <a:spLocks noChangeArrowheads="1"/>
          </p:cNvSpPr>
          <p:nvPr/>
        </p:nvSpPr>
        <p:spPr bwMode="auto">
          <a:xfrm>
            <a:off x="620320" y="4485747"/>
            <a:ext cx="6771405"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Escenarios: </a:t>
            </a:r>
            <a:r>
              <a:rPr lang="es-PR" altLang="es-PR" sz="2600" i="1" dirty="0">
                <a:latin typeface="Arial" panose="020B0604020202020204" pitchFamily="34" charset="0"/>
                <a:cs typeface="Arial" panose="020B0604020202020204" pitchFamily="34" charset="0"/>
              </a:rPr>
              <a:t>C</a:t>
            </a:r>
            <a:r>
              <a:rPr lang="es-PR" altLang="es-PR" sz="2600" b="1" i="1" dirty="0">
                <a:latin typeface="Arial" panose="020B0604020202020204" pitchFamily="34" charset="0"/>
                <a:cs typeface="Arial" panose="020B0604020202020204" pitchFamily="34" charset="0"/>
              </a:rPr>
              <a:t>ontextos donde se aplica el</a:t>
            </a:r>
          </a:p>
          <a:p>
            <a:pPr algn="l">
              <a:lnSpc>
                <a:spcPct val="80000"/>
              </a:lnSpc>
            </a:pPr>
            <a:r>
              <a:rPr lang="es-PR" altLang="es-PR" sz="2600" i="1" dirty="0">
                <a:latin typeface="Arial" panose="020B0604020202020204" pitchFamily="34" charset="0"/>
                <a:cs typeface="Arial" panose="020B0604020202020204" pitchFamily="34" charset="0"/>
              </a:rPr>
              <a:t>		  </a:t>
            </a:r>
            <a:r>
              <a:rPr lang="es-PR" altLang="es-PR" sz="2600" b="1" i="1" dirty="0">
                <a:latin typeface="Arial" panose="020B0604020202020204" pitchFamily="34" charset="0"/>
                <a:cs typeface="Arial" panose="020B0604020202020204" pitchFamily="34" charset="0"/>
              </a:rPr>
              <a:t>entrenamiento funcional</a:t>
            </a:r>
          </a:p>
        </p:txBody>
      </p:sp>
      <p:pic>
        <p:nvPicPr>
          <p:cNvPr id="33"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4442563"/>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2"/>
          <p:cNvSpPr txBox="1">
            <a:spLocks noChangeArrowheads="1"/>
          </p:cNvSpPr>
          <p:nvPr/>
        </p:nvSpPr>
        <p:spPr bwMode="auto">
          <a:xfrm>
            <a:off x="620319" y="5162643"/>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Conceptos fundamentales: </a:t>
            </a:r>
            <a:r>
              <a:rPr lang="es-PR" altLang="es-PR" sz="2600" b="1" i="1" dirty="0">
                <a:latin typeface="Arial" panose="020B0604020202020204" pitchFamily="34" charset="0"/>
                <a:cs typeface="Arial" panose="020B0604020202020204" pitchFamily="34" charset="0"/>
              </a:rPr>
              <a:t>Terminología básica</a:t>
            </a:r>
          </a:p>
        </p:txBody>
      </p:sp>
      <p:pic>
        <p:nvPicPr>
          <p:cNvPr id="35"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516264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4"/>
          <p:cNvSpPr txBox="1">
            <a:spLocks noChangeArrowheads="1"/>
          </p:cNvSpPr>
          <p:nvPr/>
        </p:nvSpPr>
        <p:spPr bwMode="auto">
          <a:xfrm>
            <a:off x="620320" y="5709883"/>
            <a:ext cx="776687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dirty="0">
                <a:latin typeface="Arial" panose="020B0604020202020204" pitchFamily="34" charset="0"/>
                <a:cs typeface="Arial" panose="020B0604020202020204" pitchFamily="34" charset="0"/>
              </a:rPr>
              <a:t>M</a:t>
            </a:r>
            <a:r>
              <a:rPr lang="es-PR" altLang="es-PR" sz="2600" b="1" dirty="0">
                <a:latin typeface="Arial" panose="020B0604020202020204" pitchFamily="34" charset="0"/>
                <a:cs typeface="Arial" panose="020B0604020202020204" pitchFamily="34" charset="0"/>
              </a:rPr>
              <a:t>arco conceptual: </a:t>
            </a:r>
            <a:r>
              <a:rPr lang="es-PR" altLang="es-PR" sz="2600" b="1" i="1" dirty="0">
                <a:latin typeface="Arial" panose="020B0604020202020204" pitchFamily="34" charset="0"/>
                <a:cs typeface="Arial" panose="020B0604020202020204" pitchFamily="34" charset="0"/>
              </a:rPr>
              <a:t>Entrena Integrado-Funcional</a:t>
            </a:r>
          </a:p>
        </p:txBody>
      </p:sp>
      <p:pic>
        <p:nvPicPr>
          <p:cNvPr id="37"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566669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9"/>
          <p:cNvSpPr txBox="1">
            <a:spLocks noChangeArrowheads="1"/>
          </p:cNvSpPr>
          <p:nvPr/>
        </p:nvSpPr>
        <p:spPr bwMode="auto">
          <a:xfrm>
            <a:off x="620319" y="6184931"/>
            <a:ext cx="836972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latin typeface="Arial" panose="020B0604020202020204" pitchFamily="34" charset="0"/>
                <a:cs typeface="Arial" panose="020B0604020202020204" pitchFamily="34" charset="0"/>
              </a:rPr>
              <a:t>C</a:t>
            </a:r>
            <a:r>
              <a:rPr lang="es-PR" altLang="es-PR" sz="2600" b="1" dirty="0">
                <a:latin typeface="Arial" panose="020B0604020202020204" pitchFamily="34" charset="0"/>
                <a:cs typeface="Arial" panose="020B0604020202020204" pitchFamily="34" charset="0"/>
              </a:rPr>
              <a:t>aracterísticas: </a:t>
            </a:r>
            <a:r>
              <a:rPr lang="es-PR" altLang="es-PR" sz="2600" b="1" i="1" dirty="0">
                <a:latin typeface="Arial" panose="020B0604020202020204" pitchFamily="34" charset="0"/>
                <a:cs typeface="Arial" panose="020B0604020202020204" pitchFamily="34" charset="0"/>
              </a:rPr>
              <a:t>Entrenamiento Integrado-Funcional</a:t>
            </a:r>
          </a:p>
        </p:txBody>
      </p:sp>
      <p:pic>
        <p:nvPicPr>
          <p:cNvPr id="39"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6167121"/>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44" y="522870"/>
            <a:ext cx="1778961" cy="1393962"/>
          </a:xfrm>
          <a:prstGeom prst="rect">
            <a:avLst/>
          </a:prstGeom>
        </p:spPr>
      </p:pic>
    </p:spTree>
    <p:custDataLst>
      <p:tags r:id="rId1"/>
    </p:custDataLst>
    <p:extLst>
      <p:ext uri="{BB962C8B-B14F-4D97-AF65-F5344CB8AC3E}">
        <p14:creationId xmlns:p14="http://schemas.microsoft.com/office/powerpoint/2010/main" val="219593745"/>
      </p:ext>
    </p:extLst>
  </p:cSld>
  <p:clrMapOvr>
    <a:masterClrMapping/>
  </p:clrMapOvr>
  <p:transition spd="slow">
    <p:newsflash/>
    <p:sndAc>
      <p:stSnd>
        <p:snd r:embed="rId4" name="breeze.wav"/>
      </p:stSnd>
    </p:sndAc>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50825" y="549275"/>
            <a:ext cx="86423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400" b="0">
                <a:solidFill>
                  <a:srgbClr val="484876"/>
                </a:solidFill>
                <a:effectLst>
                  <a:outerShdw blurRad="38100" dist="38100" dir="2700000" algn="tl">
                    <a:srgbClr val="C0C0C0"/>
                  </a:outerShdw>
                </a:effectLst>
                <a:latin typeface="Arial Black" pitchFamily="34" charset="0"/>
                <a:cs typeface="Arial" charset="0"/>
              </a:rPr>
              <a:t>KINESIO-TAPING – Técnicas Correctivas:</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2400" b="0" i="1">
                <a:solidFill>
                  <a:srgbClr val="484876"/>
                </a:solidFill>
                <a:effectLst>
                  <a:outerShdw blurRad="38100" dist="38100" dir="2700000" algn="tl">
                    <a:srgbClr val="C0C0C0"/>
                  </a:outerShdw>
                </a:effectLst>
                <a:latin typeface="Arial Black" pitchFamily="34" charset="0"/>
                <a:cs typeface="Arial" charset="0"/>
              </a:rPr>
              <a:t>APLICACIONES LIGAMENTOSAS</a:t>
            </a:r>
          </a:p>
        </p:txBody>
      </p:sp>
      <p:pic>
        <p:nvPicPr>
          <p:cNvPr id="2161682" name="Picture 18"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050" y="1916113"/>
            <a:ext cx="5183188"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2193925" y="1989138"/>
            <a:ext cx="4752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100" b="0" i="1">
                <a:solidFill>
                  <a:srgbClr val="484876"/>
                </a:solidFill>
                <a:effectLst>
                  <a:outerShdw blurRad="38100" dist="38100" dir="2700000" algn="tl">
                    <a:srgbClr val="C0C0C0"/>
                  </a:outerShdw>
                </a:effectLst>
                <a:latin typeface="Arial Black" pitchFamily="34" charset="0"/>
                <a:cs typeface="Arial" charset="0"/>
              </a:rPr>
              <a:t> FASE POST-AGUDA: </a:t>
            </a:r>
            <a:r>
              <a:rPr lang="es-PR" altLang="es-PR" sz="2100" b="0" i="1">
                <a:solidFill>
                  <a:srgbClr val="FF0000"/>
                </a:solidFill>
                <a:effectLst>
                  <a:outerShdw blurRad="38100" dist="38100" dir="2700000" algn="tl">
                    <a:srgbClr val="C0C0C0"/>
                  </a:outerShdw>
                </a:effectLst>
                <a:latin typeface="Arial Black" pitchFamily="34" charset="0"/>
                <a:cs typeface="Arial" charset="0"/>
              </a:rPr>
              <a:t>Método 1</a:t>
            </a:r>
          </a:p>
        </p:txBody>
      </p:sp>
      <p:sp>
        <p:nvSpPr>
          <p:cNvPr id="4" name="Title 1"/>
          <p:cNvSpPr>
            <a:spLocks/>
          </p:cNvSpPr>
          <p:nvPr/>
        </p:nvSpPr>
        <p:spPr bwMode="auto">
          <a:xfrm>
            <a:off x="1474788" y="1484313"/>
            <a:ext cx="61214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100" b="0">
                <a:solidFill>
                  <a:srgbClr val="484876"/>
                </a:solidFill>
                <a:effectLst>
                  <a:outerShdw blurRad="38100" dist="38100" dir="2700000" algn="tl">
                    <a:srgbClr val="C0C0C0"/>
                  </a:outerShdw>
                </a:effectLst>
                <a:latin typeface="Arial Black" pitchFamily="34" charset="0"/>
                <a:cs typeface="Arial" charset="0"/>
              </a:rPr>
              <a:t> * ESGUINCE LATERAL DEL TOBILLO *</a:t>
            </a:r>
          </a:p>
        </p:txBody>
      </p:sp>
      <p:sp>
        <p:nvSpPr>
          <p:cNvPr id="10" name="Text Box 6"/>
          <p:cNvSpPr txBox="1">
            <a:spLocks noChangeArrowheads="1"/>
          </p:cNvSpPr>
          <p:nvPr/>
        </p:nvSpPr>
        <p:spPr bwMode="auto">
          <a:xfrm>
            <a:off x="250825" y="5949950"/>
            <a:ext cx="8893175" cy="5032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600" i="1">
                <a:latin typeface="Times New Roman" pitchFamily="18" charset="0"/>
                <a:cs typeface="Times New Roman" pitchFamily="18" charset="0"/>
              </a:rPr>
              <a:t>NOTA</a:t>
            </a:r>
            <a:r>
              <a:rPr lang="es-ES" altLang="es-PR" sz="1600">
                <a:latin typeface="Times New Roman" pitchFamily="18" charset="0"/>
                <a:cs typeface="Times New Roman" pitchFamily="18" charset="0"/>
              </a:rPr>
              <a:t>.</a:t>
            </a:r>
            <a:r>
              <a:rPr lang="es-ES" altLang="es-PR" sz="1600" b="0">
                <a:latin typeface="Times New Roman" pitchFamily="18" charset="0"/>
                <a:cs typeface="Times New Roman" pitchFamily="18" charset="0"/>
              </a:rPr>
              <a:t> Adaptado de: </a:t>
            </a:r>
            <a:r>
              <a:rPr lang="en-US" altLang="es-PR" sz="1600" i="1">
                <a:latin typeface="Times New Roman" pitchFamily="18" charset="0"/>
                <a:cs typeface="Times New Roman" pitchFamily="18" charset="0"/>
              </a:rPr>
              <a:t>A Practical Guide to Kinesiology Taping</a:t>
            </a:r>
            <a:r>
              <a:rPr lang="en-US" altLang="es-PR" sz="1600" b="0">
                <a:latin typeface="Times New Roman" pitchFamily="18" charset="0"/>
                <a:cs typeface="Times New Roman" pitchFamily="18" charset="0"/>
              </a:rPr>
              <a:t>. (p. 17), por J. Gibbons, 2014, UK: Lotus Publishing. Copyright 2014 por: John Gibbons.</a:t>
            </a:r>
          </a:p>
        </p:txBody>
      </p:sp>
      <p:sp>
        <p:nvSpPr>
          <p:cNvPr id="2161686" name="Text Box 22"/>
          <p:cNvSpPr txBox="1">
            <a:spLocks noChangeArrowheads="1"/>
          </p:cNvSpPr>
          <p:nvPr/>
        </p:nvSpPr>
        <p:spPr bwMode="auto">
          <a:xfrm>
            <a:off x="466725" y="2492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Paciente en posición sentada.</a:t>
            </a:r>
            <a:endParaRPr lang="en-US" altLang="es-PR" sz="2500" b="0" i="1">
              <a:solidFill>
                <a:srgbClr val="FF0000"/>
              </a:solidFill>
              <a:latin typeface="Arial Black" pitchFamily="34" charset="0"/>
            </a:endParaRPr>
          </a:p>
        </p:txBody>
      </p:sp>
      <p:pic>
        <p:nvPicPr>
          <p:cNvPr id="2161687" name="Picture 23"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25638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61688" name="Text Box 24"/>
          <p:cNvSpPr txBox="1">
            <a:spLocks noChangeArrowheads="1"/>
          </p:cNvSpPr>
          <p:nvPr/>
        </p:nvSpPr>
        <p:spPr bwMode="auto">
          <a:xfrm>
            <a:off x="466725" y="2997200"/>
            <a:ext cx="83185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Colocar una toalla o cojín debajo de la pantorrilla, para poder elevar la pierna.</a:t>
            </a:r>
            <a:endParaRPr lang="en-US" altLang="es-PR" sz="2500" b="0" i="1">
              <a:solidFill>
                <a:srgbClr val="FF0000"/>
              </a:solidFill>
              <a:latin typeface="Arial Black" pitchFamily="34" charset="0"/>
            </a:endParaRPr>
          </a:p>
        </p:txBody>
      </p:sp>
      <p:pic>
        <p:nvPicPr>
          <p:cNvPr id="2161689" name="Picture 25"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000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61690" name="Text Box 26"/>
          <p:cNvSpPr txBox="1">
            <a:spLocks noChangeArrowheads="1"/>
          </p:cNvSpPr>
          <p:nvPr/>
        </p:nvSpPr>
        <p:spPr bwMode="auto">
          <a:xfrm>
            <a:off x="466725" y="3789363"/>
            <a:ext cx="83185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Paciente debe colocar su tobillo en dorsiflexión, y evitar realizar inversión de su pie.</a:t>
            </a:r>
            <a:endParaRPr lang="en-US" altLang="es-PR" sz="2500" b="0" i="1">
              <a:solidFill>
                <a:srgbClr val="FF0000"/>
              </a:solidFill>
              <a:latin typeface="Arial Black" pitchFamily="34" charset="0"/>
            </a:endParaRPr>
          </a:p>
        </p:txBody>
      </p:sp>
      <p:pic>
        <p:nvPicPr>
          <p:cNvPr id="2161691" name="Picture 27"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7877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61692" name="Text Box 28"/>
          <p:cNvSpPr txBox="1">
            <a:spLocks noChangeArrowheads="1"/>
          </p:cNvSpPr>
          <p:nvPr/>
        </p:nvSpPr>
        <p:spPr bwMode="auto">
          <a:xfrm>
            <a:off x="466725" y="4581525"/>
            <a:ext cx="83185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Aplicar un tira de “I” desde el lado medial, justamente sobre el maleolo medial, con una tensión de 100%, de manera que se provea estabilidad en el área afectada del tobillo.</a:t>
            </a:r>
            <a:endParaRPr lang="en-US" altLang="es-PR" sz="2500" b="0" i="1">
              <a:solidFill>
                <a:srgbClr val="FF0000"/>
              </a:solidFill>
              <a:latin typeface="Arial Black" pitchFamily="34" charset="0"/>
            </a:endParaRPr>
          </a:p>
        </p:txBody>
      </p:sp>
      <p:pic>
        <p:nvPicPr>
          <p:cNvPr id="2161693" name="Picture 29"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4624388"/>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07950" y="6165850"/>
            <a:ext cx="8856663" cy="5032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Adaptado de: </a:t>
            </a:r>
            <a:r>
              <a:rPr lang="en-US" altLang="es-PR" sz="1200" i="1">
                <a:latin typeface="Times New Roman" pitchFamily="18" charset="0"/>
                <a:cs typeface="Times New Roman" pitchFamily="18" charset="0"/>
              </a:rPr>
              <a:t>Athletic Development The Art &amp; Science of Functional Sports Conditioning</a:t>
            </a:r>
            <a:r>
              <a:rPr lang="en-US" altLang="es-PR" sz="1200" b="0">
                <a:latin typeface="Times New Roman" pitchFamily="18" charset="0"/>
                <a:cs typeface="Times New Roman" pitchFamily="18" charset="0"/>
              </a:rPr>
              <a:t>. (pp. ?), por V. Gambetta, 2007, Champaign, IL: Human Kinetics. Copyright 2007 por: ?</a:t>
            </a:r>
          </a:p>
        </p:txBody>
      </p:sp>
      <p:sp>
        <p:nvSpPr>
          <p:cNvPr id="2" name="Title 1"/>
          <p:cNvSpPr>
            <a:spLocks/>
          </p:cNvSpPr>
          <p:nvPr/>
        </p:nvSpPr>
        <p:spPr bwMode="auto">
          <a:xfrm>
            <a:off x="0" y="620713"/>
            <a:ext cx="9144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700" b="0">
                <a:solidFill>
                  <a:srgbClr val="484876"/>
                </a:solidFill>
                <a:effectLst>
                  <a:outerShdw blurRad="38100" dist="38100" dir="2700000" algn="tl">
                    <a:srgbClr val="C0C0C0"/>
                  </a:outerShdw>
                </a:effectLst>
                <a:latin typeface="Arial Black" pitchFamily="34" charset="0"/>
                <a:cs typeface="Arial" charset="0"/>
              </a:rPr>
              <a:t>ENTRENAMIENTO FÍSICO-DEPORTIVO – </a:t>
            </a:r>
            <a:r>
              <a:rPr lang="es-PR" altLang="es-PR" sz="1700" b="0" i="1">
                <a:solidFill>
                  <a:srgbClr val="484876"/>
                </a:solidFill>
                <a:effectLst>
                  <a:outerShdw blurRad="38100" dist="38100" dir="2700000" algn="tl">
                    <a:srgbClr val="C0C0C0"/>
                  </a:outerShdw>
                </a:effectLst>
                <a:latin typeface="Arial Black" pitchFamily="34" charset="0"/>
                <a:cs typeface="Arial" charset="0"/>
              </a:rPr>
              <a:t>DE TIPO I</a:t>
            </a:r>
            <a:r>
              <a:rPr lang="es-PR" altLang="es-PR" sz="1700" b="0" i="1" u="sng">
                <a:solidFill>
                  <a:srgbClr val="484876"/>
                </a:solidFill>
                <a:effectLst>
                  <a:outerShdw blurRad="38100" dist="38100" dir="2700000" algn="tl">
                    <a:srgbClr val="C0C0C0"/>
                  </a:outerShdw>
                </a:effectLst>
                <a:latin typeface="Arial Black" pitchFamily="34" charset="0"/>
                <a:cs typeface="Arial" charset="0"/>
              </a:rPr>
              <a:t>NTEGRADO-FUNCIONAL</a:t>
            </a:r>
            <a:r>
              <a:rPr lang="es-PR" altLang="es-PR" sz="1700" b="0" i="1">
                <a:solidFill>
                  <a:srgbClr val="484876"/>
                </a:solidFill>
                <a:effectLst>
                  <a:outerShdw blurRad="38100" dist="38100" dir="2700000" algn="tl">
                    <a:srgbClr val="C0C0C0"/>
                  </a:outerShdw>
                </a:effectLst>
                <a:latin typeface="Arial Black" pitchFamily="34" charset="0"/>
                <a:cs typeface="Arial" charset="0"/>
              </a:rPr>
              <a:t>:</a:t>
            </a:r>
            <a:br>
              <a:rPr lang="es-PR" altLang="es-PR" sz="1700" b="0">
                <a:solidFill>
                  <a:srgbClr val="484876"/>
                </a:solidFill>
                <a:effectLst>
                  <a:outerShdw blurRad="38100" dist="38100" dir="2700000" algn="tl">
                    <a:srgbClr val="C0C0C0"/>
                  </a:outerShdw>
                </a:effectLst>
                <a:latin typeface="Arial Black" pitchFamily="34" charset="0"/>
                <a:cs typeface="Arial" charset="0"/>
              </a:rPr>
            </a:br>
            <a:r>
              <a:rPr lang="es-PR" altLang="es-PR" sz="2000" b="0" i="1">
                <a:solidFill>
                  <a:srgbClr val="484876"/>
                </a:solidFill>
                <a:effectLst>
                  <a:outerShdw blurRad="38100" dist="38100" dir="2700000" algn="tl">
                    <a:srgbClr val="C0C0C0"/>
                  </a:outerShdw>
                </a:effectLst>
                <a:latin typeface="Arial Black" pitchFamily="34" charset="0"/>
                <a:cs typeface="Arial" charset="0"/>
              </a:rPr>
              <a:t>Pre-Requisitos/Bases – EVALUACIÓN DEL DEPORTE Y ATLETA</a:t>
            </a:r>
            <a:r>
              <a:rPr lang="es-PR" altLang="es-PR" sz="18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1800" b="0" baseline="-25000">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411413" y="1128713"/>
            <a:ext cx="3529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i="1">
                <a:solidFill>
                  <a:srgbClr val="484876"/>
                </a:solidFill>
                <a:effectLst>
                  <a:outerShdw blurRad="38100" dist="38100" dir="2700000" algn="tl">
                    <a:srgbClr val="C0C0C0"/>
                  </a:outerShdw>
                </a:effectLst>
                <a:latin typeface="Arial Black" pitchFamily="34" charset="0"/>
                <a:cs typeface="Arial" charset="0"/>
              </a:rPr>
              <a:t> </a:t>
            </a:r>
            <a:r>
              <a:rPr lang="es-PR" altLang="es-PR" sz="2300" b="0" i="1">
                <a:solidFill>
                  <a:srgbClr val="484876"/>
                </a:solidFill>
                <a:effectLst>
                  <a:outerShdw blurRad="38100" dist="38100" dir="2700000" algn="tl">
                    <a:srgbClr val="C0C0C0"/>
                  </a:outerShdw>
                </a:effectLst>
                <a:latin typeface="Arial Black" pitchFamily="34" charset="0"/>
                <a:cs typeface="Arial" charset="0"/>
              </a:rPr>
              <a:t>* Componentes *</a:t>
            </a:r>
          </a:p>
        </p:txBody>
      </p:sp>
      <p:pic>
        <p:nvPicPr>
          <p:cNvPr id="2176005" name="Picture 5"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631950"/>
            <a:ext cx="8748712"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395288" y="1920875"/>
            <a:ext cx="8280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000" b="0" i="1">
                <a:solidFill>
                  <a:srgbClr val="484876"/>
                </a:solidFill>
                <a:effectLst>
                  <a:outerShdw blurRad="38100" dist="38100" dir="2700000" algn="tl">
                    <a:srgbClr val="C0C0C0"/>
                  </a:outerShdw>
                </a:effectLst>
                <a:latin typeface="Arial Black" pitchFamily="34" charset="0"/>
                <a:cs typeface="Arial" charset="0"/>
              </a:rPr>
              <a:t>ANÁLISIS OBJETIVO DE LAS DEMANDAS ESPECÍFICAS DEL DEPORTE Y DE LA POSICIÓN PARTICULAR</a:t>
            </a:r>
            <a:br>
              <a:rPr lang="es-PR" altLang="es-PR" sz="2000" b="0" i="1">
                <a:solidFill>
                  <a:srgbClr val="484876"/>
                </a:solidFill>
                <a:effectLst>
                  <a:outerShdw blurRad="38100" dist="38100" dir="2700000" algn="tl">
                    <a:srgbClr val="C0C0C0"/>
                  </a:outerShdw>
                </a:effectLst>
                <a:latin typeface="Arial Black" pitchFamily="34" charset="0"/>
                <a:cs typeface="Arial" charset="0"/>
              </a:rPr>
            </a:br>
            <a:r>
              <a:rPr lang="es-PR" altLang="es-PR" sz="2000" b="0" i="1">
                <a:solidFill>
                  <a:srgbClr val="484876"/>
                </a:solidFill>
                <a:effectLst>
                  <a:outerShdw blurRad="38100" dist="38100" dir="2700000" algn="tl">
                    <a:srgbClr val="C0C0C0"/>
                  </a:outerShdw>
                </a:effectLst>
                <a:latin typeface="Arial Black" pitchFamily="34" charset="0"/>
                <a:cs typeface="Arial" charset="0"/>
              </a:rPr>
              <a:t>QUE JUEGA DEL COMPETIDOR</a:t>
            </a:r>
          </a:p>
        </p:txBody>
      </p:sp>
      <p:sp>
        <p:nvSpPr>
          <p:cNvPr id="2176007" name="Text Box 7"/>
          <p:cNvSpPr txBox="1">
            <a:spLocks noChangeArrowheads="1"/>
          </p:cNvSpPr>
          <p:nvPr/>
        </p:nvSpPr>
        <p:spPr bwMode="auto">
          <a:xfrm>
            <a:off x="466725" y="28559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Demandas energéticas del deporte</a:t>
            </a:r>
            <a:endParaRPr lang="en-US" altLang="es-PR" sz="2500" b="0" i="1">
              <a:solidFill>
                <a:srgbClr val="FF0000"/>
              </a:solidFill>
              <a:latin typeface="Arial Black" pitchFamily="34" charset="0"/>
            </a:endParaRPr>
          </a:p>
        </p:txBody>
      </p:sp>
      <p:pic>
        <p:nvPicPr>
          <p:cNvPr id="2176008" name="Picture 8"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29273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6009" name="Text Box 9"/>
          <p:cNvSpPr txBox="1">
            <a:spLocks noChangeArrowheads="1"/>
          </p:cNvSpPr>
          <p:nvPr/>
        </p:nvSpPr>
        <p:spPr bwMode="auto">
          <a:xfrm>
            <a:off x="466725" y="3287713"/>
            <a:ext cx="849788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Aptitudes físicas predominantes en la actividad atlética</a:t>
            </a:r>
            <a:endParaRPr lang="en-US" altLang="es-PR" sz="2500" b="0" i="1">
              <a:solidFill>
                <a:srgbClr val="FF0000"/>
              </a:solidFill>
              <a:latin typeface="Arial Black" pitchFamily="34" charset="0"/>
            </a:endParaRPr>
          </a:p>
        </p:txBody>
      </p:sp>
      <p:pic>
        <p:nvPicPr>
          <p:cNvPr id="2176010" name="Picture 10"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3591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6011" name="Text Box 11"/>
          <p:cNvSpPr txBox="1">
            <a:spLocks noChangeArrowheads="1"/>
          </p:cNvSpPr>
          <p:nvPr/>
        </p:nvSpPr>
        <p:spPr bwMode="auto">
          <a:xfrm>
            <a:off x="466725" y="3789363"/>
            <a:ext cx="83185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Características particulares del evento competitivo, o posición del atleta en el juego</a:t>
            </a:r>
            <a:endParaRPr lang="en-US" altLang="es-PR" sz="2500" b="0" i="1">
              <a:solidFill>
                <a:srgbClr val="FF0000"/>
              </a:solidFill>
              <a:latin typeface="Arial Black" pitchFamily="34" charset="0"/>
            </a:endParaRPr>
          </a:p>
        </p:txBody>
      </p:sp>
      <p:pic>
        <p:nvPicPr>
          <p:cNvPr id="2176012" name="Picture 12"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7925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6013" name="Text Box 13"/>
          <p:cNvSpPr txBox="1">
            <a:spLocks noChangeArrowheads="1"/>
          </p:cNvSpPr>
          <p:nvPr/>
        </p:nvSpPr>
        <p:spPr bwMode="auto">
          <a:xfrm>
            <a:off x="466725" y="45085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Destrezas motrices fundamentales requeridas en la actividad competitiva</a:t>
            </a:r>
            <a:endParaRPr lang="en-US" altLang="es-PR" sz="2500" b="0" i="1">
              <a:solidFill>
                <a:srgbClr val="FF0000"/>
              </a:solidFill>
              <a:latin typeface="Arial Black" pitchFamily="34" charset="0"/>
            </a:endParaRPr>
          </a:p>
        </p:txBody>
      </p:sp>
      <p:pic>
        <p:nvPicPr>
          <p:cNvPr id="2176014" name="Picture 14"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45799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6015" name="Text Box 15"/>
          <p:cNvSpPr txBox="1">
            <a:spLocks noChangeArrowheads="1"/>
          </p:cNvSpPr>
          <p:nvPr/>
        </p:nvSpPr>
        <p:spPr bwMode="auto">
          <a:xfrm>
            <a:off x="466725" y="5373688"/>
            <a:ext cx="83185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Patrones de movimiento fundamentales que son comunes en el evento deportivo</a:t>
            </a:r>
            <a:endParaRPr lang="en-US" altLang="es-PR" sz="2500" b="0" i="1">
              <a:solidFill>
                <a:srgbClr val="FF0000"/>
              </a:solidFill>
              <a:latin typeface="Arial Black" pitchFamily="34" charset="0"/>
            </a:endParaRPr>
          </a:p>
        </p:txBody>
      </p:sp>
      <p:pic>
        <p:nvPicPr>
          <p:cNvPr id="2176016" name="Picture 16"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5416550"/>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532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dirty="0">
                <a:solidFill>
                  <a:srgbClr val="484876"/>
                </a:solidFill>
                <a:effectLst>
                  <a:outerShdw blurRad="38100" dist="38100" dir="2700000" algn="tl">
                    <a:srgbClr val="C0C0C0"/>
                  </a:outerShdw>
                </a:effectLst>
                <a:latin typeface="Arial Black" pitchFamily="34" charset="0"/>
                <a:cs typeface="Arial" charset="0"/>
              </a:rPr>
              <a:t>CALORIMETRÍA: </a:t>
            </a:r>
            <a:r>
              <a:rPr lang="es-PR" altLang="es-PR" sz="3500" b="0" i="1" dirty="0">
                <a:solidFill>
                  <a:srgbClr val="484876"/>
                </a:solidFill>
                <a:effectLst>
                  <a:outerShdw blurRad="38100" dist="38100" dir="2700000" algn="tl">
                    <a:srgbClr val="C0C0C0"/>
                  </a:outerShdw>
                </a:effectLst>
                <a:latin typeface="Arial Black" pitchFamily="34" charset="0"/>
                <a:cs typeface="Arial" charset="0"/>
              </a:rPr>
              <a:t>INDIRECTA</a:t>
            </a:r>
            <a:endParaRPr lang="es-PR" altLang="es-PR"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0" name="Text Box 6"/>
          <p:cNvSpPr txBox="1">
            <a:spLocks noChangeArrowheads="1"/>
          </p:cNvSpPr>
          <p:nvPr/>
        </p:nvSpPr>
        <p:spPr bwMode="auto">
          <a:xfrm>
            <a:off x="179388" y="60928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130-131), por J. H. Wilmore, &amp; D. L. Costill, 2004, Barcelona, España: Editorial Paidotribo. Copyright 2004 por Jack H. Wilmore y David L. Costill.</a:t>
            </a:r>
          </a:p>
        </p:txBody>
      </p:sp>
      <p:pic>
        <p:nvPicPr>
          <p:cNvPr id="1815582" name="Picture 30"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1341438"/>
            <a:ext cx="81359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755650" y="1439863"/>
            <a:ext cx="76327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a:solidFill>
                  <a:srgbClr val="484876"/>
                </a:solidFill>
                <a:effectLst>
                  <a:outerShdw blurRad="38100" dist="38100" dir="2700000" algn="tl">
                    <a:srgbClr val="C0C0C0"/>
                  </a:outerShdw>
                </a:effectLst>
                <a:latin typeface="Arial Black" pitchFamily="34" charset="0"/>
                <a:cs typeface="Arial" charset="0"/>
              </a:rPr>
              <a:t> </a:t>
            </a:r>
            <a:r>
              <a:rPr lang="es-PR" altLang="es-PR" sz="2900" b="0" i="1">
                <a:solidFill>
                  <a:srgbClr val="484876"/>
                </a:solidFill>
                <a:effectLst>
                  <a:outerShdw blurRad="38100" dist="38100" dir="2700000" algn="tl">
                    <a:srgbClr val="C0C0C0"/>
                  </a:outerShdw>
                </a:effectLst>
                <a:latin typeface="Arial Black" pitchFamily="34" charset="0"/>
                <a:cs typeface="Arial" charset="0"/>
              </a:rPr>
              <a:t>MEDICIONES: Isótopos Marcadores</a:t>
            </a:r>
          </a:p>
        </p:txBody>
      </p:sp>
      <p:sp>
        <p:nvSpPr>
          <p:cNvPr id="1815584" name="Text Box 32"/>
          <p:cNvSpPr txBox="1">
            <a:spLocks noChangeArrowheads="1"/>
          </p:cNvSpPr>
          <p:nvPr/>
        </p:nvSpPr>
        <p:spPr bwMode="auto">
          <a:xfrm>
            <a:off x="574675" y="22669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s-ES" altLang="es-PR" sz="2800">
                <a:solidFill>
                  <a:srgbClr val="484876"/>
                </a:solidFill>
                <a:effectLst>
                  <a:outerShdw blurRad="38100" dist="38100" dir="2700000" algn="tl">
                    <a:srgbClr val="C0C0C0"/>
                  </a:outerShdw>
                </a:effectLst>
                <a:latin typeface="Calibri" pitchFamily="34" charset="0"/>
              </a:rPr>
              <a:t>Carbón-13:</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1815585" name="Picture 33"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23383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15586" name="Text Box 34"/>
          <p:cNvSpPr txBox="1">
            <a:spLocks noChangeArrowheads="1"/>
          </p:cNvSpPr>
          <p:nvPr/>
        </p:nvSpPr>
        <p:spPr bwMode="auto">
          <a:xfrm>
            <a:off x="574675" y="36369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dirty="0">
                <a:solidFill>
                  <a:srgbClr val="484876"/>
                </a:solidFill>
                <a:effectLst>
                  <a:outerShdw blurRad="38100" dist="38100" dir="2700000" algn="tl">
                    <a:srgbClr val="C0C0C0"/>
                  </a:outerShdw>
                </a:effectLst>
                <a:latin typeface="Calibri" pitchFamily="34" charset="0"/>
              </a:rPr>
              <a:t>Agua de </a:t>
            </a:r>
            <a:r>
              <a:rPr lang="en-US" altLang="es-PR" sz="2800" dirty="0" err="1">
                <a:solidFill>
                  <a:srgbClr val="484876"/>
                </a:solidFill>
                <a:effectLst>
                  <a:outerShdw blurRad="38100" dist="38100" dir="2700000" algn="tl">
                    <a:srgbClr val="C0C0C0"/>
                  </a:outerShdw>
                </a:effectLst>
                <a:latin typeface="Calibri" pitchFamily="34" charset="0"/>
              </a:rPr>
              <a:t>doble</a:t>
            </a:r>
            <a:r>
              <a:rPr lang="en-US" altLang="es-PR" sz="2800" dirty="0">
                <a:solidFill>
                  <a:srgbClr val="484876"/>
                </a:solidFill>
                <a:effectLst>
                  <a:outerShdw blurRad="38100" dist="38100" dir="2700000" algn="tl">
                    <a:srgbClr val="C0C0C0"/>
                  </a:outerShdw>
                </a:effectLst>
                <a:latin typeface="Calibri" pitchFamily="34" charset="0"/>
              </a:rPr>
              <a:t> </a:t>
            </a:r>
            <a:r>
              <a:rPr lang="en-US" altLang="es-PR" sz="2800" dirty="0" err="1">
                <a:solidFill>
                  <a:srgbClr val="484876"/>
                </a:solidFill>
                <a:effectLst>
                  <a:outerShdw blurRad="38100" dist="38100" dir="2700000" algn="tl">
                    <a:srgbClr val="C0C0C0"/>
                  </a:outerShdw>
                </a:effectLst>
                <a:latin typeface="Calibri" pitchFamily="34" charset="0"/>
              </a:rPr>
              <a:t>marcador</a:t>
            </a:r>
            <a:r>
              <a:rPr lang="en-US" altLang="es-PR" sz="2800" dirty="0">
                <a:solidFill>
                  <a:srgbClr val="484876"/>
                </a:solidFill>
                <a:effectLst>
                  <a:outerShdw blurRad="38100" dist="38100" dir="2700000" algn="tl">
                    <a:srgbClr val="C0C0C0"/>
                  </a:outerShdw>
                </a:effectLst>
                <a:latin typeface="Calibri" pitchFamily="34" charset="0"/>
              </a:rPr>
              <a:t> </a:t>
            </a:r>
            <a:r>
              <a:rPr lang="en-US" altLang="es-PR" sz="2800" dirty="0" err="1">
                <a:solidFill>
                  <a:srgbClr val="484876"/>
                </a:solidFill>
                <a:effectLst>
                  <a:outerShdw blurRad="38100" dist="38100" dir="2700000" algn="tl">
                    <a:srgbClr val="C0C0C0"/>
                  </a:outerShdw>
                </a:effectLst>
                <a:latin typeface="Calibri" pitchFamily="34" charset="0"/>
              </a:rPr>
              <a:t>radioactivo</a:t>
            </a:r>
            <a:endParaRPr lang="en-US" altLang="es-PR" sz="2800" baseline="-25000" dirty="0">
              <a:solidFill>
                <a:srgbClr val="484876"/>
              </a:solidFill>
              <a:effectLst>
                <a:outerShdw blurRad="38100" dist="38100" dir="2700000" algn="tl">
                  <a:srgbClr val="C0C0C0"/>
                </a:outerShdw>
              </a:effectLst>
              <a:latin typeface="Calibri" pitchFamily="34" charset="0"/>
            </a:endParaRPr>
          </a:p>
        </p:txBody>
      </p:sp>
      <p:pic>
        <p:nvPicPr>
          <p:cNvPr id="1815587" name="Picture 35"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37084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15588" name="Text Box 36"/>
          <p:cNvSpPr txBox="1">
            <a:spLocks noChangeArrowheads="1"/>
          </p:cNvSpPr>
          <p:nvPr/>
        </p:nvSpPr>
        <p:spPr bwMode="auto">
          <a:xfrm>
            <a:off x="611188" y="2700338"/>
            <a:ext cx="80645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2700">
                <a:latin typeface="Calibri" pitchFamily="34" charset="0"/>
              </a:rPr>
              <a:t>Infundido y rastreado de manera selectiva para determinar su movimiento y distribución.</a:t>
            </a:r>
          </a:p>
        </p:txBody>
      </p:sp>
      <p:sp>
        <p:nvSpPr>
          <p:cNvPr id="1815589" name="Text Box 37"/>
          <p:cNvSpPr txBox="1">
            <a:spLocks noChangeArrowheads="1"/>
          </p:cNvSpPr>
          <p:nvPr/>
        </p:nvSpPr>
        <p:spPr bwMode="auto">
          <a:xfrm>
            <a:off x="611188" y="4141788"/>
            <a:ext cx="8064500"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2700" baseline="30000">
                <a:latin typeface="Calibri" pitchFamily="34" charset="0"/>
              </a:rPr>
              <a:t>2</a:t>
            </a:r>
            <a:r>
              <a:rPr lang="es-ES" altLang="es-PR" sz="2700">
                <a:latin typeface="Calibri" pitchFamily="34" charset="0"/>
              </a:rPr>
              <a:t>H</a:t>
            </a:r>
            <a:r>
              <a:rPr lang="es-ES" altLang="es-PR" sz="2700" baseline="-25000">
                <a:latin typeface="Calibri" pitchFamily="34" charset="0"/>
              </a:rPr>
              <a:t>2</a:t>
            </a:r>
            <a:r>
              <a:rPr lang="es-ES" altLang="es-PR" sz="2700" baseline="30000">
                <a:latin typeface="Calibri" pitchFamily="34" charset="0"/>
              </a:rPr>
              <a:t>18</a:t>
            </a:r>
            <a:r>
              <a:rPr lang="es-ES" altLang="es-PR" sz="2700">
                <a:latin typeface="Calibri" pitchFamily="34" charset="0"/>
              </a:rPr>
              <a:t>O es ingerida y se monitorea la tasa en la cual </a:t>
            </a:r>
            <a:r>
              <a:rPr lang="es-ES" altLang="es-PR" sz="2700" baseline="30000">
                <a:latin typeface="Calibri" pitchFamily="34" charset="0"/>
              </a:rPr>
              <a:t>2</a:t>
            </a:r>
            <a:r>
              <a:rPr lang="es-ES" altLang="es-PR" sz="2700">
                <a:latin typeface="Calibri" pitchFamily="34" charset="0"/>
              </a:rPr>
              <a:t>H y </a:t>
            </a:r>
            <a:r>
              <a:rPr lang="es-ES" altLang="es-PR" sz="2700" baseline="30000">
                <a:latin typeface="Calibri" pitchFamily="34" charset="0"/>
              </a:rPr>
              <a:t>18</a:t>
            </a:r>
            <a:r>
              <a:rPr lang="es-ES" altLang="es-PR" sz="2700">
                <a:latin typeface="Calibri" pitchFamily="34" charset="0"/>
              </a:rPr>
              <a:t>O se difunde a través de los líquidos corporales (agua) y en las reservas de bicarbonato para eventualmente abandonar el cuerpo, de manera que se pueda calcular la cantidad de energía gastada</a:t>
            </a:r>
            <a:r>
              <a:rPr lang="en-US" altLang="es-PR" sz="2700">
                <a:latin typeface="Calibri" pitchFamily="34" charset="0"/>
              </a:rPr>
              <a:t>.</a:t>
            </a:r>
          </a:p>
        </p:txBody>
      </p:sp>
    </p:spTree>
    <p:custDataLst>
      <p:tags r:id="rId1"/>
    </p:custDataLst>
  </p:cSld>
  <p:clrMapOvr>
    <a:masterClrMapping/>
  </p:clrMapOvr>
  <p:transition spd="slow">
    <p:newsflash/>
    <p:sndAc>
      <p:stSnd>
        <p:snd r:embed="rId4" name="breeze.wav"/>
      </p:stSnd>
    </p:sndAc>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2150"/>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200" b="0" dirty="0">
                <a:solidFill>
                  <a:srgbClr val="484876"/>
                </a:solidFill>
                <a:effectLst>
                  <a:outerShdw blurRad="38100" dist="38100" dir="2700000" algn="tl">
                    <a:srgbClr val="C0C0C0"/>
                  </a:outerShdw>
                </a:effectLst>
                <a:latin typeface="Arial Black" pitchFamily="34" charset="0"/>
                <a:cs typeface="Arial" charset="0"/>
              </a:rPr>
              <a:t>PROCESO DE EVALUACIÓN: </a:t>
            </a: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EN LA REHABILITACIÓN</a:t>
            </a:r>
          </a:p>
        </p:txBody>
      </p:sp>
      <p:sp>
        <p:nvSpPr>
          <p:cNvPr id="3" name="Title 1"/>
          <p:cNvSpPr>
            <a:spLocks/>
          </p:cNvSpPr>
          <p:nvPr/>
        </p:nvSpPr>
        <p:spPr bwMode="auto">
          <a:xfrm>
            <a:off x="0" y="1125538"/>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a:solidFill>
                  <a:srgbClr val="484876"/>
                </a:solidFill>
                <a:effectLst>
                  <a:outerShdw blurRad="38100" dist="38100" dir="2700000" algn="tl">
                    <a:srgbClr val="C0C0C0"/>
                  </a:outerShdw>
                </a:effectLst>
                <a:latin typeface="Arial Black" pitchFamily="34" charset="0"/>
                <a:cs typeface="Arial" charset="0"/>
              </a:rPr>
              <a:t>* La Evaluación Diferencial y Sistemática*</a:t>
            </a:r>
          </a:p>
        </p:txBody>
      </p:sp>
      <p:sp>
        <p:nvSpPr>
          <p:cNvPr id="1836057" name="Text Box 25"/>
          <p:cNvSpPr txBox="1">
            <a:spLocks noChangeArrowheads="1"/>
          </p:cNvSpPr>
          <p:nvPr/>
        </p:nvSpPr>
        <p:spPr bwMode="auto">
          <a:xfrm>
            <a:off x="717550" y="2349500"/>
            <a:ext cx="42862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La evaluación subjetiva</a:t>
            </a:r>
            <a:endParaRPr lang="en-US" altLang="es-PR" sz="2900" b="0" i="1">
              <a:solidFill>
                <a:srgbClr val="FF0000"/>
              </a:solidFill>
              <a:latin typeface="Arial Black" pitchFamily="34" charset="0"/>
            </a:endParaRPr>
          </a:p>
        </p:txBody>
      </p:sp>
      <p:pic>
        <p:nvPicPr>
          <p:cNvPr id="1836058" name="Picture 2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2397125"/>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1836059" name="Text Box 27"/>
          <p:cNvSpPr txBox="1">
            <a:spLocks noChangeArrowheads="1"/>
          </p:cNvSpPr>
          <p:nvPr/>
        </p:nvSpPr>
        <p:spPr bwMode="auto">
          <a:xfrm>
            <a:off x="717550" y="2952750"/>
            <a:ext cx="40703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La evaluación objetiva</a:t>
            </a:r>
            <a:endParaRPr lang="en-US" altLang="es-PR" sz="2900" b="0" i="1">
              <a:solidFill>
                <a:srgbClr val="FF0000"/>
              </a:solidFill>
              <a:latin typeface="Arial Black" pitchFamily="34" charset="0"/>
            </a:endParaRPr>
          </a:p>
        </p:txBody>
      </p:sp>
      <p:pic>
        <p:nvPicPr>
          <p:cNvPr id="1836060" name="Picture 2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3000375"/>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1836061" name="Text Box 29"/>
          <p:cNvSpPr txBox="1">
            <a:spLocks noChangeArrowheads="1"/>
          </p:cNvSpPr>
          <p:nvPr/>
        </p:nvSpPr>
        <p:spPr bwMode="auto">
          <a:xfrm>
            <a:off x="717550" y="3554413"/>
            <a:ext cx="20542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Palpación</a:t>
            </a:r>
            <a:endParaRPr lang="en-US" altLang="es-PR" sz="2900" b="0" i="1">
              <a:solidFill>
                <a:srgbClr val="FF0000"/>
              </a:solidFill>
              <a:latin typeface="Arial Black" pitchFamily="34" charset="0"/>
            </a:endParaRPr>
          </a:p>
        </p:txBody>
      </p:sp>
      <p:pic>
        <p:nvPicPr>
          <p:cNvPr id="1836062" name="Picture 3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3602038"/>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1836063" name="Text Box 31"/>
          <p:cNvSpPr txBox="1">
            <a:spLocks noChangeArrowheads="1"/>
          </p:cNvSpPr>
          <p:nvPr/>
        </p:nvSpPr>
        <p:spPr bwMode="auto">
          <a:xfrm>
            <a:off x="717550" y="5275263"/>
            <a:ext cx="45021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dirty="0" err="1">
                <a:solidFill>
                  <a:srgbClr val="000000"/>
                </a:solidFill>
                <a:latin typeface="Calibri" pitchFamily="34" charset="0"/>
              </a:rPr>
              <a:t>Otras</a:t>
            </a:r>
            <a:r>
              <a:rPr lang="en-US" altLang="es-PR" sz="3200" dirty="0">
                <a:solidFill>
                  <a:srgbClr val="000000"/>
                </a:solidFill>
                <a:latin typeface="Calibri" pitchFamily="34" charset="0"/>
              </a:rPr>
              <a:t> </a:t>
            </a:r>
            <a:r>
              <a:rPr lang="en-US" altLang="es-PR" sz="3200" dirty="0" err="1">
                <a:solidFill>
                  <a:srgbClr val="000000"/>
                </a:solidFill>
                <a:latin typeface="Calibri" pitchFamily="34" charset="0"/>
              </a:rPr>
              <a:t>pruebas</a:t>
            </a:r>
            <a:r>
              <a:rPr lang="en-US" altLang="es-PR" sz="3200" dirty="0">
                <a:solidFill>
                  <a:srgbClr val="000000"/>
                </a:solidFill>
                <a:latin typeface="Calibri" pitchFamily="34" charset="0"/>
              </a:rPr>
              <a:t> </a:t>
            </a:r>
            <a:r>
              <a:rPr lang="en-US" altLang="es-PR" sz="3200" dirty="0" err="1">
                <a:solidFill>
                  <a:srgbClr val="000000"/>
                </a:solidFill>
                <a:latin typeface="Calibri" pitchFamily="34" charset="0"/>
              </a:rPr>
              <a:t>especiales</a:t>
            </a:r>
            <a:endParaRPr lang="en-US" altLang="es-PR" sz="2900" b="0" i="1" dirty="0">
              <a:solidFill>
                <a:srgbClr val="FF0000"/>
              </a:solidFill>
              <a:latin typeface="Arial Black" pitchFamily="34" charset="0"/>
            </a:endParaRPr>
          </a:p>
        </p:txBody>
      </p:sp>
      <p:pic>
        <p:nvPicPr>
          <p:cNvPr id="1836064" name="Picture 3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5322888"/>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1836065" name="Text Box 33"/>
          <p:cNvSpPr txBox="1">
            <a:spLocks noChangeArrowheads="1"/>
          </p:cNvSpPr>
          <p:nvPr/>
        </p:nvSpPr>
        <p:spPr bwMode="auto">
          <a:xfrm>
            <a:off x="717550" y="4130675"/>
            <a:ext cx="2198688"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Evaluación</a:t>
            </a:r>
            <a:endParaRPr lang="en-US" altLang="es-PR" sz="2900" b="0" i="1">
              <a:solidFill>
                <a:srgbClr val="FF0000"/>
              </a:solidFill>
              <a:latin typeface="Arial Black" pitchFamily="34" charset="0"/>
            </a:endParaRPr>
          </a:p>
        </p:txBody>
      </p:sp>
      <p:pic>
        <p:nvPicPr>
          <p:cNvPr id="1836066" name="Picture 3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4178300"/>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1836067" name="Text Box 35"/>
          <p:cNvSpPr txBox="1">
            <a:spLocks noChangeArrowheads="1"/>
          </p:cNvSpPr>
          <p:nvPr/>
        </p:nvSpPr>
        <p:spPr bwMode="auto">
          <a:xfrm>
            <a:off x="717550" y="4705350"/>
            <a:ext cx="35671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Pruebas especiales</a:t>
            </a:r>
            <a:endParaRPr lang="en-US" altLang="es-PR" sz="2900" b="0" i="1">
              <a:solidFill>
                <a:srgbClr val="FF0000"/>
              </a:solidFill>
              <a:latin typeface="Arial Black" pitchFamily="34" charset="0"/>
            </a:endParaRPr>
          </a:p>
        </p:txBody>
      </p:sp>
      <p:pic>
        <p:nvPicPr>
          <p:cNvPr id="1836068" name="Picture 3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4752975"/>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250825" y="5876925"/>
            <a:ext cx="8893175"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 “</a:t>
            </a:r>
            <a:r>
              <a:rPr lang="es-ES" altLang="es-PR" sz="1200" b="0" dirty="0" err="1">
                <a:latin typeface="Times New Roman" pitchFamily="18" charset="0"/>
              </a:rPr>
              <a:t>The</a:t>
            </a:r>
            <a:r>
              <a:rPr lang="es-ES" altLang="es-PR" sz="1200" b="0" dirty="0">
                <a:latin typeface="Times New Roman" pitchFamily="18" charset="0"/>
              </a:rPr>
              <a:t> </a:t>
            </a:r>
            <a:r>
              <a:rPr lang="es-ES" altLang="es-PR" sz="1200" b="0" dirty="0" err="1">
                <a:latin typeface="Times New Roman" pitchFamily="18" charset="0"/>
              </a:rPr>
              <a:t>Evaluation</a:t>
            </a:r>
            <a:r>
              <a:rPr lang="es-ES" altLang="es-PR" sz="1200" b="0" dirty="0">
                <a:latin typeface="Times New Roman" pitchFamily="18" charset="0"/>
              </a:rPr>
              <a:t> </a:t>
            </a:r>
            <a:r>
              <a:rPr lang="es-ES" altLang="es-PR" sz="1200" b="0" dirty="0" err="1">
                <a:latin typeface="Times New Roman" pitchFamily="18" charset="0"/>
              </a:rPr>
              <a:t>Process</a:t>
            </a:r>
            <a:r>
              <a:rPr lang="es-ES" altLang="es-PR" sz="1200" b="0" dirty="0">
                <a:latin typeface="Times New Roman" pitchFamily="18" charset="0"/>
              </a:rPr>
              <a:t> in </a:t>
            </a:r>
            <a:r>
              <a:rPr lang="es-ES" altLang="es-PR" sz="1200" b="0" dirty="0" err="1">
                <a:latin typeface="Times New Roman" pitchFamily="18" charset="0"/>
              </a:rPr>
              <a:t>Rehabilitation</a:t>
            </a:r>
            <a:r>
              <a:rPr lang="es-ES" altLang="es-PR" sz="1200" b="0" dirty="0">
                <a:latin typeface="Times New Roman" pitchFamily="18" charset="0"/>
              </a:rPr>
              <a:t>,” por D. A. Padua. En </a:t>
            </a:r>
            <a:r>
              <a:rPr lang="en-US" altLang="es-PR" sz="1200" i="1" dirty="0">
                <a:latin typeface="Times New Roman" pitchFamily="18" charset="0"/>
              </a:rPr>
              <a:t>Rehabilitation Techniques for Sports Medicine and Athletic Training</a:t>
            </a:r>
            <a:r>
              <a:rPr lang="en-US" altLang="es-PR" sz="1200" b="0" dirty="0">
                <a:latin typeface="Times New Roman" pitchFamily="18" charset="0"/>
              </a:rPr>
              <a:t>. 5ta. ed.; (pp. 47-60), </a:t>
            </a:r>
            <a:r>
              <a:rPr lang="en-US" altLang="es-PR" sz="1200" b="0" dirty="0" err="1">
                <a:latin typeface="Times New Roman" pitchFamily="18" charset="0"/>
              </a:rPr>
              <a:t>por</a:t>
            </a:r>
            <a:r>
              <a:rPr lang="es-ES" altLang="es-PR" sz="1200" dirty="0">
                <a:latin typeface="Times New Roman" pitchFamily="18" charset="0"/>
              </a:rPr>
              <a:t> </a:t>
            </a:r>
            <a:r>
              <a:rPr lang="es-ES" altLang="es-PR" sz="1200" b="0" dirty="0">
                <a:latin typeface="Times New Roman" pitchFamily="18" charset="0"/>
              </a:rPr>
              <a:t>W. E. Prentice (Ed.), 2011, New York, NY: McGraw-Hill, </a:t>
            </a:r>
            <a:r>
              <a:rPr lang="es-ES" altLang="es-PR" sz="1200" b="0" dirty="0" err="1">
                <a:latin typeface="Times New Roman" pitchFamily="18" charset="0"/>
              </a:rPr>
              <a:t>an</a:t>
            </a:r>
            <a:r>
              <a:rPr lang="es-ES" altLang="es-PR" sz="1200" b="0" dirty="0">
                <a:latin typeface="Times New Roman" pitchFamily="18" charset="0"/>
              </a:rPr>
              <a:t> </a:t>
            </a:r>
            <a:r>
              <a:rPr lang="es-ES" altLang="es-PR" sz="1200" b="0" dirty="0" err="1">
                <a:latin typeface="Times New Roman" pitchFamily="18" charset="0"/>
              </a:rPr>
              <a:t>imprint</a:t>
            </a:r>
            <a:r>
              <a:rPr lang="es-ES" altLang="es-PR" sz="1200" b="0" dirty="0">
                <a:latin typeface="Times New Roman" pitchFamily="18" charset="0"/>
              </a:rPr>
              <a:t> of </a:t>
            </a:r>
            <a:r>
              <a:rPr lang="es-ES" altLang="es-PR" sz="1200" b="0" dirty="0" err="1">
                <a:latin typeface="Times New Roman" pitchFamily="18" charset="0"/>
              </a:rPr>
              <a:t>The</a:t>
            </a:r>
            <a:r>
              <a:rPr lang="es-ES" altLang="es-PR" sz="1200" b="0" dirty="0">
                <a:latin typeface="Times New Roman" pitchFamily="18" charset="0"/>
              </a:rPr>
              <a:t> McGraw-Hill </a:t>
            </a:r>
            <a:r>
              <a:rPr lang="es-ES" altLang="es-PR" sz="1200" b="0" dirty="0" err="1">
                <a:latin typeface="Times New Roman" pitchFamily="18" charset="0"/>
              </a:rPr>
              <a:t>Companies</a:t>
            </a:r>
            <a:r>
              <a:rPr lang="es-ES" altLang="es-PR" sz="1200" b="0" dirty="0">
                <a:latin typeface="Times New Roman" pitchFamily="18" charset="0"/>
              </a:rPr>
              <a:t>, Inc. C</a:t>
            </a:r>
            <a:r>
              <a:rPr lang="en-US" altLang="es-PR" sz="1200" b="0" dirty="0" err="1">
                <a:latin typeface="Times New Roman" pitchFamily="18" charset="0"/>
              </a:rPr>
              <a:t>opyright</a:t>
            </a:r>
            <a:r>
              <a:rPr lang="en-US" altLang="es-PR" sz="1200" b="0" dirty="0">
                <a:latin typeface="Times New Roman" pitchFamily="18" charset="0"/>
              </a:rPr>
              <a:t> 2011 </a:t>
            </a:r>
            <a:r>
              <a:rPr lang="en-US" altLang="es-PR" sz="1200" b="0" dirty="0" err="1">
                <a:latin typeface="Times New Roman" pitchFamily="18" charset="0"/>
              </a:rPr>
              <a:t>por</a:t>
            </a:r>
            <a:r>
              <a:rPr lang="en-US" altLang="es-PR" sz="1200" b="0" dirty="0">
                <a:latin typeface="Times New Roman" pitchFamily="18" charset="0"/>
              </a:rPr>
              <a:t> The McGraw-Hill Companies, Inc.</a:t>
            </a:r>
          </a:p>
        </p:txBody>
      </p:sp>
      <p:sp>
        <p:nvSpPr>
          <p:cNvPr id="1836070" name="Text Box 38"/>
          <p:cNvSpPr txBox="1">
            <a:spLocks noChangeArrowheads="1"/>
          </p:cNvSpPr>
          <p:nvPr/>
        </p:nvSpPr>
        <p:spPr bwMode="auto">
          <a:xfrm>
            <a:off x="720725" y="1773238"/>
            <a:ext cx="26987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Introducción</a:t>
            </a:r>
            <a:endParaRPr lang="en-US" altLang="es-PR" sz="2900" b="0" i="1">
              <a:solidFill>
                <a:srgbClr val="FF0000"/>
              </a:solidFill>
              <a:latin typeface="Arial Black" pitchFamily="34" charset="0"/>
            </a:endParaRPr>
          </a:p>
        </p:txBody>
      </p:sp>
      <p:pic>
        <p:nvPicPr>
          <p:cNvPr id="1836071" name="Picture 3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1820863"/>
            <a:ext cx="3968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836072" name="Picture 40" descr="1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6100" y="1700213"/>
            <a:ext cx="2708275" cy="40338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0" name="Rectangle 20"/>
          <p:cNvSpPr>
            <a:spLocks noChangeArrowheads="1"/>
          </p:cNvSpPr>
          <p:nvPr/>
        </p:nvSpPr>
        <p:spPr bwMode="auto">
          <a:xfrm>
            <a:off x="5364163" y="620713"/>
            <a:ext cx="36004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ct val="120000"/>
              </a:lnSpc>
            </a:pPr>
            <a:r>
              <a:rPr lang="en-US" altLang="es-PR" sz="3500" b="0">
                <a:solidFill>
                  <a:srgbClr val="484876"/>
                </a:solidFill>
                <a:effectLst>
                  <a:outerShdw blurRad="38100" dist="38100" dir="2700000" algn="tl">
                    <a:srgbClr val="C0C0C0"/>
                  </a:outerShdw>
                </a:effectLst>
                <a:latin typeface="Arial Black" pitchFamily="34" charset="0"/>
              </a:rPr>
              <a:t>TIPOS DE:</a:t>
            </a:r>
          </a:p>
          <a:p>
            <a:pPr eaLnBrk="0" hangingPunct="0">
              <a:lnSpc>
                <a:spcPct val="120000"/>
              </a:lnSpc>
            </a:pPr>
            <a:r>
              <a:rPr lang="en-US" altLang="es-PR" sz="3500" b="0" i="1">
                <a:solidFill>
                  <a:srgbClr val="484876"/>
                </a:solidFill>
                <a:effectLst>
                  <a:outerShdw blurRad="38100" dist="38100" dir="2700000" algn="tl">
                    <a:srgbClr val="C0C0C0"/>
                  </a:outerShdw>
                </a:effectLst>
                <a:latin typeface="Arial Black" pitchFamily="34" charset="0"/>
              </a:rPr>
              <a:t>MOVIMIENTO HUMANO</a:t>
            </a:r>
          </a:p>
        </p:txBody>
      </p:sp>
      <p:pic>
        <p:nvPicPr>
          <p:cNvPr id="2232341" name="Picture 2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063" y="42211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42" name="Text Box 22"/>
          <p:cNvSpPr txBox="1">
            <a:spLocks noChangeArrowheads="1"/>
          </p:cNvSpPr>
          <p:nvPr/>
        </p:nvSpPr>
        <p:spPr bwMode="auto">
          <a:xfrm>
            <a:off x="6011863" y="4148138"/>
            <a:ext cx="2592387"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Deportes</a:t>
            </a:r>
          </a:p>
        </p:txBody>
      </p:sp>
      <p:pic>
        <p:nvPicPr>
          <p:cNvPr id="2232343" name="Picture 23"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063" y="48704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44" name="Text Box 24"/>
          <p:cNvSpPr txBox="1">
            <a:spLocks noChangeArrowheads="1"/>
          </p:cNvSpPr>
          <p:nvPr/>
        </p:nvSpPr>
        <p:spPr bwMode="auto">
          <a:xfrm>
            <a:off x="6011863" y="4797425"/>
            <a:ext cx="25209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Actividades</a:t>
            </a:r>
          </a:p>
          <a:p>
            <a:pPr algn="l" eaLnBrk="0" hangingPunct="0"/>
            <a:r>
              <a:rPr lang="en-US" altLang="es-PR" sz="3100">
                <a:latin typeface="Arial" charset="0"/>
              </a:rPr>
              <a:t>recreativas</a:t>
            </a:r>
          </a:p>
          <a:p>
            <a:pPr algn="l" eaLnBrk="0" hangingPunct="0"/>
            <a:r>
              <a:rPr lang="en-US" altLang="es-PR" sz="3100">
                <a:latin typeface="Arial" charset="0"/>
              </a:rPr>
              <a:t>activas</a:t>
            </a:r>
          </a:p>
        </p:txBody>
      </p:sp>
      <p:pic>
        <p:nvPicPr>
          <p:cNvPr id="2232345" name="Picture 2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063" y="35718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46" name="Text Box 26"/>
          <p:cNvSpPr txBox="1">
            <a:spLocks noChangeArrowheads="1"/>
          </p:cNvSpPr>
          <p:nvPr/>
        </p:nvSpPr>
        <p:spPr bwMode="auto">
          <a:xfrm>
            <a:off x="6011863" y="3571875"/>
            <a:ext cx="25923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Ejercicio</a:t>
            </a:r>
          </a:p>
        </p:txBody>
      </p:sp>
      <p:pic>
        <p:nvPicPr>
          <p:cNvPr id="2232347" name="Picture 2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063" y="29432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48" name="Text Box 28"/>
          <p:cNvSpPr txBox="1">
            <a:spLocks noChangeArrowheads="1"/>
          </p:cNvSpPr>
          <p:nvPr/>
        </p:nvSpPr>
        <p:spPr bwMode="auto">
          <a:xfrm>
            <a:off x="6011863" y="2924175"/>
            <a:ext cx="30972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Actividad física</a:t>
            </a:r>
          </a:p>
        </p:txBody>
      </p:sp>
      <p:pic>
        <p:nvPicPr>
          <p:cNvPr id="2232349" name="Picture 29" descr="People_Walking_in_Forest_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692150"/>
            <a:ext cx="5270500" cy="568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0266307"/>
      </p:ext>
    </p:extLst>
  </p:cSld>
  <p:clrMapOvr>
    <a:masterClrMapping/>
  </p:clrMapOvr>
  <p:transition spd="slow">
    <p:wipe dir="u"/>
    <p:sndAc>
      <p:stSnd>
        <p:snd r:embed="rId4" name="whoosh.wav"/>
      </p:stSnd>
    </p:sndAc>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384"/>
            <a:ext cx="4897237" cy="3264825"/>
          </a:xfrm>
          <a:prstGeom prst="rect">
            <a:avLst/>
          </a:prstGeom>
          <a:effectLst>
            <a:softEdge rad="635000"/>
          </a:effectLst>
        </p:spPr>
      </p:pic>
      <p:sp>
        <p:nvSpPr>
          <p:cNvPr id="13" name="WordArt 2"/>
          <p:cNvSpPr>
            <a:spLocks noChangeArrowheads="1" noChangeShapeType="1" noTextEdit="1"/>
          </p:cNvSpPr>
          <p:nvPr/>
        </p:nvSpPr>
        <p:spPr bwMode="auto">
          <a:xfrm>
            <a:off x="4572000" y="980728"/>
            <a:ext cx="4191000" cy="463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TOLERANCIA MUSCULAR</a:t>
            </a:r>
          </a:p>
        </p:txBody>
      </p:sp>
      <p:sp>
        <p:nvSpPr>
          <p:cNvPr id="14" name="WordArt 3"/>
          <p:cNvSpPr>
            <a:spLocks noChangeArrowheads="1" noChangeShapeType="1" noTextEdit="1"/>
          </p:cNvSpPr>
          <p:nvPr/>
        </p:nvSpPr>
        <p:spPr bwMode="auto">
          <a:xfrm>
            <a:off x="4495800" y="1895128"/>
            <a:ext cx="4191000"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sp>
        <p:nvSpPr>
          <p:cNvPr id="15" name="Text Box 4"/>
          <p:cNvSpPr txBox="1">
            <a:spLocks noChangeArrowheads="1"/>
          </p:cNvSpPr>
          <p:nvPr/>
        </p:nvSpPr>
        <p:spPr bwMode="auto">
          <a:xfrm>
            <a:off x="912813" y="2924944"/>
            <a:ext cx="796884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200" b="1" dirty="0">
                <a:solidFill>
                  <a:schemeClr val="tx1"/>
                </a:solidFill>
                <a:latin typeface="Arial" panose="020B0604020202020204" pitchFamily="34" charset="0"/>
                <a:cs typeface="Arial" panose="020B0604020202020204" pitchFamily="34" charset="0"/>
              </a:rPr>
              <a:t>Entrenamiento con resistencias</a:t>
            </a:r>
          </a:p>
          <a:p>
            <a:pPr algn="l"/>
            <a:r>
              <a:rPr lang="es-PR" altLang="es-PR" sz="3200" b="1" dirty="0">
                <a:solidFill>
                  <a:schemeClr val="tx1"/>
                </a:solidFill>
                <a:latin typeface="Arial" panose="020B0604020202020204" pitchFamily="34" charset="0"/>
                <a:cs typeface="Arial" panose="020B0604020202020204" pitchFamily="34" charset="0"/>
              </a:rPr>
              <a:t>(poca resistencia, muchas repeticiones)</a:t>
            </a:r>
          </a:p>
        </p:txBody>
      </p:sp>
      <p:pic>
        <p:nvPicPr>
          <p:cNvPr id="16"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001144"/>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6"/>
          <p:cNvSpPr txBox="1">
            <a:spLocks noChangeArrowheads="1"/>
          </p:cNvSpPr>
          <p:nvPr/>
        </p:nvSpPr>
        <p:spPr bwMode="auto">
          <a:xfrm>
            <a:off x="912813" y="4073624"/>
            <a:ext cx="45784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200" b="1">
                <a:solidFill>
                  <a:schemeClr val="tx1"/>
                </a:solidFill>
                <a:latin typeface="Arial" panose="020B0604020202020204" pitchFamily="34" charset="0"/>
                <a:cs typeface="Arial" panose="020B0604020202020204" pitchFamily="34" charset="0"/>
              </a:rPr>
              <a:t>Ejercicios calisténicos</a:t>
            </a:r>
          </a:p>
        </p:txBody>
      </p:sp>
      <p:pic>
        <p:nvPicPr>
          <p:cNvPr id="18"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149824"/>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8992" y="4653136"/>
            <a:ext cx="5733328" cy="1789260"/>
          </a:xfrm>
          <a:prstGeom prst="rect">
            <a:avLst/>
          </a:prstGeom>
        </p:spPr>
      </p:pic>
    </p:spTree>
    <p:custDataLst>
      <p:tags r:id="rId1"/>
    </p:custDataLst>
  </p:cSld>
  <p:clrMapOvr>
    <a:masterClrMapping/>
  </p:clrMapOvr>
  <p:transition spd="slow">
    <p:wipe dir="u"/>
    <p:sndAc>
      <p:stSnd>
        <p:snd r:embed="rId4" name="whoosh.wav"/>
      </p:stSnd>
    </p:sndAc>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6722" name="Picture 2"/>
          <p:cNvPicPr>
            <a:picLocks noChangeAspect="1" noChangeArrowheads="1"/>
          </p:cNvPicPr>
          <p:nvPr/>
        </p:nvPicPr>
        <p:blipFill>
          <a:blip r:embed="rId5">
            <a:extLst>
              <a:ext uri="{28A0092B-C50C-407E-A947-70E740481C1C}">
                <a14:useLocalDpi xmlns:a14="http://schemas.microsoft.com/office/drawing/2010/main" val="0"/>
              </a:ext>
            </a:extLst>
          </a:blip>
          <a:srcRect l="3900" t="7401" r="4300" b="3108"/>
          <a:stretch>
            <a:fillRect/>
          </a:stretch>
        </p:blipFill>
        <p:spPr bwMode="auto">
          <a:xfrm>
            <a:off x="5268913" y="1052513"/>
            <a:ext cx="3382962" cy="4946650"/>
          </a:xfrm>
          <a:prstGeom prst="rect">
            <a:avLst/>
          </a:prstGeom>
          <a:noFill/>
          <a:extLst>
            <a:ext uri="{909E8E84-426E-40DD-AFC4-6F175D3DCCD1}">
              <a14:hiddenFill xmlns:a14="http://schemas.microsoft.com/office/drawing/2010/main">
                <a:solidFill>
                  <a:srgbClr val="FFFFFF"/>
                </a:solidFill>
              </a14:hiddenFill>
            </a:ext>
          </a:extLst>
        </p:spPr>
      </p:pic>
      <p:sp>
        <p:nvSpPr>
          <p:cNvPr id="2206723" name="Text Box 3"/>
          <p:cNvSpPr txBox="1">
            <a:spLocks noChangeArrowheads="1"/>
          </p:cNvSpPr>
          <p:nvPr/>
        </p:nvSpPr>
        <p:spPr bwMode="auto">
          <a:xfrm>
            <a:off x="574675" y="3913188"/>
            <a:ext cx="45021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altLang="es-PR" sz="2800">
                <a:solidFill>
                  <a:srgbClr val="484876"/>
                </a:solidFill>
                <a:effectLst>
                  <a:outerShdw blurRad="38100" dist="38100" dir="2700000" algn="tl">
                    <a:srgbClr val="C0C0C0"/>
                  </a:outerShdw>
                </a:effectLst>
                <a:latin typeface="Calibri" pitchFamily="34" charset="0"/>
              </a:rPr>
              <a:t>Los resultados no se afectan significativamente por masa corporal (peso), o por cambios en esta.</a:t>
            </a:r>
            <a:endParaRPr lang="en-US" altLang="es-PR" sz="2800" baseline="-25000">
              <a:solidFill>
                <a:srgbClr val="484876"/>
              </a:solidFill>
              <a:effectLst>
                <a:outerShdw blurRad="38100" dist="38100" dir="2700000" algn="tl">
                  <a:srgbClr val="C0C0C0"/>
                </a:outerShdw>
              </a:effectLst>
              <a:latin typeface="Calibri" pitchFamily="34" charset="0"/>
            </a:endParaRPr>
          </a:p>
        </p:txBody>
      </p:sp>
      <p:pic>
        <p:nvPicPr>
          <p:cNvPr id="2206724" name="Picture 4"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40259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06725" name="Text Box 5"/>
          <p:cNvSpPr txBox="1">
            <a:spLocks noChangeArrowheads="1"/>
          </p:cNvSpPr>
          <p:nvPr/>
        </p:nvSpPr>
        <p:spPr bwMode="auto">
          <a:xfrm>
            <a:off x="574675" y="1206500"/>
            <a:ext cx="450215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altLang="es-PR" sz="2800">
                <a:solidFill>
                  <a:srgbClr val="484876"/>
                </a:solidFill>
                <a:effectLst>
                  <a:outerShdw blurRad="38100" dist="38100" dir="2700000" algn="tl">
                    <a:srgbClr val="C0C0C0"/>
                  </a:outerShdw>
                </a:effectLst>
                <a:latin typeface="Calibri" pitchFamily="34" charset="0"/>
              </a:rPr>
              <a:t>Facilita la medición de la presión arterial y la toma muestra sanguíneas porque el cuerpo superior se encuentra relativamente inmóvil.</a:t>
            </a:r>
            <a:endParaRPr lang="en-US" altLang="es-PR" sz="2800" baseline="-25000">
              <a:solidFill>
                <a:srgbClr val="484876"/>
              </a:solidFill>
              <a:effectLst>
                <a:outerShdw blurRad="38100" dist="38100" dir="2700000" algn="tl">
                  <a:srgbClr val="C0C0C0"/>
                </a:outerShdw>
              </a:effectLst>
              <a:latin typeface="Calibri" pitchFamily="34" charset="0"/>
            </a:endParaRPr>
          </a:p>
        </p:txBody>
      </p:sp>
      <p:pic>
        <p:nvPicPr>
          <p:cNvPr id="2206726" name="Picture 6"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 y="13192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21388"/>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 por J. H. Wilmore, &amp; D. L. Costill, 2004, Barcelona, España: Editorial Paidotribo. Copyright 2004 por Jack H. Wilmore y David L. Costill.</a:t>
            </a:r>
          </a:p>
        </p:txBody>
      </p:sp>
      <p:sp>
        <p:nvSpPr>
          <p:cNvPr id="2" name="Title 1"/>
          <p:cNvSpPr>
            <a:spLocks/>
          </p:cNvSpPr>
          <p:nvPr/>
        </p:nvSpPr>
        <p:spPr bwMode="auto">
          <a:xfrm>
            <a:off x="0" y="693738"/>
            <a:ext cx="91440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300" b="0">
                <a:solidFill>
                  <a:srgbClr val="484876"/>
                </a:solidFill>
                <a:effectLst>
                  <a:outerShdw blurRad="38100" dist="38100" dir="2700000" algn="tl">
                    <a:srgbClr val="C0C0C0"/>
                  </a:outerShdw>
                </a:effectLst>
                <a:latin typeface="Arial Black" pitchFamily="34" charset="0"/>
                <a:cs typeface="Arial" charset="0"/>
              </a:rPr>
              <a:t>CICLOERGÓMETROS: </a:t>
            </a:r>
            <a:r>
              <a:rPr lang="es-PR" altLang="es-PR" sz="2300" b="0" i="1">
                <a:solidFill>
                  <a:srgbClr val="484876"/>
                </a:solidFill>
                <a:effectLst>
                  <a:outerShdw blurRad="38100" dist="38100" dir="2700000" algn="tl">
                    <a:srgbClr val="C0C0C0"/>
                  </a:outerShdw>
                </a:effectLst>
                <a:latin typeface="Arial Black" pitchFamily="34" charset="0"/>
                <a:cs typeface="Arial" charset="0"/>
              </a:rPr>
              <a:t>VENTAJAS</a:t>
            </a:r>
          </a:p>
        </p:txBody>
      </p:sp>
    </p:spTree>
    <p:custDataLst>
      <p:tags r:id="rId1"/>
    </p:custDataLst>
  </p:cSld>
  <p:clrMapOvr>
    <a:masterClrMapping/>
  </p:clrMapOvr>
  <p:transition spd="slow">
    <p:wipe dir="u"/>
    <p:sndAc>
      <p:stSnd>
        <p:snd r:embed="rId4" name="whoo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206722"/>
                                        </p:tgtEl>
                                        <p:attrNameLst>
                                          <p:attrName>style.visibility</p:attrName>
                                        </p:attrNameLst>
                                      </p:cBhvr>
                                      <p:to>
                                        <p:strVal val="visible"/>
                                      </p:to>
                                    </p:set>
                                    <p:anim calcmode="lin" valueType="num">
                                      <p:cBhvr>
                                        <p:cTn id="7" dur="500" fill="hold"/>
                                        <p:tgtEl>
                                          <p:spTgt spid="2206722"/>
                                        </p:tgtEl>
                                        <p:attrNameLst>
                                          <p:attrName>ppt_w</p:attrName>
                                        </p:attrNameLst>
                                      </p:cBhvr>
                                      <p:tavLst>
                                        <p:tav tm="0">
                                          <p:val>
                                            <p:fltVal val="0"/>
                                          </p:val>
                                        </p:tav>
                                        <p:tav tm="100000">
                                          <p:val>
                                            <p:strVal val="#ppt_w"/>
                                          </p:val>
                                        </p:tav>
                                      </p:tavLst>
                                    </p:anim>
                                    <p:anim calcmode="lin" valueType="num">
                                      <p:cBhvr>
                                        <p:cTn id="8" dur="500" fill="hold"/>
                                        <p:tgtEl>
                                          <p:spTgt spid="2206722"/>
                                        </p:tgtEl>
                                        <p:attrNameLst>
                                          <p:attrName>ppt_h</p:attrName>
                                        </p:attrNameLst>
                                      </p:cBhvr>
                                      <p:tavLst>
                                        <p:tav tm="0">
                                          <p:val>
                                            <p:fltVal val="0"/>
                                          </p:val>
                                        </p:tav>
                                        <p:tav tm="100000">
                                          <p:val>
                                            <p:strVal val="#ppt_h"/>
                                          </p:val>
                                        </p:tav>
                                      </p:tavLst>
                                    </p:anim>
                                    <p:anim calcmode="lin" valueType="num">
                                      <p:cBhvr>
                                        <p:cTn id="9" dur="500" fill="hold"/>
                                        <p:tgtEl>
                                          <p:spTgt spid="2206722"/>
                                        </p:tgtEl>
                                        <p:attrNameLst>
                                          <p:attrName>ppt_x</p:attrName>
                                        </p:attrNameLst>
                                      </p:cBhvr>
                                      <p:tavLst>
                                        <p:tav tm="0">
                                          <p:val>
                                            <p:fltVal val="0.5"/>
                                          </p:val>
                                        </p:tav>
                                        <p:tav tm="100000">
                                          <p:val>
                                            <p:strVal val="#ppt_x"/>
                                          </p:val>
                                        </p:tav>
                                      </p:tavLst>
                                    </p:anim>
                                    <p:anim calcmode="lin" valueType="num">
                                      <p:cBhvr>
                                        <p:cTn id="10" dur="500" fill="hold"/>
                                        <p:tgtEl>
                                          <p:spTgt spid="22067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5722" name="Picture 58"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2701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5723" name="Text Box 59"/>
          <p:cNvSpPr txBox="1">
            <a:spLocks noChangeArrowheads="1"/>
          </p:cNvSpPr>
          <p:nvPr/>
        </p:nvSpPr>
        <p:spPr bwMode="auto">
          <a:xfrm>
            <a:off x="681038" y="2205038"/>
            <a:ext cx="8462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600">
                <a:latin typeface="Arial" charset="0"/>
              </a:rPr>
              <a:t>Característica – </a:t>
            </a:r>
            <a:r>
              <a:rPr lang="en-US" altLang="es-PR" sz="3600" i="1">
                <a:effectLst>
                  <a:outerShdw blurRad="38100" dist="38100" dir="2700000" algn="tl">
                    <a:srgbClr val="C0C0C0"/>
                  </a:outerShdw>
                </a:effectLst>
                <a:latin typeface="Arial" charset="0"/>
              </a:rPr>
              <a:t>Involucra</a:t>
            </a:r>
            <a:r>
              <a:rPr lang="en-US" altLang="es-PR" sz="3600">
                <a:latin typeface="Arial" charset="0"/>
              </a:rPr>
              <a:t>:</a:t>
            </a:r>
          </a:p>
        </p:txBody>
      </p:sp>
      <p:sp>
        <p:nvSpPr>
          <p:cNvPr id="1905724" name="Text Box 60"/>
          <p:cNvSpPr txBox="1">
            <a:spLocks noChangeArrowheads="1"/>
          </p:cNvSpPr>
          <p:nvPr/>
        </p:nvSpPr>
        <p:spPr bwMode="auto">
          <a:xfrm>
            <a:off x="1222375" y="2773363"/>
            <a:ext cx="73818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solidFill>
                  <a:srgbClr val="000000"/>
                </a:solidFill>
                <a:latin typeface="Calibri" pitchFamily="34" charset="0"/>
              </a:rPr>
              <a:t>Estrés crónico del tejido:</a:t>
            </a:r>
            <a:endParaRPr lang="en-US" altLang="es-PR" sz="3500" b="0">
              <a:solidFill>
                <a:srgbClr val="FF0000"/>
              </a:solidFill>
              <a:effectLst>
                <a:outerShdw blurRad="38100" dist="38100" dir="2700000" algn="tl">
                  <a:srgbClr val="C0C0C0"/>
                </a:outerShdw>
              </a:effectLst>
              <a:latin typeface="Calibri" pitchFamily="34" charset="0"/>
            </a:endParaRPr>
          </a:p>
        </p:txBody>
      </p:sp>
      <p:pic>
        <p:nvPicPr>
          <p:cNvPr id="1905725" name="Picture 61"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088" y="2905125"/>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905726" name="Text Box 62"/>
          <p:cNvSpPr txBox="1">
            <a:spLocks noChangeArrowheads="1"/>
          </p:cNvSpPr>
          <p:nvPr/>
        </p:nvSpPr>
        <p:spPr bwMode="auto">
          <a:xfrm>
            <a:off x="1727200" y="3494088"/>
            <a:ext cx="7308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a:solidFill>
                  <a:srgbClr val="000000"/>
                </a:solidFill>
                <a:latin typeface="Arial" charset="0"/>
              </a:rPr>
              <a:t>Que ocurre durante:</a:t>
            </a:r>
            <a:endParaRPr lang="en-US" altLang="es-PR" sz="2800" b="0" i="1">
              <a:solidFill>
                <a:srgbClr val="FF0000"/>
              </a:solidFill>
              <a:effectLst>
                <a:outerShdw blurRad="38100" dist="38100" dir="2700000" algn="tl">
                  <a:srgbClr val="C0C0C0"/>
                </a:outerShdw>
              </a:effectLst>
              <a:latin typeface="Arial Black" pitchFamily="34" charset="0"/>
            </a:endParaRPr>
          </a:p>
        </p:txBody>
      </p:sp>
      <p:pic>
        <p:nvPicPr>
          <p:cNvPr id="1905727" name="Picture 63"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350" y="3517900"/>
            <a:ext cx="354013" cy="360363"/>
          </a:xfrm>
          <a:prstGeom prst="rect">
            <a:avLst/>
          </a:prstGeom>
          <a:noFill/>
          <a:extLst>
            <a:ext uri="{909E8E84-426E-40DD-AFC4-6F175D3DCCD1}">
              <a14:hiddenFill xmlns:a14="http://schemas.microsoft.com/office/drawing/2010/main">
                <a:solidFill>
                  <a:srgbClr val="FFFFFF"/>
                </a:solidFill>
              </a14:hiddenFill>
            </a:ext>
          </a:extLst>
        </p:spPr>
      </p:pic>
      <p:sp>
        <p:nvSpPr>
          <p:cNvPr id="1905728" name="Text Box 64"/>
          <p:cNvSpPr txBox="1">
            <a:spLocks noChangeArrowheads="1"/>
          </p:cNvSpPr>
          <p:nvPr/>
        </p:nvSpPr>
        <p:spPr bwMode="auto">
          <a:xfrm>
            <a:off x="1692275" y="3925888"/>
            <a:ext cx="687546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3200" i="1">
                <a:solidFill>
                  <a:srgbClr val="000000"/>
                </a:solidFill>
                <a:latin typeface="Calibri" pitchFamily="34" charset="0"/>
              </a:rPr>
              <a:t>Actividades repetitivas</a:t>
            </a:r>
            <a:endParaRPr lang="en-US" altLang="es-PR" sz="3200" i="1">
              <a:solidFill>
                <a:srgbClr val="FF0000"/>
              </a:solidFill>
              <a:effectLst>
                <a:outerShdw blurRad="38100" dist="38100" dir="2700000" algn="tl">
                  <a:srgbClr val="C0C0C0"/>
                </a:outerShdw>
              </a:effectLst>
              <a:latin typeface="Calibri" pitchFamily="34" charset="0"/>
            </a:endParaRPr>
          </a:p>
        </p:txBody>
      </p:sp>
      <p:sp>
        <p:nvSpPr>
          <p:cNvPr id="2" name="Title 1"/>
          <p:cNvSpPr>
            <a:spLocks/>
          </p:cNvSpPr>
          <p:nvPr/>
        </p:nvSpPr>
        <p:spPr bwMode="auto">
          <a:xfrm>
            <a:off x="2016125" y="1055688"/>
            <a:ext cx="60848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CLASIFICACIÓN GENERAL DE LAS LESIONES:</a:t>
            </a:r>
            <a:br>
              <a:rPr lang="es-PR" altLang="es-PR" sz="3000" b="0">
                <a:solidFill>
                  <a:srgbClr val="484876"/>
                </a:solidFill>
                <a:effectLst>
                  <a:outerShdw blurRad="38100" dist="38100" dir="2700000" algn="tl">
                    <a:srgbClr val="C0C0C0"/>
                  </a:outerShdw>
                </a:effectLst>
                <a:latin typeface="Arial Black" pitchFamily="34" charset="0"/>
                <a:cs typeface="Arial" charset="0"/>
              </a:rPr>
            </a:b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016125" y="1558925"/>
            <a:ext cx="67325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100" b="0" i="1">
                <a:solidFill>
                  <a:srgbClr val="484876"/>
                </a:solidFill>
                <a:effectLst>
                  <a:outerShdw blurRad="38100" dist="38100" dir="2700000" algn="tl">
                    <a:srgbClr val="C0C0C0"/>
                  </a:outerShdw>
                </a:effectLst>
                <a:latin typeface="Arial Black" pitchFamily="34" charset="0"/>
                <a:cs typeface="Arial" charset="0"/>
              </a:rPr>
              <a:t>SÍNDROME DE SOBREUSO</a:t>
            </a:r>
          </a:p>
        </p:txBody>
      </p:sp>
      <p:sp>
        <p:nvSpPr>
          <p:cNvPr id="10" name="Text Box 6"/>
          <p:cNvSpPr txBox="1">
            <a:spLocks noChangeArrowheads="1"/>
          </p:cNvSpPr>
          <p:nvPr/>
        </p:nvSpPr>
        <p:spPr bwMode="auto">
          <a:xfrm>
            <a:off x="395288" y="6092825"/>
            <a:ext cx="8785225"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“Overuse Syndromes in Runners,” por W. B. Franz, III. En </a:t>
            </a:r>
            <a:r>
              <a:rPr lang="en-US" altLang="es-PR" sz="1200" i="1">
                <a:latin typeface="Times New Roman" pitchFamily="18" charset="0"/>
              </a:rPr>
              <a:t>Office Sports Medicine</a:t>
            </a:r>
            <a:r>
              <a:rPr lang="en-US" altLang="es-PR" sz="1200" b="0">
                <a:latin typeface="Times New Roman" pitchFamily="18" charset="0"/>
              </a:rPr>
              <a:t>. 2da. ed.; (p. 298), por</a:t>
            </a:r>
            <a:r>
              <a:rPr lang="es-ES" altLang="es-PR" sz="1200">
                <a:latin typeface="Times New Roman" pitchFamily="18" charset="0"/>
              </a:rPr>
              <a:t> M. B. Mellion</a:t>
            </a:r>
            <a:r>
              <a:rPr lang="es-ES" altLang="es-PR" sz="1200" b="0">
                <a:latin typeface="Times New Roman" pitchFamily="18" charset="0"/>
              </a:rPr>
              <a:t> (Ed.), 1996, Philadelphia, PA: Hanley &amp; Belfus, Inc. C</a:t>
            </a:r>
            <a:r>
              <a:rPr lang="en-US" altLang="es-PR" sz="1200" b="0">
                <a:latin typeface="Times New Roman" pitchFamily="18" charset="0"/>
              </a:rPr>
              <a:t>opyright 1996 por Hanley &amp; Belfus, Inc.</a:t>
            </a:r>
          </a:p>
        </p:txBody>
      </p:sp>
      <p:sp>
        <p:nvSpPr>
          <p:cNvPr id="1905732" name="Text Box 68"/>
          <p:cNvSpPr txBox="1">
            <a:spLocks noChangeArrowheads="1"/>
          </p:cNvSpPr>
          <p:nvPr/>
        </p:nvSpPr>
        <p:spPr bwMode="auto">
          <a:xfrm>
            <a:off x="1258888" y="4425950"/>
            <a:ext cx="799306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solidFill>
                  <a:srgbClr val="000000"/>
                </a:solidFill>
                <a:latin typeface="Calibri" pitchFamily="34" charset="0"/>
              </a:rPr>
              <a:t>Tipos de tejidos afectados - </a:t>
            </a:r>
            <a:r>
              <a:rPr lang="en-US" altLang="es-PR" sz="3400" i="1">
                <a:solidFill>
                  <a:srgbClr val="000000"/>
                </a:solidFill>
                <a:latin typeface="Calibri" pitchFamily="34" charset="0"/>
              </a:rPr>
              <a:t>Comúnmente</a:t>
            </a:r>
            <a:r>
              <a:rPr lang="en-US" altLang="es-PR" sz="3400">
                <a:solidFill>
                  <a:srgbClr val="000000"/>
                </a:solidFill>
                <a:latin typeface="Calibri" pitchFamily="34" charset="0"/>
              </a:rPr>
              <a:t>:</a:t>
            </a:r>
            <a:endParaRPr lang="en-US" altLang="es-PR" sz="3400" b="0">
              <a:solidFill>
                <a:srgbClr val="FF0000"/>
              </a:solidFill>
              <a:effectLst>
                <a:outerShdw blurRad="38100" dist="38100" dir="2700000" algn="tl">
                  <a:srgbClr val="C0C0C0"/>
                </a:outerShdw>
              </a:effectLst>
              <a:latin typeface="Calibri" pitchFamily="34" charset="0"/>
            </a:endParaRPr>
          </a:p>
        </p:txBody>
      </p:sp>
      <p:pic>
        <p:nvPicPr>
          <p:cNvPr id="1905733" name="Picture 6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088" y="4535488"/>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905734" name="Text Box 70"/>
          <p:cNvSpPr txBox="1">
            <a:spLocks noChangeArrowheads="1"/>
          </p:cNvSpPr>
          <p:nvPr/>
        </p:nvSpPr>
        <p:spPr bwMode="auto">
          <a:xfrm>
            <a:off x="1727200" y="5124450"/>
            <a:ext cx="7308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a:solidFill>
                  <a:srgbClr val="000000"/>
                </a:solidFill>
                <a:latin typeface="Arial" charset="0"/>
              </a:rPr>
              <a:t>Estructuras anatómicas – </a:t>
            </a:r>
            <a:r>
              <a:rPr lang="es-ES" altLang="es-PR" sz="2800" i="1">
                <a:solidFill>
                  <a:srgbClr val="000000"/>
                </a:solidFill>
                <a:latin typeface="Arial" charset="0"/>
              </a:rPr>
              <a:t>que son</a:t>
            </a:r>
            <a:r>
              <a:rPr lang="es-ES" altLang="es-PR" sz="2800">
                <a:solidFill>
                  <a:srgbClr val="000000"/>
                </a:solidFill>
                <a:latin typeface="Arial" charset="0"/>
              </a:rPr>
              <a:t>:</a:t>
            </a:r>
            <a:endParaRPr lang="en-US" altLang="es-PR" sz="2800" b="0" i="1">
              <a:solidFill>
                <a:srgbClr val="FF0000"/>
              </a:solidFill>
              <a:effectLst>
                <a:outerShdw blurRad="38100" dist="38100" dir="2700000" algn="tl">
                  <a:srgbClr val="C0C0C0"/>
                </a:outerShdw>
              </a:effectLst>
              <a:latin typeface="Arial Black" pitchFamily="34" charset="0"/>
            </a:endParaRPr>
          </a:p>
        </p:txBody>
      </p:sp>
      <p:pic>
        <p:nvPicPr>
          <p:cNvPr id="1905735" name="Picture 71"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350" y="5148263"/>
            <a:ext cx="354013" cy="360362"/>
          </a:xfrm>
          <a:prstGeom prst="rect">
            <a:avLst/>
          </a:prstGeom>
          <a:noFill/>
          <a:extLst>
            <a:ext uri="{909E8E84-426E-40DD-AFC4-6F175D3DCCD1}">
              <a14:hiddenFill xmlns:a14="http://schemas.microsoft.com/office/drawing/2010/main">
                <a:solidFill>
                  <a:srgbClr val="FFFFFF"/>
                </a:solidFill>
              </a14:hiddenFill>
            </a:ext>
          </a:extLst>
        </p:spPr>
      </p:pic>
      <p:sp>
        <p:nvSpPr>
          <p:cNvPr id="1905736" name="Text Box 72"/>
          <p:cNvSpPr txBox="1">
            <a:spLocks noChangeArrowheads="1"/>
          </p:cNvSpPr>
          <p:nvPr/>
        </p:nvSpPr>
        <p:spPr bwMode="auto">
          <a:xfrm>
            <a:off x="1692275" y="5556250"/>
            <a:ext cx="687546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3200" i="1">
                <a:solidFill>
                  <a:srgbClr val="000000"/>
                </a:solidFill>
                <a:latin typeface="Calibri" pitchFamily="34" charset="0"/>
              </a:rPr>
              <a:t>Biomecánicamente críticas</a:t>
            </a:r>
            <a:endParaRPr lang="en-US" altLang="es-PR" sz="3200" i="1">
              <a:solidFill>
                <a:srgbClr val="FF0000"/>
              </a:solidFill>
              <a:effectLst>
                <a:outerShdw blurRad="38100" dist="38100" dir="2700000" algn="tl">
                  <a:srgbClr val="C0C0C0"/>
                </a:outerShdw>
              </a:effectLst>
              <a:latin typeface="Calibri" pitchFamily="34" charset="0"/>
            </a:endParaRPr>
          </a:p>
        </p:txBody>
      </p:sp>
      <p:pic>
        <p:nvPicPr>
          <p:cNvPr id="1905737" name="Picture 73" descr="Gastronemius_3D_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7625" y="2205038"/>
            <a:ext cx="54292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905738" name="Picture 74" descr="Lower_Leg_Muscules_LAT_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163" y="587375"/>
            <a:ext cx="1196975" cy="1617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494088" y="1125538"/>
            <a:ext cx="53990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10000"/>
              </a:lnSpc>
            </a:pPr>
            <a:r>
              <a:rPr lang="es-PR" altLang="es-PR" sz="3500" b="0">
                <a:solidFill>
                  <a:srgbClr val="484876"/>
                </a:solidFill>
                <a:effectLst>
                  <a:outerShdw blurRad="38100" dist="38100" dir="2700000" algn="tl">
                    <a:srgbClr val="C0C0C0"/>
                  </a:outerShdw>
                </a:effectLst>
                <a:latin typeface="Arial Black" pitchFamily="34" charset="0"/>
                <a:cs typeface="Arial" charset="0"/>
              </a:rPr>
              <a:t>ENTUMECIMIENTO/</a:t>
            </a:r>
            <a:br>
              <a:rPr lang="es-PR" altLang="es-PR" sz="3500" b="0">
                <a:solidFill>
                  <a:srgbClr val="484876"/>
                </a:solidFill>
                <a:effectLst>
                  <a:outerShdw blurRad="38100" dist="38100" dir="2700000" algn="tl">
                    <a:srgbClr val="C0C0C0"/>
                  </a:outerShdw>
                </a:effectLst>
                <a:latin typeface="Arial Black" pitchFamily="34" charset="0"/>
                <a:cs typeface="Arial" charset="0"/>
              </a:rPr>
            </a:br>
            <a:r>
              <a:rPr lang="es-PR" altLang="es-PR" sz="3500" b="0">
                <a:solidFill>
                  <a:srgbClr val="484876"/>
                </a:solidFill>
                <a:effectLst>
                  <a:outerShdw blurRad="38100" dist="38100" dir="2700000" algn="tl">
                    <a:srgbClr val="C0C0C0"/>
                  </a:outerShdw>
                </a:effectLst>
                <a:latin typeface="Arial Black" pitchFamily="34" charset="0"/>
                <a:cs typeface="Arial" charset="0"/>
              </a:rPr>
              <a:t>RIGIDEZ MUSCULAR:</a:t>
            </a:r>
            <a:endParaRPr lang="es-PR" altLang="es-PR" sz="35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955860" name="Picture 20"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30019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61" name="Text Box 21"/>
          <p:cNvSpPr txBox="1">
            <a:spLocks noChangeArrowheads="1"/>
          </p:cNvSpPr>
          <p:nvPr/>
        </p:nvSpPr>
        <p:spPr bwMode="auto">
          <a:xfrm>
            <a:off x="896938" y="3036888"/>
            <a:ext cx="763428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latin typeface="Arial" charset="0"/>
              </a:rPr>
              <a:t>Resulta de una </a:t>
            </a:r>
            <a:r>
              <a:rPr lang="en-US" altLang="es-PR" sz="3600" i="1">
                <a:solidFill>
                  <a:srgbClr val="484876"/>
                </a:solidFill>
                <a:effectLst>
                  <a:outerShdw blurRad="38100" dist="38100" dir="2700000" algn="tl">
                    <a:srgbClr val="C0C0C0"/>
                  </a:outerShdw>
                </a:effectLst>
                <a:latin typeface="Arial" charset="0"/>
              </a:rPr>
              <a:t>acumulación de edema</a:t>
            </a:r>
            <a:r>
              <a:rPr lang="en-US" altLang="es-PR" sz="3600">
                <a:latin typeface="Arial" charset="0"/>
              </a:rPr>
              <a:t> en los músculos:</a:t>
            </a:r>
          </a:p>
        </p:txBody>
      </p:sp>
      <p:sp>
        <p:nvSpPr>
          <p:cNvPr id="1955862" name="Text Box 22"/>
          <p:cNvSpPr txBox="1">
            <a:spLocks noChangeArrowheads="1"/>
          </p:cNvSpPr>
          <p:nvPr/>
        </p:nvSpPr>
        <p:spPr bwMode="auto">
          <a:xfrm>
            <a:off x="1438275" y="3989388"/>
            <a:ext cx="73818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solidFill>
                  <a:srgbClr val="000000"/>
                </a:solidFill>
                <a:latin typeface="Calibri" pitchFamily="34" charset="0"/>
              </a:rPr>
              <a:t>Causas:</a:t>
            </a:r>
            <a:endParaRPr lang="en-US" altLang="es-PR" sz="3500" b="0">
              <a:solidFill>
                <a:srgbClr val="FF0000"/>
              </a:solidFill>
              <a:effectLst>
                <a:outerShdw blurRad="38100" dist="38100" dir="2700000" algn="tl">
                  <a:srgbClr val="C0C0C0"/>
                </a:outerShdw>
              </a:effectLst>
              <a:latin typeface="Calibri" pitchFamily="34" charset="0"/>
            </a:endParaRPr>
          </a:p>
        </p:txBody>
      </p:sp>
      <p:pic>
        <p:nvPicPr>
          <p:cNvPr id="1955863" name="Picture 23"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988" y="412115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955864" name="Text Box 24"/>
          <p:cNvSpPr txBox="1">
            <a:spLocks noChangeArrowheads="1"/>
          </p:cNvSpPr>
          <p:nvPr/>
        </p:nvSpPr>
        <p:spPr bwMode="auto">
          <a:xfrm>
            <a:off x="1943100" y="4710113"/>
            <a:ext cx="615632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a:solidFill>
                  <a:srgbClr val="000000"/>
                </a:solidFill>
                <a:latin typeface="Arial" charset="0"/>
              </a:rPr>
              <a:t>Un ejercicio enérgico (esfuerzo excesivo)</a:t>
            </a:r>
            <a:endParaRPr lang="en-US" altLang="es-PR" sz="2800" b="0" i="1">
              <a:solidFill>
                <a:srgbClr val="FF0000"/>
              </a:solidFill>
              <a:effectLst>
                <a:outerShdw blurRad="38100" dist="38100" dir="2700000" algn="tl">
                  <a:srgbClr val="C0C0C0"/>
                </a:outerShdw>
              </a:effectLst>
              <a:latin typeface="Arial Black" pitchFamily="34" charset="0"/>
            </a:endParaRPr>
          </a:p>
        </p:txBody>
      </p:sp>
      <p:pic>
        <p:nvPicPr>
          <p:cNvPr id="1955865" name="Picture 25"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250" y="4733925"/>
            <a:ext cx="354013" cy="360363"/>
          </a:xfrm>
          <a:prstGeom prst="rect">
            <a:avLst/>
          </a:prstGeom>
          <a:noFill/>
          <a:extLst>
            <a:ext uri="{909E8E84-426E-40DD-AFC4-6F175D3DCCD1}">
              <a14:hiddenFill xmlns:a14="http://schemas.microsoft.com/office/drawing/2010/main">
                <a:solidFill>
                  <a:srgbClr val="FFFFFF"/>
                </a:solidFill>
              </a14:hiddenFill>
            </a:ext>
          </a:extLst>
        </p:spPr>
      </p:pic>
      <p:sp>
        <p:nvSpPr>
          <p:cNvPr id="1955866" name="Text Box 26"/>
          <p:cNvSpPr txBox="1">
            <a:spLocks noChangeArrowheads="1"/>
          </p:cNvSpPr>
          <p:nvPr/>
        </p:nvSpPr>
        <p:spPr bwMode="auto">
          <a:xfrm>
            <a:off x="1943100" y="5664200"/>
            <a:ext cx="658812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a:solidFill>
                  <a:srgbClr val="000000"/>
                </a:solidFill>
                <a:latin typeface="Arial" charset="0"/>
              </a:rPr>
              <a:t>Práctica de un ejercicio no acostumbrado (poco frecuente)</a:t>
            </a:r>
            <a:endParaRPr lang="en-US" altLang="es-PR" sz="2800" b="0" i="1">
              <a:solidFill>
                <a:srgbClr val="FF0000"/>
              </a:solidFill>
              <a:effectLst>
                <a:outerShdw blurRad="38100" dist="38100" dir="2700000" algn="tl">
                  <a:srgbClr val="C0C0C0"/>
                </a:outerShdw>
              </a:effectLst>
              <a:latin typeface="Arial Black" pitchFamily="34" charset="0"/>
            </a:endParaRPr>
          </a:p>
        </p:txBody>
      </p:sp>
      <p:pic>
        <p:nvPicPr>
          <p:cNvPr id="1955867" name="Picture 27"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250" y="5688013"/>
            <a:ext cx="354013" cy="360362"/>
          </a:xfrm>
          <a:prstGeom prst="rect">
            <a:avLst/>
          </a:prstGeom>
          <a:noFill/>
          <a:extLst>
            <a:ext uri="{909E8E84-426E-40DD-AFC4-6F175D3DCCD1}">
              <a14:hiddenFill xmlns:a14="http://schemas.microsoft.com/office/drawing/2010/main">
                <a:solidFill>
                  <a:srgbClr val="FFFFFF"/>
                </a:solidFill>
              </a14:hiddenFill>
            </a:ext>
          </a:extLst>
        </p:spPr>
      </p:pic>
      <p:pic>
        <p:nvPicPr>
          <p:cNvPr id="1955868" name="Picture 28" descr="physical-therapy-003_Belv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00" y="733425"/>
            <a:ext cx="3060700" cy="2047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016125" y="1414463"/>
            <a:ext cx="60848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CLASIFICACIÓN GENERAL DE LAS LESIONES:</a:t>
            </a:r>
            <a:br>
              <a:rPr lang="es-PR" altLang="es-PR" sz="3400" b="0">
                <a:solidFill>
                  <a:srgbClr val="484876"/>
                </a:solidFill>
                <a:effectLst>
                  <a:outerShdw blurRad="38100" dist="38100" dir="2700000" algn="tl">
                    <a:srgbClr val="C0C0C0"/>
                  </a:outerShdw>
                </a:effectLst>
                <a:latin typeface="Arial Black" pitchFamily="34" charset="0"/>
                <a:cs typeface="Arial" charset="0"/>
              </a:rPr>
            </a:b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016125" y="2062163"/>
            <a:ext cx="67325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SÍNDROME DE SOBREUSO</a:t>
            </a:r>
          </a:p>
        </p:txBody>
      </p:sp>
      <p:sp>
        <p:nvSpPr>
          <p:cNvPr id="10" name="Text Box 6"/>
          <p:cNvSpPr txBox="1">
            <a:spLocks noChangeArrowheads="1"/>
          </p:cNvSpPr>
          <p:nvPr/>
        </p:nvSpPr>
        <p:spPr bwMode="auto">
          <a:xfrm>
            <a:off x="179388" y="6092825"/>
            <a:ext cx="8785225"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“Overuse Syndromes,” por C. C. Teiz. En </a:t>
            </a:r>
            <a:r>
              <a:rPr lang="en-US" altLang="es-PR" sz="1200" i="1">
                <a:latin typeface="Times New Roman" pitchFamily="18" charset="0"/>
              </a:rPr>
              <a:t>Scientific Foundations of Sports Medicine</a:t>
            </a:r>
            <a:r>
              <a:rPr lang="en-US" altLang="es-PR" sz="1200" b="0">
                <a:latin typeface="Times New Roman" pitchFamily="18" charset="0"/>
              </a:rPr>
              <a:t>. (p. 300), por</a:t>
            </a:r>
            <a:r>
              <a:rPr lang="es-ES" altLang="es-PR" sz="1200">
                <a:latin typeface="Times New Roman" pitchFamily="18" charset="0"/>
              </a:rPr>
              <a:t> </a:t>
            </a:r>
            <a:r>
              <a:rPr lang="es-ES" altLang="es-PR" sz="1200" b="0">
                <a:latin typeface="Times New Roman" pitchFamily="18" charset="0"/>
              </a:rPr>
              <a:t>C. C. Teitz. (Ed.), 1989, Philadelphia, PA: B.C. Decker, Inc. C</a:t>
            </a:r>
            <a:r>
              <a:rPr lang="en-US" altLang="es-PR" sz="1200" b="0">
                <a:latin typeface="Times New Roman" pitchFamily="18" charset="0"/>
              </a:rPr>
              <a:t>opyright 1989 por B.C. Decker, Inc.</a:t>
            </a:r>
          </a:p>
        </p:txBody>
      </p:sp>
      <p:pic>
        <p:nvPicPr>
          <p:cNvPr id="1921040" name="Picture 16" descr="Aquiles_Tendon_3D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692150"/>
            <a:ext cx="1349375" cy="2592388"/>
          </a:xfrm>
          <a:prstGeom prst="rect">
            <a:avLst/>
          </a:prstGeom>
          <a:noFill/>
          <a:extLst>
            <a:ext uri="{909E8E84-426E-40DD-AFC4-6F175D3DCCD1}">
              <a14:hiddenFill xmlns:a14="http://schemas.microsoft.com/office/drawing/2010/main">
                <a:solidFill>
                  <a:srgbClr val="FFFFFF"/>
                </a:solidFill>
              </a14:hiddenFill>
            </a:ext>
          </a:extLst>
        </p:spPr>
      </p:pic>
      <p:pic>
        <p:nvPicPr>
          <p:cNvPr id="1921041" name="Picture 17"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363" y="33924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1042" name="Text Box 18"/>
          <p:cNvSpPr txBox="1">
            <a:spLocks noChangeArrowheads="1"/>
          </p:cNvSpPr>
          <p:nvPr/>
        </p:nvSpPr>
        <p:spPr bwMode="auto">
          <a:xfrm>
            <a:off x="862013" y="3327400"/>
            <a:ext cx="8462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600">
                <a:latin typeface="Arial" charset="0"/>
              </a:rPr>
              <a:t>Tipos de Lesiones – más c</a:t>
            </a:r>
            <a:r>
              <a:rPr lang="en-US" altLang="es-PR" sz="3600" i="1">
                <a:effectLst>
                  <a:outerShdw blurRad="38100" dist="38100" dir="2700000" algn="tl">
                    <a:srgbClr val="C0C0C0"/>
                  </a:outerShdw>
                </a:effectLst>
                <a:latin typeface="Arial" charset="0"/>
              </a:rPr>
              <a:t>omunes</a:t>
            </a:r>
            <a:r>
              <a:rPr lang="en-US" altLang="es-PR" sz="3600">
                <a:latin typeface="Arial" charset="0"/>
              </a:rPr>
              <a:t>:</a:t>
            </a:r>
          </a:p>
        </p:txBody>
      </p:sp>
      <p:sp>
        <p:nvSpPr>
          <p:cNvPr id="1921043" name="Text Box 19"/>
          <p:cNvSpPr txBox="1">
            <a:spLocks noChangeArrowheads="1"/>
          </p:cNvSpPr>
          <p:nvPr/>
        </p:nvSpPr>
        <p:spPr bwMode="auto">
          <a:xfrm>
            <a:off x="1403350" y="4040188"/>
            <a:ext cx="738187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3500">
                <a:solidFill>
                  <a:srgbClr val="000000"/>
                </a:solidFill>
                <a:latin typeface="Calibri" pitchFamily="34" charset="0"/>
              </a:rPr>
              <a:t>Tendinitis:</a:t>
            </a:r>
            <a:endParaRPr lang="en-US" altLang="es-PR" sz="3500" b="0">
              <a:solidFill>
                <a:srgbClr val="FF0000"/>
              </a:solidFill>
              <a:effectLst>
                <a:outerShdw blurRad="38100" dist="38100" dir="2700000" algn="tl">
                  <a:srgbClr val="C0C0C0"/>
                </a:outerShdw>
              </a:effectLst>
              <a:latin typeface="Calibri" pitchFamily="34" charset="0"/>
            </a:endParaRPr>
          </a:p>
        </p:txBody>
      </p:sp>
      <p:pic>
        <p:nvPicPr>
          <p:cNvPr id="1921044" name="Picture 2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063" y="417195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921045" name="Text Box 21"/>
          <p:cNvSpPr txBox="1">
            <a:spLocks noChangeArrowheads="1"/>
          </p:cNvSpPr>
          <p:nvPr/>
        </p:nvSpPr>
        <p:spPr bwMode="auto">
          <a:xfrm>
            <a:off x="1403350" y="4622800"/>
            <a:ext cx="738187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3500">
                <a:solidFill>
                  <a:srgbClr val="000000"/>
                </a:solidFill>
                <a:latin typeface="Calibri" pitchFamily="34" charset="0"/>
              </a:rPr>
              <a:t>Fracturas de estrés</a:t>
            </a:r>
            <a:endParaRPr lang="en-US" altLang="es-PR" sz="3500" b="0">
              <a:solidFill>
                <a:srgbClr val="FF0000"/>
              </a:solidFill>
              <a:effectLst>
                <a:outerShdw blurRad="38100" dist="38100" dir="2700000" algn="tl">
                  <a:srgbClr val="C0C0C0"/>
                </a:outerShdw>
              </a:effectLst>
              <a:latin typeface="Calibri" pitchFamily="34" charset="0"/>
            </a:endParaRPr>
          </a:p>
        </p:txBody>
      </p:sp>
      <p:pic>
        <p:nvPicPr>
          <p:cNvPr id="1921046" name="Picture 22"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063" y="4754563"/>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921047" name="Text Box 23"/>
          <p:cNvSpPr txBox="1">
            <a:spLocks noChangeArrowheads="1"/>
          </p:cNvSpPr>
          <p:nvPr/>
        </p:nvSpPr>
        <p:spPr bwMode="auto">
          <a:xfrm>
            <a:off x="1439863" y="5270500"/>
            <a:ext cx="738187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3500">
                <a:solidFill>
                  <a:srgbClr val="000000"/>
                </a:solidFill>
                <a:latin typeface="Calibri" pitchFamily="34" charset="0"/>
              </a:rPr>
              <a:t>Síndrome de compartimiento crónico</a:t>
            </a:r>
            <a:endParaRPr lang="en-US" altLang="es-PR" sz="3500" b="0">
              <a:solidFill>
                <a:srgbClr val="FF0000"/>
              </a:solidFill>
              <a:effectLst>
                <a:outerShdw blurRad="38100" dist="38100" dir="2700000" algn="tl">
                  <a:srgbClr val="C0C0C0"/>
                </a:outerShdw>
              </a:effectLst>
              <a:latin typeface="Calibri" pitchFamily="34" charset="0"/>
            </a:endParaRPr>
          </a:p>
        </p:txBody>
      </p:sp>
      <p:pic>
        <p:nvPicPr>
          <p:cNvPr id="1921048" name="Picture 24"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4575" y="5402263"/>
            <a:ext cx="504825" cy="498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513926" y="764704"/>
            <a:ext cx="44343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r>
              <a:rPr lang="es-PR" altLang="es-PR" sz="5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BOSQUEJO</a:t>
            </a:r>
            <a:endParaRPr lang="es-PR" altLang="es-PR" sz="5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ext Box 2"/>
          <p:cNvSpPr txBox="1">
            <a:spLocks noChangeArrowheads="1"/>
          </p:cNvSpPr>
          <p:nvPr/>
        </p:nvSpPr>
        <p:spPr bwMode="auto">
          <a:xfrm>
            <a:off x="620319" y="1412776"/>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Pilares: </a:t>
            </a:r>
            <a:r>
              <a:rPr lang="es-PR" altLang="es-PR" sz="2600" b="1" i="1" dirty="0">
                <a:latin typeface="Arial" panose="020B0604020202020204" pitchFamily="34" charset="0"/>
                <a:cs typeface="Arial" panose="020B0604020202020204" pitchFamily="34" charset="0"/>
              </a:rPr>
              <a:t>Entrenamiento </a:t>
            </a:r>
            <a:r>
              <a:rPr lang="es-PR" altLang="es-PR" sz="2600" i="1" dirty="0">
                <a:latin typeface="Arial" panose="020B0604020202020204" pitchFamily="34" charset="0"/>
                <a:cs typeface="Arial" panose="020B0604020202020204" pitchFamily="34" charset="0"/>
              </a:rPr>
              <a:t>Integrado-Funcional</a:t>
            </a:r>
            <a:endParaRPr lang="es-PR" altLang="es-PR" sz="2600" b="1" i="1" dirty="0">
              <a:latin typeface="Arial" panose="020B0604020202020204" pitchFamily="34" charset="0"/>
              <a:cs typeface="Arial" panose="020B0604020202020204" pitchFamily="34" charset="0"/>
            </a:endParaRPr>
          </a:p>
        </p:txBody>
      </p:sp>
      <p:pic>
        <p:nvPicPr>
          <p:cNvPr id="4"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41277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620320" y="1960016"/>
            <a:ext cx="843692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Planificación y diseño: </a:t>
            </a:r>
            <a:r>
              <a:rPr lang="es-PR" altLang="es-PR" sz="2600" b="1" i="1" dirty="0">
                <a:latin typeface="Arial" panose="020B0604020202020204" pitchFamily="34" charset="0"/>
                <a:cs typeface="Arial" panose="020B0604020202020204" pitchFamily="34" charset="0"/>
              </a:rPr>
              <a:t>Entrena Integrado-Funcional</a:t>
            </a:r>
          </a:p>
        </p:txBody>
      </p:sp>
      <p:pic>
        <p:nvPicPr>
          <p:cNvPr id="6"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916832"/>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620320" y="2438698"/>
            <a:ext cx="8128144"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Evaluación: </a:t>
            </a:r>
            <a:r>
              <a:rPr lang="es-PR" altLang="es-PR" sz="2600" b="1" i="1" dirty="0">
                <a:latin typeface="Arial" panose="020B0604020202020204" pitchFamily="34" charset="0"/>
                <a:cs typeface="Arial" panose="020B0604020202020204" pitchFamily="34" charset="0"/>
              </a:rPr>
              <a:t>Demandas específicas y</a:t>
            </a:r>
          </a:p>
          <a:p>
            <a:pPr algn="l">
              <a:lnSpc>
                <a:spcPct val="80000"/>
              </a:lnSpc>
            </a:pPr>
            <a:r>
              <a:rPr lang="es-PR" altLang="es-PR" sz="2600" i="1" dirty="0">
                <a:latin typeface="Arial" panose="020B0604020202020204" pitchFamily="34" charset="0"/>
                <a:cs typeface="Arial" panose="020B0604020202020204" pitchFamily="34" charset="0"/>
              </a:rPr>
              <a:t>                     </a:t>
            </a:r>
            <a:r>
              <a:rPr lang="es-PR" altLang="es-PR" sz="2600" b="1" i="1" dirty="0">
                <a:latin typeface="Arial" panose="020B0604020202020204" pitchFamily="34" charset="0"/>
                <a:cs typeface="Arial" panose="020B0604020202020204" pitchFamily="34" charset="0"/>
              </a:rPr>
              <a:t>Pruebas Funcionales</a:t>
            </a:r>
          </a:p>
        </p:txBody>
      </p:sp>
      <p:pic>
        <p:nvPicPr>
          <p:cNvPr id="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24208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1"/>
          <p:cNvSpPr txBox="1">
            <a:spLocks noChangeArrowheads="1"/>
          </p:cNvSpPr>
          <p:nvPr/>
        </p:nvSpPr>
        <p:spPr bwMode="auto">
          <a:xfrm>
            <a:off x="620320" y="3169217"/>
            <a:ext cx="539602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Calentamiento dinámico o activo</a:t>
            </a:r>
          </a:p>
        </p:txBody>
      </p:sp>
      <p:pic>
        <p:nvPicPr>
          <p:cNvPr id="10" name="Picture 1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13551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
          <p:cNvSpPr txBox="1">
            <a:spLocks noChangeArrowheads="1"/>
          </p:cNvSpPr>
          <p:nvPr/>
        </p:nvSpPr>
        <p:spPr bwMode="auto">
          <a:xfrm>
            <a:off x="620319" y="3639573"/>
            <a:ext cx="8369727"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dirty="0">
                <a:latin typeface="Arial" panose="020B0604020202020204" pitchFamily="34" charset="0"/>
                <a:cs typeface="Arial" panose="020B0604020202020204" pitchFamily="34" charset="0"/>
              </a:rPr>
              <a:t>C</a:t>
            </a:r>
            <a:r>
              <a:rPr lang="es-PR" altLang="es-PR" sz="2600" b="1" dirty="0">
                <a:latin typeface="Arial" panose="020B0604020202020204" pitchFamily="34" charset="0"/>
                <a:cs typeface="Arial" panose="020B0604020202020204" pitchFamily="34" charset="0"/>
              </a:rPr>
              <a:t>omponentes: </a:t>
            </a:r>
            <a:r>
              <a:rPr lang="es-PR" altLang="es-PR" sz="2600" b="1" i="1" dirty="0">
                <a:latin typeface="Arial" panose="020B0604020202020204" pitchFamily="34" charset="0"/>
                <a:cs typeface="Arial" panose="020B0604020202020204" pitchFamily="34" charset="0"/>
              </a:rPr>
              <a:t>Entrenamiento Integrado-Funcional</a:t>
            </a:r>
          </a:p>
        </p:txBody>
      </p:sp>
      <p:pic>
        <p:nvPicPr>
          <p:cNvPr id="12"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63957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p:nvSpPr>
        <p:spPr bwMode="auto">
          <a:xfrm>
            <a:off x="620320" y="4186813"/>
            <a:ext cx="7946406"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Metodología y modalidades: </a:t>
            </a:r>
            <a:r>
              <a:rPr lang="es-PR" altLang="es-PR" sz="2600" i="1" dirty="0">
                <a:latin typeface="Arial" panose="020B0604020202020204" pitchFamily="34" charset="0"/>
                <a:cs typeface="Arial" panose="020B0604020202020204" pitchFamily="34" charset="0"/>
              </a:rPr>
              <a:t>Entrenamiento</a:t>
            </a:r>
          </a:p>
          <a:p>
            <a:pPr algn="l">
              <a:lnSpc>
                <a:spcPct val="80000"/>
              </a:lnSpc>
            </a:pPr>
            <a:r>
              <a:rPr lang="es-PR" altLang="es-PR" sz="2600" b="1" i="1" dirty="0">
                <a:latin typeface="Arial" panose="020B0604020202020204" pitchFamily="34" charset="0"/>
                <a:cs typeface="Arial" panose="020B0604020202020204" pitchFamily="34" charset="0"/>
              </a:rPr>
              <a:t>                                                 Integrado-Funcional</a:t>
            </a:r>
          </a:p>
        </p:txBody>
      </p:sp>
      <p:pic>
        <p:nvPicPr>
          <p:cNvPr id="14"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414362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p:cNvSpPr txBox="1">
            <a:spLocks noChangeArrowheads="1"/>
          </p:cNvSpPr>
          <p:nvPr/>
        </p:nvSpPr>
        <p:spPr bwMode="auto">
          <a:xfrm>
            <a:off x="620319" y="4863709"/>
            <a:ext cx="8128145"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Ejemplos/aplicaciones de programas de: </a:t>
            </a:r>
            <a:r>
              <a:rPr lang="es-PR" altLang="es-PR" sz="2600" b="1" i="1" dirty="0">
                <a:latin typeface="Arial" panose="020B0604020202020204" pitchFamily="34" charset="0"/>
                <a:cs typeface="Arial" panose="020B0604020202020204" pitchFamily="34" charset="0"/>
              </a:rPr>
              <a:t>Entrenamiento Integrado-Funcional</a:t>
            </a:r>
          </a:p>
        </p:txBody>
      </p:sp>
      <p:pic>
        <p:nvPicPr>
          <p:cNvPr id="16"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486370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620320" y="5698981"/>
            <a:ext cx="181652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dirty="0">
                <a:latin typeface="Arial" panose="020B0604020202020204" pitchFamily="34" charset="0"/>
                <a:cs typeface="Arial" panose="020B0604020202020204" pitchFamily="34" charset="0"/>
              </a:rPr>
              <a:t>Preguntas</a:t>
            </a:r>
            <a:endParaRPr lang="es-PR" altLang="es-PR" sz="2600" b="1" i="1" dirty="0">
              <a:latin typeface="Arial" panose="020B0604020202020204" pitchFamily="34" charset="0"/>
              <a:cs typeface="Arial" panose="020B0604020202020204" pitchFamily="34" charset="0"/>
            </a:endParaRPr>
          </a:p>
        </p:txBody>
      </p:sp>
      <p:pic>
        <p:nvPicPr>
          <p:cNvPr id="18"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65579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9"/>
          <p:cNvSpPr txBox="1">
            <a:spLocks noChangeArrowheads="1"/>
          </p:cNvSpPr>
          <p:nvPr/>
        </p:nvSpPr>
        <p:spPr bwMode="auto">
          <a:xfrm>
            <a:off x="620319" y="6174029"/>
            <a:ext cx="836972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latin typeface="Arial" panose="020B0604020202020204" pitchFamily="34" charset="0"/>
                <a:cs typeface="Arial" panose="020B0604020202020204" pitchFamily="34" charset="0"/>
              </a:rPr>
              <a:t>Cómo contactar al deponente: </a:t>
            </a:r>
            <a:r>
              <a:rPr lang="es-PR" altLang="es-PR" sz="2600" i="1" dirty="0">
                <a:latin typeface="Arial" panose="020B0604020202020204" pitchFamily="34" charset="0"/>
                <a:cs typeface="Arial" panose="020B0604020202020204" pitchFamily="34" charset="0"/>
              </a:rPr>
              <a:t>Correo/Teléfono</a:t>
            </a:r>
            <a:endParaRPr lang="es-PR" altLang="es-PR" sz="2600" b="1" i="1" dirty="0">
              <a:latin typeface="Arial" panose="020B0604020202020204" pitchFamily="34" charset="0"/>
              <a:cs typeface="Arial" panose="020B0604020202020204" pitchFamily="34" charset="0"/>
            </a:endParaRPr>
          </a:p>
        </p:txBody>
      </p:sp>
      <p:pic>
        <p:nvPicPr>
          <p:cNvPr id="2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6156219"/>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645497"/>
            <a:ext cx="2352166" cy="666447"/>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9875" y="703146"/>
            <a:ext cx="1440557" cy="750042"/>
          </a:xfrm>
          <a:prstGeom prst="rect">
            <a:avLst/>
          </a:prstGeom>
        </p:spPr>
      </p:pic>
    </p:spTree>
    <p:custDataLst>
      <p:tags r:id="rId1"/>
    </p:custDataLst>
    <p:extLst>
      <p:ext uri="{BB962C8B-B14F-4D97-AF65-F5344CB8AC3E}">
        <p14:creationId xmlns:p14="http://schemas.microsoft.com/office/powerpoint/2010/main" val="1525557807"/>
      </p:ext>
    </p:extLst>
  </p:cSld>
  <p:clrMapOvr>
    <a:masterClrMapping/>
  </p:clrMapOvr>
  <p:transition spd="slow">
    <p:newsflash/>
    <p:sndAc>
      <p:stSnd>
        <p:snd r:embed="rId4" name="breeze.wav"/>
      </p:stSnd>
    </p:sndAc>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WordArt 2"/>
          <p:cNvSpPr>
            <a:spLocks noChangeArrowheads="1" noChangeShapeType="1" noTextEdit="1"/>
          </p:cNvSpPr>
          <p:nvPr/>
        </p:nvSpPr>
        <p:spPr bwMode="auto">
          <a:xfrm>
            <a:off x="3142928" y="191507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Tipos de Contracciones -</a:t>
            </a:r>
          </a:p>
        </p:txBody>
      </p:sp>
      <p:sp>
        <p:nvSpPr>
          <p:cNvPr id="15" name="Text Box 3"/>
          <p:cNvSpPr txBox="1">
            <a:spLocks noChangeArrowheads="1"/>
          </p:cNvSpPr>
          <p:nvPr/>
        </p:nvSpPr>
        <p:spPr bwMode="auto">
          <a:xfrm>
            <a:off x="985540" y="2677070"/>
            <a:ext cx="4203395"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Dinámina/Isotónica:</a:t>
            </a:r>
          </a:p>
        </p:txBody>
      </p:sp>
      <p:pic>
        <p:nvPicPr>
          <p:cNvPr id="16" name="Picture 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275009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985540" y="5309964"/>
            <a:ext cx="230223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Isométrica</a:t>
            </a:r>
          </a:p>
        </p:txBody>
      </p:sp>
      <p:pic>
        <p:nvPicPr>
          <p:cNvPr id="18" name="Picture 6"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534330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7"/>
          <p:cNvSpPr txBox="1">
            <a:spLocks noChangeArrowheads="1"/>
          </p:cNvSpPr>
          <p:nvPr/>
        </p:nvSpPr>
        <p:spPr bwMode="auto">
          <a:xfrm>
            <a:off x="985540" y="5981700"/>
            <a:ext cx="237116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Isocinética</a:t>
            </a:r>
          </a:p>
        </p:txBody>
      </p:sp>
      <p:pic>
        <p:nvPicPr>
          <p:cNvPr id="20" name="Picture 8"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60150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1" name="WordArt 9"/>
          <p:cNvSpPr>
            <a:spLocks noChangeArrowheads="1" noChangeShapeType="1" noTextEdit="1"/>
          </p:cNvSpPr>
          <p:nvPr/>
        </p:nvSpPr>
        <p:spPr bwMode="auto">
          <a:xfrm>
            <a:off x="3142928" y="77207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Arial" panose="020B0604020202020204" pitchFamily="34" charset="0"/>
              </a:rPr>
              <a:t>FORTALEZA MUSCULAR</a:t>
            </a:r>
          </a:p>
        </p:txBody>
      </p:sp>
      <p:sp>
        <p:nvSpPr>
          <p:cNvPr id="22" name="Text Box 11"/>
          <p:cNvSpPr txBox="1">
            <a:spLocks noChangeArrowheads="1"/>
          </p:cNvSpPr>
          <p:nvPr/>
        </p:nvSpPr>
        <p:spPr bwMode="auto">
          <a:xfrm>
            <a:off x="1476375" y="3288282"/>
            <a:ext cx="6912049" cy="9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100" b="1" i="1" dirty="0">
                <a:solidFill>
                  <a:srgbClr val="484876"/>
                </a:solidFill>
                <a:latin typeface="Arial" panose="020B0604020202020204" pitchFamily="34" charset="0"/>
                <a:cs typeface="Arial" panose="020B0604020202020204" pitchFamily="34" charset="0"/>
              </a:rPr>
              <a:t>Concéntrica (Acortamiento,</a:t>
            </a:r>
          </a:p>
          <a:p>
            <a:pPr algn="l">
              <a:lnSpc>
                <a:spcPct val="90000"/>
              </a:lnSpc>
            </a:pPr>
            <a:r>
              <a:rPr lang="es-PR" altLang="es-PR" sz="3100" b="1" i="1" dirty="0" err="1">
                <a:solidFill>
                  <a:srgbClr val="484876"/>
                </a:solidFill>
                <a:latin typeface="Arial" panose="020B0604020202020204" pitchFamily="34" charset="0"/>
                <a:cs typeface="Arial" panose="020B0604020202020204" pitchFamily="34" charset="0"/>
              </a:rPr>
              <a:t>Miométrica</a:t>
            </a:r>
            <a:r>
              <a:rPr lang="es-PR" altLang="es-PR" sz="3100" b="1" i="1" dirty="0">
                <a:solidFill>
                  <a:srgbClr val="484876"/>
                </a:solidFill>
                <a:latin typeface="Arial" panose="020B0604020202020204" pitchFamily="34" charset="0"/>
                <a:cs typeface="Arial" panose="020B0604020202020204" pitchFamily="34" charset="0"/>
              </a:rPr>
              <a:t>, Trabajo Positivo)</a:t>
            </a:r>
          </a:p>
        </p:txBody>
      </p:sp>
      <p:sp>
        <p:nvSpPr>
          <p:cNvPr id="23" name="Text Box 12"/>
          <p:cNvSpPr txBox="1">
            <a:spLocks noChangeArrowheads="1"/>
          </p:cNvSpPr>
          <p:nvPr/>
        </p:nvSpPr>
        <p:spPr bwMode="auto">
          <a:xfrm>
            <a:off x="1481138" y="4305870"/>
            <a:ext cx="5091458" cy="9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100" b="1" i="1" dirty="0" err="1">
                <a:solidFill>
                  <a:srgbClr val="484876"/>
                </a:solidFill>
                <a:latin typeface="Arial" panose="020B0604020202020204" pitchFamily="34" charset="0"/>
                <a:cs typeface="Arial" panose="020B0604020202020204" pitchFamily="34" charset="0"/>
              </a:rPr>
              <a:t>Eccéntrica</a:t>
            </a:r>
            <a:r>
              <a:rPr lang="es-PR" altLang="es-PR" sz="3100" b="1" i="1" dirty="0">
                <a:solidFill>
                  <a:srgbClr val="484876"/>
                </a:solidFill>
                <a:latin typeface="Arial" panose="020B0604020202020204" pitchFamily="34" charset="0"/>
                <a:cs typeface="Arial" panose="020B0604020202020204" pitchFamily="34" charset="0"/>
              </a:rPr>
              <a:t> (Alargamiento,</a:t>
            </a:r>
          </a:p>
          <a:p>
            <a:pPr algn="l">
              <a:lnSpc>
                <a:spcPct val="90000"/>
              </a:lnSpc>
            </a:pPr>
            <a:r>
              <a:rPr lang="es-PR" altLang="es-PR" sz="3100" b="1" i="1" dirty="0">
                <a:solidFill>
                  <a:srgbClr val="484876"/>
                </a:solidFill>
                <a:latin typeface="Arial" panose="020B0604020202020204" pitchFamily="34" charset="0"/>
                <a:cs typeface="Arial" panose="020B0604020202020204" pitchFamily="34" charset="0"/>
              </a:rPr>
              <a:t>Trabajo Negativo)</a:t>
            </a:r>
          </a:p>
        </p:txBody>
      </p:sp>
      <p:pic>
        <p:nvPicPr>
          <p:cNvPr id="24" name="Picture 14" descr="WtLif-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58157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558" y="3356992"/>
            <a:ext cx="504825" cy="4984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4327" y="4370685"/>
            <a:ext cx="504825" cy="498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35162741"/>
      </p:ext>
    </p:extLst>
  </p:cSld>
  <p:clrMapOvr>
    <a:masterClrMapping/>
  </p:clrMapOvr>
  <p:transition spd="slow">
    <p:newsflash/>
    <p:sndAc>
      <p:stSnd>
        <p:snd r:embed="rId4" name="breeze.wav"/>
      </p:stSnd>
    </p:sndAc>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22" name="Picture 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463" y="25844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23" name="Text Box 3"/>
          <p:cNvSpPr txBox="1">
            <a:spLocks noChangeArrowheads="1"/>
          </p:cNvSpPr>
          <p:nvPr/>
        </p:nvSpPr>
        <p:spPr bwMode="auto">
          <a:xfrm>
            <a:off x="900113" y="2565400"/>
            <a:ext cx="75596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Surgen de forma: </a:t>
            </a:r>
            <a:r>
              <a:rPr lang="en-US" altLang="es-PR" sz="3500" i="1">
                <a:solidFill>
                  <a:srgbClr val="484876"/>
                </a:solidFill>
                <a:effectLst>
                  <a:outerShdw blurRad="38100" dist="38100" dir="2700000" algn="tl">
                    <a:srgbClr val="C0C0C0"/>
                  </a:outerShdw>
                </a:effectLst>
                <a:latin typeface="Arial" charset="0"/>
              </a:rPr>
              <a:t>Súbita</a:t>
            </a:r>
          </a:p>
        </p:txBody>
      </p:sp>
      <p:pic>
        <p:nvPicPr>
          <p:cNvPr id="1925124" name="Picture 4"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33178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25" name="Text Box 5"/>
          <p:cNvSpPr txBox="1">
            <a:spLocks noChangeArrowheads="1"/>
          </p:cNvSpPr>
          <p:nvPr/>
        </p:nvSpPr>
        <p:spPr bwMode="auto">
          <a:xfrm>
            <a:off x="896938" y="3298825"/>
            <a:ext cx="7923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Poseen una: </a:t>
            </a:r>
            <a:r>
              <a:rPr lang="en-US" altLang="es-PR" sz="3500" i="1">
                <a:solidFill>
                  <a:srgbClr val="484876"/>
                </a:solidFill>
                <a:effectLst>
                  <a:outerShdw blurRad="38100" dist="38100" dir="2700000" algn="tl">
                    <a:srgbClr val="C0C0C0"/>
                  </a:outerShdw>
                </a:effectLst>
                <a:latin typeface="Arial" charset="0"/>
              </a:rPr>
              <a:t>Corta Duración</a:t>
            </a:r>
          </a:p>
        </p:txBody>
      </p:sp>
      <p:sp>
        <p:nvSpPr>
          <p:cNvPr id="2" name="Title 1"/>
          <p:cNvSpPr>
            <a:spLocks/>
          </p:cNvSpPr>
          <p:nvPr/>
        </p:nvSpPr>
        <p:spPr bwMode="auto">
          <a:xfrm>
            <a:off x="3132138" y="1123950"/>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CLASIFICAIÓN GENERAL DE LAS LESIONES:</a:t>
            </a:r>
            <a:br>
              <a:rPr lang="es-PR" altLang="es-PR" sz="3400" b="0">
                <a:solidFill>
                  <a:srgbClr val="484876"/>
                </a:solidFill>
                <a:effectLst>
                  <a:outerShdw blurRad="38100" dist="38100" dir="2700000" algn="tl">
                    <a:srgbClr val="C0C0C0"/>
                  </a:outerShdw>
                </a:effectLst>
                <a:latin typeface="Arial Black" pitchFamily="34" charset="0"/>
                <a:cs typeface="Arial" charset="0"/>
              </a:rPr>
            </a:b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132138" y="1770063"/>
            <a:ext cx="61198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LESIONES AGUDAS</a:t>
            </a:r>
          </a:p>
        </p:txBody>
      </p:sp>
      <p:pic>
        <p:nvPicPr>
          <p:cNvPr id="1925128" name="Picture 8"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40608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29" name="Text Box 9"/>
          <p:cNvSpPr txBox="1">
            <a:spLocks noChangeArrowheads="1"/>
          </p:cNvSpPr>
          <p:nvPr/>
        </p:nvSpPr>
        <p:spPr bwMode="auto">
          <a:xfrm>
            <a:off x="896938" y="4041775"/>
            <a:ext cx="849947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Comúnmente resultan de: </a:t>
            </a:r>
            <a:r>
              <a:rPr lang="en-US" altLang="es-PR" sz="3500" i="1">
                <a:solidFill>
                  <a:srgbClr val="484876"/>
                </a:solidFill>
                <a:effectLst>
                  <a:outerShdw blurRad="38100" dist="38100" dir="2700000" algn="tl">
                    <a:srgbClr val="C0C0C0"/>
                  </a:outerShdw>
                </a:effectLst>
                <a:latin typeface="Arial" charset="0"/>
              </a:rPr>
              <a:t>Un solo evento o mecanismo traumático</a:t>
            </a:r>
          </a:p>
        </p:txBody>
      </p:sp>
      <p:pic>
        <p:nvPicPr>
          <p:cNvPr id="1925130" name="Picture 10"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3133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31" name="Text Box 11"/>
          <p:cNvSpPr txBox="1">
            <a:spLocks noChangeArrowheads="1"/>
          </p:cNvSpPr>
          <p:nvPr/>
        </p:nvSpPr>
        <p:spPr bwMode="auto">
          <a:xfrm>
            <a:off x="896938" y="5294313"/>
            <a:ext cx="83915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Por lo regular: </a:t>
            </a:r>
            <a:r>
              <a:rPr lang="en-US" altLang="es-PR" sz="3500" i="1">
                <a:solidFill>
                  <a:srgbClr val="484876"/>
                </a:solidFill>
                <a:effectLst>
                  <a:outerShdw blurRad="38100" dist="38100" dir="2700000" algn="tl">
                    <a:srgbClr val="C0C0C0"/>
                  </a:outerShdw>
                </a:effectLst>
                <a:latin typeface="Arial" charset="0"/>
              </a:rPr>
              <a:t>Atleta recuerda mecanismo y signos/síntomas</a:t>
            </a:r>
          </a:p>
        </p:txBody>
      </p:sp>
      <p:pic>
        <p:nvPicPr>
          <p:cNvPr id="1925132" name="Picture 12" descr="Broken_Leg_0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711200"/>
            <a:ext cx="2590800" cy="17097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7714" name="Picture 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563" y="28003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7715" name="Text Box 3"/>
          <p:cNvSpPr txBox="1">
            <a:spLocks noChangeArrowheads="1"/>
          </p:cNvSpPr>
          <p:nvPr/>
        </p:nvSpPr>
        <p:spPr bwMode="auto">
          <a:xfrm>
            <a:off x="684213" y="2781300"/>
            <a:ext cx="75596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De origén: </a:t>
            </a:r>
            <a:r>
              <a:rPr lang="en-US" altLang="es-PR" sz="3500" i="1">
                <a:solidFill>
                  <a:srgbClr val="484876"/>
                </a:solidFill>
                <a:effectLst>
                  <a:outerShdw blurRad="38100" dist="38100" dir="2700000" algn="tl">
                    <a:srgbClr val="C0C0C0"/>
                  </a:outerShdw>
                </a:effectLst>
                <a:latin typeface="Arial" charset="0"/>
              </a:rPr>
              <a:t>Súbito</a:t>
            </a:r>
            <a:r>
              <a:rPr lang="en-US" altLang="es-PR" sz="3500">
                <a:latin typeface="Arial" charset="0"/>
              </a:rPr>
              <a:t> o </a:t>
            </a:r>
            <a:r>
              <a:rPr lang="en-US" altLang="es-PR" sz="3500" i="1">
                <a:solidFill>
                  <a:srgbClr val="484876"/>
                </a:solidFill>
                <a:effectLst>
                  <a:outerShdw blurRad="38100" dist="38100" dir="2700000" algn="tl">
                    <a:srgbClr val="C0C0C0"/>
                  </a:outerShdw>
                </a:effectLst>
                <a:latin typeface="Arial" charset="0"/>
              </a:rPr>
              <a:t>Inmediato</a:t>
            </a:r>
          </a:p>
        </p:txBody>
      </p:sp>
      <p:pic>
        <p:nvPicPr>
          <p:cNvPr id="1907716" name="Picture 4"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35337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7717" name="Text Box 5"/>
          <p:cNvSpPr txBox="1">
            <a:spLocks noChangeArrowheads="1"/>
          </p:cNvSpPr>
          <p:nvPr/>
        </p:nvSpPr>
        <p:spPr bwMode="auto">
          <a:xfrm>
            <a:off x="681038" y="3514725"/>
            <a:ext cx="7923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Resulta de un: </a:t>
            </a:r>
            <a:r>
              <a:rPr lang="en-US" altLang="es-PR" sz="3500" i="1">
                <a:solidFill>
                  <a:srgbClr val="484876"/>
                </a:solidFill>
                <a:effectLst>
                  <a:outerShdw blurRad="38100" dist="38100" dir="2700000" algn="tl">
                    <a:srgbClr val="C0C0C0"/>
                  </a:outerShdw>
                </a:effectLst>
                <a:latin typeface="Arial" charset="0"/>
              </a:rPr>
              <a:t>Evento Traumático</a:t>
            </a:r>
          </a:p>
        </p:txBody>
      </p:sp>
      <p:sp>
        <p:nvSpPr>
          <p:cNvPr id="1907718" name="Rectangle 6"/>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07950" y="6310313"/>
            <a:ext cx="8964613"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nSpc>
                <a:spcPct val="90000"/>
              </a:lnSpc>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Concepts of Athletic Training</a:t>
            </a:r>
            <a:r>
              <a:rPr lang="en-US" altLang="es-PR" sz="1200" b="0">
                <a:latin typeface="Times New Roman" pitchFamily="18" charset="0"/>
              </a:rPr>
              <a:t>. 3ra. ed.; (p. 3), por R. P. Pfeiffer, &amp; B. C. Mangus, 2002, Sudbury, MA: Jones and Bartlett Pubblishers, Inc. Copyright 2002 por Jones and Bartlett Pubblishers, Inc</a:t>
            </a:r>
            <a:r>
              <a:rPr lang="en-US" altLang="es-PR" sz="1600" b="0"/>
              <a:t>.</a:t>
            </a:r>
          </a:p>
        </p:txBody>
      </p:sp>
      <p:sp>
        <p:nvSpPr>
          <p:cNvPr id="2" name="Title 1"/>
          <p:cNvSpPr>
            <a:spLocks/>
          </p:cNvSpPr>
          <p:nvPr/>
        </p:nvSpPr>
        <p:spPr bwMode="auto">
          <a:xfrm>
            <a:off x="2411413" y="1200150"/>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CLASIFICAIÓN GENERAL DE LAS LESIONES:</a:t>
            </a:r>
            <a:br>
              <a:rPr lang="es-PR" altLang="es-PR" sz="3400" b="0">
                <a:solidFill>
                  <a:srgbClr val="484876"/>
                </a:solidFill>
                <a:effectLst>
                  <a:outerShdw blurRad="38100" dist="38100" dir="2700000" algn="tl">
                    <a:srgbClr val="C0C0C0"/>
                  </a:outerShdw>
                </a:effectLst>
                <a:latin typeface="Arial Black" pitchFamily="34" charset="0"/>
                <a:cs typeface="Arial" charset="0"/>
              </a:rPr>
            </a:b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411413" y="1846263"/>
            <a:ext cx="6156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LESIONES AGUDAS</a:t>
            </a:r>
          </a:p>
        </p:txBody>
      </p:sp>
      <p:pic>
        <p:nvPicPr>
          <p:cNvPr id="1907722" name="Picture 10"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42767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7723" name="Text Box 11"/>
          <p:cNvSpPr txBox="1">
            <a:spLocks noChangeArrowheads="1"/>
          </p:cNvSpPr>
          <p:nvPr/>
        </p:nvSpPr>
        <p:spPr bwMode="auto">
          <a:xfrm>
            <a:off x="681038" y="4257675"/>
            <a:ext cx="84994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Dolor, Inflamación, pérdida de función</a:t>
            </a:r>
          </a:p>
        </p:txBody>
      </p:sp>
      <p:pic>
        <p:nvPicPr>
          <p:cNvPr id="1907724" name="Picture 1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49958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7725" name="Text Box 13"/>
          <p:cNvSpPr txBox="1">
            <a:spLocks noChangeArrowheads="1"/>
          </p:cNvSpPr>
          <p:nvPr/>
        </p:nvSpPr>
        <p:spPr bwMode="auto">
          <a:xfrm>
            <a:off x="681038" y="4976813"/>
            <a:ext cx="83915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solidFill>
                  <a:srgbClr val="484876"/>
                </a:solidFill>
                <a:effectLst>
                  <a:outerShdw blurRad="38100" dist="38100" dir="2700000" algn="tl">
                    <a:srgbClr val="C0C0C0"/>
                  </a:outerShdw>
                </a:effectLst>
                <a:latin typeface="Arial" charset="0"/>
              </a:rPr>
              <a:t>Fuerza Crítica</a:t>
            </a:r>
            <a:r>
              <a:rPr lang="en-US" altLang="es-PR" sz="3500">
                <a:effectLst>
                  <a:outerShdw blurRad="38100" dist="38100" dir="2700000" algn="tl">
                    <a:srgbClr val="C0C0C0"/>
                  </a:outerShdw>
                </a:effectLst>
                <a:latin typeface="Arial" charset="0"/>
              </a:rPr>
              <a:t> -</a:t>
            </a:r>
            <a:r>
              <a:rPr lang="en-US" altLang="es-PR" sz="3500">
                <a:latin typeface="Arial" charset="0"/>
              </a:rPr>
              <a:t> </a:t>
            </a:r>
            <a:r>
              <a:rPr lang="en-US" altLang="es-PR" sz="2800">
                <a:effectLst>
                  <a:outerShdw blurRad="38100" dist="38100" dir="2700000" algn="tl">
                    <a:srgbClr val="C0C0C0"/>
                  </a:outerShdw>
                </a:effectLst>
                <a:latin typeface="Arial" charset="0"/>
              </a:rPr>
              <a:t>Magnitud de una fuerza que:</a:t>
            </a:r>
          </a:p>
          <a:p>
            <a:pPr algn="l" eaLnBrk="0" hangingPunct="0"/>
            <a:r>
              <a:rPr lang="en-US" altLang="es-PR" sz="3500" i="1">
                <a:effectLst>
                  <a:outerShdw blurRad="38100" dist="38100" dir="2700000" algn="tl">
                    <a:srgbClr val="C0C0C0"/>
                  </a:outerShdw>
                </a:effectLst>
                <a:latin typeface="Arial" charset="0"/>
              </a:rPr>
              <a:t>Daña la Estructura Anatómica</a:t>
            </a:r>
          </a:p>
        </p:txBody>
      </p:sp>
      <p:pic>
        <p:nvPicPr>
          <p:cNvPr id="1907726" name="Picture 14" descr="arm-strength-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76250"/>
            <a:ext cx="1439862" cy="22320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5" name="Rectangle 15"/>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07950" y="6310313"/>
            <a:ext cx="8964613"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nSpc>
                <a:spcPct val="90000"/>
              </a:lnSpc>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Concepts of Athletic Training</a:t>
            </a:r>
            <a:r>
              <a:rPr lang="en-US" altLang="es-PR" sz="1200" b="0">
                <a:latin typeface="Times New Roman" pitchFamily="18" charset="0"/>
              </a:rPr>
              <a:t>. 3ra. ed.; (p. 4), por R. P. Pfeiffer, &amp; B. C. Mangus, 2002, Sudbury, MA: Jones and Bartlett Pubblishers, Inc. Copyright 2002 por Jones and Bartlett Pubblishers, Inc</a:t>
            </a:r>
            <a:r>
              <a:rPr lang="en-US" altLang="es-PR" sz="1600" b="0"/>
              <a:t>.</a:t>
            </a:r>
          </a:p>
        </p:txBody>
      </p:sp>
      <p:sp>
        <p:nvSpPr>
          <p:cNvPr id="2" name="Title 1"/>
          <p:cNvSpPr>
            <a:spLocks/>
          </p:cNvSpPr>
          <p:nvPr/>
        </p:nvSpPr>
        <p:spPr bwMode="auto">
          <a:xfrm>
            <a:off x="3168650" y="1128713"/>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CLASIFICAIÓN GENERAL DE LAS LESIONES:</a:t>
            </a:r>
            <a:br>
              <a:rPr lang="es-PR" altLang="es-PR" sz="3400" b="0">
                <a:solidFill>
                  <a:srgbClr val="484876"/>
                </a:solidFill>
                <a:effectLst>
                  <a:outerShdw blurRad="38100" dist="38100" dir="2700000" algn="tl">
                    <a:srgbClr val="C0C0C0"/>
                  </a:outerShdw>
                </a:effectLst>
                <a:latin typeface="Arial Black" pitchFamily="34" charset="0"/>
                <a:cs typeface="Arial" charset="0"/>
              </a:rPr>
            </a:b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168650" y="1774825"/>
            <a:ext cx="6156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LESIONES CRÓNICAS</a:t>
            </a:r>
          </a:p>
        </p:txBody>
      </p:sp>
      <p:pic>
        <p:nvPicPr>
          <p:cNvPr id="1914899" name="Picture 19" descr="runner-fee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3141663"/>
            <a:ext cx="2314575" cy="2449512"/>
          </a:xfrm>
          <a:prstGeom prst="rect">
            <a:avLst/>
          </a:prstGeom>
          <a:noFill/>
          <a:extLst>
            <a:ext uri="{909E8E84-426E-40DD-AFC4-6F175D3DCCD1}">
              <a14:hiddenFill xmlns:a14="http://schemas.microsoft.com/office/drawing/2010/main">
                <a:solidFill>
                  <a:srgbClr val="FFFFFF"/>
                </a:solidFill>
              </a14:hiddenFill>
            </a:ext>
          </a:extLst>
        </p:spPr>
      </p:pic>
      <p:pic>
        <p:nvPicPr>
          <p:cNvPr id="1914900" name="Picture 20"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38" y="26558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01" name="Text Box 21"/>
          <p:cNvSpPr txBox="1">
            <a:spLocks noChangeArrowheads="1"/>
          </p:cNvSpPr>
          <p:nvPr/>
        </p:nvSpPr>
        <p:spPr bwMode="auto">
          <a:xfrm>
            <a:off x="865188" y="2636838"/>
            <a:ext cx="8459787"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De origén: </a:t>
            </a:r>
            <a:r>
              <a:rPr lang="en-US" altLang="es-PR" sz="3500" i="1">
                <a:solidFill>
                  <a:srgbClr val="484876"/>
                </a:solidFill>
                <a:effectLst>
                  <a:outerShdw blurRad="38100" dist="38100" dir="2700000" algn="tl">
                    <a:srgbClr val="C0C0C0"/>
                  </a:outerShdw>
                </a:effectLst>
                <a:latin typeface="Arial" charset="0"/>
              </a:rPr>
              <a:t>Lento</a:t>
            </a:r>
            <a:r>
              <a:rPr lang="en-US" altLang="es-PR" sz="3500">
                <a:latin typeface="Arial" charset="0"/>
              </a:rPr>
              <a:t> e </a:t>
            </a:r>
            <a:r>
              <a:rPr lang="en-US" altLang="es-PR" sz="3500" i="1">
                <a:solidFill>
                  <a:srgbClr val="484876"/>
                </a:solidFill>
                <a:effectLst>
                  <a:outerShdw blurRad="38100" dist="38100" dir="2700000" algn="tl">
                    <a:srgbClr val="C0C0C0"/>
                  </a:outerShdw>
                </a:effectLst>
                <a:latin typeface="Arial" charset="0"/>
              </a:rPr>
              <a:t>Insidioso</a:t>
            </a:r>
          </a:p>
          <a:p>
            <a:pPr algn="l" eaLnBrk="0" hangingPunct="0"/>
            <a:r>
              <a:rPr lang="en-US" altLang="es-PR" sz="3200">
                <a:latin typeface="Arial" charset="0"/>
              </a:rPr>
              <a:t>(ausencia de síntomas evidentes)</a:t>
            </a:r>
          </a:p>
        </p:txBody>
      </p:sp>
      <p:pic>
        <p:nvPicPr>
          <p:cNvPr id="1914902" name="Picture 22"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363" y="38735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03" name="Text Box 23"/>
          <p:cNvSpPr txBox="1">
            <a:spLocks noChangeArrowheads="1"/>
          </p:cNvSpPr>
          <p:nvPr/>
        </p:nvSpPr>
        <p:spPr bwMode="auto">
          <a:xfrm>
            <a:off x="862013" y="3854450"/>
            <a:ext cx="828357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Desarrollo </a:t>
            </a:r>
            <a:r>
              <a:rPr lang="en-US" altLang="es-PR" sz="3500" i="1">
                <a:effectLst>
                  <a:outerShdw blurRad="38100" dist="38100" dir="2700000" algn="tl">
                    <a:srgbClr val="C0C0C0"/>
                  </a:outerShdw>
                </a:effectLst>
                <a:latin typeface="Arial" charset="0"/>
              </a:rPr>
              <a:t>Gradual</a:t>
            </a:r>
            <a:r>
              <a:rPr lang="en-US" altLang="es-PR" sz="3500">
                <a:latin typeface="Arial" charset="0"/>
              </a:rPr>
              <a:t> de un:</a:t>
            </a:r>
          </a:p>
          <a:p>
            <a:pPr algn="l" eaLnBrk="0" hangingPunct="0"/>
            <a:r>
              <a:rPr lang="en-US" altLang="es-PR" sz="3500" i="1">
                <a:effectLst>
                  <a:outerShdw blurRad="38100" dist="38100" dir="2700000" algn="tl">
                    <a:srgbClr val="C0C0C0"/>
                  </a:outerShdw>
                </a:effectLst>
                <a:latin typeface="Arial" charset="0"/>
              </a:rPr>
              <a:t>Daño estructural</a:t>
            </a:r>
          </a:p>
        </p:txBody>
      </p:sp>
      <p:pic>
        <p:nvPicPr>
          <p:cNvPr id="1914904" name="Picture 24"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363" y="51768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05" name="Text Box 25"/>
          <p:cNvSpPr txBox="1">
            <a:spLocks noChangeArrowheads="1"/>
          </p:cNvSpPr>
          <p:nvPr/>
        </p:nvSpPr>
        <p:spPr bwMode="auto">
          <a:xfrm>
            <a:off x="862013" y="5157788"/>
            <a:ext cx="8462962"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Se Desarrollan:</a:t>
            </a:r>
          </a:p>
          <a:p>
            <a:pPr algn="l" eaLnBrk="0" hangingPunct="0">
              <a:lnSpc>
                <a:spcPct val="90000"/>
              </a:lnSpc>
            </a:pPr>
            <a:r>
              <a:rPr lang="en-US" altLang="es-PR" sz="3500" i="1">
                <a:solidFill>
                  <a:srgbClr val="484876"/>
                </a:solidFill>
                <a:effectLst>
                  <a:outerShdw blurRad="38100" dist="38100" dir="2700000" algn="tl">
                    <a:srgbClr val="C0C0C0"/>
                  </a:outerShdw>
                </a:effectLst>
                <a:latin typeface="Arial" charset="0"/>
              </a:rPr>
              <a:t>Progresivamente</a:t>
            </a:r>
            <a:r>
              <a:rPr lang="en-US" altLang="es-PR" sz="3500" i="1">
                <a:latin typeface="Arial" charset="0"/>
              </a:rPr>
              <a:t> a través del tiempo</a:t>
            </a:r>
          </a:p>
        </p:txBody>
      </p:sp>
      <p:pic>
        <p:nvPicPr>
          <p:cNvPr id="1914906" name="Picture 26" descr="runners-on-the-street1_Belv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663575"/>
            <a:ext cx="2663825" cy="17573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709740"/>
            <a:ext cx="3049440" cy="1999180"/>
          </a:xfrm>
          <a:prstGeom prst="rect">
            <a:avLst/>
          </a:prstGeom>
        </p:spPr>
      </p:pic>
      <p:sp>
        <p:nvSpPr>
          <p:cNvPr id="15" name="Title 1"/>
          <p:cNvSpPr>
            <a:spLocks/>
          </p:cNvSpPr>
          <p:nvPr/>
        </p:nvSpPr>
        <p:spPr bwMode="auto">
          <a:xfrm>
            <a:off x="3275856" y="908621"/>
            <a:ext cx="561662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PRUEBAS DE APTITUD FÍSICA: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AUTENTICIDAD CIENTÍFICA</a:t>
            </a:r>
          </a:p>
        </p:txBody>
      </p:sp>
      <p:sp>
        <p:nvSpPr>
          <p:cNvPr id="16" name="Title 1"/>
          <p:cNvSpPr>
            <a:spLocks/>
          </p:cNvSpPr>
          <p:nvPr/>
        </p:nvSpPr>
        <p:spPr bwMode="auto">
          <a:xfrm>
            <a:off x="3275856" y="1915492"/>
            <a:ext cx="52197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dirty="0">
                <a:solidFill>
                  <a:srgbClr val="484876"/>
                </a:solidFill>
                <a:effectLst>
                  <a:outerShdw blurRad="38100" dist="38100" dir="2700000" algn="tl">
                    <a:srgbClr val="C0C0C0"/>
                  </a:outerShdw>
                </a:effectLst>
                <a:latin typeface="Arial Black" pitchFamily="34" charset="0"/>
                <a:cs typeface="Arial" charset="0"/>
              </a:rPr>
              <a:t>JUSTIFICACIÓN</a:t>
            </a:r>
            <a:endParaRPr lang="es-PR" altLang="es-PR" sz="36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7" name="Text Box 4"/>
          <p:cNvSpPr txBox="1">
            <a:spLocks noChangeArrowheads="1"/>
          </p:cNvSpPr>
          <p:nvPr/>
        </p:nvSpPr>
        <p:spPr bwMode="auto">
          <a:xfrm>
            <a:off x="1103027" y="2996952"/>
            <a:ext cx="771744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evaluar la prueba</a:t>
            </a:r>
          </a:p>
        </p:txBody>
      </p:sp>
      <p:pic>
        <p:nvPicPr>
          <p:cNvPr id="18"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3" y="3118320"/>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1115615" y="3955703"/>
            <a:ext cx="74519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Criterio de selección</a:t>
            </a:r>
          </a:p>
        </p:txBody>
      </p:sp>
      <p:pic>
        <p:nvPicPr>
          <p:cNvPr id="20"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3" y="4061865"/>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4"/>
          <p:cNvSpPr txBox="1">
            <a:spLocks noChangeArrowheads="1"/>
          </p:cNvSpPr>
          <p:nvPr/>
        </p:nvSpPr>
        <p:spPr bwMode="auto">
          <a:xfrm>
            <a:off x="1103027" y="5134833"/>
            <a:ext cx="7645437"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ts val="4500"/>
              </a:lnSpc>
            </a:pPr>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 para la construcción de una prueba nueva</a:t>
            </a:r>
          </a:p>
        </p:txBody>
      </p:sp>
      <p:pic>
        <p:nvPicPr>
          <p:cNvPr id="22"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3" y="5128154"/>
            <a:ext cx="595435" cy="5419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0573134"/>
      </p:ext>
    </p:extLst>
  </p:cSld>
  <p:clrMapOvr>
    <a:masterClrMapping/>
  </p:clrMapOvr>
  <p:transition spd="slow">
    <p:newsflash/>
    <p:sndAc>
      <p:stSnd>
        <p:snd r:embed="rId4" name="breeze.wav"/>
      </p:stSnd>
    </p:sndAc>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2158" name="Picture 14" descr="Bandaging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075" y="2205038"/>
            <a:ext cx="1627188" cy="1871662"/>
          </a:xfrm>
          <a:prstGeom prst="rect">
            <a:avLst/>
          </a:prstGeom>
          <a:noFill/>
          <a:extLst>
            <a:ext uri="{909E8E84-426E-40DD-AFC4-6F175D3DCCD1}">
              <a14:hiddenFill xmlns:a14="http://schemas.microsoft.com/office/drawing/2010/main">
                <a:solidFill>
                  <a:srgbClr val="FFFFFF"/>
                </a:solidFill>
              </a14:hiddenFill>
            </a:ext>
          </a:extLst>
        </p:spPr>
      </p:pic>
      <p:pic>
        <p:nvPicPr>
          <p:cNvPr id="2182159" name="Picture 15" descr="Car_Accident_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692150"/>
            <a:ext cx="3024188" cy="17891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3240088" y="1196975"/>
            <a:ext cx="59055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a:solidFill>
                  <a:srgbClr val="484876"/>
                </a:solidFill>
                <a:effectLst>
                  <a:outerShdw blurRad="38100" dist="38100" dir="2700000" algn="tl">
                    <a:srgbClr val="C0C0C0"/>
                  </a:outerShdw>
                </a:effectLst>
                <a:latin typeface="Arial Black" pitchFamily="34" charset="0"/>
                <a:cs typeface="Arial" charset="0"/>
              </a:rPr>
              <a:t>EN TODA: Emergencia</a:t>
            </a:r>
            <a:br>
              <a:rPr lang="es-PR" altLang="es-PR" sz="3800" b="0">
                <a:solidFill>
                  <a:srgbClr val="484876"/>
                </a:solidFill>
                <a:effectLst>
                  <a:outerShdw blurRad="38100" dist="38100" dir="2700000" algn="tl">
                    <a:srgbClr val="C0C0C0"/>
                  </a:outerShdw>
                </a:effectLst>
                <a:latin typeface="Arial Black" pitchFamily="34" charset="0"/>
                <a:cs typeface="Arial" charset="0"/>
              </a:rPr>
            </a:br>
            <a:endParaRPr lang="es-PR" altLang="es-PR" sz="38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240088" y="1558925"/>
            <a:ext cx="60118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900" b="0" i="1">
                <a:solidFill>
                  <a:srgbClr val="484876"/>
                </a:solidFill>
                <a:effectLst>
                  <a:outerShdw blurRad="38100" dist="38100" dir="2700000" algn="tl">
                    <a:srgbClr val="C0C0C0"/>
                  </a:outerShdw>
                </a:effectLst>
                <a:latin typeface="Arial Black" pitchFamily="34" charset="0"/>
                <a:cs typeface="Arial" charset="0"/>
              </a:rPr>
              <a:t>DETÉNGASE Y:</a:t>
            </a:r>
          </a:p>
        </p:txBody>
      </p:sp>
      <p:pic>
        <p:nvPicPr>
          <p:cNvPr id="2182162" name="Picture 18" descr="Wound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0" y="4173538"/>
            <a:ext cx="3248025" cy="2154237"/>
          </a:xfrm>
          <a:prstGeom prst="rect">
            <a:avLst/>
          </a:prstGeom>
          <a:noFill/>
          <a:extLst>
            <a:ext uri="{909E8E84-426E-40DD-AFC4-6F175D3DCCD1}">
              <a14:hiddenFill xmlns:a14="http://schemas.microsoft.com/office/drawing/2010/main">
                <a:solidFill>
                  <a:srgbClr val="FFFFFF"/>
                </a:solidFill>
              </a14:hiddenFill>
            </a:ext>
          </a:extLst>
        </p:spPr>
      </p:pic>
      <p:pic>
        <p:nvPicPr>
          <p:cNvPr id="2182163" name="Picture 19" descr="POINTER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025" y="25844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2164" name="Text Box 20"/>
          <p:cNvSpPr txBox="1">
            <a:spLocks noChangeArrowheads="1"/>
          </p:cNvSpPr>
          <p:nvPr/>
        </p:nvSpPr>
        <p:spPr bwMode="auto">
          <a:xfrm>
            <a:off x="828675" y="2565400"/>
            <a:ext cx="75596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Respire profundo: </a:t>
            </a:r>
            <a:r>
              <a:rPr lang="en-US" altLang="es-PR" sz="3500" i="1">
                <a:solidFill>
                  <a:srgbClr val="484876"/>
                </a:solidFill>
                <a:effectLst>
                  <a:outerShdw blurRad="38100" dist="38100" dir="2700000" algn="tl">
                    <a:srgbClr val="C0C0C0"/>
                  </a:outerShdw>
                </a:effectLst>
                <a:latin typeface="Arial" charset="0"/>
              </a:rPr>
              <a:t>Coja aire</a:t>
            </a:r>
          </a:p>
        </p:txBody>
      </p:sp>
      <p:pic>
        <p:nvPicPr>
          <p:cNvPr id="2182165" name="Picture 21" descr="POINTER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33766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2166" name="Text Box 22"/>
          <p:cNvSpPr txBox="1">
            <a:spLocks noChangeArrowheads="1"/>
          </p:cNvSpPr>
          <p:nvPr/>
        </p:nvSpPr>
        <p:spPr bwMode="auto">
          <a:xfrm>
            <a:off x="825500" y="3357563"/>
            <a:ext cx="7923213"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Piense: </a:t>
            </a:r>
            <a:r>
              <a:rPr lang="en-US" altLang="es-PR" sz="3500" i="1">
                <a:solidFill>
                  <a:srgbClr val="484876"/>
                </a:solidFill>
                <a:effectLst>
                  <a:outerShdw blurRad="38100" dist="38100" dir="2700000" algn="tl">
                    <a:srgbClr val="C0C0C0"/>
                  </a:outerShdw>
                </a:effectLst>
                <a:latin typeface="Arial" charset="0"/>
              </a:rPr>
              <a:t>Procedimientos evaluar</a:t>
            </a:r>
          </a:p>
        </p:txBody>
      </p:sp>
      <p:pic>
        <p:nvPicPr>
          <p:cNvPr id="2182167" name="Picture 23" descr="Wound_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350" y="4872038"/>
            <a:ext cx="3097213"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182168" name="Picture 24" descr="POINTER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42402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2169" name="Text Box 25"/>
          <p:cNvSpPr txBox="1">
            <a:spLocks noChangeArrowheads="1"/>
          </p:cNvSpPr>
          <p:nvPr/>
        </p:nvSpPr>
        <p:spPr bwMode="auto">
          <a:xfrm>
            <a:off x="825500" y="4221163"/>
            <a:ext cx="8247063"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Aplique: </a:t>
            </a:r>
            <a:r>
              <a:rPr lang="en-US" altLang="es-PR" sz="3500" i="1">
                <a:solidFill>
                  <a:srgbClr val="484876"/>
                </a:solidFill>
                <a:effectLst>
                  <a:outerShdw blurRad="38100" dist="38100" dir="2700000" algn="tl">
                    <a:srgbClr val="C0C0C0"/>
                  </a:outerShdw>
                </a:effectLst>
                <a:latin typeface="Arial" charset="0"/>
              </a:rPr>
              <a:t>Primeros Auxilios</a:t>
            </a:r>
          </a:p>
        </p:txBody>
      </p:sp>
    </p:spTree>
    <p:custDataLst>
      <p:tags r:id="rId1"/>
    </p:custDataLst>
  </p:cSld>
  <p:clrMapOvr>
    <a:masterClrMapping/>
  </p:clrMapOvr>
  <p:transition spd="slow">
    <p:newsflash/>
    <p:sndAc>
      <p:stSnd>
        <p:snd r:embed="rId4" name="breeze.wav"/>
      </p:stSnd>
    </p:sndAc>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0188" y="982663"/>
            <a:ext cx="619283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80000"/>
              </a:lnSpc>
            </a:pPr>
            <a:r>
              <a:rPr lang="es-PR" altLang="es-PR" sz="2300" b="0">
                <a:solidFill>
                  <a:srgbClr val="484876"/>
                </a:solidFill>
                <a:effectLst>
                  <a:outerShdw blurRad="38100" dist="38100" dir="2700000" algn="tl">
                    <a:srgbClr val="C0C0C0"/>
                  </a:outerShdw>
                </a:effectLst>
                <a:latin typeface="Arial Black" pitchFamily="34" charset="0"/>
                <a:cs typeface="Arial" charset="0"/>
              </a:rPr>
              <a:t>VENDAJE ATLÉTICO: </a:t>
            </a:r>
            <a:r>
              <a:rPr lang="es-PR" altLang="es-PR" sz="2300" b="0" i="1">
                <a:solidFill>
                  <a:srgbClr val="484876"/>
                </a:solidFill>
                <a:effectLst>
                  <a:outerShdw blurRad="38100" dist="38100" dir="2700000" algn="tl">
                    <a:srgbClr val="C0C0C0"/>
                  </a:outerShdw>
                </a:effectLst>
                <a:latin typeface="Arial Black" pitchFamily="34" charset="0"/>
                <a:cs typeface="Arial" charset="0"/>
              </a:rPr>
              <a:t>COMPONENTES</a:t>
            </a:r>
            <a:br>
              <a:rPr lang="es-PR" altLang="es-PR" sz="2300" b="0" i="1">
                <a:solidFill>
                  <a:srgbClr val="484876"/>
                </a:solidFill>
                <a:effectLst>
                  <a:outerShdw blurRad="38100" dist="38100" dir="2700000" algn="tl">
                    <a:srgbClr val="C0C0C0"/>
                  </a:outerShdw>
                </a:effectLst>
                <a:latin typeface="Arial Black" pitchFamily="34" charset="0"/>
                <a:cs typeface="Arial" charset="0"/>
              </a:rPr>
            </a:br>
            <a:r>
              <a:rPr lang="es-PR" altLang="es-PR" sz="2300" b="0" i="1">
                <a:solidFill>
                  <a:srgbClr val="484876"/>
                </a:solidFill>
                <a:effectLst>
                  <a:outerShdw blurRad="38100" dist="38100" dir="2700000" algn="tl">
                    <a:srgbClr val="C0C0C0"/>
                  </a:outerShdw>
                </a:effectLst>
                <a:latin typeface="Arial Black" pitchFamily="34" charset="0"/>
                <a:cs typeface="Arial" charset="0"/>
              </a:rPr>
              <a:t>Tiras de Vendaje Básicas</a:t>
            </a:r>
          </a:p>
        </p:txBody>
      </p:sp>
      <p:sp>
        <p:nvSpPr>
          <p:cNvPr id="2019343" name="Rectangle 15"/>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10" name="Text Box 6"/>
          <p:cNvSpPr txBox="1">
            <a:spLocks noChangeArrowheads="1"/>
          </p:cNvSpPr>
          <p:nvPr/>
        </p:nvSpPr>
        <p:spPr bwMode="auto">
          <a:xfrm>
            <a:off x="215900" y="6308725"/>
            <a:ext cx="8820150"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Taping and Wrapping Made Simple</a:t>
            </a:r>
            <a:r>
              <a:rPr lang="en-US" altLang="es-PR" sz="1200" b="0">
                <a:latin typeface="Times New Roman" pitchFamily="18" charset="0"/>
              </a:rPr>
              <a:t>. (p. 15), por B. A. Abell, 2010, Philadelphia, PA: Lippincott Williams &amp; Wilkins, a Wolters Kluwer business. Copyright 2010 por Lippincott Williams &amp; Wilkins, a Wolters Kluwer business.</a:t>
            </a:r>
          </a:p>
        </p:txBody>
      </p:sp>
      <p:pic>
        <p:nvPicPr>
          <p:cNvPr id="2019345" name="Picture 1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27209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9346" name="Text Box 18"/>
          <p:cNvSpPr txBox="1">
            <a:spLocks noChangeArrowheads="1"/>
          </p:cNvSpPr>
          <p:nvPr/>
        </p:nvSpPr>
        <p:spPr bwMode="auto">
          <a:xfrm>
            <a:off x="900113" y="264795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Tiras de ancla</a:t>
            </a:r>
          </a:p>
        </p:txBody>
      </p:sp>
      <p:pic>
        <p:nvPicPr>
          <p:cNvPr id="2019347" name="Picture 19"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29088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9348" name="Text Box 20"/>
          <p:cNvSpPr txBox="1">
            <a:spLocks noChangeArrowheads="1"/>
          </p:cNvSpPr>
          <p:nvPr/>
        </p:nvSpPr>
        <p:spPr bwMode="auto">
          <a:xfrm>
            <a:off x="900113" y="3217863"/>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Tiras de apoyo</a:t>
            </a:r>
          </a:p>
        </p:txBody>
      </p:sp>
      <p:pic>
        <p:nvPicPr>
          <p:cNvPr id="2019349" name="Picture 2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9163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9350" name="Text Box 22"/>
          <p:cNvSpPr txBox="1">
            <a:spLocks noChangeArrowheads="1"/>
          </p:cNvSpPr>
          <p:nvPr/>
        </p:nvSpPr>
        <p:spPr bwMode="auto">
          <a:xfrm>
            <a:off x="900113" y="3843338"/>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Tiras de cierre</a:t>
            </a:r>
          </a:p>
        </p:txBody>
      </p:sp>
      <p:pic>
        <p:nvPicPr>
          <p:cNvPr id="2019351" name="Picture 23"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449103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9352" name="Text Box 24"/>
          <p:cNvSpPr txBox="1">
            <a:spLocks noChangeArrowheads="1"/>
          </p:cNvSpPr>
          <p:nvPr/>
        </p:nvSpPr>
        <p:spPr bwMode="auto">
          <a:xfrm>
            <a:off x="900113" y="4505325"/>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Espica (spica)</a:t>
            </a:r>
          </a:p>
        </p:txBody>
      </p:sp>
      <p:pic>
        <p:nvPicPr>
          <p:cNvPr id="2019353" name="Picture 2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0641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9354" name="Text Box 26"/>
          <p:cNvSpPr txBox="1">
            <a:spLocks noChangeArrowheads="1"/>
          </p:cNvSpPr>
          <p:nvPr/>
        </p:nvSpPr>
        <p:spPr bwMode="auto">
          <a:xfrm>
            <a:off x="900113" y="5078413"/>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“Check-reins”</a:t>
            </a:r>
          </a:p>
        </p:txBody>
      </p:sp>
      <p:pic>
        <p:nvPicPr>
          <p:cNvPr id="2019355" name="Picture 2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6737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9356" name="Text Box 28"/>
          <p:cNvSpPr txBox="1">
            <a:spLocks noChangeArrowheads="1"/>
          </p:cNvSpPr>
          <p:nvPr/>
        </p:nvSpPr>
        <p:spPr bwMode="auto">
          <a:xfrm>
            <a:off x="900113" y="560070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Tira de abanico</a:t>
            </a:r>
          </a:p>
        </p:txBody>
      </p:sp>
      <p:pic>
        <p:nvPicPr>
          <p:cNvPr id="2019357" name="Picture 29" descr="Taping_Foot-Ankle_001_Belv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2565400"/>
            <a:ext cx="2262187" cy="3384550"/>
          </a:xfrm>
          <a:prstGeom prst="rect">
            <a:avLst/>
          </a:prstGeom>
          <a:noFill/>
          <a:extLst>
            <a:ext uri="{909E8E84-426E-40DD-AFC4-6F175D3DCCD1}">
              <a14:hiddenFill xmlns:a14="http://schemas.microsoft.com/office/drawing/2010/main">
                <a:solidFill>
                  <a:srgbClr val="FFFFFF"/>
                </a:solidFill>
              </a14:hiddenFill>
            </a:ext>
          </a:extLst>
        </p:spPr>
      </p:pic>
      <p:pic>
        <p:nvPicPr>
          <p:cNvPr id="2019358" name="Picture 30" descr="t1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0413"/>
            <a:ext cx="2519363" cy="1666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430" y="1179736"/>
            <a:ext cx="1691803" cy="38065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98" y="570303"/>
            <a:ext cx="1876790" cy="1325128"/>
          </a:xfrm>
          <a:prstGeom prst="rect">
            <a:avLst/>
          </a:prstGeom>
        </p:spPr>
      </p:pic>
      <p:sp>
        <p:nvSpPr>
          <p:cNvPr id="4" name="Text Box 6"/>
          <p:cNvSpPr txBox="1">
            <a:spLocks noChangeArrowheads="1"/>
          </p:cNvSpPr>
          <p:nvPr/>
        </p:nvSpPr>
        <p:spPr bwMode="auto">
          <a:xfrm>
            <a:off x="107504" y="5877272"/>
            <a:ext cx="8964612" cy="693737"/>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200" i="1" dirty="0">
                <a:latin typeface="Times New Roman" panose="02020603050405020304" pitchFamily="18" charset="0"/>
                <a:cs typeface="Times New Roman" panose="02020603050405020304" pitchFamily="18" charset="0"/>
              </a:rPr>
              <a:t>NOTA</a:t>
            </a:r>
            <a:r>
              <a:rPr lang="es-ES" altLang="es-PR" sz="1200" b="0" dirty="0">
                <a:latin typeface="Times New Roman" panose="02020603050405020304" pitchFamily="18" charset="0"/>
                <a:cs typeface="Times New Roman" panose="02020603050405020304" pitchFamily="18" charset="0"/>
              </a:rPr>
              <a:t>. Adaptado de: “</a:t>
            </a:r>
            <a:r>
              <a:rPr lang="es-ES" altLang="es-PR" sz="1200" b="0" dirty="0" err="1">
                <a:latin typeface="Times New Roman" panose="02020603050405020304" pitchFamily="18" charset="0"/>
                <a:cs typeface="Times New Roman" panose="02020603050405020304" pitchFamily="18" charset="0"/>
              </a:rPr>
              <a:t>Chapter</a:t>
            </a:r>
            <a:r>
              <a:rPr lang="es-ES" altLang="es-PR" sz="1200" b="0" dirty="0">
                <a:latin typeface="Times New Roman" panose="02020603050405020304" pitchFamily="18" charset="0"/>
                <a:cs typeface="Times New Roman" panose="02020603050405020304" pitchFamily="18" charset="0"/>
              </a:rPr>
              <a:t> 1: </a:t>
            </a:r>
            <a:r>
              <a:rPr lang="es-ES" altLang="es-PR" sz="1200" b="0" dirty="0" err="1">
                <a:latin typeface="Times New Roman" panose="02020603050405020304" pitchFamily="18" charset="0"/>
                <a:cs typeface="Times New Roman" panose="02020603050405020304" pitchFamily="18" charset="0"/>
              </a:rPr>
              <a:t>Essential</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considerations</a:t>
            </a:r>
            <a:r>
              <a:rPr lang="es-ES" altLang="es-PR" sz="1200" b="0" dirty="0">
                <a:latin typeface="Times New Roman" panose="02020603050405020304" pitchFamily="18" charset="0"/>
                <a:cs typeface="Times New Roman" panose="02020603050405020304" pitchFamily="18" charset="0"/>
              </a:rPr>
              <a:t> in </a:t>
            </a:r>
            <a:r>
              <a:rPr lang="es-ES" altLang="es-PR" sz="1200" b="0" dirty="0" err="1">
                <a:latin typeface="Times New Roman" panose="02020603050405020304" pitchFamily="18" charset="0"/>
                <a:cs typeface="Times New Roman" panose="02020603050405020304" pitchFamily="18" charset="0"/>
              </a:rPr>
              <a:t>designing</a:t>
            </a:r>
            <a:r>
              <a:rPr lang="es-ES" altLang="es-PR" sz="1200" b="0" dirty="0">
                <a:latin typeface="Times New Roman" panose="02020603050405020304" pitchFamily="18" charset="0"/>
                <a:cs typeface="Times New Roman" panose="02020603050405020304" pitchFamily="18" charset="0"/>
              </a:rPr>
              <a:t> a </a:t>
            </a:r>
            <a:r>
              <a:rPr lang="es-ES" altLang="es-PR" sz="1200" b="0" dirty="0" err="1">
                <a:latin typeface="Times New Roman" panose="02020603050405020304" pitchFamily="18" charset="0"/>
                <a:cs typeface="Times New Roman" panose="02020603050405020304" pitchFamily="18" charset="0"/>
              </a:rPr>
              <a:t>rehabilitation</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program</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for</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the</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injured</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patient</a:t>
            </a:r>
            <a:r>
              <a:rPr lang="es-ES" altLang="es-PR" sz="1200" b="0" dirty="0">
                <a:latin typeface="Times New Roman" panose="02020603050405020304" pitchFamily="18" charset="0"/>
                <a:cs typeface="Times New Roman" panose="02020603050405020304" pitchFamily="18" charset="0"/>
              </a:rPr>
              <a:t>,” por W. E. Prentice. </a:t>
            </a:r>
            <a:r>
              <a:rPr lang="es-ES" altLang="es-PR" sz="1200" i="1" dirty="0" err="1">
                <a:latin typeface="Times New Roman" panose="02020603050405020304" pitchFamily="18" charset="0"/>
                <a:cs typeface="Times New Roman" panose="02020603050405020304" pitchFamily="18" charset="0"/>
              </a:rPr>
              <a:t>Rehabilitation</a:t>
            </a:r>
            <a:r>
              <a:rPr lang="es-ES" altLang="es-PR" sz="1200" i="1" dirty="0">
                <a:latin typeface="Times New Roman" panose="02020603050405020304" pitchFamily="18" charset="0"/>
                <a:cs typeface="Times New Roman" panose="02020603050405020304" pitchFamily="18" charset="0"/>
              </a:rPr>
              <a:t> </a:t>
            </a:r>
            <a:r>
              <a:rPr lang="es-ES" altLang="es-PR" sz="1200" i="1" dirty="0" err="1">
                <a:latin typeface="Times New Roman" panose="02020603050405020304" pitchFamily="18" charset="0"/>
                <a:cs typeface="Times New Roman" panose="02020603050405020304" pitchFamily="18" charset="0"/>
              </a:rPr>
              <a:t>Techniques</a:t>
            </a:r>
            <a:r>
              <a:rPr lang="es-ES" altLang="es-PR" sz="1200" i="1" dirty="0">
                <a:latin typeface="Times New Roman" panose="02020603050405020304" pitchFamily="18" charset="0"/>
                <a:cs typeface="Times New Roman" panose="02020603050405020304" pitchFamily="18" charset="0"/>
              </a:rPr>
              <a:t> </a:t>
            </a:r>
            <a:r>
              <a:rPr lang="es-ES" altLang="es-PR" sz="1200" i="1" dirty="0" err="1">
                <a:latin typeface="Times New Roman" panose="02020603050405020304" pitchFamily="18" charset="0"/>
                <a:cs typeface="Times New Roman" panose="02020603050405020304" pitchFamily="18" charset="0"/>
              </a:rPr>
              <a:t>for</a:t>
            </a:r>
            <a:r>
              <a:rPr lang="es-ES" altLang="es-PR" sz="1200" i="1" dirty="0">
                <a:latin typeface="Times New Roman" panose="02020603050405020304" pitchFamily="18" charset="0"/>
                <a:cs typeface="Times New Roman" panose="02020603050405020304" pitchFamily="18" charset="0"/>
              </a:rPr>
              <a:t> </a:t>
            </a:r>
            <a:r>
              <a:rPr lang="es-ES" altLang="es-PR" sz="1200" i="1" dirty="0" err="1">
                <a:latin typeface="Times New Roman" panose="02020603050405020304" pitchFamily="18" charset="0"/>
                <a:cs typeface="Times New Roman" panose="02020603050405020304" pitchFamily="18" charset="0"/>
              </a:rPr>
              <a:t>Sports</a:t>
            </a:r>
            <a:r>
              <a:rPr lang="es-ES" altLang="es-PR" sz="1200" i="1" dirty="0">
                <a:latin typeface="Times New Roman" panose="02020603050405020304" pitchFamily="18" charset="0"/>
                <a:cs typeface="Times New Roman" panose="02020603050405020304" pitchFamily="18" charset="0"/>
              </a:rPr>
              <a:t> Medicine and Athletic Training</a:t>
            </a:r>
            <a:r>
              <a:rPr lang="es-ES" altLang="es-PR" sz="1200" b="0" dirty="0">
                <a:latin typeface="Times New Roman" panose="02020603050405020304" pitchFamily="18" charset="0"/>
                <a:cs typeface="Times New Roman" panose="02020603050405020304" pitchFamily="18" charset="0"/>
              </a:rPr>
              <a:t>. 6ta. ed.; (p. 7), por W. E. Prentice (Ed.), 2015, </a:t>
            </a:r>
            <a:r>
              <a:rPr lang="es-ES" altLang="es-PR" sz="1200" b="0" dirty="0" err="1">
                <a:latin typeface="Times New Roman" panose="02020603050405020304" pitchFamily="18" charset="0"/>
                <a:cs typeface="Times New Roman" panose="02020603050405020304" pitchFamily="18" charset="0"/>
              </a:rPr>
              <a:t>Thorofare</a:t>
            </a:r>
            <a:r>
              <a:rPr lang="es-ES" altLang="es-PR" sz="1200" b="0" dirty="0">
                <a:latin typeface="Times New Roman" panose="02020603050405020304" pitchFamily="18" charset="0"/>
                <a:cs typeface="Times New Roman" panose="02020603050405020304" pitchFamily="18" charset="0"/>
              </a:rPr>
              <a:t>, NJ: SLACK </a:t>
            </a:r>
            <a:r>
              <a:rPr lang="es-ES" altLang="es-PR" sz="1200" b="0" dirty="0" err="1">
                <a:latin typeface="Times New Roman" panose="02020603050405020304" pitchFamily="18" charset="0"/>
                <a:cs typeface="Times New Roman" panose="02020603050405020304" pitchFamily="18" charset="0"/>
              </a:rPr>
              <a:t>incorporated</a:t>
            </a:r>
            <a:r>
              <a:rPr lang="es-ES" altLang="es-PR" sz="1200" b="0" dirty="0">
                <a:latin typeface="Times New Roman" panose="02020603050405020304" pitchFamily="18" charset="0"/>
                <a:cs typeface="Times New Roman" panose="02020603050405020304" pitchFamily="18" charset="0"/>
              </a:rPr>
              <a:t>. Copyright 2015 por William E. Prentice</a:t>
            </a:r>
          </a:p>
        </p:txBody>
      </p:sp>
      <p:sp>
        <p:nvSpPr>
          <p:cNvPr id="5" name="Text Box 6"/>
          <p:cNvSpPr txBox="1">
            <a:spLocks noChangeArrowheads="1"/>
          </p:cNvSpPr>
          <p:nvPr/>
        </p:nvSpPr>
        <p:spPr bwMode="auto">
          <a:xfrm>
            <a:off x="682625" y="1916832"/>
            <a:ext cx="8281987" cy="49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900" dirty="0" err="1">
                <a:solidFill>
                  <a:srgbClr val="484876"/>
                </a:solidFill>
                <a:effectLst>
                  <a:outerShdw blurRad="38100" dist="38100" dir="2700000" algn="tl">
                    <a:srgbClr val="C0C0C0"/>
                  </a:outerShdw>
                </a:effectLst>
                <a:latin typeface="Calibri" panose="020F0502020204030204" pitchFamily="34" charset="0"/>
              </a:rPr>
              <a:t>Concepto</a:t>
            </a:r>
            <a:r>
              <a:rPr lang="en-US" altLang="es-PR" sz="2900" dirty="0">
                <a:solidFill>
                  <a:srgbClr val="484876"/>
                </a:solidFill>
                <a:effectLst>
                  <a:outerShdw blurRad="38100" dist="38100" dir="2700000" algn="tl">
                    <a:srgbClr val="C0C0C0"/>
                  </a:outerShdw>
                </a:effectLst>
                <a:latin typeface="Calibri" panose="020F0502020204030204" pitchFamily="34" charset="0"/>
              </a:rPr>
              <a:t> de la </a:t>
            </a:r>
            <a:r>
              <a:rPr lang="en-US" altLang="es-PR" sz="2900" i="1" dirty="0">
                <a:solidFill>
                  <a:srgbClr val="484876"/>
                </a:solidFill>
                <a:effectLst>
                  <a:outerShdw blurRad="38100" dist="38100" dir="2700000" algn="tl">
                    <a:srgbClr val="C0C0C0"/>
                  </a:outerShdw>
                </a:effectLst>
                <a:latin typeface="Calibri" panose="020F0502020204030204" pitchFamily="34" charset="0"/>
              </a:rPr>
              <a:t>Cadena </a:t>
            </a:r>
            <a:r>
              <a:rPr lang="en-US" altLang="es-PR" sz="2900" i="1" dirty="0" err="1">
                <a:solidFill>
                  <a:srgbClr val="484876"/>
                </a:solidFill>
                <a:effectLst>
                  <a:outerShdw blurRad="38100" dist="38100" dir="2700000" algn="tl">
                    <a:srgbClr val="C0C0C0"/>
                  </a:outerShdw>
                </a:effectLst>
                <a:latin typeface="Calibri" panose="020F0502020204030204" pitchFamily="34" charset="0"/>
              </a:rPr>
              <a:t>Cinética</a:t>
            </a:r>
            <a:r>
              <a:rPr lang="en-US" altLang="es-PR" sz="2900" i="1" dirty="0">
                <a:solidFill>
                  <a:srgbClr val="484876"/>
                </a:solidFill>
                <a:effectLst>
                  <a:outerShdw blurRad="38100" dist="38100" dir="2700000" algn="tl">
                    <a:srgbClr val="C0C0C0"/>
                  </a:outerShdw>
                </a:effectLst>
                <a:latin typeface="Calibri" panose="020F0502020204030204" pitchFamily="34" charset="0"/>
              </a:rPr>
              <a:t>:</a:t>
            </a:r>
            <a:endParaRPr lang="en-US" altLang="es-PR" sz="2900" b="0" i="1" dirty="0">
              <a:solidFill>
                <a:srgbClr val="FF0000"/>
              </a:solidFill>
              <a:latin typeface="Arial Black" panose="020B0A04020102020204" pitchFamily="34" charset="0"/>
            </a:endParaRPr>
          </a:p>
        </p:txBody>
      </p:sp>
      <p:sp>
        <p:nvSpPr>
          <p:cNvPr id="6" name="Text Box 12"/>
          <p:cNvSpPr txBox="1">
            <a:spLocks noChangeArrowheads="1"/>
          </p:cNvSpPr>
          <p:nvPr/>
        </p:nvSpPr>
        <p:spPr bwMode="auto">
          <a:xfrm>
            <a:off x="1406525" y="3165252"/>
            <a:ext cx="2444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panose="020B0604020202020204" pitchFamily="34" charset="0"/>
              </a:rPr>
              <a:t>Componentes:</a:t>
            </a:r>
            <a:endParaRPr lang="en-US" altLang="es-PR"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7" name="Picture 13" descr="Bullets_Arrow-Thin_Green_Right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3198589"/>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4"/>
          <p:cNvSpPr txBox="1">
            <a:spLocks noChangeArrowheads="1"/>
          </p:cNvSpPr>
          <p:nvPr/>
        </p:nvSpPr>
        <p:spPr bwMode="auto">
          <a:xfrm>
            <a:off x="1042987" y="2371502"/>
            <a:ext cx="7993063"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Unidad funcional integrada -</a:t>
            </a:r>
          </a:p>
          <a:p>
            <a:pPr algn="l" eaLnBrk="0" hangingPunct="0"/>
            <a:r>
              <a:rPr lang="en-US" altLang="es-PR" sz="2100" i="1">
                <a:solidFill>
                  <a:srgbClr val="000000"/>
                </a:solidFill>
              </a:rPr>
              <a:t>Integración funcional de los sistemas</a:t>
            </a:r>
            <a:r>
              <a:rPr lang="en-US" altLang="es-PR" sz="2100">
                <a:solidFill>
                  <a:srgbClr val="000000"/>
                </a:solidFill>
              </a:rPr>
              <a:t>:</a:t>
            </a:r>
            <a:endParaRPr lang="en-US" altLang="es-PR" sz="2100" b="0">
              <a:solidFill>
                <a:srgbClr val="FF0000"/>
              </a:solidFill>
              <a:effectLst>
                <a:outerShdw blurRad="38100" dist="38100" dir="2700000" algn="tl">
                  <a:srgbClr val="C0C0C0"/>
                </a:outerShdw>
              </a:effectLst>
              <a:latin typeface="Arial Black" panose="020B0A04020102020204" pitchFamily="34" charset="0"/>
            </a:endParaRPr>
          </a:p>
        </p:txBody>
      </p:sp>
      <p:pic>
        <p:nvPicPr>
          <p:cNvPr id="9" name="Picture 15"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7" y="2442939"/>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6"/>
          <p:cNvSpPr txBox="1">
            <a:spLocks noChangeArrowheads="1"/>
          </p:cNvSpPr>
          <p:nvPr/>
        </p:nvSpPr>
        <p:spPr bwMode="auto">
          <a:xfrm>
            <a:off x="1406525" y="4749577"/>
            <a:ext cx="77739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panose="020B0604020202020204" pitchFamily="34" charset="0"/>
              </a:rPr>
              <a:t>Patología:</a:t>
            </a:r>
            <a:endParaRPr lang="en-US" altLang="es-PR"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1" name="Picture 17" descr="Bullets_Arrow-Thin_Green_Right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782914"/>
            <a:ext cx="284162" cy="2889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8"/>
          <p:cNvSpPr txBox="1">
            <a:spLocks noChangeArrowheads="1"/>
          </p:cNvSpPr>
          <p:nvPr/>
        </p:nvSpPr>
        <p:spPr bwMode="auto">
          <a:xfrm>
            <a:off x="1406525" y="5109939"/>
            <a:ext cx="77739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anose="020F0502020204030204" pitchFamily="34" charset="0"/>
              </a:rPr>
              <a:t>La disrupción de un sistema provoca compensaciones y adaptaciones en los demás</a:t>
            </a:r>
            <a:endParaRPr lang="en-US" altLang="es-PR" sz="2200" b="0" i="1">
              <a:solidFill>
                <a:srgbClr val="FF0000"/>
              </a:solidFill>
              <a:effectLst>
                <a:outerShdw blurRad="38100" dist="38100" dir="2700000" algn="tl">
                  <a:srgbClr val="C0C0C0"/>
                </a:outerShdw>
              </a:effectLst>
              <a:latin typeface="Calibri" panose="020F0502020204030204" pitchFamily="34" charset="0"/>
            </a:endParaRPr>
          </a:p>
        </p:txBody>
      </p:sp>
      <p:sp>
        <p:nvSpPr>
          <p:cNvPr id="13" name="Text Box 20"/>
          <p:cNvSpPr txBox="1">
            <a:spLocks noChangeArrowheads="1"/>
          </p:cNvSpPr>
          <p:nvPr/>
        </p:nvSpPr>
        <p:spPr bwMode="auto">
          <a:xfrm>
            <a:off x="1692275" y="3573016"/>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anose="020F0502020204030204" pitchFamily="34" charset="0"/>
              </a:rPr>
              <a:t>Músculos, Tendones, Fascia y Ligamentos</a:t>
            </a:r>
            <a:endParaRPr lang="en-US" altLang="es-PR" sz="2200" b="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4" name="Picture 21" descr="Bullet_Square_Belved_Red1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2" y="3676204"/>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2"/>
          <p:cNvSpPr txBox="1">
            <a:spLocks noChangeArrowheads="1"/>
          </p:cNvSpPr>
          <p:nvPr/>
        </p:nvSpPr>
        <p:spPr bwMode="auto">
          <a:xfrm>
            <a:off x="1692275" y="3884166"/>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anose="020F0502020204030204" pitchFamily="34" charset="0"/>
              </a:rPr>
              <a:t>Sistema Neural</a:t>
            </a:r>
            <a:endParaRPr lang="en-US" altLang="es-PR" sz="2200" b="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6" name="Picture 23" descr="Bullet_Square_Belved_Red1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2" y="3987354"/>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4"/>
          <p:cNvSpPr txBox="1">
            <a:spLocks noChangeArrowheads="1"/>
          </p:cNvSpPr>
          <p:nvPr/>
        </p:nvSpPr>
        <p:spPr bwMode="auto">
          <a:xfrm>
            <a:off x="1692275" y="4244529"/>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anose="020F0502020204030204" pitchFamily="34" charset="0"/>
              </a:rPr>
              <a:t>Sistema articular</a:t>
            </a:r>
            <a:endParaRPr lang="en-US" altLang="es-PR" sz="2200" b="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8" name="Picture 25" descr="Bullet_Square_Belved_Red1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2" y="4347716"/>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a:spLocks/>
          </p:cNvSpPr>
          <p:nvPr/>
        </p:nvSpPr>
        <p:spPr bwMode="auto">
          <a:xfrm>
            <a:off x="2339752" y="620688"/>
            <a:ext cx="644279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0" name="Title 1"/>
          <p:cNvSpPr>
            <a:spLocks/>
          </p:cNvSpPr>
          <p:nvPr/>
        </p:nvSpPr>
        <p:spPr bwMode="auto">
          <a:xfrm>
            <a:off x="2339753" y="1412776"/>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CADENA CINÉTICA</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1"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068" y="1988840"/>
            <a:ext cx="366954" cy="33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9403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6">
            <a:extLst>
              <a:ext uri="{FF2B5EF4-FFF2-40B4-BE49-F238E27FC236}">
                <a16:creationId xmlns:a16="http://schemas.microsoft.com/office/drawing/2014/main" id="{93D220FA-74CD-47D8-A97A-475A147FB827}"/>
              </a:ext>
            </a:extLst>
          </p:cNvPr>
          <p:cNvSpPr txBox="1">
            <a:spLocks noChangeArrowheads="1"/>
          </p:cNvSpPr>
          <p:nvPr/>
        </p:nvSpPr>
        <p:spPr bwMode="auto">
          <a:xfrm>
            <a:off x="395536" y="5805264"/>
            <a:ext cx="8376123" cy="576064"/>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a:t>
            </a:r>
            <a:r>
              <a:rPr lang="en-US" altLang="es-PR" sz="1200" b="0" i="1" dirty="0">
                <a:latin typeface="Times New Roman" panose="02020603050405020304" pitchFamily="18" charset="0"/>
                <a:cs typeface="Times New Roman" panose="02020603050405020304" pitchFamily="18" charset="0"/>
              </a:rPr>
              <a:t>Experimental and quasi-experimental designs for research</a:t>
            </a:r>
            <a:r>
              <a:rPr lang="en-US" altLang="es-PR" sz="1200" b="0" dirty="0">
                <a:latin typeface="Times New Roman" pitchFamily="18" charset="0"/>
              </a:rPr>
              <a:t>. (p. 5), por </a:t>
            </a:r>
            <a:r>
              <a:rPr lang="nn-NO" altLang="es-PR" sz="1200" b="0" dirty="0">
                <a:latin typeface="Times New Roman" pitchFamily="18" charset="0"/>
              </a:rPr>
              <a:t>D. T. Campbell &amp; J. C. Stanley</a:t>
            </a:r>
            <a:r>
              <a:rPr lang="en-US" altLang="es-PR" sz="1200" b="0" dirty="0">
                <a:latin typeface="Times New Roman" panose="02020603050405020304" pitchFamily="18" charset="0"/>
                <a:cs typeface="Times New Roman" panose="02020603050405020304" pitchFamily="18" charset="0"/>
              </a:rPr>
              <a:t>, 1963, Dallas, TX: Houghton Mifflin Company. </a:t>
            </a:r>
            <a:r>
              <a:rPr lang="en-US" altLang="es-PR" sz="1200" b="0" dirty="0">
                <a:latin typeface="Times New Roman" pitchFamily="18" charset="0"/>
              </a:rPr>
              <a:t>Copyright 1963 por</a:t>
            </a:r>
            <a:r>
              <a:rPr lang="en-US" altLang="es-PR" sz="1200" b="0" dirty="0">
                <a:latin typeface="Times New Roman" panose="02020603050405020304" pitchFamily="18" charset="0"/>
                <a:cs typeface="Times New Roman" panose="02020603050405020304" pitchFamily="18" charset="0"/>
              </a:rPr>
              <a:t> Houghton Mifflin Company. </a:t>
            </a:r>
            <a:r>
              <a:rPr lang="en-US" altLang="es-PR" sz="1200" b="0" dirty="0" err="1">
                <a:latin typeface="Times New Roman" panose="02020603050405020304" pitchFamily="18" charset="0"/>
                <a:cs typeface="Times New Roman" panose="02020603050405020304" pitchFamily="18" charset="0"/>
              </a:rPr>
              <a:t>Recuperado</a:t>
            </a:r>
            <a:r>
              <a:rPr lang="en-US" altLang="es-PR" sz="1200" b="0" dirty="0">
                <a:latin typeface="Times New Roman" panose="02020603050405020304" pitchFamily="18" charset="0"/>
                <a:cs typeface="Times New Roman" panose="02020603050405020304" pitchFamily="18" charset="0"/>
              </a:rPr>
              <a:t> de https://www.sfu.ca/~palys/Campbell&amp;Stanley-1959-Exptl&amp;QuasiExptlDesignsForResearch.pdf</a:t>
            </a:r>
            <a:endParaRPr lang="en-US" altLang="es-PR" sz="1200" b="0" dirty="0">
              <a:latin typeface="Times New Roman" pitchFamily="18" charset="0"/>
            </a:endParaRPr>
          </a:p>
        </p:txBody>
      </p:sp>
      <p:sp>
        <p:nvSpPr>
          <p:cNvPr id="19" name="Text Box 2">
            <a:extLst>
              <a:ext uri="{FF2B5EF4-FFF2-40B4-BE49-F238E27FC236}">
                <a16:creationId xmlns:a16="http://schemas.microsoft.com/office/drawing/2014/main" id="{3B0A98DB-FC1F-45B5-AA3B-24ED62F20636}"/>
              </a:ext>
            </a:extLst>
          </p:cNvPr>
          <p:cNvSpPr txBox="1">
            <a:spLocks noChangeArrowheads="1"/>
          </p:cNvSpPr>
          <p:nvPr/>
        </p:nvSpPr>
        <p:spPr bwMode="auto">
          <a:xfrm>
            <a:off x="836344" y="1190403"/>
            <a:ext cx="1456960"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Historia</a:t>
            </a:r>
          </a:p>
        </p:txBody>
      </p:sp>
      <p:pic>
        <p:nvPicPr>
          <p:cNvPr id="20" name="Picture 3" descr="PntBlue1">
            <a:extLst>
              <a:ext uri="{FF2B5EF4-FFF2-40B4-BE49-F238E27FC236}">
                <a16:creationId xmlns:a16="http://schemas.microsoft.com/office/drawing/2014/main" id="{B69466FD-F569-4E60-94A7-B8B98A5618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19040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4">
            <a:extLst>
              <a:ext uri="{FF2B5EF4-FFF2-40B4-BE49-F238E27FC236}">
                <a16:creationId xmlns:a16="http://schemas.microsoft.com/office/drawing/2014/main" id="{2859E6A8-F5F2-47C7-89F0-B47FAFA543D5}"/>
              </a:ext>
            </a:extLst>
          </p:cNvPr>
          <p:cNvSpPr txBox="1">
            <a:spLocks noChangeArrowheads="1"/>
          </p:cNvSpPr>
          <p:nvPr/>
        </p:nvSpPr>
        <p:spPr bwMode="auto">
          <a:xfrm>
            <a:off x="836344" y="1809651"/>
            <a:ext cx="205697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Maduración</a:t>
            </a:r>
          </a:p>
        </p:txBody>
      </p:sp>
      <p:pic>
        <p:nvPicPr>
          <p:cNvPr id="22" name="Picture 5" descr="PntBlue1">
            <a:extLst>
              <a:ext uri="{FF2B5EF4-FFF2-40B4-BE49-F238E27FC236}">
                <a16:creationId xmlns:a16="http://schemas.microsoft.com/office/drawing/2014/main" id="{82ACC931-2ED4-4CD3-B5AE-03262E451A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76646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9">
            <a:extLst>
              <a:ext uri="{FF2B5EF4-FFF2-40B4-BE49-F238E27FC236}">
                <a16:creationId xmlns:a16="http://schemas.microsoft.com/office/drawing/2014/main" id="{EC883BBB-25F3-4155-AB23-55EEA9776C2D}"/>
              </a:ext>
            </a:extLst>
          </p:cNvPr>
          <p:cNvSpPr txBox="1">
            <a:spLocks noChangeArrowheads="1"/>
          </p:cNvSpPr>
          <p:nvPr/>
        </p:nvSpPr>
        <p:spPr bwMode="auto">
          <a:xfrm>
            <a:off x="836344" y="2330698"/>
            <a:ext cx="455330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Administración de pruebas</a:t>
            </a:r>
          </a:p>
        </p:txBody>
      </p:sp>
      <p:pic>
        <p:nvPicPr>
          <p:cNvPr id="24" name="Picture 10" descr="PntBlue1">
            <a:extLst>
              <a:ext uri="{FF2B5EF4-FFF2-40B4-BE49-F238E27FC236}">
                <a16:creationId xmlns:a16="http://schemas.microsoft.com/office/drawing/2014/main" id="{55BE549A-7753-4D5D-9063-346B32948F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3128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11">
            <a:extLst>
              <a:ext uri="{FF2B5EF4-FFF2-40B4-BE49-F238E27FC236}">
                <a16:creationId xmlns:a16="http://schemas.microsoft.com/office/drawing/2014/main" id="{1BA4B462-366D-436E-BE76-20B1EC4124F2}"/>
              </a:ext>
            </a:extLst>
          </p:cNvPr>
          <p:cNvSpPr txBox="1">
            <a:spLocks noChangeArrowheads="1"/>
          </p:cNvSpPr>
          <p:nvPr/>
        </p:nvSpPr>
        <p:spPr bwMode="auto">
          <a:xfrm>
            <a:off x="836344" y="2921833"/>
            <a:ext cx="277992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Instrumentación</a:t>
            </a:r>
          </a:p>
        </p:txBody>
      </p:sp>
      <p:pic>
        <p:nvPicPr>
          <p:cNvPr id="26" name="Picture 12" descr="PntBlue1">
            <a:extLst>
              <a:ext uri="{FF2B5EF4-FFF2-40B4-BE49-F238E27FC236}">
                <a16:creationId xmlns:a16="http://schemas.microsoft.com/office/drawing/2014/main" id="{0B7DBCB8-BD95-4764-8664-288D9AC366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888133"/>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2">
            <a:extLst>
              <a:ext uri="{FF2B5EF4-FFF2-40B4-BE49-F238E27FC236}">
                <a16:creationId xmlns:a16="http://schemas.microsoft.com/office/drawing/2014/main" id="{BABC4665-2C7B-43E6-B40B-F90C58FED517}"/>
              </a:ext>
            </a:extLst>
          </p:cNvPr>
          <p:cNvSpPr txBox="1">
            <a:spLocks noChangeArrowheads="1"/>
          </p:cNvSpPr>
          <p:nvPr/>
        </p:nvSpPr>
        <p:spPr bwMode="auto">
          <a:xfrm>
            <a:off x="836344" y="3469554"/>
            <a:ext cx="3617200"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Regresión estadística</a:t>
            </a:r>
          </a:p>
        </p:txBody>
      </p:sp>
      <p:pic>
        <p:nvPicPr>
          <p:cNvPr id="28" name="Picture 3" descr="PntBlue1">
            <a:extLst>
              <a:ext uri="{FF2B5EF4-FFF2-40B4-BE49-F238E27FC236}">
                <a16:creationId xmlns:a16="http://schemas.microsoft.com/office/drawing/2014/main" id="{B78E4F8B-D3AB-4898-8C43-6709BDA9AB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46955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4">
            <a:extLst>
              <a:ext uri="{FF2B5EF4-FFF2-40B4-BE49-F238E27FC236}">
                <a16:creationId xmlns:a16="http://schemas.microsoft.com/office/drawing/2014/main" id="{3E4DFE9D-9349-4771-9E2F-2651D90EC8B2}"/>
              </a:ext>
            </a:extLst>
          </p:cNvPr>
          <p:cNvSpPr txBox="1">
            <a:spLocks noChangeArrowheads="1"/>
          </p:cNvSpPr>
          <p:nvPr/>
        </p:nvSpPr>
        <p:spPr bwMode="auto">
          <a:xfrm>
            <a:off x="836344" y="4118445"/>
            <a:ext cx="485837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Parcialidades en la selección</a:t>
            </a:r>
          </a:p>
        </p:txBody>
      </p:sp>
      <p:pic>
        <p:nvPicPr>
          <p:cNvPr id="30" name="Picture 5" descr="PntBlue1">
            <a:extLst>
              <a:ext uri="{FF2B5EF4-FFF2-40B4-BE49-F238E27FC236}">
                <a16:creationId xmlns:a16="http://schemas.microsoft.com/office/drawing/2014/main" id="{C33CE951-A219-405A-B89F-3C43E709AF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075261"/>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2">
            <a:extLst>
              <a:ext uri="{FF2B5EF4-FFF2-40B4-BE49-F238E27FC236}">
                <a16:creationId xmlns:a16="http://schemas.microsoft.com/office/drawing/2014/main" id="{437E46BC-E5A2-48B3-BA2F-23B802179115}"/>
              </a:ext>
            </a:extLst>
          </p:cNvPr>
          <p:cNvSpPr txBox="1">
            <a:spLocks noChangeArrowheads="1"/>
          </p:cNvSpPr>
          <p:nvPr/>
        </p:nvSpPr>
        <p:spPr bwMode="auto">
          <a:xfrm>
            <a:off x="836343" y="4629579"/>
            <a:ext cx="412125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Mortalidad experimental</a:t>
            </a:r>
          </a:p>
        </p:txBody>
      </p:sp>
      <p:pic>
        <p:nvPicPr>
          <p:cNvPr id="32" name="Picture 3" descr="PntBlue1">
            <a:extLst>
              <a:ext uri="{FF2B5EF4-FFF2-40B4-BE49-F238E27FC236}">
                <a16:creationId xmlns:a16="http://schemas.microsoft.com/office/drawing/2014/main" id="{530E2238-6D51-4075-A95D-C37C5D41DC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62957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4">
            <a:extLst>
              <a:ext uri="{FF2B5EF4-FFF2-40B4-BE49-F238E27FC236}">
                <a16:creationId xmlns:a16="http://schemas.microsoft.com/office/drawing/2014/main" id="{0321C17E-3567-46ED-9732-05127272EE21}"/>
              </a:ext>
            </a:extLst>
          </p:cNvPr>
          <p:cNvSpPr txBox="1">
            <a:spLocks noChangeArrowheads="1"/>
          </p:cNvSpPr>
          <p:nvPr/>
        </p:nvSpPr>
        <p:spPr bwMode="auto">
          <a:xfrm>
            <a:off x="836344" y="5248827"/>
            <a:ext cx="749756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Interacción entre la selección y la maduración</a:t>
            </a:r>
          </a:p>
        </p:txBody>
      </p:sp>
      <p:pic>
        <p:nvPicPr>
          <p:cNvPr id="34" name="Picture 5" descr="PntBlue1">
            <a:extLst>
              <a:ext uri="{FF2B5EF4-FFF2-40B4-BE49-F238E27FC236}">
                <a16:creationId xmlns:a16="http://schemas.microsoft.com/office/drawing/2014/main" id="{DEA43865-AD90-4317-8529-23AF90657F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5205643"/>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60C5DEAE-2B7D-4984-AA60-8BD323011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714" y="1340768"/>
            <a:ext cx="3163527" cy="3711663"/>
          </a:xfrm>
          <a:prstGeom prst="rect">
            <a:avLst/>
          </a:prstGeom>
        </p:spPr>
      </p:pic>
      <p:sp>
        <p:nvSpPr>
          <p:cNvPr id="36" name="Title 1">
            <a:extLst>
              <a:ext uri="{FF2B5EF4-FFF2-40B4-BE49-F238E27FC236}">
                <a16:creationId xmlns:a16="http://schemas.microsoft.com/office/drawing/2014/main" id="{03818A3A-E9E4-4F9B-9AFB-C797873773C0}"/>
              </a:ext>
            </a:extLst>
          </p:cNvPr>
          <p:cNvSpPr>
            <a:spLocks/>
          </p:cNvSpPr>
          <p:nvPr/>
        </p:nvSpPr>
        <p:spPr bwMode="auto">
          <a:xfrm>
            <a:off x="1115616" y="692696"/>
            <a:ext cx="6768752" cy="432048"/>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r>
              <a:rPr lang="es-PR" altLang="es-PR" sz="2400" dirty="0">
                <a:solidFill>
                  <a:srgbClr val="484876"/>
                </a:solidFill>
                <a:effectLst>
                  <a:outerShdw blurRad="38100" dist="38100" dir="2700000" algn="tl">
                    <a:srgbClr val="C0C0C0"/>
                  </a:outerShdw>
                </a:effectLst>
                <a:latin typeface="Arial Black" pitchFamily="34" charset="0"/>
                <a:cs typeface="Arial" charset="0"/>
              </a:rPr>
              <a:t>FUENTES de </a:t>
            </a:r>
            <a:r>
              <a:rPr lang="es-PR" altLang="es-PR" sz="2400" dirty="0">
                <a:solidFill>
                  <a:srgbClr val="C00000"/>
                </a:solidFill>
                <a:effectLst>
                  <a:outerShdw blurRad="38100" dist="38100" dir="2700000" algn="tl">
                    <a:srgbClr val="C0C0C0"/>
                  </a:outerShdw>
                </a:effectLst>
                <a:latin typeface="Arial Black" pitchFamily="34" charset="0"/>
                <a:cs typeface="Arial" charset="0"/>
              </a:rPr>
              <a:t>INVALIDACIÓN</a:t>
            </a:r>
            <a:r>
              <a:rPr lang="es-PR" altLang="es-PR" sz="24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400" i="1" dirty="0">
                <a:solidFill>
                  <a:srgbClr val="FF0000"/>
                </a:solidFill>
                <a:effectLst>
                  <a:outerShdw blurRad="38100" dist="38100" dir="2700000" algn="tl">
                    <a:srgbClr val="C0C0C0"/>
                  </a:outerShdw>
                </a:effectLst>
                <a:latin typeface="Arial Black" pitchFamily="34" charset="0"/>
                <a:cs typeface="Arial" charset="0"/>
              </a:rPr>
              <a:t>INTERNA</a:t>
            </a:r>
          </a:p>
        </p:txBody>
      </p:sp>
    </p:spTree>
    <p:custDataLst>
      <p:tags r:id="rId1"/>
    </p:custDataLst>
    <p:extLst>
      <p:ext uri="{BB962C8B-B14F-4D97-AF65-F5344CB8AC3E}">
        <p14:creationId xmlns:p14="http://schemas.microsoft.com/office/powerpoint/2010/main" val="1147722090"/>
      </p:ext>
    </p:extLst>
  </p:cSld>
  <p:clrMapOvr>
    <a:masterClrMapping/>
  </p:clrMapOvr>
  <p:transition spd="slow">
    <p:newsflash/>
    <p:sndAc>
      <p:stSnd>
        <p:snd r:embed="rId4" name="breeze.wav"/>
      </p:stSnd>
    </p:sndAc>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33" y="525193"/>
            <a:ext cx="2255735" cy="2255735"/>
          </a:xfrm>
          <a:prstGeom prst="rect">
            <a:avLst/>
          </a:prstGeom>
        </p:spPr>
      </p:pic>
      <p:sp>
        <p:nvSpPr>
          <p:cNvPr id="42" name="Text Box 2"/>
          <p:cNvSpPr txBox="1">
            <a:spLocks noChangeArrowheads="1"/>
          </p:cNvSpPr>
          <p:nvPr/>
        </p:nvSpPr>
        <p:spPr bwMode="auto">
          <a:xfrm>
            <a:off x="666768" y="2879641"/>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Informar sobre el estado de aptitud física</a:t>
            </a:r>
          </a:p>
        </p:txBody>
      </p:sp>
      <p:pic>
        <p:nvPicPr>
          <p:cNvPr id="43"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287964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4"/>
          <p:cNvSpPr txBox="1">
            <a:spLocks noChangeArrowheads="1"/>
          </p:cNvSpPr>
          <p:nvPr/>
        </p:nvSpPr>
        <p:spPr bwMode="auto">
          <a:xfrm>
            <a:off x="666769" y="3528532"/>
            <a:ext cx="844173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Planificar un programa de ejercicios individualizado</a:t>
            </a:r>
          </a:p>
        </p:txBody>
      </p:sp>
      <p:pic>
        <p:nvPicPr>
          <p:cNvPr id="45"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348534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9"/>
          <p:cNvSpPr txBox="1">
            <a:spLocks noChangeArrowheads="1"/>
          </p:cNvSpPr>
          <p:nvPr/>
        </p:nvSpPr>
        <p:spPr bwMode="auto">
          <a:xfrm>
            <a:off x="666769" y="4122406"/>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Evaluar grado de logro de las metas de entrena</a:t>
            </a:r>
          </a:p>
        </p:txBody>
      </p:sp>
      <p:pic>
        <p:nvPicPr>
          <p:cNvPr id="47"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410459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11"/>
          <p:cNvSpPr txBox="1">
            <a:spLocks noChangeArrowheads="1"/>
          </p:cNvSpPr>
          <p:nvPr/>
        </p:nvSpPr>
        <p:spPr bwMode="auto">
          <a:xfrm>
            <a:off x="666769" y="4780192"/>
            <a:ext cx="755206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Evaluar el progreso del programa de ejercicio</a:t>
            </a:r>
          </a:p>
        </p:txBody>
      </p:sp>
      <p:pic>
        <p:nvPicPr>
          <p:cNvPr id="49" name="Picture 12"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4746492"/>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0" name="WordArt 6"/>
          <p:cNvSpPr>
            <a:spLocks noChangeArrowheads="1" noChangeShapeType="1" noTextEdit="1"/>
          </p:cNvSpPr>
          <p:nvPr/>
        </p:nvSpPr>
        <p:spPr bwMode="auto">
          <a:xfrm>
            <a:off x="2123728" y="836712"/>
            <a:ext cx="6696745" cy="57606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PRUEBAS DE APTITUD FÍSICA</a:t>
            </a:r>
          </a:p>
        </p:txBody>
      </p:sp>
      <p:sp>
        <p:nvSpPr>
          <p:cNvPr id="51" name="WordArt 7"/>
          <p:cNvSpPr>
            <a:spLocks noChangeArrowheads="1" noChangeShapeType="1" noTextEdit="1"/>
          </p:cNvSpPr>
          <p:nvPr/>
        </p:nvSpPr>
        <p:spPr bwMode="auto">
          <a:xfrm>
            <a:off x="2843808" y="1916832"/>
            <a:ext cx="4826509" cy="470756"/>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OBJETIVOS -</a:t>
            </a:r>
          </a:p>
        </p:txBody>
      </p:sp>
      <p:sp>
        <p:nvSpPr>
          <p:cNvPr id="52" name="Text Box 2"/>
          <p:cNvSpPr txBox="1">
            <a:spLocks noChangeArrowheads="1"/>
          </p:cNvSpPr>
          <p:nvPr/>
        </p:nvSpPr>
        <p:spPr bwMode="auto">
          <a:xfrm>
            <a:off x="666768" y="5392024"/>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Motivar a los participantes del programa</a:t>
            </a:r>
          </a:p>
        </p:txBody>
      </p:sp>
      <p:pic>
        <p:nvPicPr>
          <p:cNvPr id="53"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539202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4"/>
          <p:cNvSpPr txBox="1">
            <a:spLocks noChangeArrowheads="1"/>
          </p:cNvSpPr>
          <p:nvPr/>
        </p:nvSpPr>
        <p:spPr bwMode="auto">
          <a:xfrm>
            <a:off x="666769" y="6040915"/>
            <a:ext cx="844173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Evaluar nivel de éxito del programa de aptitud física</a:t>
            </a:r>
          </a:p>
        </p:txBody>
      </p:sp>
      <p:pic>
        <p:nvPicPr>
          <p:cNvPr id="55"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5997731"/>
            <a:ext cx="442395" cy="40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3862312"/>
      </p:ext>
    </p:extLst>
  </p:cSld>
  <p:clrMapOvr>
    <a:masterClrMapping/>
  </p:clrMapOvr>
  <p:transition spd="slow">
    <p:newsflash/>
    <p:sndAc>
      <p:stSnd>
        <p:snd r:embed="rId4" name="breeze.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35375" y="1196975"/>
            <a:ext cx="51847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400" b="0">
                <a:solidFill>
                  <a:srgbClr val="484876"/>
                </a:solidFill>
                <a:effectLst>
                  <a:outerShdw blurRad="38100" dist="38100" dir="2700000" algn="tl">
                    <a:srgbClr val="C0C0C0"/>
                  </a:outerShdw>
                </a:effectLst>
                <a:latin typeface="Arial Black" pitchFamily="34" charset="0"/>
                <a:cs typeface="Arial" charset="0"/>
              </a:rPr>
              <a:t>BOSQUEJO</a:t>
            </a:r>
          </a:p>
        </p:txBody>
      </p:sp>
      <p:pic>
        <p:nvPicPr>
          <p:cNvPr id="2192387" name="Picture 3" descr="Thumbs_Up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692150"/>
            <a:ext cx="2843212" cy="1652588"/>
          </a:xfrm>
          <a:prstGeom prst="rect">
            <a:avLst/>
          </a:prstGeom>
          <a:noFill/>
          <a:extLst>
            <a:ext uri="{909E8E84-426E-40DD-AFC4-6F175D3DCCD1}">
              <a14:hiddenFill xmlns:a14="http://schemas.microsoft.com/office/drawing/2010/main">
                <a:solidFill>
                  <a:srgbClr val="FFFFFF"/>
                </a:solidFill>
              </a14:hiddenFill>
            </a:ext>
          </a:extLst>
        </p:spPr>
      </p:pic>
      <p:pic>
        <p:nvPicPr>
          <p:cNvPr id="2192388" name="Picture 4"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27051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2389" name="Text Box 5"/>
          <p:cNvSpPr txBox="1">
            <a:spLocks noChangeArrowheads="1"/>
          </p:cNvSpPr>
          <p:nvPr/>
        </p:nvSpPr>
        <p:spPr bwMode="auto">
          <a:xfrm>
            <a:off x="900113" y="26320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Introducción</a:t>
            </a:r>
          </a:p>
        </p:txBody>
      </p:sp>
      <p:pic>
        <p:nvPicPr>
          <p:cNvPr id="2192390" name="Picture 6"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32924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2391" name="Text Box 7"/>
          <p:cNvSpPr txBox="1">
            <a:spLocks noChangeArrowheads="1"/>
          </p:cNvSpPr>
          <p:nvPr/>
        </p:nvSpPr>
        <p:spPr bwMode="auto">
          <a:xfrm>
            <a:off x="900113" y="321945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Salud física para emprender</a:t>
            </a:r>
          </a:p>
        </p:txBody>
      </p:sp>
      <p:pic>
        <p:nvPicPr>
          <p:cNvPr id="2192392" name="Picture 8"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39306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2393" name="Text Box 9"/>
          <p:cNvSpPr txBox="1">
            <a:spLocks noChangeArrowheads="1"/>
          </p:cNvSpPr>
          <p:nvPr/>
        </p:nvSpPr>
        <p:spPr bwMode="auto">
          <a:xfrm>
            <a:off x="900113" y="385762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Rehabilitación del fracaso</a:t>
            </a:r>
          </a:p>
        </p:txBody>
      </p:sp>
      <p:pic>
        <p:nvPicPr>
          <p:cNvPr id="2192394" name="Picture 10"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45783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2395" name="Text Box 11"/>
          <p:cNvSpPr txBox="1">
            <a:spLocks noChangeArrowheads="1"/>
          </p:cNvSpPr>
          <p:nvPr/>
        </p:nvSpPr>
        <p:spPr bwMode="auto">
          <a:xfrm>
            <a:off x="900113" y="4592638"/>
            <a:ext cx="7631112"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Emprendedores en las ciencias del movimiento humano y deporte</a:t>
            </a:r>
          </a:p>
        </p:txBody>
      </p:sp>
      <p:pic>
        <p:nvPicPr>
          <p:cNvPr id="2192396" name="Picture 12"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551973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2397" name="Text Box 13"/>
          <p:cNvSpPr txBox="1">
            <a:spLocks noChangeArrowheads="1"/>
          </p:cNvSpPr>
          <p:nvPr/>
        </p:nvSpPr>
        <p:spPr bwMode="auto">
          <a:xfrm>
            <a:off x="900113" y="5534025"/>
            <a:ext cx="7631112"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Oportudidades de emprendimiento en las ciencias de la salud</a:t>
            </a:r>
          </a:p>
        </p:txBody>
      </p:sp>
    </p:spTree>
    <p:custDataLst>
      <p:tags r:id="rId1"/>
    </p:custDataLst>
  </p:cSld>
  <p:clrMapOvr>
    <a:masterClrMapping/>
  </p:clrMapOvr>
  <p:transition spd="slow">
    <p:newsflash/>
    <p:sndAc>
      <p:stSnd>
        <p:snd r:embed="rId4" name="breeze.wav"/>
      </p:stSnd>
    </p:sndAc>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813" y="718592"/>
            <a:ext cx="2184947" cy="1486272"/>
          </a:xfrm>
          <a:prstGeom prst="rect">
            <a:avLst/>
          </a:prstGeom>
        </p:spPr>
      </p:pic>
      <p:sp>
        <p:nvSpPr>
          <p:cNvPr id="18" name="Title 1"/>
          <p:cNvSpPr>
            <a:spLocks/>
          </p:cNvSpPr>
          <p:nvPr/>
        </p:nvSpPr>
        <p:spPr bwMode="auto">
          <a:xfrm>
            <a:off x="2411760" y="620688"/>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400" dirty="0">
                <a:solidFill>
                  <a:srgbClr val="484876"/>
                </a:solidFill>
                <a:effectLst>
                  <a:outerShdw blurRad="38100" dist="38100" dir="2700000" algn="tl">
                    <a:srgbClr val="C0C0C0"/>
                  </a:outerShdw>
                </a:effectLst>
                <a:latin typeface="Arial Black" pitchFamily="34" charset="0"/>
                <a:cs typeface="Arial" charset="0"/>
              </a:rPr>
              <a:t>PRUEBAS DE CAMPO:</a:t>
            </a:r>
          </a:p>
          <a:p>
            <a:r>
              <a:rPr lang="en-US" altLang="es-PR" sz="2400" i="1" dirty="0">
                <a:solidFill>
                  <a:srgbClr val="484876"/>
                </a:solidFill>
                <a:effectLst>
                  <a:outerShdw blurRad="38100" dist="38100" dir="2700000" algn="tl">
                    <a:srgbClr val="C0C0C0"/>
                  </a:outerShdw>
                </a:effectLst>
                <a:latin typeface="Arial Black" pitchFamily="34" charset="0"/>
                <a:cs typeface="Arial" charset="0"/>
              </a:rPr>
              <a:t>TOLERANCIA CARDIORRESPIRATORIA</a:t>
            </a:r>
            <a:endParaRPr lang="es-PR" altLang="es-PR" sz="24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9" name="Picture 23"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1557685"/>
            <a:ext cx="435597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p:cNvSpPr>
            <a:spLocks/>
          </p:cNvSpPr>
          <p:nvPr/>
        </p:nvSpPr>
        <p:spPr bwMode="auto">
          <a:xfrm>
            <a:off x="2735288" y="1629123"/>
            <a:ext cx="4032447"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CAPACIDAD AERÓBICA</a:t>
            </a:r>
          </a:p>
        </p:txBody>
      </p:sp>
      <p:sp>
        <p:nvSpPr>
          <p:cNvPr id="21" name="Text Box 2"/>
          <p:cNvSpPr txBox="1">
            <a:spLocks noChangeArrowheads="1"/>
          </p:cNvSpPr>
          <p:nvPr/>
        </p:nvSpPr>
        <p:spPr bwMode="auto">
          <a:xfrm>
            <a:off x="666768" y="2420888"/>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Prueba de Cooper de 12 minutos</a:t>
            </a:r>
          </a:p>
        </p:txBody>
      </p:sp>
      <p:pic>
        <p:nvPicPr>
          <p:cNvPr id="22"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24208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
          <p:cNvSpPr txBox="1">
            <a:spLocks noChangeArrowheads="1"/>
          </p:cNvSpPr>
          <p:nvPr/>
        </p:nvSpPr>
        <p:spPr bwMode="auto">
          <a:xfrm>
            <a:off x="666769" y="3069779"/>
            <a:ext cx="649408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Prueba de Cooper de 1.5 millas (2.4 km)</a:t>
            </a:r>
          </a:p>
        </p:txBody>
      </p:sp>
      <p:pic>
        <p:nvPicPr>
          <p:cNvPr id="24"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3026595"/>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9"/>
          <p:cNvSpPr txBox="1">
            <a:spLocks noChangeArrowheads="1"/>
          </p:cNvSpPr>
          <p:nvPr/>
        </p:nvSpPr>
        <p:spPr bwMode="auto">
          <a:xfrm>
            <a:off x="666769" y="3663653"/>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Prueba de 1 milla (1.6 km) de la AAHPERD</a:t>
            </a:r>
          </a:p>
        </p:txBody>
      </p:sp>
      <p:pic>
        <p:nvPicPr>
          <p:cNvPr id="26"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364584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11"/>
          <p:cNvSpPr txBox="1">
            <a:spLocks noChangeArrowheads="1"/>
          </p:cNvSpPr>
          <p:nvPr/>
        </p:nvSpPr>
        <p:spPr bwMode="auto">
          <a:xfrm>
            <a:off x="666769" y="4321439"/>
            <a:ext cx="818204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Prueba de caminar de 1 milla (1.6 km) de Rockport</a:t>
            </a:r>
          </a:p>
        </p:txBody>
      </p:sp>
      <p:pic>
        <p:nvPicPr>
          <p:cNvPr id="28" name="Picture 12"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428773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2"/>
          <p:cNvSpPr txBox="1">
            <a:spLocks noChangeArrowheads="1"/>
          </p:cNvSpPr>
          <p:nvPr/>
        </p:nvSpPr>
        <p:spPr bwMode="auto">
          <a:xfrm>
            <a:off x="666768" y="4933271"/>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Prueba trotar de 1 milla (1.6 km) de George-Fisher</a:t>
            </a:r>
          </a:p>
        </p:txBody>
      </p:sp>
      <p:pic>
        <p:nvPicPr>
          <p:cNvPr id="30"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493327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4"/>
          <p:cNvSpPr txBox="1">
            <a:spLocks noChangeArrowheads="1"/>
          </p:cNvSpPr>
          <p:nvPr/>
        </p:nvSpPr>
        <p:spPr bwMode="auto">
          <a:xfrm>
            <a:off x="666769" y="5582162"/>
            <a:ext cx="701025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Prueba de </a:t>
            </a:r>
            <a:r>
              <a:rPr lang="es-PR" altLang="es-PR" sz="2600" b="1" dirty="0" err="1">
                <a:latin typeface="Arial" panose="020B0604020202020204" pitchFamily="34" charset="0"/>
                <a:cs typeface="Arial" panose="020B0604020202020204" pitchFamily="34" charset="0"/>
              </a:rPr>
              <a:t>Course</a:t>
            </a:r>
            <a:r>
              <a:rPr lang="es-PR" altLang="es-PR" sz="2600" b="1" dirty="0">
                <a:latin typeface="Arial" panose="020B0604020202020204" pitchFamily="34" charset="0"/>
                <a:cs typeface="Arial" panose="020B0604020202020204" pitchFamily="34" charset="0"/>
              </a:rPr>
              <a:t> </a:t>
            </a:r>
            <a:r>
              <a:rPr lang="es-PR" altLang="es-PR" sz="2600" b="1" dirty="0" err="1">
                <a:latin typeface="Arial" panose="020B0604020202020204" pitchFamily="34" charset="0"/>
                <a:cs typeface="Arial" panose="020B0604020202020204" pitchFamily="34" charset="0"/>
              </a:rPr>
              <a:t>Navette</a:t>
            </a:r>
            <a:r>
              <a:rPr lang="es-PR" altLang="es-PR" sz="2600" b="1" dirty="0">
                <a:latin typeface="Arial" panose="020B0604020202020204" pitchFamily="34" charset="0"/>
                <a:cs typeface="Arial" panose="020B0604020202020204" pitchFamily="34" charset="0"/>
              </a:rPr>
              <a:t> o de </a:t>
            </a:r>
            <a:r>
              <a:rPr lang="es-PR" altLang="es-PR" sz="2600" b="1" dirty="0" err="1">
                <a:latin typeface="Arial" panose="020B0604020202020204" pitchFamily="34" charset="0"/>
                <a:cs typeface="Arial" panose="020B0604020202020204" pitchFamily="34" charset="0"/>
              </a:rPr>
              <a:t>Luc</a:t>
            </a:r>
            <a:r>
              <a:rPr lang="es-PR" altLang="es-PR" sz="2600" b="1" dirty="0">
                <a:latin typeface="Arial" panose="020B0604020202020204" pitchFamily="34" charset="0"/>
                <a:cs typeface="Arial" panose="020B0604020202020204" pitchFamily="34" charset="0"/>
              </a:rPr>
              <a:t> </a:t>
            </a:r>
            <a:r>
              <a:rPr lang="es-PR" altLang="es-PR" sz="2600" b="1" dirty="0" err="1">
                <a:latin typeface="Arial" panose="020B0604020202020204" pitchFamily="34" charset="0"/>
                <a:cs typeface="Arial" panose="020B0604020202020204" pitchFamily="34" charset="0"/>
              </a:rPr>
              <a:t>Legger</a:t>
            </a:r>
            <a:endParaRPr lang="es-PR" altLang="es-PR" sz="2600" b="1" dirty="0">
              <a:latin typeface="Arial" panose="020B0604020202020204" pitchFamily="34" charset="0"/>
              <a:cs typeface="Arial" panose="020B0604020202020204" pitchFamily="34" charset="0"/>
            </a:endParaRPr>
          </a:p>
        </p:txBody>
      </p:sp>
      <p:pic>
        <p:nvPicPr>
          <p:cNvPr id="32" name="Picture 5"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61" y="5538978"/>
            <a:ext cx="442395" cy="40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0318025"/>
      </p:ext>
    </p:extLst>
  </p:cSld>
  <p:clrMapOvr>
    <a:masterClrMapping/>
  </p:clrMapOvr>
  <p:transition spd="slow">
    <p:newsflash/>
    <p:sndAc>
      <p:stSnd>
        <p:snd r:embed="rId4" name="breeze.wav"/>
      </p:stSnd>
    </p:sndAc>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WordArt 2"/>
          <p:cNvSpPr>
            <a:spLocks noChangeArrowheads="1" noChangeShapeType="1" noTextEdit="1"/>
          </p:cNvSpPr>
          <p:nvPr/>
        </p:nvSpPr>
        <p:spPr bwMode="auto">
          <a:xfrm>
            <a:off x="3275856" y="86605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57" name="WordArt 3"/>
          <p:cNvSpPr>
            <a:spLocks noChangeArrowheads="1" noChangeShapeType="1" noTextEdit="1"/>
          </p:cNvSpPr>
          <p:nvPr/>
        </p:nvSpPr>
        <p:spPr bwMode="auto">
          <a:xfrm>
            <a:off x="3275856" y="181548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Límites Estructurales -</a:t>
            </a:r>
          </a:p>
        </p:txBody>
      </p:sp>
      <p:sp>
        <p:nvSpPr>
          <p:cNvPr id="58" name="Text Box 4"/>
          <p:cNvSpPr txBox="1">
            <a:spLocks noChangeArrowheads="1"/>
          </p:cNvSpPr>
          <p:nvPr/>
        </p:nvSpPr>
        <p:spPr bwMode="auto">
          <a:xfrm>
            <a:off x="726182" y="2804121"/>
            <a:ext cx="8082662"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200" b="1" dirty="0">
                <a:solidFill>
                  <a:schemeClr val="tx1"/>
                </a:solidFill>
                <a:latin typeface="Arial" panose="020B0604020202020204" pitchFamily="34" charset="0"/>
                <a:cs typeface="Arial" panose="020B0604020202020204" pitchFamily="34" charset="0"/>
              </a:rPr>
              <a:t>Alineamiento estructural de los huesos</a:t>
            </a:r>
          </a:p>
        </p:txBody>
      </p:sp>
      <p:pic>
        <p:nvPicPr>
          <p:cNvPr id="5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283210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0" name="Text Box 6"/>
          <p:cNvSpPr txBox="1">
            <a:spLocks noChangeArrowheads="1"/>
          </p:cNvSpPr>
          <p:nvPr/>
        </p:nvSpPr>
        <p:spPr bwMode="auto">
          <a:xfrm>
            <a:off x="726182" y="3528021"/>
            <a:ext cx="744787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200" b="1" dirty="0">
                <a:solidFill>
                  <a:schemeClr val="tx1"/>
                </a:solidFill>
                <a:latin typeface="Arial" panose="020B0604020202020204" pitchFamily="34" charset="0"/>
                <a:cs typeface="Arial" panose="020B0604020202020204" pitchFamily="34" charset="0"/>
              </a:rPr>
              <a:t>Cantidad de tejido muscular y grasa</a:t>
            </a:r>
          </a:p>
        </p:txBody>
      </p:sp>
      <p:pic>
        <p:nvPicPr>
          <p:cNvPr id="61"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35163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8"/>
          <p:cNvSpPr txBox="1">
            <a:spLocks noChangeArrowheads="1"/>
          </p:cNvSpPr>
          <p:nvPr/>
        </p:nvSpPr>
        <p:spPr bwMode="auto">
          <a:xfrm>
            <a:off x="726182" y="4251921"/>
            <a:ext cx="8505855"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200" b="1" dirty="0">
                <a:solidFill>
                  <a:schemeClr val="tx1"/>
                </a:solidFill>
                <a:latin typeface="Arial" panose="020B0604020202020204" pitchFamily="34" charset="0"/>
                <a:cs typeface="Arial" panose="020B0604020202020204" pitchFamily="34" charset="0"/>
              </a:rPr>
              <a:t>Ligamentos y otras estructuras</a:t>
            </a:r>
          </a:p>
          <a:p>
            <a:pPr algn="l">
              <a:lnSpc>
                <a:spcPct val="80000"/>
              </a:lnSpc>
            </a:pPr>
            <a:r>
              <a:rPr lang="es-PR" altLang="es-PR" sz="3200" b="1" dirty="0">
                <a:latin typeface="Arial" panose="020B0604020202020204" pitchFamily="34" charset="0"/>
                <a:cs typeface="Arial" panose="020B0604020202020204" pitchFamily="34" charset="0"/>
              </a:rPr>
              <a:t>a</a:t>
            </a:r>
            <a:r>
              <a:rPr lang="es-PR" altLang="es-PR" sz="3200" b="1" dirty="0">
                <a:solidFill>
                  <a:schemeClr val="tx1"/>
                </a:solidFill>
                <a:latin typeface="Arial" panose="020B0604020202020204" pitchFamily="34" charset="0"/>
                <a:cs typeface="Arial" panose="020B0604020202020204" pitchFamily="34" charset="0"/>
              </a:rPr>
              <a:t>sociadas</a:t>
            </a:r>
            <a:r>
              <a:rPr lang="es-PR" altLang="es-PR" sz="3200" b="1" dirty="0">
                <a:latin typeface="Arial" panose="020B0604020202020204" pitchFamily="34" charset="0"/>
                <a:cs typeface="Arial" panose="020B0604020202020204" pitchFamily="34" charset="0"/>
              </a:rPr>
              <a:t> </a:t>
            </a:r>
            <a:r>
              <a:rPr lang="es-PR" altLang="es-PR" sz="3200" b="1" dirty="0">
                <a:solidFill>
                  <a:schemeClr val="tx1"/>
                </a:solidFill>
                <a:latin typeface="Arial" panose="020B0604020202020204" pitchFamily="34" charset="0"/>
                <a:cs typeface="Arial" panose="020B0604020202020204" pitchFamily="34" charset="0"/>
              </a:rPr>
              <a:t>con la cápsula de la coyuntura</a:t>
            </a:r>
          </a:p>
        </p:txBody>
      </p:sp>
      <p:pic>
        <p:nvPicPr>
          <p:cNvPr id="63"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42402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4" name="Text Box 10"/>
          <p:cNvSpPr txBox="1">
            <a:spLocks noChangeArrowheads="1"/>
          </p:cNvSpPr>
          <p:nvPr/>
        </p:nvSpPr>
        <p:spPr bwMode="auto">
          <a:xfrm>
            <a:off x="726182" y="5302846"/>
            <a:ext cx="826861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200" b="1" dirty="0">
                <a:solidFill>
                  <a:schemeClr val="tx1"/>
                </a:solidFill>
                <a:latin typeface="Arial" panose="020B0604020202020204" pitchFamily="34" charset="0"/>
                <a:cs typeface="Arial" panose="020B0604020202020204" pitchFamily="34" charset="0"/>
              </a:rPr>
              <a:t>Los tendones y otros tejidos conectivos</a:t>
            </a:r>
          </a:p>
        </p:txBody>
      </p:sp>
      <p:pic>
        <p:nvPicPr>
          <p:cNvPr id="65"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5291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12"/>
          <p:cNvSpPr txBox="1">
            <a:spLocks noChangeArrowheads="1"/>
          </p:cNvSpPr>
          <p:nvPr/>
        </p:nvSpPr>
        <p:spPr bwMode="auto">
          <a:xfrm>
            <a:off x="707132" y="6026746"/>
            <a:ext cx="1523174"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200" b="1" dirty="0">
                <a:solidFill>
                  <a:schemeClr val="tx1"/>
                </a:solidFill>
                <a:latin typeface="Arial" panose="020B0604020202020204" pitchFamily="34" charset="0"/>
                <a:cs typeface="Arial" panose="020B0604020202020204" pitchFamily="34" charset="0"/>
              </a:rPr>
              <a:t>La piel</a:t>
            </a:r>
          </a:p>
        </p:txBody>
      </p:sp>
      <p:pic>
        <p:nvPicPr>
          <p:cNvPr id="67"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60150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Knee-P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569913"/>
            <a:ext cx="2667000" cy="2189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5491566"/>
      </p:ext>
    </p:extLst>
  </p:cSld>
  <p:clrMapOvr>
    <a:masterClrMapping/>
  </p:clrMapOvr>
  <p:transition spd="slow">
    <p:newsflash/>
    <p:sndAc>
      <p:stSnd>
        <p:snd r:embed="rId4" name="breeze.wav"/>
      </p:stSnd>
    </p:sndAc>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946969" y="3088854"/>
            <a:ext cx="2443298"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800" b="1" dirty="0">
                <a:latin typeface="Arial" panose="020B0604020202020204" pitchFamily="34" charset="0"/>
                <a:cs typeface="Arial" panose="020B0604020202020204" pitchFamily="34" charset="0"/>
              </a:rPr>
              <a:t>Estatura/talla</a:t>
            </a:r>
          </a:p>
        </p:txBody>
      </p:sp>
      <p:pic>
        <p:nvPicPr>
          <p:cNvPr id="15"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357" y="306896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4"/>
          <p:cNvSpPr txBox="1">
            <a:spLocks noChangeArrowheads="1"/>
          </p:cNvSpPr>
          <p:nvPr/>
        </p:nvSpPr>
        <p:spPr bwMode="auto">
          <a:xfrm>
            <a:off x="946969" y="3698454"/>
            <a:ext cx="68772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Peso liso/magro (masa corporal activa)</a:t>
            </a:r>
          </a:p>
          <a:p>
            <a:pPr algn="l">
              <a:lnSpc>
                <a:spcPct val="80000"/>
              </a:lnSpc>
            </a:pPr>
            <a:r>
              <a:rPr lang="es-PR" altLang="es-PR" sz="2800" b="1" dirty="0">
                <a:latin typeface="Arial" panose="020B0604020202020204" pitchFamily="34" charset="0"/>
                <a:cs typeface="Arial" panose="020B0604020202020204" pitchFamily="34" charset="0"/>
              </a:rPr>
              <a:t>vs. peso graso</a:t>
            </a:r>
          </a:p>
        </p:txBody>
      </p:sp>
      <p:pic>
        <p:nvPicPr>
          <p:cNvPr id="17"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357" y="363887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6"/>
          <p:cNvSpPr txBox="1">
            <a:spLocks noChangeArrowheads="1"/>
          </p:cNvSpPr>
          <p:nvPr/>
        </p:nvSpPr>
        <p:spPr bwMode="auto">
          <a:xfrm>
            <a:off x="946969" y="4574754"/>
            <a:ext cx="555953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Peso total (masa corporal total)</a:t>
            </a:r>
          </a:p>
        </p:txBody>
      </p:sp>
      <p:pic>
        <p:nvPicPr>
          <p:cNvPr id="19"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357" y="450912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8"/>
          <p:cNvSpPr txBox="1">
            <a:spLocks noChangeArrowheads="1"/>
          </p:cNvSpPr>
          <p:nvPr/>
        </p:nvSpPr>
        <p:spPr bwMode="auto">
          <a:xfrm>
            <a:off x="946969" y="5184354"/>
            <a:ext cx="6729663"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Tipos físicos (</a:t>
            </a:r>
            <a:r>
              <a:rPr lang="es-PR" altLang="es-PR" sz="2800" b="1" dirty="0" err="1">
                <a:latin typeface="Arial" panose="020B0604020202020204" pitchFamily="34" charset="0"/>
                <a:cs typeface="Arial" panose="020B0604020202020204" pitchFamily="34" charset="0"/>
              </a:rPr>
              <a:t>endomorfo</a:t>
            </a:r>
            <a:r>
              <a:rPr lang="es-PR" altLang="es-PR" sz="2800" b="1" dirty="0">
                <a:latin typeface="Arial" panose="020B0604020202020204" pitchFamily="34" charset="0"/>
                <a:cs typeface="Arial" panose="020B0604020202020204" pitchFamily="34" charset="0"/>
              </a:rPr>
              <a:t>, </a:t>
            </a:r>
            <a:r>
              <a:rPr lang="es-PR" altLang="es-PR" sz="2800" b="1" dirty="0" err="1">
                <a:latin typeface="Arial" panose="020B0604020202020204" pitchFamily="34" charset="0"/>
                <a:cs typeface="Arial" panose="020B0604020202020204" pitchFamily="34" charset="0"/>
              </a:rPr>
              <a:t>ectomorfo</a:t>
            </a:r>
            <a:r>
              <a:rPr lang="es-PR" altLang="es-PR" sz="2800" b="1" dirty="0">
                <a:latin typeface="Arial" panose="020B0604020202020204" pitchFamily="34" charset="0"/>
                <a:cs typeface="Arial" panose="020B0604020202020204" pitchFamily="34" charset="0"/>
              </a:rPr>
              <a:t> y</a:t>
            </a:r>
          </a:p>
          <a:p>
            <a:pPr algn="l">
              <a:lnSpc>
                <a:spcPct val="80000"/>
              </a:lnSpc>
            </a:pPr>
            <a:r>
              <a:rPr lang="es-PR" altLang="es-PR" sz="2800" b="1" dirty="0" err="1">
                <a:latin typeface="Arial" panose="020B0604020202020204" pitchFamily="34" charset="0"/>
                <a:cs typeface="Arial" panose="020B0604020202020204" pitchFamily="34" charset="0"/>
              </a:rPr>
              <a:t>mesomorfo</a:t>
            </a:r>
            <a:r>
              <a:rPr lang="es-PR" altLang="es-PR" sz="2800" b="1" dirty="0">
                <a:latin typeface="Arial" panose="020B0604020202020204" pitchFamily="34" charset="0"/>
                <a:cs typeface="Arial" panose="020B0604020202020204" pitchFamily="34" charset="0"/>
              </a:rPr>
              <a:t>)</a:t>
            </a:r>
          </a:p>
        </p:txBody>
      </p:sp>
      <p:pic>
        <p:nvPicPr>
          <p:cNvPr id="21"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357" y="5101901"/>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2" name="WordArt 10"/>
          <p:cNvSpPr>
            <a:spLocks noChangeArrowheads="1" noChangeShapeType="1" noTextEdit="1"/>
          </p:cNvSpPr>
          <p:nvPr/>
        </p:nvSpPr>
        <p:spPr bwMode="auto">
          <a:xfrm>
            <a:off x="3276600" y="85348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23" name="WordArt 11"/>
          <p:cNvSpPr>
            <a:spLocks noChangeArrowheads="1" noChangeShapeType="1" noTextEdit="1"/>
          </p:cNvSpPr>
          <p:nvPr/>
        </p:nvSpPr>
        <p:spPr bwMode="auto">
          <a:xfrm>
            <a:off x="3352800" y="1955304"/>
            <a:ext cx="51816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pic>
        <p:nvPicPr>
          <p:cNvPr id="24" name="Picture 12" descr="ObsManA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957" y="491836"/>
            <a:ext cx="2268538"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5" name="Text Box 13"/>
          <p:cNvSpPr txBox="1">
            <a:spLocks noChangeArrowheads="1"/>
          </p:cNvSpPr>
          <p:nvPr/>
        </p:nvSpPr>
        <p:spPr bwMode="auto">
          <a:xfrm>
            <a:off x="923157" y="6098754"/>
            <a:ext cx="607570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Fluidos/líquidos (agua) vs. sólidos</a:t>
            </a:r>
          </a:p>
        </p:txBody>
      </p:sp>
      <p:pic>
        <p:nvPicPr>
          <p:cNvPr id="26" name="Picture 1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6021288"/>
            <a:ext cx="457200" cy="415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9534024"/>
      </p:ext>
    </p:extLst>
  </p:cSld>
  <p:clrMapOvr>
    <a:masterClrMapping/>
  </p:clrMapOvr>
  <p:transition spd="slow">
    <p:newsflash/>
    <p:sndAc>
      <p:stSnd>
        <p:snd r:embed="rId4" name="breeze.wav"/>
      </p:stSnd>
    </p:sndAc>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
          <p:cNvSpPr txBox="1">
            <a:spLocks noChangeArrowheads="1"/>
          </p:cNvSpPr>
          <p:nvPr/>
        </p:nvSpPr>
        <p:spPr bwMode="auto">
          <a:xfrm>
            <a:off x="842132" y="2492077"/>
            <a:ext cx="7847020"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a:latin typeface="Arial" panose="020B0604020202020204" pitchFamily="34" charset="0"/>
                <a:cs typeface="Arial" panose="020B0604020202020204" pitchFamily="34" charset="0"/>
              </a:rPr>
              <a:t>La estatura la determinan los factores genéticos</a:t>
            </a:r>
          </a:p>
        </p:txBody>
      </p:sp>
      <p:pic>
        <p:nvPicPr>
          <p:cNvPr id="30"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249207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4"/>
          <p:cNvSpPr txBox="1">
            <a:spLocks noChangeArrowheads="1"/>
          </p:cNvSpPr>
          <p:nvPr/>
        </p:nvSpPr>
        <p:spPr bwMode="auto">
          <a:xfrm>
            <a:off x="842132" y="3140968"/>
            <a:ext cx="7906332"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a:latin typeface="Arial" panose="020B0604020202020204" pitchFamily="34" charset="0"/>
                <a:cs typeface="Arial" panose="020B0604020202020204" pitchFamily="34" charset="0"/>
              </a:rPr>
              <a:t>El peso magro puede desarrollarse mediante </a:t>
            </a:r>
          </a:p>
          <a:p>
            <a:pPr algn="l">
              <a:lnSpc>
                <a:spcPct val="80000"/>
              </a:lnSpc>
            </a:pPr>
            <a:r>
              <a:rPr lang="es-PR" altLang="es-PR" sz="2600" b="1">
                <a:latin typeface="Arial" panose="020B0604020202020204" pitchFamily="34" charset="0"/>
                <a:cs typeface="Arial" panose="020B0604020202020204" pitchFamily="34" charset="0"/>
              </a:rPr>
              <a:t>ejercicios generales para desarrollo muscular, y</a:t>
            </a:r>
          </a:p>
          <a:p>
            <a:pPr algn="l">
              <a:lnSpc>
                <a:spcPct val="80000"/>
              </a:lnSpc>
            </a:pPr>
            <a:r>
              <a:rPr lang="es-PR" altLang="es-PR" sz="2600" b="1">
                <a:latin typeface="Arial" panose="020B0604020202020204" pitchFamily="34" charset="0"/>
                <a:cs typeface="Arial" panose="020B0604020202020204" pitchFamily="34" charset="0"/>
              </a:rPr>
              <a:t>a través de un programa de ejercicios con pesas</a:t>
            </a:r>
          </a:p>
        </p:txBody>
      </p:sp>
      <p:pic>
        <p:nvPicPr>
          <p:cNvPr id="32"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3074690"/>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6"/>
          <p:cNvSpPr>
            <a:spLocks noChangeArrowheads="1" noChangeShapeType="1" noTextEdit="1"/>
          </p:cNvSpPr>
          <p:nvPr/>
        </p:nvSpPr>
        <p:spPr bwMode="auto">
          <a:xfrm>
            <a:off x="2768815" y="658514"/>
            <a:ext cx="6051657" cy="4662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34" name="WordArt 7"/>
          <p:cNvSpPr>
            <a:spLocks noChangeArrowheads="1" noChangeShapeType="1" noTextEdit="1"/>
          </p:cNvSpPr>
          <p:nvPr/>
        </p:nvSpPr>
        <p:spPr bwMode="auto">
          <a:xfrm>
            <a:off x="3560903" y="1344314"/>
            <a:ext cx="452335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ENTRENAMIENTO -</a:t>
            </a:r>
          </a:p>
        </p:txBody>
      </p:sp>
      <p:sp>
        <p:nvSpPr>
          <p:cNvPr id="35" name="WordArt 8"/>
          <p:cNvSpPr>
            <a:spLocks noChangeArrowheads="1" noChangeShapeType="1" noTextEdit="1"/>
          </p:cNvSpPr>
          <p:nvPr/>
        </p:nvSpPr>
        <p:spPr bwMode="auto">
          <a:xfrm>
            <a:off x="4136967" y="1877714"/>
            <a:ext cx="331236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(Desarrollo)</a:t>
            </a:r>
          </a:p>
        </p:txBody>
      </p:sp>
      <p:sp>
        <p:nvSpPr>
          <p:cNvPr id="36" name="Text Box 9"/>
          <p:cNvSpPr txBox="1">
            <a:spLocks noChangeArrowheads="1"/>
          </p:cNvSpPr>
          <p:nvPr/>
        </p:nvSpPr>
        <p:spPr bwMode="auto">
          <a:xfrm>
            <a:off x="842132" y="4437112"/>
            <a:ext cx="741901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Los tipos físicos los determina también hasta</a:t>
            </a:r>
          </a:p>
          <a:p>
            <a:pPr algn="l">
              <a:lnSpc>
                <a:spcPct val="80000"/>
              </a:lnSpc>
            </a:pPr>
            <a:r>
              <a:rPr lang="es-PR" altLang="es-PR" sz="2600" b="1" dirty="0">
                <a:latin typeface="Arial" panose="020B0604020202020204" pitchFamily="34" charset="0"/>
                <a:cs typeface="Arial" panose="020B0604020202020204" pitchFamily="34" charset="0"/>
              </a:rPr>
              <a:t>cierto grado la herencia</a:t>
            </a:r>
          </a:p>
        </p:txBody>
      </p:sp>
      <p:pic>
        <p:nvPicPr>
          <p:cNvPr id="37"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44193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11"/>
          <p:cNvSpPr txBox="1">
            <a:spLocks noChangeArrowheads="1"/>
          </p:cNvSpPr>
          <p:nvPr/>
        </p:nvSpPr>
        <p:spPr bwMode="auto">
          <a:xfrm>
            <a:off x="842132" y="5400740"/>
            <a:ext cx="786305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El peso total del individuo puede ser modificado</a:t>
            </a:r>
          </a:p>
          <a:p>
            <a:pPr algn="l">
              <a:lnSpc>
                <a:spcPct val="80000"/>
              </a:lnSpc>
            </a:pPr>
            <a:r>
              <a:rPr lang="es-PR" altLang="es-PR" sz="2600" b="1" dirty="0">
                <a:latin typeface="Arial" panose="020B0604020202020204" pitchFamily="34" charset="0"/>
                <a:cs typeface="Arial" panose="020B0604020202020204" pitchFamily="34" charset="0"/>
              </a:rPr>
              <a:t>mediante los cambios en el balance calórico</a:t>
            </a:r>
          </a:p>
          <a:p>
            <a:pPr algn="l">
              <a:lnSpc>
                <a:spcPct val="80000"/>
              </a:lnSpc>
            </a:pPr>
            <a:r>
              <a:rPr lang="es-PR" altLang="es-PR" sz="2600" b="1" dirty="0">
                <a:latin typeface="Arial" panose="020B0604020202020204" pitchFamily="34" charset="0"/>
                <a:cs typeface="Arial" panose="020B0604020202020204" pitchFamily="34" charset="0"/>
              </a:rPr>
              <a:t>(ingesta calórica vs. gasto calórico)</a:t>
            </a:r>
          </a:p>
        </p:txBody>
      </p:sp>
      <p:pic>
        <p:nvPicPr>
          <p:cNvPr id="39" name="Picture 1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5367040"/>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3" descr="tri-sf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40" y="431501"/>
            <a:ext cx="2133600" cy="1827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33827730"/>
      </p:ext>
    </p:extLst>
  </p:cSld>
  <p:clrMapOvr>
    <a:masterClrMapping/>
  </p:clrMapOvr>
  <p:transition spd="slow">
    <p:newsflash/>
    <p:sndAc>
      <p:stSnd>
        <p:snd r:embed="rId4" name="breeze.wav"/>
      </p:stSnd>
    </p:sndAc>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912813" y="3442842"/>
            <a:ext cx="4347665"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latin typeface="Arial" panose="020B0604020202020204" pitchFamily="34" charset="0"/>
                <a:cs typeface="Arial" panose="020B0604020202020204" pitchFamily="34" charset="0"/>
              </a:rPr>
              <a:t>Programa con pesas</a:t>
            </a:r>
          </a:p>
        </p:txBody>
      </p:sp>
      <p:pic>
        <p:nvPicPr>
          <p:cNvPr id="20"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48275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4"/>
          <p:cNvSpPr txBox="1">
            <a:spLocks noChangeArrowheads="1"/>
          </p:cNvSpPr>
          <p:nvPr/>
        </p:nvSpPr>
        <p:spPr bwMode="auto">
          <a:xfrm>
            <a:off x="912813" y="5576442"/>
            <a:ext cx="4487126"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Programa isocinético</a:t>
            </a:r>
          </a:p>
        </p:txBody>
      </p:sp>
      <p:pic>
        <p:nvPicPr>
          <p:cNvPr id="22"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57666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3" name="WordArt 6"/>
          <p:cNvSpPr>
            <a:spLocks noChangeArrowheads="1" noChangeShapeType="1" noTextEdit="1"/>
          </p:cNvSpPr>
          <p:nvPr/>
        </p:nvSpPr>
        <p:spPr bwMode="auto">
          <a:xfrm>
            <a:off x="3581400" y="1098848"/>
            <a:ext cx="5181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POTENCIA MUSCULAR</a:t>
            </a:r>
          </a:p>
        </p:txBody>
      </p:sp>
      <p:sp>
        <p:nvSpPr>
          <p:cNvPr id="24" name="WordArt 7"/>
          <p:cNvSpPr>
            <a:spLocks noChangeArrowheads="1" noChangeShapeType="1" noTextEdit="1"/>
          </p:cNvSpPr>
          <p:nvPr/>
        </p:nvSpPr>
        <p:spPr bwMode="auto">
          <a:xfrm>
            <a:off x="3657600" y="2013248"/>
            <a:ext cx="51816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25" name="Picture 8" descr="WtLif-C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92696"/>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
          <p:cNvSpPr txBox="1">
            <a:spLocks noChangeArrowheads="1"/>
          </p:cNvSpPr>
          <p:nvPr/>
        </p:nvSpPr>
        <p:spPr bwMode="auto">
          <a:xfrm>
            <a:off x="912813" y="4471542"/>
            <a:ext cx="481574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Ejercicios pliométricos</a:t>
            </a:r>
          </a:p>
        </p:txBody>
      </p:sp>
      <p:pic>
        <p:nvPicPr>
          <p:cNvPr id="27"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471765"/>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2719842"/>
            <a:ext cx="2804833" cy="3523572"/>
          </a:xfrm>
          <a:prstGeom prst="rect">
            <a:avLst/>
          </a:prstGeom>
        </p:spPr>
      </p:pic>
    </p:spTree>
    <p:custDataLst>
      <p:tags r:id="rId1"/>
    </p:custDataLst>
    <p:extLst>
      <p:ext uri="{BB962C8B-B14F-4D97-AF65-F5344CB8AC3E}">
        <p14:creationId xmlns:p14="http://schemas.microsoft.com/office/powerpoint/2010/main" val="157082046"/>
      </p:ext>
    </p:extLst>
  </p:cSld>
  <p:clrMapOvr>
    <a:masterClrMapping/>
  </p:clrMapOvr>
  <p:transition spd="slow">
    <p:newsflash/>
    <p:sndAc>
      <p:stSnd>
        <p:snd r:embed="rId4" name="breeze.wav"/>
      </p:stSnd>
    </p:sndAc>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840804" y="3940845"/>
            <a:ext cx="79076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000" b="1" dirty="0">
                <a:solidFill>
                  <a:schemeClr val="tx1"/>
                </a:solidFill>
                <a:latin typeface="Arial" panose="020B0604020202020204" pitchFamily="34" charset="0"/>
                <a:cs typeface="Arial" panose="020B0604020202020204" pitchFamily="34" charset="0"/>
              </a:rPr>
              <a:t>Ejercicios repetidos cortos a una alta</a:t>
            </a:r>
          </a:p>
          <a:p>
            <a:pPr algn="l">
              <a:lnSpc>
                <a:spcPct val="90000"/>
              </a:lnSpc>
            </a:pPr>
            <a:r>
              <a:rPr lang="es-PR" altLang="es-PR" sz="3000" b="1" dirty="0">
                <a:solidFill>
                  <a:schemeClr val="tx1"/>
                </a:solidFill>
                <a:latin typeface="Arial" panose="020B0604020202020204" pitchFamily="34" charset="0"/>
                <a:cs typeface="Arial" panose="020B0604020202020204" pitchFamily="34" charset="0"/>
              </a:rPr>
              <a:t>Intensidad y velocidad</a:t>
            </a:r>
          </a:p>
        </p:txBody>
      </p:sp>
      <p:pic>
        <p:nvPicPr>
          <p:cNvPr id="20"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394471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4"/>
          <p:cNvSpPr txBox="1">
            <a:spLocks noChangeArrowheads="1"/>
          </p:cNvSpPr>
          <p:nvPr/>
        </p:nvSpPr>
        <p:spPr bwMode="auto">
          <a:xfrm>
            <a:off x="840805" y="5055567"/>
            <a:ext cx="77739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3000" b="1" dirty="0">
                <a:solidFill>
                  <a:schemeClr val="tx1"/>
                </a:solidFill>
                <a:latin typeface="Arial" panose="020B0604020202020204" pitchFamily="34" charset="0"/>
                <a:cs typeface="Arial" panose="020B0604020202020204" pitchFamily="34" charset="0"/>
              </a:rPr>
              <a:t>Programa de ejercicios a </a:t>
            </a:r>
            <a:r>
              <a:rPr lang="es-PR" altLang="es-PR" sz="3000" b="1" dirty="0" err="1">
                <a:solidFill>
                  <a:schemeClr val="tx1"/>
                </a:solidFill>
                <a:latin typeface="Arial" panose="020B0604020202020204" pitchFamily="34" charset="0"/>
                <a:cs typeface="Arial" panose="020B0604020202020204" pitchFamily="34" charset="0"/>
              </a:rPr>
              <a:t>intérvalos</a:t>
            </a:r>
            <a:endParaRPr lang="es-PR" altLang="es-PR" sz="3000" b="1" dirty="0">
              <a:solidFill>
                <a:schemeClr val="tx1"/>
              </a:solidFill>
              <a:latin typeface="Arial" panose="020B0604020202020204" pitchFamily="34" charset="0"/>
              <a:cs typeface="Arial" panose="020B0604020202020204" pitchFamily="34" charset="0"/>
            </a:endParaRPr>
          </a:p>
        </p:txBody>
      </p:sp>
      <p:pic>
        <p:nvPicPr>
          <p:cNvPr id="22"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501975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6"/>
          <p:cNvSpPr txBox="1">
            <a:spLocks noChangeArrowheads="1"/>
          </p:cNvSpPr>
          <p:nvPr/>
        </p:nvSpPr>
        <p:spPr bwMode="auto">
          <a:xfrm>
            <a:off x="840805" y="5847655"/>
            <a:ext cx="6971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3000" b="1" dirty="0">
                <a:solidFill>
                  <a:schemeClr val="tx1"/>
                </a:solidFill>
                <a:latin typeface="Arial" panose="020B0604020202020204" pitchFamily="34" charset="0"/>
                <a:cs typeface="Arial" panose="020B0604020202020204" pitchFamily="34" charset="0"/>
              </a:rPr>
              <a:t>Programa de ejercicios en circuito</a:t>
            </a:r>
          </a:p>
        </p:txBody>
      </p:sp>
      <p:pic>
        <p:nvPicPr>
          <p:cNvPr id="24"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58118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urdle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84" y="646107"/>
            <a:ext cx="4038600" cy="2935287"/>
          </a:xfrm>
          <a:prstGeom prst="rect">
            <a:avLst/>
          </a:prstGeom>
          <a:noFill/>
          <a:extLst>
            <a:ext uri="{909E8E84-426E-40DD-AFC4-6F175D3DCCD1}">
              <a14:hiddenFill xmlns:a14="http://schemas.microsoft.com/office/drawing/2010/main">
                <a:solidFill>
                  <a:srgbClr val="FFFFFF"/>
                </a:solidFill>
              </a14:hiddenFill>
            </a:ext>
          </a:extLst>
        </p:spPr>
      </p:pic>
      <p:sp>
        <p:nvSpPr>
          <p:cNvPr id="26" name="WordArt 9"/>
          <p:cNvSpPr>
            <a:spLocks noChangeArrowheads="1" noChangeShapeType="1" noTextEdit="1"/>
          </p:cNvSpPr>
          <p:nvPr/>
        </p:nvSpPr>
        <p:spPr bwMode="auto">
          <a:xfrm>
            <a:off x="4576192" y="842392"/>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27" name="WordArt 10"/>
          <p:cNvSpPr>
            <a:spLocks noChangeArrowheads="1" noChangeShapeType="1" noTextEdit="1"/>
          </p:cNvSpPr>
          <p:nvPr/>
        </p:nvSpPr>
        <p:spPr bwMode="auto">
          <a:xfrm>
            <a:off x="4728592" y="2362200"/>
            <a:ext cx="3810000"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MÉTODO DE</a:t>
            </a:r>
          </a:p>
        </p:txBody>
      </p:sp>
      <p:sp>
        <p:nvSpPr>
          <p:cNvPr id="28" name="WordArt 11"/>
          <p:cNvSpPr>
            <a:spLocks noChangeArrowheads="1" noChangeShapeType="1" noTextEdit="1"/>
          </p:cNvSpPr>
          <p:nvPr/>
        </p:nvSpPr>
        <p:spPr bwMode="auto">
          <a:xfrm>
            <a:off x="4576192" y="1451992"/>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
        <p:nvSpPr>
          <p:cNvPr id="29" name="WordArt 12"/>
          <p:cNvSpPr>
            <a:spLocks noChangeArrowheads="1" noChangeShapeType="1" noTextEdit="1"/>
          </p:cNvSpPr>
          <p:nvPr/>
        </p:nvSpPr>
        <p:spPr bwMode="auto">
          <a:xfrm>
            <a:off x="4652392" y="2971800"/>
            <a:ext cx="3810000"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ENTRENAMIENTO</a:t>
            </a:r>
          </a:p>
        </p:txBody>
      </p:sp>
    </p:spTree>
    <p:custDataLst>
      <p:tags r:id="rId1"/>
    </p:custDataLst>
    <p:extLst>
      <p:ext uri="{BB962C8B-B14F-4D97-AF65-F5344CB8AC3E}">
        <p14:creationId xmlns:p14="http://schemas.microsoft.com/office/powerpoint/2010/main" val="413085713"/>
      </p:ext>
    </p:extLst>
  </p:cSld>
  <p:clrMapOvr>
    <a:masterClrMapping/>
  </p:clrMapOvr>
  <p:transition spd="slow">
    <p:newsflash/>
    <p:sndAc>
      <p:stSnd>
        <p:snd r:embed="rId4" name="breeze.wav"/>
      </p:stSnd>
    </p:sndAc>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2B2C7BD-305B-439D-B686-9EE2C1389DF5}"/>
              </a:ext>
            </a:extLst>
          </p:cNvPr>
          <p:cNvSpPr>
            <a:spLocks/>
          </p:cNvSpPr>
          <p:nvPr/>
        </p:nvSpPr>
        <p:spPr bwMode="auto">
          <a:xfrm>
            <a:off x="2483768" y="620688"/>
            <a:ext cx="6408712"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3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300" b="0" dirty="0">
                <a:solidFill>
                  <a:srgbClr val="484876"/>
                </a:solidFill>
                <a:effectLst>
                  <a:outerShdw blurRad="38100" dist="38100" dir="2700000" algn="tl">
                    <a:srgbClr val="C0C0C0"/>
                  </a:outerShdw>
                </a:effectLst>
                <a:latin typeface="Arial Black" pitchFamily="34" charset="0"/>
                <a:cs typeface="Arial" charset="0"/>
              </a:rPr>
            </a:br>
            <a:r>
              <a:rPr lang="es-PR" altLang="es-PR" sz="2300" b="0" i="1" dirty="0">
                <a:solidFill>
                  <a:srgbClr val="484876"/>
                </a:solidFill>
                <a:effectLst>
                  <a:outerShdw blurRad="38100" dist="38100" dir="2700000" algn="tl">
                    <a:srgbClr val="C0C0C0"/>
                  </a:outerShdw>
                </a:effectLst>
                <a:latin typeface="Arial Black" pitchFamily="34" charset="0"/>
                <a:cs typeface="Arial" charset="0"/>
              </a:rPr>
              <a:t>METODOLOGÍA Y PERIODIZACIÓN</a:t>
            </a:r>
          </a:p>
        </p:txBody>
      </p:sp>
      <p:sp>
        <p:nvSpPr>
          <p:cNvPr id="13" name="Title 1">
            <a:extLst>
              <a:ext uri="{FF2B5EF4-FFF2-40B4-BE49-F238E27FC236}">
                <a16:creationId xmlns:a16="http://schemas.microsoft.com/office/drawing/2014/main" id="{E0F262C1-9D62-414A-8271-664DE3553689}"/>
              </a:ext>
            </a:extLst>
          </p:cNvPr>
          <p:cNvSpPr>
            <a:spLocks/>
          </p:cNvSpPr>
          <p:nvPr/>
        </p:nvSpPr>
        <p:spPr bwMode="auto">
          <a:xfrm>
            <a:off x="2771800" y="1997383"/>
            <a:ext cx="5976664"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500" b="0" dirty="0">
                <a:solidFill>
                  <a:srgbClr val="660033"/>
                </a:solidFill>
                <a:effectLst>
                  <a:outerShdw blurRad="38100" dist="38100" dir="2700000" algn="tl">
                    <a:srgbClr val="C0C0C0"/>
                  </a:outerShdw>
                </a:effectLst>
                <a:latin typeface="Arial Black" pitchFamily="34" charset="0"/>
                <a:cs typeface="Arial" charset="0"/>
              </a:rPr>
              <a:t>EFECTOS DEL ENTRENAMIENTO</a:t>
            </a:r>
            <a:endParaRPr lang="es-PR" altLang="es-PR" sz="2500" b="0" i="1" dirty="0">
              <a:solidFill>
                <a:srgbClr val="660033"/>
              </a:solidFill>
              <a:effectLst>
                <a:outerShdw blurRad="38100" dist="38100" dir="2700000" algn="tl">
                  <a:srgbClr val="C0C0C0"/>
                </a:outerShdw>
              </a:effectLst>
              <a:latin typeface="Arial Black" pitchFamily="34" charset="0"/>
              <a:cs typeface="Arial" charset="0"/>
            </a:endParaRPr>
          </a:p>
        </p:txBody>
      </p:sp>
      <p:sp>
        <p:nvSpPr>
          <p:cNvPr id="14" name="Text Box 6">
            <a:extLst>
              <a:ext uri="{FF2B5EF4-FFF2-40B4-BE49-F238E27FC236}">
                <a16:creationId xmlns:a16="http://schemas.microsoft.com/office/drawing/2014/main" id="{B0E9CF44-E8FD-4554-8A59-3F0D9CDC6C95}"/>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Tomado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11),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sp>
        <p:nvSpPr>
          <p:cNvPr id="15" name="Rectangle 14">
            <a:extLst>
              <a:ext uri="{FF2B5EF4-FFF2-40B4-BE49-F238E27FC236}">
                <a16:creationId xmlns:a16="http://schemas.microsoft.com/office/drawing/2014/main" id="{A8FAB93E-88BB-4E3E-8BBD-3C31BF2A6F6C}"/>
              </a:ext>
            </a:extLst>
          </p:cNvPr>
          <p:cNvSpPr/>
          <p:nvPr/>
        </p:nvSpPr>
        <p:spPr>
          <a:xfrm>
            <a:off x="2483768" y="1436993"/>
            <a:ext cx="6050662" cy="424732"/>
          </a:xfrm>
          <a:prstGeom prst="rect">
            <a:avLst/>
          </a:prstGeom>
        </p:spPr>
        <p:txBody>
          <a:bodyPr wrap="square">
            <a:spAutoFit/>
          </a:bodyPr>
          <a:lstStyle/>
          <a:p>
            <a:pPr algn="ctr" eaLnBrk="1" hangingPunct="1">
              <a:lnSpc>
                <a:spcPct val="90000"/>
              </a:lnSpc>
            </a:pPr>
            <a:r>
              <a:rPr lang="es-PR" altLang="es-PR" sz="24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BASES PARA EL: </a:t>
            </a:r>
            <a:r>
              <a:rPr lang="es-PR" altLang="es-PR" sz="2400" i="1"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ENTRENAMIENTO</a:t>
            </a:r>
            <a:endParaRPr lang="es-PR" altLang="es-PR" sz="24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pic>
        <p:nvPicPr>
          <p:cNvPr id="16" name="Picture 15" descr="CURVHEAD">
            <a:extLst>
              <a:ext uri="{FF2B5EF4-FFF2-40B4-BE49-F238E27FC236}">
                <a16:creationId xmlns:a16="http://schemas.microsoft.com/office/drawing/2014/main" id="{91860BB0-AB53-494A-9F6D-A88886C0EE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5" y="1875973"/>
            <a:ext cx="6264695" cy="68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A person jumping in the air&#10;&#10;Description automatically generated">
            <a:extLst>
              <a:ext uri="{FF2B5EF4-FFF2-40B4-BE49-F238E27FC236}">
                <a16:creationId xmlns:a16="http://schemas.microsoft.com/office/drawing/2014/main" id="{3ACA84E5-30F8-46B8-9C8E-3AD01B9134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9496" y="2646657"/>
            <a:ext cx="4690976" cy="3374631"/>
          </a:xfrm>
          <a:prstGeom prst="rect">
            <a:avLst/>
          </a:prstGeom>
        </p:spPr>
      </p:pic>
      <p:sp>
        <p:nvSpPr>
          <p:cNvPr id="18" name="Text Box 9">
            <a:extLst>
              <a:ext uri="{FF2B5EF4-FFF2-40B4-BE49-F238E27FC236}">
                <a16:creationId xmlns:a16="http://schemas.microsoft.com/office/drawing/2014/main" id="{CAA7644C-A0C3-4E64-A0A5-022857C1A1F0}"/>
              </a:ext>
            </a:extLst>
          </p:cNvPr>
          <p:cNvSpPr txBox="1">
            <a:spLocks noChangeArrowheads="1"/>
          </p:cNvSpPr>
          <p:nvPr/>
        </p:nvSpPr>
        <p:spPr bwMode="auto">
          <a:xfrm>
            <a:off x="1086428" y="3140968"/>
            <a:ext cx="3012292" cy="6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4400" b="1" dirty="0" err="1">
                <a:solidFill>
                  <a:srgbClr val="26263E"/>
                </a:solidFill>
                <a:latin typeface="Arial" panose="020B0604020202020204" pitchFamily="34" charset="0"/>
                <a:cs typeface="Arial" panose="020B0604020202020204" pitchFamily="34" charset="0"/>
              </a:rPr>
              <a:t>Inmediáto</a:t>
            </a:r>
            <a:endParaRPr lang="es-PR" altLang="es-PR" sz="4000" b="1" i="1" dirty="0">
              <a:solidFill>
                <a:srgbClr val="26263E"/>
              </a:solidFill>
              <a:latin typeface="Arial" panose="020B0604020202020204" pitchFamily="34" charset="0"/>
              <a:cs typeface="Arial" panose="020B0604020202020204" pitchFamily="34" charset="0"/>
            </a:endParaRPr>
          </a:p>
        </p:txBody>
      </p:sp>
      <p:pic>
        <p:nvPicPr>
          <p:cNvPr id="19" name="Picture 10" descr="PntBlue1">
            <a:extLst>
              <a:ext uri="{FF2B5EF4-FFF2-40B4-BE49-F238E27FC236}">
                <a16:creationId xmlns:a16="http://schemas.microsoft.com/office/drawing/2014/main" id="{BC93D3F5-75AA-4D81-B103-74028E51A5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068960"/>
            <a:ext cx="656639" cy="5985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a:extLst>
              <a:ext uri="{FF2B5EF4-FFF2-40B4-BE49-F238E27FC236}">
                <a16:creationId xmlns:a16="http://schemas.microsoft.com/office/drawing/2014/main" id="{7C047DAD-2EDB-417A-BBED-0C593FD91A32}"/>
              </a:ext>
            </a:extLst>
          </p:cNvPr>
          <p:cNvSpPr txBox="1">
            <a:spLocks noChangeArrowheads="1"/>
          </p:cNvSpPr>
          <p:nvPr/>
        </p:nvSpPr>
        <p:spPr bwMode="auto">
          <a:xfrm>
            <a:off x="1117204" y="4221088"/>
            <a:ext cx="3012292" cy="6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4400" b="1" dirty="0">
                <a:solidFill>
                  <a:srgbClr val="26263E"/>
                </a:solidFill>
                <a:latin typeface="Arial" panose="020B0604020202020204" pitchFamily="34" charset="0"/>
                <a:cs typeface="Arial" panose="020B0604020202020204" pitchFamily="34" charset="0"/>
              </a:rPr>
              <a:t>Tardío</a:t>
            </a:r>
            <a:endParaRPr lang="es-PR" altLang="es-PR" sz="4000" b="1" i="1" dirty="0">
              <a:solidFill>
                <a:srgbClr val="26263E"/>
              </a:solidFill>
              <a:latin typeface="Arial" panose="020B0604020202020204" pitchFamily="34" charset="0"/>
              <a:cs typeface="Arial" panose="020B0604020202020204" pitchFamily="34" charset="0"/>
            </a:endParaRPr>
          </a:p>
        </p:txBody>
      </p:sp>
      <p:pic>
        <p:nvPicPr>
          <p:cNvPr id="21" name="Picture 10" descr="PntBlue1">
            <a:extLst>
              <a:ext uri="{FF2B5EF4-FFF2-40B4-BE49-F238E27FC236}">
                <a16:creationId xmlns:a16="http://schemas.microsoft.com/office/drawing/2014/main" id="{6375C9A6-7FF6-4427-986A-5D37FDE66F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320" y="4149080"/>
            <a:ext cx="656639" cy="5985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9">
            <a:extLst>
              <a:ext uri="{FF2B5EF4-FFF2-40B4-BE49-F238E27FC236}">
                <a16:creationId xmlns:a16="http://schemas.microsoft.com/office/drawing/2014/main" id="{0A9DAB73-929A-4C0C-ABCC-20AA1022E785}"/>
              </a:ext>
            </a:extLst>
          </p:cNvPr>
          <p:cNvSpPr txBox="1">
            <a:spLocks noChangeArrowheads="1"/>
          </p:cNvSpPr>
          <p:nvPr/>
        </p:nvSpPr>
        <p:spPr bwMode="auto">
          <a:xfrm>
            <a:off x="1086428" y="5315260"/>
            <a:ext cx="3300324" cy="6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4400" b="1" dirty="0">
                <a:solidFill>
                  <a:srgbClr val="26263E"/>
                </a:solidFill>
                <a:latin typeface="Arial" panose="020B0604020202020204" pitchFamily="34" charset="0"/>
                <a:cs typeface="Arial" panose="020B0604020202020204" pitchFamily="34" charset="0"/>
              </a:rPr>
              <a:t>Cumulativo</a:t>
            </a:r>
            <a:endParaRPr lang="es-PR" altLang="es-PR" sz="4000" b="1" i="1" dirty="0">
              <a:solidFill>
                <a:srgbClr val="26263E"/>
              </a:solidFill>
              <a:latin typeface="Arial" panose="020B0604020202020204" pitchFamily="34" charset="0"/>
              <a:cs typeface="Arial" panose="020B0604020202020204" pitchFamily="34" charset="0"/>
            </a:endParaRPr>
          </a:p>
        </p:txBody>
      </p:sp>
      <p:pic>
        <p:nvPicPr>
          <p:cNvPr id="23" name="Picture 10" descr="PntBlue1">
            <a:extLst>
              <a:ext uri="{FF2B5EF4-FFF2-40B4-BE49-F238E27FC236}">
                <a16:creationId xmlns:a16="http://schemas.microsoft.com/office/drawing/2014/main" id="{B082EE50-EE19-4359-AB4A-6369D7F00C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5243252"/>
            <a:ext cx="656639" cy="598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sport, person, tennis, indoor&#10;&#10;Description automatically generated">
            <a:extLst>
              <a:ext uri="{FF2B5EF4-FFF2-40B4-BE49-F238E27FC236}">
                <a16:creationId xmlns:a16="http://schemas.microsoft.com/office/drawing/2014/main" id="{DF68F2E0-E7F2-4B44-AA65-A2A7D93CF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08" y="548580"/>
            <a:ext cx="2555776" cy="2341168"/>
          </a:xfrm>
          <a:prstGeom prst="rect">
            <a:avLst/>
          </a:prstGeom>
          <a:effectLst>
            <a:softEdge rad="317500"/>
          </a:effectLst>
        </p:spPr>
      </p:pic>
    </p:spTree>
    <p:custDataLst>
      <p:tags r:id="rId1"/>
    </p:custDataLst>
    <p:extLst>
      <p:ext uri="{BB962C8B-B14F-4D97-AF65-F5344CB8AC3E}">
        <p14:creationId xmlns:p14="http://schemas.microsoft.com/office/powerpoint/2010/main" val="1640576769"/>
      </p:ext>
    </p:extLst>
  </p:cSld>
  <p:clrMapOvr>
    <a:masterClrMapping/>
  </p:clrMapOvr>
  <p:transition spd="slow">
    <p:newsflash/>
    <p:sndAc>
      <p:stSnd>
        <p:snd r:embed="rId4" name="breeze.wav"/>
      </p:stSnd>
    </p:sndAc>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WordArt 2"/>
          <p:cNvSpPr>
            <a:spLocks noChangeArrowheads="1" noChangeShapeType="1" noTextEdit="1"/>
          </p:cNvSpPr>
          <p:nvPr/>
        </p:nvSpPr>
        <p:spPr bwMode="auto">
          <a:xfrm>
            <a:off x="4576192" y="1093639"/>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31" name="WordArt 3"/>
          <p:cNvSpPr>
            <a:spLocks noChangeArrowheads="1" noChangeShapeType="1" noTextEdit="1"/>
          </p:cNvSpPr>
          <p:nvPr/>
        </p:nvSpPr>
        <p:spPr bwMode="auto">
          <a:xfrm>
            <a:off x="4499992" y="2770039"/>
            <a:ext cx="41910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SINÓNIMOS -</a:t>
            </a:r>
          </a:p>
        </p:txBody>
      </p:sp>
      <p:sp>
        <p:nvSpPr>
          <p:cNvPr id="32" name="Text Box 4"/>
          <p:cNvSpPr txBox="1">
            <a:spLocks noChangeArrowheads="1"/>
          </p:cNvSpPr>
          <p:nvPr/>
        </p:nvSpPr>
        <p:spPr bwMode="auto">
          <a:xfrm>
            <a:off x="1247044" y="4050358"/>
            <a:ext cx="28209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Velocidad</a:t>
            </a:r>
          </a:p>
        </p:txBody>
      </p:sp>
      <p:pic>
        <p:nvPicPr>
          <p:cNvPr id="33"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9" y="4171726"/>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6"/>
          <p:cNvSpPr txBox="1">
            <a:spLocks noChangeArrowheads="1"/>
          </p:cNvSpPr>
          <p:nvPr/>
        </p:nvSpPr>
        <p:spPr bwMode="auto">
          <a:xfrm>
            <a:off x="1259632" y="5395863"/>
            <a:ext cx="366799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Explosividad</a:t>
            </a:r>
          </a:p>
        </p:txBody>
      </p:sp>
      <p:pic>
        <p:nvPicPr>
          <p:cNvPr id="35"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9" y="5502025"/>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8"/>
          <p:cNvSpPr txBox="1">
            <a:spLocks noChangeArrowheads="1"/>
          </p:cNvSpPr>
          <p:nvPr/>
        </p:nvSpPr>
        <p:spPr bwMode="auto">
          <a:xfrm>
            <a:off x="5778542" y="4243551"/>
            <a:ext cx="2537874" cy="5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70000"/>
              </a:lnSpc>
            </a:pPr>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Potencia</a:t>
            </a:r>
          </a:p>
        </p:txBody>
      </p:sp>
      <p:pic>
        <p:nvPicPr>
          <p:cNvPr id="37"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3790" y="4163196"/>
            <a:ext cx="618760" cy="56321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StartS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35" y="652091"/>
            <a:ext cx="4214546" cy="3139372"/>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39" name="WordArt 11"/>
          <p:cNvSpPr>
            <a:spLocks noChangeArrowheads="1" noChangeShapeType="1" noTextEdit="1"/>
          </p:cNvSpPr>
          <p:nvPr/>
        </p:nvSpPr>
        <p:spPr bwMode="auto">
          <a:xfrm>
            <a:off x="4576192" y="1801664"/>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Tree>
    <p:custDataLst>
      <p:tags r:id="rId1"/>
    </p:custDataLst>
    <p:extLst>
      <p:ext uri="{BB962C8B-B14F-4D97-AF65-F5344CB8AC3E}">
        <p14:creationId xmlns:p14="http://schemas.microsoft.com/office/powerpoint/2010/main" val="1903837467"/>
      </p:ext>
    </p:extLst>
  </p:cSld>
  <p:clrMapOvr>
    <a:masterClrMapping/>
  </p:clrMapOvr>
  <p:transition spd="slow">
    <p:newsflash/>
    <p:sndAc>
      <p:stSnd>
        <p:snd r:embed="rId4" name="breeze.wav"/>
      </p:stSnd>
    </p:sndAc>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2"/>
          <p:cNvSpPr>
            <a:spLocks noChangeArrowheads="1" noChangeShapeType="1" noTextEdit="1"/>
          </p:cNvSpPr>
          <p:nvPr/>
        </p:nvSpPr>
        <p:spPr bwMode="auto">
          <a:xfrm>
            <a:off x="3352800" y="136321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MOTORA</a:t>
            </a:r>
          </a:p>
        </p:txBody>
      </p:sp>
      <p:sp>
        <p:nvSpPr>
          <p:cNvPr id="13" name="WordArt 3"/>
          <p:cNvSpPr>
            <a:spLocks noChangeArrowheads="1" noChangeShapeType="1" noTextEdit="1"/>
          </p:cNvSpPr>
          <p:nvPr/>
        </p:nvSpPr>
        <p:spPr bwMode="auto">
          <a:xfrm>
            <a:off x="3429000" y="2811016"/>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sp>
        <p:nvSpPr>
          <p:cNvPr id="14" name="Text Box 4"/>
          <p:cNvSpPr txBox="1">
            <a:spLocks noChangeArrowheads="1"/>
          </p:cNvSpPr>
          <p:nvPr/>
        </p:nvSpPr>
        <p:spPr bwMode="auto">
          <a:xfrm>
            <a:off x="1109326" y="4442301"/>
            <a:ext cx="792717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600" b="1" dirty="0">
                <a:latin typeface="Arial" panose="020B0604020202020204" pitchFamily="34" charset="0"/>
                <a:cs typeface="Arial" panose="020B0604020202020204" pitchFamily="34" charset="0"/>
              </a:rPr>
              <a:t>Específico para la actividad</a:t>
            </a:r>
          </a:p>
        </p:txBody>
      </p:sp>
      <p:pic>
        <p:nvPicPr>
          <p:cNvPr id="1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86" y="4509120"/>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6"/>
          <p:cNvSpPr txBox="1">
            <a:spLocks noChangeArrowheads="1"/>
          </p:cNvSpPr>
          <p:nvPr/>
        </p:nvSpPr>
        <p:spPr bwMode="auto">
          <a:xfrm>
            <a:off x="1109326" y="5509101"/>
            <a:ext cx="694292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600" b="1" dirty="0">
                <a:latin typeface="Arial" panose="020B0604020202020204" pitchFamily="34" charset="0"/>
                <a:cs typeface="Arial" panose="020B0604020202020204" pitchFamily="34" charset="0"/>
              </a:rPr>
              <a:t>No puede ser entrenado</a:t>
            </a:r>
          </a:p>
        </p:txBody>
      </p:sp>
      <p:pic>
        <p:nvPicPr>
          <p:cNvPr id="1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86" y="5577507"/>
            <a:ext cx="760413" cy="6921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ickSc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1216"/>
            <a:ext cx="2633663" cy="3657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3251339"/>
      </p:ext>
    </p:extLst>
  </p:cSld>
  <p:clrMapOvr>
    <a:masterClrMapping/>
  </p:clrMapOvr>
  <p:transition spd="slow">
    <p:newsflash/>
    <p:sndAc>
      <p:stSnd>
        <p:snd r:embed="rId4" name="breeze.wav"/>
      </p:stSnd>
    </p:sndAc>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63713" y="766763"/>
            <a:ext cx="71294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4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ASUNTOS IMPORTANTES DEL CURSO:</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LECTURAS PRIORITARIAS</a:t>
            </a:r>
          </a:p>
        </p:txBody>
      </p:sp>
      <p:pic>
        <p:nvPicPr>
          <p:cNvPr id="1697815" name="Picture 23" descr="LECTURAS_imp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620713"/>
            <a:ext cx="1658938"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697816" name="Picture 24"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63" y="237013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7817" name="Text Box 25"/>
          <p:cNvSpPr txBox="1">
            <a:spLocks noChangeArrowheads="1"/>
          </p:cNvSpPr>
          <p:nvPr/>
        </p:nvSpPr>
        <p:spPr bwMode="auto">
          <a:xfrm>
            <a:off x="754063" y="2297113"/>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Leer esta presentación:</a:t>
            </a:r>
          </a:p>
        </p:txBody>
      </p:sp>
      <p:sp>
        <p:nvSpPr>
          <p:cNvPr id="1697818" name="Text Box 26"/>
          <p:cNvSpPr txBox="1">
            <a:spLocks noChangeArrowheads="1"/>
          </p:cNvSpPr>
          <p:nvPr/>
        </p:nvSpPr>
        <p:spPr bwMode="auto">
          <a:xfrm>
            <a:off x="755650" y="2890838"/>
            <a:ext cx="80645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i="1">
                <a:effectLst>
                  <a:outerShdw blurRad="38100" dist="38100" dir="2700000" algn="tl">
                    <a:srgbClr val="C0C0C0"/>
                  </a:outerShdw>
                </a:effectLst>
                <a:hlinkClick r:id="rId7"/>
              </a:rPr>
              <a:t>http://www.saludmed.com/nutricionentrena/presentaciones/P1_B-O_Fundamentos_HPER-3480.pdf</a:t>
            </a:r>
            <a:endParaRPr lang="en-US" altLang="es-PR" sz="3100" i="1">
              <a:effectLst>
                <a:outerShdw blurRad="38100" dist="38100" dir="2700000" algn="tl">
                  <a:srgbClr val="C0C0C0"/>
                </a:outerShdw>
              </a:effectLst>
              <a:latin typeface="Arial" charset="0"/>
            </a:endParaRPr>
          </a:p>
        </p:txBody>
      </p:sp>
      <p:pic>
        <p:nvPicPr>
          <p:cNvPr id="1697819" name="Picture 27"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63" y="38100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7820" name="Text Box 28"/>
          <p:cNvSpPr txBox="1">
            <a:spLocks noChangeArrowheads="1"/>
          </p:cNvSpPr>
          <p:nvPr/>
        </p:nvSpPr>
        <p:spPr bwMode="auto">
          <a:xfrm>
            <a:off x="754063" y="37369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Leer la orientación del curso:</a:t>
            </a:r>
          </a:p>
        </p:txBody>
      </p:sp>
      <p:sp>
        <p:nvSpPr>
          <p:cNvPr id="1697821" name="Text Box 29"/>
          <p:cNvSpPr txBox="1">
            <a:spLocks noChangeArrowheads="1"/>
          </p:cNvSpPr>
          <p:nvPr/>
        </p:nvSpPr>
        <p:spPr bwMode="auto">
          <a:xfrm>
            <a:off x="754063" y="4379913"/>
            <a:ext cx="80660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i="1">
                <a:effectLst>
                  <a:outerShdw blurRad="38100" dist="38100" dir="2700000" algn="tl">
                    <a:srgbClr val="C0C0C0"/>
                  </a:outerShdw>
                </a:effectLst>
                <a:hlinkClick r:id="rId8"/>
              </a:rPr>
              <a:t>http://www.saludmed.com/nutricionentrena/bienvenida/I1_B-O_Orientacion_HPER-3480.html</a:t>
            </a:r>
            <a:endParaRPr lang="en-US" altLang="es-PR" sz="3100" i="1">
              <a:effectLst>
                <a:outerShdw blurRad="38100" dist="38100" dir="2700000" algn="tl">
                  <a:srgbClr val="C0C0C0"/>
                </a:outerShdw>
              </a:effectLst>
              <a:latin typeface="Arial" charset="0"/>
            </a:endParaRPr>
          </a:p>
        </p:txBody>
      </p:sp>
      <p:pic>
        <p:nvPicPr>
          <p:cNvPr id="1697822" name="Picture 30"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63" y="517683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7823" name="Text Box 31"/>
          <p:cNvSpPr txBox="1">
            <a:spLocks noChangeArrowheads="1"/>
          </p:cNvSpPr>
          <p:nvPr/>
        </p:nvSpPr>
        <p:spPr bwMode="auto">
          <a:xfrm>
            <a:off x="754063" y="5191125"/>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Leer el prontuario:</a:t>
            </a:r>
          </a:p>
        </p:txBody>
      </p:sp>
      <p:sp>
        <p:nvSpPr>
          <p:cNvPr id="1697824" name="Text Box 32"/>
          <p:cNvSpPr txBox="1">
            <a:spLocks noChangeArrowheads="1"/>
          </p:cNvSpPr>
          <p:nvPr/>
        </p:nvSpPr>
        <p:spPr bwMode="auto">
          <a:xfrm>
            <a:off x="754063" y="5680075"/>
            <a:ext cx="80660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i="1">
                <a:effectLst>
                  <a:outerShdw blurRad="38100" dist="38100" dir="2700000" algn="tl">
                    <a:srgbClr val="C0C0C0"/>
                  </a:outerShdw>
                </a:effectLst>
                <a:hlinkClick r:id="rId9"/>
              </a:rPr>
              <a:t>http://www.saludmed.com/nutricionentrena/prontuario/HPER-3480_PRN.pdf</a:t>
            </a:r>
            <a:endParaRPr lang="en-US" altLang="es-PR" sz="3100" i="1">
              <a:effectLst>
                <a:outerShdw blurRad="38100" dist="38100" dir="2700000" algn="tl">
                  <a:srgbClr val="C0C0C0"/>
                </a:outerShdw>
              </a:effectLst>
              <a:latin typeface="Arial" charset="0"/>
            </a:endParaRPr>
          </a:p>
        </p:txBody>
      </p:sp>
    </p:spTree>
    <p:custDataLst>
      <p:tags r:id="rId1"/>
    </p:custDataLst>
  </p:cSld>
  <p:clrMapOvr>
    <a:masterClrMapping/>
  </p:clrMapOvr>
  <p:transition spd="slow">
    <p:wipe dir="u"/>
    <p:sndAc>
      <p:stSnd>
        <p:snd r:embed="rId4" name="whoosh.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4211638" y="1604963"/>
            <a:ext cx="4752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600" b="0">
                <a:solidFill>
                  <a:srgbClr val="484876"/>
                </a:solidFill>
                <a:effectLst>
                  <a:outerShdw blurRad="38100" dist="38100" dir="2700000" algn="tl">
                    <a:srgbClr val="C0C0C0"/>
                  </a:outerShdw>
                </a:effectLst>
                <a:latin typeface="Arial Black" pitchFamily="34" charset="0"/>
                <a:cs typeface="Arial" charset="0"/>
              </a:rPr>
              <a:t>BOSQUEJO</a:t>
            </a:r>
          </a:p>
        </p:txBody>
      </p:sp>
      <p:pic>
        <p:nvPicPr>
          <p:cNvPr id="1831939" name="Picture 3"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4210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1940" name="Text Box 4"/>
          <p:cNvSpPr txBox="1">
            <a:spLocks noChangeArrowheads="1"/>
          </p:cNvSpPr>
          <p:nvPr/>
        </p:nvSpPr>
        <p:spPr bwMode="auto">
          <a:xfrm>
            <a:off x="900113" y="3348038"/>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Introducción</a:t>
            </a:r>
          </a:p>
        </p:txBody>
      </p:sp>
      <p:pic>
        <p:nvPicPr>
          <p:cNvPr id="1831941" name="Picture 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400843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1942" name="Text Box 6"/>
          <p:cNvSpPr txBox="1">
            <a:spLocks noChangeArrowheads="1"/>
          </p:cNvSpPr>
          <p:nvPr/>
        </p:nvSpPr>
        <p:spPr bwMode="auto">
          <a:xfrm>
            <a:off x="900113" y="3935413"/>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Energía y unidades de medida</a:t>
            </a:r>
          </a:p>
        </p:txBody>
      </p:sp>
      <p:pic>
        <p:nvPicPr>
          <p:cNvPr id="1831943" name="Picture 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46355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1944" name="Text Box 8"/>
          <p:cNvSpPr txBox="1">
            <a:spLocks noChangeArrowheads="1"/>
          </p:cNvSpPr>
          <p:nvPr/>
        </p:nvSpPr>
        <p:spPr bwMode="auto">
          <a:xfrm>
            <a:off x="900113" y="45624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Calorimetría</a:t>
            </a:r>
          </a:p>
        </p:txBody>
      </p:sp>
      <p:pic>
        <p:nvPicPr>
          <p:cNvPr id="1831945" name="Picture 9"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2832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1946" name="Text Box 10"/>
          <p:cNvSpPr txBox="1">
            <a:spLocks noChangeArrowheads="1"/>
          </p:cNvSpPr>
          <p:nvPr/>
        </p:nvSpPr>
        <p:spPr bwMode="auto">
          <a:xfrm>
            <a:off x="900113" y="5297488"/>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Espirometría en Circuito abierto</a:t>
            </a:r>
          </a:p>
        </p:txBody>
      </p:sp>
      <p:pic>
        <p:nvPicPr>
          <p:cNvPr id="1831947" name="Picture 1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9690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1948" name="Text Box 12"/>
          <p:cNvSpPr txBox="1">
            <a:spLocks noChangeArrowheads="1"/>
          </p:cNvSpPr>
          <p:nvPr/>
        </p:nvSpPr>
        <p:spPr bwMode="auto">
          <a:xfrm>
            <a:off x="900113" y="5983288"/>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Ergometría</a:t>
            </a:r>
          </a:p>
        </p:txBody>
      </p:sp>
      <p:pic>
        <p:nvPicPr>
          <p:cNvPr id="1831949" name="Picture 13" descr="Stress_Test_Spiro_004f_Belved_2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763588"/>
            <a:ext cx="3671887" cy="2466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193925" y="981075"/>
            <a:ext cx="66992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20000"/>
              </a:lnSpc>
            </a:pPr>
            <a:r>
              <a:rPr lang="es-PR" altLang="es-PR" b="0">
                <a:solidFill>
                  <a:srgbClr val="484876"/>
                </a:solidFill>
                <a:effectLst>
                  <a:outerShdw blurRad="38100" dist="38100" dir="2700000" algn="tl">
                    <a:srgbClr val="C0C0C0"/>
                  </a:outerShdw>
                </a:effectLst>
                <a:latin typeface="Arial Black" pitchFamily="34" charset="0"/>
                <a:cs typeface="Arial" charset="0"/>
              </a:rPr>
              <a:t>SITIOS-WEB QUE SE </a:t>
            </a:r>
            <a:r>
              <a:rPr lang="es-PR" altLang="es-PR" b="0" i="1" u="sng">
                <a:solidFill>
                  <a:srgbClr val="484876"/>
                </a:solidFill>
                <a:effectLst>
                  <a:outerShdw blurRad="38100" dist="38100" dir="2700000" algn="tl">
                    <a:srgbClr val="C0C0C0"/>
                  </a:outerShdw>
                </a:effectLst>
                <a:latin typeface="Arial Black" pitchFamily="34" charset="0"/>
                <a:cs typeface="Arial" charset="0"/>
              </a:rPr>
              <a:t>DEBEN EVITAR</a:t>
            </a:r>
          </a:p>
        </p:txBody>
      </p:sp>
      <p:pic>
        <p:nvPicPr>
          <p:cNvPr id="2036750" name="Picture 14"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38" y="26384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6751" name="Text Box 15"/>
          <p:cNvSpPr txBox="1">
            <a:spLocks noChangeArrowheads="1"/>
          </p:cNvSpPr>
          <p:nvPr/>
        </p:nvSpPr>
        <p:spPr bwMode="auto">
          <a:xfrm>
            <a:off x="935038" y="2565400"/>
            <a:ext cx="802957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El Rincón del Vago:</a:t>
            </a:r>
          </a:p>
        </p:txBody>
      </p:sp>
      <p:sp>
        <p:nvSpPr>
          <p:cNvPr id="2036752" name="Text Box 16"/>
          <p:cNvSpPr txBox="1">
            <a:spLocks noChangeArrowheads="1"/>
          </p:cNvSpPr>
          <p:nvPr/>
        </p:nvSpPr>
        <p:spPr bwMode="auto">
          <a:xfrm>
            <a:off x="936625" y="3159125"/>
            <a:ext cx="8064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800" i="1">
                <a:effectLst>
                  <a:outerShdw blurRad="38100" dist="38100" dir="2700000" algn="tl">
                    <a:srgbClr val="C0C0C0"/>
                  </a:outerShdw>
                </a:effectLst>
                <a:hlinkClick r:id="rId6"/>
              </a:rPr>
              <a:t>http://www.rincondelvago.com/</a:t>
            </a:r>
            <a:endParaRPr lang="en-US" altLang="es-PR" sz="2800" i="1">
              <a:effectLst>
                <a:outerShdw blurRad="38100" dist="38100" dir="2700000" algn="tl">
                  <a:srgbClr val="C0C0C0"/>
                </a:outerShdw>
              </a:effectLst>
            </a:endParaRPr>
          </a:p>
        </p:txBody>
      </p:sp>
      <p:pic>
        <p:nvPicPr>
          <p:cNvPr id="2036753" name="Picture 1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38" y="39909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6754" name="Text Box 18"/>
          <p:cNvSpPr txBox="1">
            <a:spLocks noChangeArrowheads="1"/>
          </p:cNvSpPr>
          <p:nvPr/>
        </p:nvSpPr>
        <p:spPr bwMode="auto">
          <a:xfrm>
            <a:off x="935038" y="391795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Monografías.com:</a:t>
            </a:r>
          </a:p>
        </p:txBody>
      </p:sp>
      <p:sp>
        <p:nvSpPr>
          <p:cNvPr id="2036755" name="Text Box 19"/>
          <p:cNvSpPr txBox="1">
            <a:spLocks noChangeArrowheads="1"/>
          </p:cNvSpPr>
          <p:nvPr/>
        </p:nvSpPr>
        <p:spPr bwMode="auto">
          <a:xfrm>
            <a:off x="936625" y="4546600"/>
            <a:ext cx="806608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2800" i="1">
                <a:effectLst>
                  <a:outerShdw blurRad="38100" dist="38100" dir="2700000" algn="tl">
                    <a:srgbClr val="C0C0C0"/>
                  </a:outerShdw>
                </a:effectLst>
                <a:hlinkClick r:id="rId7"/>
              </a:rPr>
              <a:t>http://www.monografias.com/</a:t>
            </a:r>
            <a:endParaRPr lang="en-US" altLang="es-PR" sz="2800" i="1">
              <a:effectLst>
                <a:outerShdw blurRad="38100" dist="38100" dir="2700000" algn="tl">
                  <a:srgbClr val="C0C0C0"/>
                </a:outerShdw>
              </a:effectLst>
            </a:endParaRPr>
          </a:p>
        </p:txBody>
      </p:sp>
      <p:pic>
        <p:nvPicPr>
          <p:cNvPr id="2036756" name="Picture 20"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38" y="52863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6757" name="Text Box 21"/>
          <p:cNvSpPr txBox="1">
            <a:spLocks noChangeArrowheads="1"/>
          </p:cNvSpPr>
          <p:nvPr/>
        </p:nvSpPr>
        <p:spPr bwMode="auto">
          <a:xfrm>
            <a:off x="935038" y="5300663"/>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Wikipedia:</a:t>
            </a:r>
          </a:p>
        </p:txBody>
      </p:sp>
      <p:sp>
        <p:nvSpPr>
          <p:cNvPr id="2036758" name="Text Box 22"/>
          <p:cNvSpPr txBox="1">
            <a:spLocks noChangeArrowheads="1"/>
          </p:cNvSpPr>
          <p:nvPr/>
        </p:nvSpPr>
        <p:spPr bwMode="auto">
          <a:xfrm>
            <a:off x="935038" y="5789613"/>
            <a:ext cx="80660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800" i="1">
                <a:effectLst>
                  <a:outerShdw blurRad="38100" dist="38100" dir="2700000" algn="tl">
                    <a:srgbClr val="C0C0C0"/>
                  </a:outerShdw>
                </a:effectLst>
                <a:hlinkClick r:id="rId8"/>
              </a:rPr>
              <a:t>http://www.wikipedia.org/</a:t>
            </a:r>
            <a:endParaRPr lang="en-US" altLang="es-PR" sz="2800" i="1">
              <a:effectLst>
                <a:outerShdw blurRad="38100" dist="38100" dir="2700000" algn="tl">
                  <a:srgbClr val="C0C0C0"/>
                </a:outerShdw>
              </a:effectLst>
            </a:endParaRPr>
          </a:p>
        </p:txBody>
      </p:sp>
      <p:pic>
        <p:nvPicPr>
          <p:cNvPr id="2036759" name="Picture 23" descr="Web_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698500"/>
            <a:ext cx="1727200" cy="1727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835150" y="622300"/>
            <a:ext cx="71294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4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ASUNTOS IMPORTANTES DEL CURSO:</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ORGANIZACIÓN DEL CURSO</a:t>
            </a:r>
          </a:p>
        </p:txBody>
      </p:sp>
      <p:pic>
        <p:nvPicPr>
          <p:cNvPr id="2028547" name="Picture 3"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21336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8548" name="Text Box 4"/>
          <p:cNvSpPr txBox="1">
            <a:spLocks noChangeArrowheads="1"/>
          </p:cNvSpPr>
          <p:nvPr/>
        </p:nvSpPr>
        <p:spPr bwMode="auto">
          <a:xfrm>
            <a:off x="896938" y="2133600"/>
            <a:ext cx="78517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3600">
                <a:solidFill>
                  <a:srgbClr val="000066"/>
                </a:solidFill>
                <a:effectLst>
                  <a:outerShdw blurRad="38100" dist="38100" dir="2700000" algn="tl">
                    <a:srgbClr val="C0C0C0"/>
                  </a:outerShdw>
                </a:effectLst>
                <a:latin typeface="Arial" charset="0"/>
              </a:rPr>
              <a:t>LECCIONES para cada Unidad – </a:t>
            </a:r>
            <a:r>
              <a:rPr lang="en-US" altLang="es-PR" sz="3600" b="0" i="1">
                <a:solidFill>
                  <a:srgbClr val="484876"/>
                </a:solidFill>
                <a:effectLst>
                  <a:outerShdw blurRad="38100" dist="38100" dir="2700000" algn="tl">
                    <a:srgbClr val="C0C0C0"/>
                  </a:outerShdw>
                </a:effectLst>
                <a:latin typeface="Arial Black" pitchFamily="34" charset="0"/>
              </a:rPr>
              <a:t>Renglones Principales:</a:t>
            </a:r>
          </a:p>
        </p:txBody>
      </p:sp>
      <p:sp>
        <p:nvSpPr>
          <p:cNvPr id="2028549" name="Text Box 5"/>
          <p:cNvSpPr txBox="1">
            <a:spLocks noChangeArrowheads="1"/>
          </p:cNvSpPr>
          <p:nvPr/>
        </p:nvSpPr>
        <p:spPr bwMode="auto">
          <a:xfrm>
            <a:off x="1403350" y="3213100"/>
            <a:ext cx="738187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3100">
                <a:solidFill>
                  <a:srgbClr val="000000"/>
                </a:solidFill>
                <a:effectLst>
                  <a:outerShdw blurRad="38100" dist="38100" dir="2700000" algn="tl">
                    <a:srgbClr val="C0C0C0"/>
                  </a:outerShdw>
                </a:effectLst>
                <a:latin typeface="Tahoma" pitchFamily="34" charset="0"/>
              </a:rPr>
              <a:t>Material Educativo – </a:t>
            </a:r>
            <a:r>
              <a:rPr lang="en-US" altLang="es-PR" sz="3100" i="1">
                <a:solidFill>
                  <a:srgbClr val="000000"/>
                </a:solidFill>
                <a:effectLst>
                  <a:outerShdw blurRad="38100" dist="38100" dir="2700000" algn="tl">
                    <a:srgbClr val="C0C0C0"/>
                  </a:outerShdw>
                </a:effectLst>
                <a:latin typeface="Tahoma" pitchFamily="34" charset="0"/>
              </a:rPr>
              <a:t>Incluye:</a:t>
            </a:r>
            <a:endParaRPr lang="en-US" altLang="es-PR" sz="3100" b="0" i="1">
              <a:solidFill>
                <a:srgbClr val="FF0000"/>
              </a:solidFill>
              <a:effectLst>
                <a:outerShdw blurRad="38100" dist="38100" dir="2700000" algn="tl">
                  <a:srgbClr val="C0C0C0"/>
                </a:outerShdw>
              </a:effectLst>
              <a:latin typeface="Tahoma" pitchFamily="34" charset="0"/>
            </a:endParaRPr>
          </a:p>
        </p:txBody>
      </p:sp>
      <p:pic>
        <p:nvPicPr>
          <p:cNvPr id="2028550" name="Picture 6"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8063" y="3344863"/>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2028551" name="Text Box 7"/>
          <p:cNvSpPr txBox="1">
            <a:spLocks noChangeArrowheads="1"/>
          </p:cNvSpPr>
          <p:nvPr/>
        </p:nvSpPr>
        <p:spPr bwMode="auto">
          <a:xfrm>
            <a:off x="1403350" y="5073650"/>
            <a:ext cx="738187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3100">
                <a:solidFill>
                  <a:srgbClr val="000000"/>
                </a:solidFill>
                <a:effectLst>
                  <a:outerShdw blurRad="38100" dist="38100" dir="2700000" algn="tl">
                    <a:srgbClr val="C0C0C0"/>
                  </a:outerShdw>
                </a:effectLst>
                <a:latin typeface="Tahoma" pitchFamily="34" charset="0"/>
              </a:rPr>
              <a:t>Evaluación – </a:t>
            </a:r>
            <a:r>
              <a:rPr lang="en-US" altLang="es-PR" sz="3100" i="1">
                <a:solidFill>
                  <a:srgbClr val="000000"/>
                </a:solidFill>
                <a:effectLst>
                  <a:outerShdw blurRad="38100" dist="38100" dir="2700000" algn="tl">
                    <a:srgbClr val="C0C0C0"/>
                  </a:outerShdw>
                </a:effectLst>
                <a:latin typeface="Tahoma" pitchFamily="34" charset="0"/>
              </a:rPr>
              <a:t>Incluye:</a:t>
            </a:r>
            <a:endParaRPr lang="en-US" altLang="es-PR" sz="3100" b="0" i="1">
              <a:solidFill>
                <a:srgbClr val="FF0000"/>
              </a:solidFill>
              <a:effectLst>
                <a:outerShdw blurRad="38100" dist="38100" dir="2700000" algn="tl">
                  <a:srgbClr val="C0C0C0"/>
                </a:outerShdw>
              </a:effectLst>
              <a:latin typeface="Tahoma" pitchFamily="34" charset="0"/>
            </a:endParaRPr>
          </a:p>
        </p:txBody>
      </p:sp>
      <p:pic>
        <p:nvPicPr>
          <p:cNvPr id="2028552" name="Picture 8"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8063" y="5205413"/>
            <a:ext cx="504825" cy="498475"/>
          </a:xfrm>
          <a:prstGeom prst="rect">
            <a:avLst/>
          </a:prstGeom>
          <a:noFill/>
          <a:extLst>
            <a:ext uri="{909E8E84-426E-40DD-AFC4-6F175D3DCCD1}">
              <a14:hiddenFill xmlns:a14="http://schemas.microsoft.com/office/drawing/2010/main">
                <a:solidFill>
                  <a:srgbClr val="FFFFFF"/>
                </a:solidFill>
              </a14:hiddenFill>
            </a:ext>
          </a:extLst>
        </p:spPr>
      </p:pic>
      <p:pic>
        <p:nvPicPr>
          <p:cNvPr id="2028553" name="Picture 9" descr="Unidades_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620713"/>
            <a:ext cx="1439863" cy="1439862"/>
          </a:xfrm>
          <a:prstGeom prst="rect">
            <a:avLst/>
          </a:prstGeom>
          <a:noFill/>
          <a:extLst>
            <a:ext uri="{909E8E84-426E-40DD-AFC4-6F175D3DCCD1}">
              <a14:hiddenFill xmlns:a14="http://schemas.microsoft.com/office/drawing/2010/main">
                <a:solidFill>
                  <a:srgbClr val="FFFFFF"/>
                </a:solidFill>
              </a14:hiddenFill>
            </a:ext>
          </a:extLst>
        </p:spPr>
      </p:pic>
      <p:sp>
        <p:nvSpPr>
          <p:cNvPr id="2028554" name="Text Box 10"/>
          <p:cNvSpPr txBox="1">
            <a:spLocks noChangeArrowheads="1"/>
          </p:cNvSpPr>
          <p:nvPr/>
        </p:nvSpPr>
        <p:spPr bwMode="auto">
          <a:xfrm>
            <a:off x="1403350" y="3787775"/>
            <a:ext cx="7381875"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800" i="1">
                <a:solidFill>
                  <a:srgbClr val="000000"/>
                </a:solidFill>
                <a:effectLst>
                  <a:outerShdw blurRad="38100" dist="38100" dir="2700000" algn="tl">
                    <a:srgbClr val="C0C0C0"/>
                  </a:outerShdw>
                </a:effectLst>
                <a:latin typeface="Calibri" pitchFamily="34" charset="0"/>
              </a:rPr>
              <a:t>Información, Presentación Electrónica, Gráficos, Conceptos, Destrezas, Recursos, Estrategias de Aprendizaje en el Salón</a:t>
            </a:r>
            <a:endParaRPr lang="en-US" altLang="es-PR" sz="2800" b="0" i="1">
              <a:solidFill>
                <a:srgbClr val="FF0000"/>
              </a:solidFill>
              <a:effectLst>
                <a:outerShdw blurRad="38100" dist="38100" dir="2700000" algn="tl">
                  <a:srgbClr val="C0C0C0"/>
                </a:outerShdw>
              </a:effectLst>
              <a:latin typeface="Calibri" pitchFamily="34" charset="0"/>
            </a:endParaRPr>
          </a:p>
        </p:txBody>
      </p:sp>
      <p:sp>
        <p:nvSpPr>
          <p:cNvPr id="2028555" name="Text Box 11"/>
          <p:cNvSpPr txBox="1">
            <a:spLocks noChangeArrowheads="1"/>
          </p:cNvSpPr>
          <p:nvPr/>
        </p:nvSpPr>
        <p:spPr bwMode="auto">
          <a:xfrm>
            <a:off x="1403350" y="5665788"/>
            <a:ext cx="738187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800" i="1">
                <a:solidFill>
                  <a:srgbClr val="000000"/>
                </a:solidFill>
                <a:effectLst>
                  <a:outerShdw blurRad="38100" dist="38100" dir="2700000" algn="tl">
                    <a:srgbClr val="C0C0C0"/>
                  </a:outerShdw>
                </a:effectLst>
                <a:latin typeface="Calibri" pitchFamily="34" charset="0"/>
              </a:rPr>
              <a:t>Laboratorios, Tareas, Avalúo, Foro de Discusión, Pruebas Cortas, Exámenes</a:t>
            </a:r>
            <a:endParaRPr lang="en-US" altLang="es-PR" sz="2800" b="0" i="1">
              <a:solidFill>
                <a:srgbClr val="FF0000"/>
              </a:solidFill>
              <a:effectLst>
                <a:outerShdw blurRad="38100" dist="38100" dir="2700000" algn="tl">
                  <a:srgbClr val="C0C0C0"/>
                </a:outerShdw>
              </a:effectLst>
              <a:latin typeface="Calibri" pitchFamily="34" charset="0"/>
            </a:endParaRPr>
          </a:p>
        </p:txBody>
      </p:sp>
    </p:spTree>
    <p:custDataLst>
      <p:tags r:id="rId1"/>
    </p:custDataLst>
  </p:cSld>
  <p:clrMapOvr>
    <a:masterClrMapping/>
  </p:clrMapOvr>
  <p:transition spd="slow">
    <p:wipe dir="u"/>
    <p:sndAc>
      <p:stSnd>
        <p:snd r:embed="rId4" name="whoosh.wav"/>
      </p:stSnd>
    </p:sndAc>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63713" y="766763"/>
            <a:ext cx="71294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4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ASUNTOS IMPORTANTES DEL CURSO:</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ORGANIZACIÓN DEL CURSO</a:t>
            </a:r>
          </a:p>
        </p:txBody>
      </p:sp>
      <p:pic>
        <p:nvPicPr>
          <p:cNvPr id="2022426" name="Picture 26"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23495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2427" name="Text Box 27"/>
          <p:cNvSpPr txBox="1">
            <a:spLocks noChangeArrowheads="1"/>
          </p:cNvSpPr>
          <p:nvPr/>
        </p:nvSpPr>
        <p:spPr bwMode="auto">
          <a:xfrm>
            <a:off x="896938" y="2349500"/>
            <a:ext cx="78517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3600">
                <a:solidFill>
                  <a:srgbClr val="000066"/>
                </a:solidFill>
                <a:effectLst>
                  <a:outerShdw blurRad="38100" dist="38100" dir="2700000" algn="tl">
                    <a:srgbClr val="C0C0C0"/>
                  </a:outerShdw>
                </a:effectLst>
                <a:latin typeface="Arial" charset="0"/>
              </a:rPr>
              <a:t>Sitio Web de importancia –</a:t>
            </a:r>
            <a:r>
              <a:rPr lang="en-US" altLang="es-PR" sz="3600">
                <a:effectLst>
                  <a:outerShdw blurRad="38100" dist="38100" dir="2700000" algn="tl">
                    <a:srgbClr val="C0C0C0"/>
                  </a:outerShdw>
                </a:effectLst>
                <a:latin typeface="Arial" charset="0"/>
              </a:rPr>
              <a:t> </a:t>
            </a:r>
            <a:r>
              <a:rPr lang="en-US" altLang="es-PR" sz="3600" b="0" i="1">
                <a:solidFill>
                  <a:srgbClr val="484876"/>
                </a:solidFill>
                <a:effectLst>
                  <a:outerShdw blurRad="38100" dist="38100" dir="2700000" algn="tl">
                    <a:srgbClr val="C0C0C0"/>
                  </a:outerShdw>
                </a:effectLst>
                <a:latin typeface="Arial Black" pitchFamily="34" charset="0"/>
              </a:rPr>
              <a:t>Saludmed:</a:t>
            </a:r>
          </a:p>
        </p:txBody>
      </p:sp>
      <p:sp>
        <p:nvSpPr>
          <p:cNvPr id="2022428" name="Text Box 28"/>
          <p:cNvSpPr txBox="1">
            <a:spLocks noChangeArrowheads="1"/>
          </p:cNvSpPr>
          <p:nvPr/>
        </p:nvSpPr>
        <p:spPr bwMode="auto">
          <a:xfrm>
            <a:off x="971550" y="3430588"/>
            <a:ext cx="770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400" i="1">
                <a:effectLst>
                  <a:outerShdw blurRad="38100" dist="38100" dir="2700000" algn="tl">
                    <a:srgbClr val="C0C0C0"/>
                  </a:outerShdw>
                </a:effectLst>
                <a:hlinkClick r:id="rId6"/>
              </a:rPr>
              <a:t>http://www.saludmed.com/</a:t>
            </a:r>
            <a:endParaRPr lang="en-US" altLang="es-PR" sz="2400" i="1">
              <a:effectLst>
                <a:outerShdw blurRad="38100" dist="38100" dir="2700000" algn="tl">
                  <a:srgbClr val="C0C0C0"/>
                </a:outerShdw>
              </a:effectLst>
            </a:endParaRPr>
          </a:p>
        </p:txBody>
      </p:sp>
      <p:pic>
        <p:nvPicPr>
          <p:cNvPr id="2022429" name="Picture 29"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41957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2430" name="Text Box 30"/>
          <p:cNvSpPr txBox="1">
            <a:spLocks noChangeArrowheads="1"/>
          </p:cNvSpPr>
          <p:nvPr/>
        </p:nvSpPr>
        <p:spPr bwMode="auto">
          <a:xfrm>
            <a:off x="896938" y="4222750"/>
            <a:ext cx="7851775"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3600">
                <a:solidFill>
                  <a:srgbClr val="000066"/>
                </a:solidFill>
                <a:effectLst>
                  <a:outerShdw blurRad="38100" dist="38100" dir="2700000" algn="tl">
                    <a:srgbClr val="C0C0C0"/>
                  </a:outerShdw>
                </a:effectLst>
                <a:latin typeface="Arial" charset="0"/>
              </a:rPr>
              <a:t>Plataforma tipo “Learning Managing System” (LMS) –</a:t>
            </a:r>
            <a:r>
              <a:rPr lang="en-US" altLang="es-PR" sz="3600">
                <a:effectLst>
                  <a:outerShdw blurRad="38100" dist="38100" dir="2700000" algn="tl">
                    <a:srgbClr val="C0C0C0"/>
                  </a:outerShdw>
                </a:effectLst>
                <a:latin typeface="Arial" charset="0"/>
              </a:rPr>
              <a:t> </a:t>
            </a:r>
            <a:r>
              <a:rPr lang="en-US" altLang="es-PR" sz="3600" b="0" i="1">
                <a:solidFill>
                  <a:srgbClr val="484876"/>
                </a:solidFill>
                <a:effectLst>
                  <a:outerShdw blurRad="38100" dist="38100" dir="2700000" algn="tl">
                    <a:srgbClr val="C0C0C0"/>
                  </a:outerShdw>
                </a:effectLst>
                <a:latin typeface="Arial Black" pitchFamily="34" charset="0"/>
              </a:rPr>
              <a:t>Blackboard Learn 9.1:</a:t>
            </a:r>
          </a:p>
        </p:txBody>
      </p:sp>
      <p:sp>
        <p:nvSpPr>
          <p:cNvPr id="2022431" name="Text Box 31"/>
          <p:cNvSpPr txBox="1">
            <a:spLocks noChangeArrowheads="1"/>
          </p:cNvSpPr>
          <p:nvPr/>
        </p:nvSpPr>
        <p:spPr bwMode="auto">
          <a:xfrm>
            <a:off x="971550" y="5807075"/>
            <a:ext cx="7921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400" i="1">
                <a:effectLst>
                  <a:outerShdw blurRad="38100" dist="38100" dir="2700000" algn="tl">
                    <a:srgbClr val="C0C0C0"/>
                  </a:outerShdw>
                </a:effectLst>
                <a:hlinkClick r:id="rId7"/>
              </a:rPr>
              <a:t>http://interbb.blackboard.com/webapps/login/</a:t>
            </a:r>
            <a:endParaRPr lang="en-US" altLang="es-PR" sz="2400" i="1">
              <a:effectLst>
                <a:outerShdw blurRad="38100" dist="38100" dir="2700000" algn="tl">
                  <a:srgbClr val="C0C0C0"/>
                </a:outerShdw>
              </a:effectLst>
            </a:endParaRPr>
          </a:p>
        </p:txBody>
      </p:sp>
      <p:pic>
        <p:nvPicPr>
          <p:cNvPr id="2022432" name="Picture 32" descr="ORG-WEB_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1512888" cy="15128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539750" y="620713"/>
            <a:ext cx="79930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a:solidFill>
                  <a:srgbClr val="484876"/>
                </a:solidFill>
                <a:effectLst>
                  <a:outerShdw blurRad="38100" dist="38100" dir="2700000" algn="tl">
                    <a:srgbClr val="C0C0C0"/>
                  </a:outerShdw>
                </a:effectLst>
                <a:latin typeface="Arial Black" pitchFamily="34" charset="0"/>
                <a:cs typeface="Arial" charset="0"/>
              </a:rPr>
              <a:t>LÍQUIDOS Y ELECTROLÍTOS:</a:t>
            </a:r>
            <a:r>
              <a:rPr lang="es-PR" altLang="es-PR" sz="2400" b="0">
                <a:solidFill>
                  <a:srgbClr val="484876"/>
                </a:solidFill>
                <a:effectLst>
                  <a:outerShdw blurRad="38100" dist="38100" dir="2700000" algn="tl">
                    <a:srgbClr val="C0C0C0"/>
                  </a:outerShdw>
                </a:effectLst>
                <a:latin typeface="Arial Black" pitchFamily="34" charset="0"/>
                <a:cs typeface="Arial" charset="0"/>
              </a:rPr>
              <a:t> </a:t>
            </a:r>
            <a:br>
              <a:rPr lang="es-PR" altLang="es-PR" sz="3200" b="0" i="1">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 EL AGUA *</a:t>
            </a:r>
            <a:endParaRPr lang="es-PR" altLang="es-PR" sz="35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024451" name="Picture 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1773238"/>
            <a:ext cx="81359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900113" y="1871663"/>
            <a:ext cx="76327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700" b="0" i="1">
                <a:solidFill>
                  <a:srgbClr val="484876"/>
                </a:solidFill>
                <a:effectLst>
                  <a:outerShdw blurRad="38100" dist="38100" dir="2700000" algn="tl">
                    <a:srgbClr val="C0C0C0"/>
                  </a:outerShdw>
                </a:effectLst>
                <a:latin typeface="Arial Black" pitchFamily="34" charset="0"/>
                <a:cs typeface="Arial" charset="0"/>
              </a:rPr>
              <a:t> Compartimientos de Agua en el Cuerpo</a:t>
            </a:r>
          </a:p>
        </p:txBody>
      </p:sp>
      <p:pic>
        <p:nvPicPr>
          <p:cNvPr id="2024453" name="Picture 5"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025" y="26558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4454" name="Text Box 6"/>
          <p:cNvSpPr txBox="1">
            <a:spLocks noChangeArrowheads="1"/>
          </p:cNvSpPr>
          <p:nvPr/>
        </p:nvSpPr>
        <p:spPr bwMode="auto">
          <a:xfrm>
            <a:off x="828675" y="2636838"/>
            <a:ext cx="64801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Intracelular:</a:t>
            </a:r>
          </a:p>
        </p:txBody>
      </p:sp>
      <p:sp>
        <p:nvSpPr>
          <p:cNvPr id="2024455" name="Text Box 7"/>
          <p:cNvSpPr txBox="1">
            <a:spLocks noChangeArrowheads="1"/>
          </p:cNvSpPr>
          <p:nvPr/>
        </p:nvSpPr>
        <p:spPr bwMode="auto">
          <a:xfrm>
            <a:off x="1331913" y="3286125"/>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000000"/>
                </a:solidFill>
                <a:latin typeface="Calibri" pitchFamily="34" charset="0"/>
              </a:rPr>
              <a:t>Agua que se encuentra dentro la célula:</a:t>
            </a:r>
            <a:endParaRPr lang="en-US" altLang="es-PR" sz="3000" b="0">
              <a:solidFill>
                <a:srgbClr val="FF0000"/>
              </a:solidFill>
              <a:effectLst>
                <a:outerShdw blurRad="38100" dist="38100" dir="2700000" algn="tl">
                  <a:srgbClr val="C0C0C0"/>
                </a:outerShdw>
              </a:effectLst>
              <a:latin typeface="Calibri" pitchFamily="34" charset="0"/>
            </a:endParaRPr>
          </a:p>
        </p:txBody>
      </p:sp>
      <p:pic>
        <p:nvPicPr>
          <p:cNvPr id="2024456" name="Picture 8"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113" y="3357563"/>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2024457" name="Text Box 9"/>
          <p:cNvSpPr txBox="1">
            <a:spLocks noChangeArrowheads="1"/>
          </p:cNvSpPr>
          <p:nvPr/>
        </p:nvSpPr>
        <p:spPr bwMode="auto">
          <a:xfrm>
            <a:off x="1333500" y="3863975"/>
            <a:ext cx="7775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62% de la Masa Corporal (MC o Peso) Total</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pic>
        <p:nvPicPr>
          <p:cNvPr id="2024458" name="Picture 10"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44434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4459" name="Text Box 11"/>
          <p:cNvSpPr txBox="1">
            <a:spLocks noChangeArrowheads="1"/>
          </p:cNvSpPr>
          <p:nvPr/>
        </p:nvSpPr>
        <p:spPr bwMode="auto">
          <a:xfrm>
            <a:off x="825500" y="4424363"/>
            <a:ext cx="64801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Extracelular:</a:t>
            </a:r>
          </a:p>
        </p:txBody>
      </p:sp>
      <p:sp>
        <p:nvSpPr>
          <p:cNvPr id="2024460" name="Text Box 12"/>
          <p:cNvSpPr txBox="1">
            <a:spLocks noChangeArrowheads="1"/>
          </p:cNvSpPr>
          <p:nvPr/>
        </p:nvSpPr>
        <p:spPr bwMode="auto">
          <a:xfrm>
            <a:off x="1328738" y="5087938"/>
            <a:ext cx="79930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000000"/>
                </a:solidFill>
                <a:latin typeface="Calibri" pitchFamily="34" charset="0"/>
              </a:rPr>
              <a:t>Agua que se encuentra fuera de la membrana celular:</a:t>
            </a:r>
            <a:endParaRPr lang="en-US" altLang="es-PR" sz="3000" b="0">
              <a:solidFill>
                <a:srgbClr val="FF0000"/>
              </a:solidFill>
              <a:effectLst>
                <a:outerShdw blurRad="38100" dist="38100" dir="2700000" algn="tl">
                  <a:srgbClr val="C0C0C0"/>
                </a:outerShdw>
              </a:effectLst>
              <a:latin typeface="Calibri" pitchFamily="34" charset="0"/>
            </a:endParaRPr>
          </a:p>
        </p:txBody>
      </p:sp>
      <p:pic>
        <p:nvPicPr>
          <p:cNvPr id="2024461" name="Picture 13"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938" y="5159375"/>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2024462" name="Text Box 14"/>
          <p:cNvSpPr txBox="1">
            <a:spLocks noChangeArrowheads="1"/>
          </p:cNvSpPr>
          <p:nvPr/>
        </p:nvSpPr>
        <p:spPr bwMode="auto">
          <a:xfrm>
            <a:off x="1330325" y="6096000"/>
            <a:ext cx="7775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38% de agua</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spTree>
    <p:custDataLst>
      <p:tags r:id="rId1"/>
    </p:custDataLst>
  </p:cSld>
  <p:clrMapOvr>
    <a:masterClrMapping/>
  </p:clrMapOvr>
  <p:transition spd="slow">
    <p:wipe dir="u"/>
    <p:sndAc>
      <p:stSnd>
        <p:snd r:embed="rId4" name="whoosh.wav"/>
      </p:stSnd>
    </p:sndAc>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22300"/>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dirty="0">
                <a:solidFill>
                  <a:srgbClr val="484876"/>
                </a:solidFill>
                <a:effectLst>
                  <a:outerShdw blurRad="38100" dist="38100" dir="2700000" algn="tl">
                    <a:srgbClr val="C0C0C0"/>
                  </a:outerShdw>
                </a:effectLst>
                <a:latin typeface="Arial Black" pitchFamily="34" charset="0"/>
                <a:cs typeface="Arial" charset="0"/>
              </a:rPr>
              <a:t>CALORIMETRÍA: </a:t>
            </a:r>
            <a:r>
              <a:rPr lang="es-PR" altLang="es-PR" sz="3500" b="0" i="1" dirty="0">
                <a:solidFill>
                  <a:srgbClr val="484876"/>
                </a:solidFill>
                <a:effectLst>
                  <a:outerShdw blurRad="38100" dist="38100" dir="2700000" algn="tl">
                    <a:srgbClr val="C0C0C0"/>
                  </a:outerShdw>
                </a:effectLst>
                <a:latin typeface="Arial Black" pitchFamily="34" charset="0"/>
                <a:cs typeface="Arial" charset="0"/>
              </a:rPr>
              <a:t>INDIRECTA</a:t>
            </a:r>
            <a:endParaRPr lang="es-PR" altLang="es-PR"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813520" name="Picture 16"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1341438"/>
            <a:ext cx="712946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331913" y="1439863"/>
            <a:ext cx="633571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 CONCEPTO: Tipos</a:t>
            </a:r>
          </a:p>
        </p:txBody>
      </p:sp>
      <p:sp>
        <p:nvSpPr>
          <p:cNvPr id="10" name="Text Box 6"/>
          <p:cNvSpPr txBox="1">
            <a:spLocks noChangeArrowheads="1"/>
          </p:cNvSpPr>
          <p:nvPr/>
        </p:nvSpPr>
        <p:spPr bwMode="auto">
          <a:xfrm>
            <a:off x="249382" y="6021388"/>
            <a:ext cx="8894618"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 </a:t>
            </a:r>
            <a:r>
              <a:rPr lang="en-US" altLang="es-PR" sz="1200" i="1" dirty="0" err="1">
                <a:latin typeface="Times New Roman" pitchFamily="18" charset="0"/>
              </a:rPr>
              <a:t>Fisiología</a:t>
            </a:r>
            <a:r>
              <a:rPr lang="en-US" altLang="es-PR" sz="1200" i="1" dirty="0">
                <a:latin typeface="Times New Roman" pitchFamily="18" charset="0"/>
              </a:rPr>
              <a:t> del </a:t>
            </a:r>
            <a:r>
              <a:rPr lang="en-US" altLang="es-PR" sz="1200" i="1" dirty="0" err="1">
                <a:latin typeface="Times New Roman" pitchFamily="18" charset="0"/>
              </a:rPr>
              <a:t>Esfuerzo</a:t>
            </a:r>
            <a:r>
              <a:rPr lang="en-US" altLang="es-PR" sz="1200" i="1" dirty="0">
                <a:latin typeface="Times New Roman" pitchFamily="18" charset="0"/>
              </a:rPr>
              <a:t> y del </a:t>
            </a:r>
            <a:r>
              <a:rPr lang="en-US" altLang="es-PR" sz="1200" i="1" dirty="0" err="1">
                <a:latin typeface="Times New Roman" pitchFamily="18" charset="0"/>
              </a:rPr>
              <a:t>Deporte</a:t>
            </a:r>
            <a:r>
              <a:rPr lang="en-US" altLang="es-PR" sz="1200" b="0" dirty="0">
                <a:latin typeface="Times New Roman" pitchFamily="18" charset="0"/>
              </a:rPr>
              <a:t>. 5ta. ed.; (p. 130-131), </a:t>
            </a:r>
            <a:r>
              <a:rPr lang="en-US" altLang="es-PR" sz="1200" b="0" dirty="0" err="1">
                <a:latin typeface="Times New Roman" pitchFamily="18" charset="0"/>
              </a:rPr>
              <a:t>por</a:t>
            </a:r>
            <a:r>
              <a:rPr lang="en-US" altLang="es-PR" sz="1200" b="0" dirty="0">
                <a:latin typeface="Times New Roman" pitchFamily="18" charset="0"/>
              </a:rPr>
              <a:t> J. H. Wilmore, &amp; D. L. </a:t>
            </a:r>
            <a:r>
              <a:rPr lang="en-US" altLang="es-PR" sz="1200" b="0" dirty="0" err="1">
                <a:latin typeface="Times New Roman" pitchFamily="18" charset="0"/>
              </a:rPr>
              <a:t>Costill</a:t>
            </a:r>
            <a:r>
              <a:rPr lang="en-US" altLang="es-PR" sz="1200" b="0" dirty="0">
                <a:latin typeface="Times New Roman" pitchFamily="18" charset="0"/>
              </a:rPr>
              <a:t>, 2004, Barcelona, </a:t>
            </a:r>
            <a:r>
              <a:rPr lang="en-US" altLang="es-PR" sz="1200" b="0" dirty="0" err="1">
                <a:latin typeface="Times New Roman" pitchFamily="18" charset="0"/>
              </a:rPr>
              <a:t>España</a:t>
            </a:r>
            <a:r>
              <a:rPr lang="en-US" altLang="es-PR" sz="1200" b="0" dirty="0">
                <a:latin typeface="Times New Roman" pitchFamily="18" charset="0"/>
              </a:rPr>
              <a:t>: Editorial </a:t>
            </a:r>
            <a:r>
              <a:rPr lang="en-US" altLang="es-PR" sz="1200" b="0" dirty="0" err="1">
                <a:latin typeface="Times New Roman" pitchFamily="18" charset="0"/>
              </a:rPr>
              <a:t>Paidotribo</a:t>
            </a:r>
            <a:r>
              <a:rPr lang="en-US" altLang="es-PR" sz="1200" b="0" dirty="0">
                <a:latin typeface="Times New Roman" pitchFamily="18" charset="0"/>
              </a:rPr>
              <a:t>. Copyright 2004 </a:t>
            </a:r>
            <a:r>
              <a:rPr lang="en-US" altLang="es-PR" sz="1200" b="0" dirty="0" err="1">
                <a:latin typeface="Times New Roman" pitchFamily="18" charset="0"/>
              </a:rPr>
              <a:t>por</a:t>
            </a:r>
            <a:r>
              <a:rPr lang="en-US" altLang="es-PR" sz="1200" b="0" dirty="0">
                <a:latin typeface="Times New Roman" pitchFamily="18" charset="0"/>
              </a:rPr>
              <a:t> Jack H. Wilmore y David L. </a:t>
            </a:r>
            <a:r>
              <a:rPr lang="en-US" altLang="es-PR" sz="1200" b="0" dirty="0" err="1">
                <a:latin typeface="Times New Roman" pitchFamily="18" charset="0"/>
              </a:rPr>
              <a:t>Costill</a:t>
            </a:r>
            <a:r>
              <a:rPr lang="en-US" altLang="es-PR" sz="1200" b="0" dirty="0">
                <a:latin typeface="Times New Roman" pitchFamily="18" charset="0"/>
              </a:rPr>
              <a:t>.</a:t>
            </a:r>
          </a:p>
        </p:txBody>
      </p:sp>
      <p:pic>
        <p:nvPicPr>
          <p:cNvPr id="1813523" name="Picture 19"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23495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3524" name="Text Box 20"/>
          <p:cNvSpPr txBox="1">
            <a:spLocks noChangeArrowheads="1"/>
          </p:cNvSpPr>
          <p:nvPr/>
        </p:nvSpPr>
        <p:spPr bwMode="auto">
          <a:xfrm>
            <a:off x="900113" y="22764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solidFill>
                  <a:srgbClr val="484876"/>
                </a:solidFill>
                <a:effectLst>
                  <a:outerShdw blurRad="38100" dist="38100" dir="2700000" algn="tl">
                    <a:srgbClr val="C0C0C0"/>
                  </a:outerShdw>
                </a:effectLst>
                <a:latin typeface="Arial" charset="0"/>
              </a:rPr>
              <a:t>Calorimetría Directa:</a:t>
            </a:r>
          </a:p>
        </p:txBody>
      </p:sp>
      <p:pic>
        <p:nvPicPr>
          <p:cNvPr id="1813525" name="Picture 21"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38735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3526" name="Text Box 22"/>
          <p:cNvSpPr txBox="1">
            <a:spLocks noChangeArrowheads="1"/>
          </p:cNvSpPr>
          <p:nvPr/>
        </p:nvSpPr>
        <p:spPr bwMode="auto">
          <a:xfrm>
            <a:off x="900113" y="38004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solidFill>
                  <a:srgbClr val="484876"/>
                </a:solidFill>
                <a:effectLst>
                  <a:outerShdw blurRad="38100" dist="38100" dir="2700000" algn="tl">
                    <a:srgbClr val="C0C0C0"/>
                  </a:outerShdw>
                </a:effectLst>
                <a:latin typeface="Arial" charset="0"/>
              </a:rPr>
              <a:t>Calorimetría Indirecta:</a:t>
            </a:r>
          </a:p>
        </p:txBody>
      </p:sp>
      <p:sp>
        <p:nvSpPr>
          <p:cNvPr id="1813527" name="Text Box 23"/>
          <p:cNvSpPr txBox="1">
            <a:spLocks noChangeArrowheads="1"/>
          </p:cNvSpPr>
          <p:nvPr/>
        </p:nvSpPr>
        <p:spPr bwMode="auto">
          <a:xfrm>
            <a:off x="900113" y="2868613"/>
            <a:ext cx="77025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Calibri" pitchFamily="34" charset="0"/>
              </a:rPr>
              <a:t>Mide la producción de calor del cuerpo para poder, entonces, calcular el gasto energético.</a:t>
            </a:r>
          </a:p>
        </p:txBody>
      </p:sp>
      <p:sp>
        <p:nvSpPr>
          <p:cNvPr id="1813528" name="Text Box 24"/>
          <p:cNvSpPr txBox="1">
            <a:spLocks noChangeArrowheads="1"/>
          </p:cNvSpPr>
          <p:nvPr/>
        </p:nvSpPr>
        <p:spPr bwMode="auto">
          <a:xfrm>
            <a:off x="900113" y="4381500"/>
            <a:ext cx="7702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Calibri" pitchFamily="34" charset="0"/>
              </a:rPr>
              <a:t>Calcula el gasto energético que se obtiene de la producciónide la proporción o relación del intercambio respiratorio(RER) del VCO</a:t>
            </a:r>
            <a:r>
              <a:rPr lang="en-US" altLang="es-PR" sz="3100" baseline="-25000">
                <a:latin typeface="Calibri" pitchFamily="34" charset="0"/>
              </a:rPr>
              <a:t>2</a:t>
            </a:r>
            <a:r>
              <a:rPr lang="en-US" altLang="es-PR" sz="3100">
                <a:latin typeface="Calibri" pitchFamily="34" charset="0"/>
              </a:rPr>
              <a:t> y el VO</a:t>
            </a:r>
            <a:r>
              <a:rPr lang="en-US" altLang="es-PR" sz="3100" baseline="-25000">
                <a:latin typeface="Calibri" pitchFamily="34" charset="0"/>
              </a:rPr>
              <a:t>2</a:t>
            </a:r>
          </a:p>
        </p:txBody>
      </p:sp>
    </p:spTree>
    <p:custDataLst>
      <p:tags r:id="rId1"/>
    </p:custDataLst>
  </p:cSld>
  <p:clrMapOvr>
    <a:masterClrMapping/>
  </p:clrMapOvr>
  <p:transition spd="slow">
    <p:wipe dir="u"/>
    <p:sndAc>
      <p:stSnd>
        <p:snd r:embed="rId4" name="whoosh.wav"/>
      </p:stSnd>
    </p:sndAc>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449" name="Picture 2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32321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450" name="Text Box 26"/>
          <p:cNvSpPr txBox="1">
            <a:spLocks noChangeArrowheads="1"/>
          </p:cNvSpPr>
          <p:nvPr/>
        </p:nvSpPr>
        <p:spPr bwMode="auto">
          <a:xfrm>
            <a:off x="971550" y="3213100"/>
            <a:ext cx="770413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cs typeface="Arial" charset="0"/>
              </a:rPr>
              <a:t>Bolívar Ramírez III Carlo</a:t>
            </a:r>
            <a:r>
              <a:rPr lang="en-US" altLang="es-PR" sz="3500" i="1">
                <a:latin typeface="Arial" charset="0"/>
                <a:cs typeface="Arial" charset="0"/>
              </a:rPr>
              <a:t>, Ed.D.(c)</a:t>
            </a:r>
            <a:endParaRPr lang="en-US" altLang="es-PR" sz="3500" i="1">
              <a:latin typeface="Arial" charset="0"/>
            </a:endParaRPr>
          </a:p>
        </p:txBody>
      </p:sp>
      <p:pic>
        <p:nvPicPr>
          <p:cNvPr id="2151451" name="Picture 2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725" y="49101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452" name="Text Box 28"/>
          <p:cNvSpPr txBox="1">
            <a:spLocks noChangeArrowheads="1"/>
          </p:cNvSpPr>
          <p:nvPr/>
        </p:nvSpPr>
        <p:spPr bwMode="auto">
          <a:xfrm>
            <a:off x="968375" y="4891088"/>
            <a:ext cx="78517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María de Lourdes Resto Ortiz</a:t>
            </a:r>
            <a:r>
              <a:rPr lang="en-US" altLang="es-PR" sz="3500" i="1">
                <a:latin typeface="Arial" charset="0"/>
              </a:rPr>
              <a:t>, MLS</a:t>
            </a:r>
          </a:p>
        </p:txBody>
      </p:sp>
      <p:sp>
        <p:nvSpPr>
          <p:cNvPr id="2151453" name="Text Box 29"/>
          <p:cNvSpPr txBox="1">
            <a:spLocks noChangeArrowheads="1"/>
          </p:cNvSpPr>
          <p:nvPr/>
        </p:nvSpPr>
        <p:spPr bwMode="auto">
          <a:xfrm>
            <a:off x="971550" y="3779838"/>
            <a:ext cx="7488238"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3200" i="1">
                <a:solidFill>
                  <a:srgbClr val="000000"/>
                </a:solidFill>
                <a:latin typeface="Calibri" pitchFamily="34" charset="0"/>
              </a:rPr>
              <a:t>Decano de Facultad</a:t>
            </a:r>
          </a:p>
          <a:p>
            <a:pPr algn="l" eaLnBrk="0" hangingPunct="0">
              <a:lnSpc>
                <a:spcPct val="80000"/>
              </a:lnSpc>
            </a:pPr>
            <a:r>
              <a:rPr lang="es-ES" altLang="es-PR" sz="3200" i="1">
                <a:solidFill>
                  <a:srgbClr val="000000"/>
                </a:solidFill>
                <a:latin typeface="Calibri" pitchFamily="34" charset="0"/>
              </a:rPr>
              <a:t>American University</a:t>
            </a:r>
            <a:endParaRPr lang="en-US" altLang="es-PR" sz="3200" b="0" i="1" u="sng">
              <a:solidFill>
                <a:srgbClr val="FF0000"/>
              </a:solidFill>
              <a:effectLst>
                <a:outerShdw blurRad="38100" dist="38100" dir="2700000" algn="tl">
                  <a:srgbClr val="C0C0C0"/>
                </a:outerShdw>
              </a:effectLst>
              <a:latin typeface="Arial Black" pitchFamily="34" charset="0"/>
            </a:endParaRPr>
          </a:p>
        </p:txBody>
      </p:sp>
      <p:sp>
        <p:nvSpPr>
          <p:cNvPr id="2151454" name="Text Box 30"/>
          <p:cNvSpPr txBox="1">
            <a:spLocks noChangeArrowheads="1"/>
          </p:cNvSpPr>
          <p:nvPr/>
        </p:nvSpPr>
        <p:spPr bwMode="auto">
          <a:xfrm>
            <a:off x="971550" y="5508625"/>
            <a:ext cx="7777163"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3200" i="1">
                <a:solidFill>
                  <a:srgbClr val="000000"/>
                </a:solidFill>
                <a:latin typeface="Calibri" pitchFamily="34" charset="0"/>
              </a:rPr>
              <a:t>Directora Centro de Acceso a la Información</a:t>
            </a:r>
          </a:p>
          <a:p>
            <a:pPr algn="l" eaLnBrk="0" hangingPunct="0">
              <a:lnSpc>
                <a:spcPct val="80000"/>
              </a:lnSpc>
            </a:pPr>
            <a:r>
              <a:rPr lang="es-ES" altLang="es-PR" sz="3200" i="1">
                <a:solidFill>
                  <a:srgbClr val="000000"/>
                </a:solidFill>
                <a:latin typeface="Calibri" pitchFamily="34" charset="0"/>
              </a:rPr>
              <a:t>Universidad Interamericana de PR - Metro</a:t>
            </a:r>
            <a:endParaRPr lang="en-US" altLang="es-PR" sz="3200" b="0" i="1" u="sng">
              <a:solidFill>
                <a:srgbClr val="FF0000"/>
              </a:solidFill>
              <a:effectLst>
                <a:outerShdw blurRad="38100" dist="38100" dir="2700000" algn="tl">
                  <a:srgbClr val="C0C0C0"/>
                </a:outerShdw>
              </a:effectLst>
              <a:latin typeface="Arial Black" pitchFamily="34" charset="0"/>
            </a:endParaRPr>
          </a:p>
        </p:txBody>
      </p:sp>
      <p:pic>
        <p:nvPicPr>
          <p:cNvPr id="2151455" name="Picture 31" descr="Business_Handshak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975" y="765175"/>
            <a:ext cx="4608513" cy="24209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323850" y="1054100"/>
            <a:ext cx="85693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6000" b="0">
                <a:solidFill>
                  <a:srgbClr val="484876"/>
                </a:solidFill>
                <a:effectLst>
                  <a:outerShdw blurRad="38100" dist="38100" dir="2700000" algn="tl">
                    <a:srgbClr val="C0C0C0"/>
                  </a:outerShdw>
                </a:effectLst>
                <a:latin typeface="Arial Black" pitchFamily="34" charset="0"/>
                <a:cs typeface="Arial" charset="0"/>
              </a:rPr>
              <a:t>AGRADECIMIENTOS</a:t>
            </a:r>
          </a:p>
        </p:txBody>
      </p:sp>
    </p:spTree>
    <p:custDataLst>
      <p:tags r:id="rId1"/>
    </p:custDataLst>
  </p:cSld>
  <p:clrMapOvr>
    <a:masterClrMapping/>
  </p:clrMapOvr>
  <p:transition spd="slow">
    <p:wipe dir="u"/>
    <p:sndAc>
      <p:stSnd>
        <p:snd r:embed="rId4" name="whoosh.wav"/>
      </p:stSnd>
    </p:sndAc>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7" descr="Business_Handshak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692696"/>
            <a:ext cx="4118562" cy="216355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p:cNvSpPr>
          <p:nvPr/>
        </p:nvSpPr>
        <p:spPr bwMode="auto">
          <a:xfrm>
            <a:off x="395536" y="981621"/>
            <a:ext cx="864096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6000" dirty="0">
                <a:solidFill>
                  <a:srgbClr val="484876"/>
                </a:solidFill>
                <a:effectLst>
                  <a:outerShdw blurRad="38100" dist="38100" dir="2700000" algn="tl">
                    <a:srgbClr val="C0C0C0"/>
                  </a:outerShdw>
                </a:effectLst>
                <a:latin typeface="Arial Black" pitchFamily="34" charset="0"/>
                <a:cs typeface="Arial" charset="0"/>
              </a:rPr>
              <a:t>AGRADECIMIENTOS</a:t>
            </a:r>
          </a:p>
        </p:txBody>
      </p:sp>
      <p:sp>
        <p:nvSpPr>
          <p:cNvPr id="12" name="Title 1"/>
          <p:cNvSpPr>
            <a:spLocks/>
          </p:cNvSpPr>
          <p:nvPr/>
        </p:nvSpPr>
        <p:spPr bwMode="auto">
          <a:xfrm>
            <a:off x="-35496" y="3067621"/>
            <a:ext cx="917949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rPr>
              <a:t>UNIVERSIDAD AUT</a:t>
            </a:r>
            <a:r>
              <a:rPr lang="en-US" altLang="es-PR"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rPr>
              <a:t>ÓNOMA DE CHIRIQUÍ</a:t>
            </a:r>
            <a:endParaRPr lang="es-PR" altLang="es-PR" sz="30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endParaRPr>
          </a:p>
        </p:txBody>
      </p:sp>
      <p:sp>
        <p:nvSpPr>
          <p:cNvPr id="13" name="Text Box 5"/>
          <p:cNvSpPr txBox="1">
            <a:spLocks noChangeArrowheads="1"/>
          </p:cNvSpPr>
          <p:nvPr/>
        </p:nvSpPr>
        <p:spPr bwMode="auto">
          <a:xfrm>
            <a:off x="545603" y="3717032"/>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Alda</a:t>
            </a:r>
            <a:r>
              <a:rPr lang="en-US" altLang="es-PR" sz="2800" b="1" dirty="0">
                <a:latin typeface="Arial" charset="0"/>
              </a:rPr>
              <a:t> Cano de </a:t>
            </a:r>
            <a:r>
              <a:rPr lang="en-US" altLang="es-PR" sz="2800" b="1" dirty="0" err="1">
                <a:latin typeface="Arial" charset="0"/>
              </a:rPr>
              <a:t>Araúz</a:t>
            </a:r>
            <a:r>
              <a:rPr lang="en-US" altLang="es-PR" sz="2800" b="1" i="1" dirty="0">
                <a:latin typeface="Arial" charset="0"/>
              </a:rPr>
              <a:t>, M. A.</a:t>
            </a:r>
          </a:p>
        </p:txBody>
      </p:sp>
      <p:pic>
        <p:nvPicPr>
          <p:cNvPr id="14"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007" y="3783572"/>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582116" y="5138028"/>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i="1" dirty="0">
                <a:latin typeface="Arial" charset="0"/>
              </a:rPr>
              <a:t>Doctor</a:t>
            </a:r>
            <a:r>
              <a:rPr lang="en-US" altLang="es-PR" sz="2800" b="1" dirty="0">
                <a:latin typeface="Arial" charset="0"/>
              </a:rPr>
              <a:t> Eric Cabrera</a:t>
            </a:r>
            <a:endParaRPr lang="en-US" altLang="es-PR" sz="2800" b="1" i="1" dirty="0">
              <a:latin typeface="Arial" charset="0"/>
            </a:endParaRPr>
          </a:p>
        </p:txBody>
      </p:sp>
      <p:pic>
        <p:nvPicPr>
          <p:cNvPr id="16"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5204568"/>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582116" y="5786100"/>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i="1" dirty="0">
                <a:latin typeface="Arial" charset="0"/>
              </a:rPr>
              <a:t>Magister</a:t>
            </a:r>
            <a:r>
              <a:rPr lang="en-US" altLang="es-PR" sz="2800" b="1" dirty="0">
                <a:latin typeface="Arial" charset="0"/>
              </a:rPr>
              <a:t> Daniel Carrillo</a:t>
            </a:r>
            <a:endParaRPr lang="en-US" altLang="es-PR" sz="2800" b="1" i="1" dirty="0">
              <a:latin typeface="Arial" charset="0"/>
            </a:endParaRPr>
          </a:p>
        </p:txBody>
      </p:sp>
      <p:pic>
        <p:nvPicPr>
          <p:cNvPr id="18"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5852640"/>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5"/>
          <p:cNvSpPr txBox="1">
            <a:spLocks noChangeArrowheads="1"/>
          </p:cNvSpPr>
          <p:nvPr/>
        </p:nvSpPr>
        <p:spPr bwMode="auto">
          <a:xfrm>
            <a:off x="5588681" y="3717032"/>
            <a:ext cx="3230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Erenia</a:t>
            </a:r>
            <a:r>
              <a:rPr lang="en-US" altLang="es-PR" sz="2800" b="1" dirty="0">
                <a:latin typeface="Arial" charset="0"/>
              </a:rPr>
              <a:t> Staff Ruiz</a:t>
            </a:r>
            <a:endParaRPr lang="en-US" altLang="es-PR" sz="2800" b="1" i="1" dirty="0">
              <a:latin typeface="Arial" charset="0"/>
            </a:endParaRPr>
          </a:p>
        </p:txBody>
      </p:sp>
      <p:pic>
        <p:nvPicPr>
          <p:cNvPr id="20"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8085" y="3783572"/>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
          <p:cNvSpPr txBox="1">
            <a:spLocks noChangeArrowheads="1"/>
          </p:cNvSpPr>
          <p:nvPr/>
        </p:nvSpPr>
        <p:spPr bwMode="auto">
          <a:xfrm>
            <a:off x="545603" y="4201924"/>
            <a:ext cx="7158236" cy="81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400" b="1" i="1" dirty="0" err="1">
                <a:latin typeface="Calibri" panose="020F0502020204030204" pitchFamily="34" charset="0"/>
              </a:rPr>
              <a:t>Decana</a:t>
            </a:r>
            <a:endParaRPr lang="en-US" altLang="es-PR" sz="2400" b="1" i="1" dirty="0">
              <a:latin typeface="Calibri" panose="020F0502020204030204" pitchFamily="34" charset="0"/>
            </a:endParaRPr>
          </a:p>
          <a:p>
            <a:pPr algn="l" eaLnBrk="0" hangingPunct="0">
              <a:lnSpc>
                <a:spcPts val="2800"/>
              </a:lnSpc>
              <a:spcBef>
                <a:spcPts val="0"/>
              </a:spcBef>
              <a:spcAft>
                <a:spcPts val="0"/>
              </a:spcAft>
            </a:pPr>
            <a:r>
              <a:rPr lang="en-US" altLang="es-PR" sz="2400" b="1" i="1" dirty="0" err="1">
                <a:latin typeface="Calibri" panose="020F0502020204030204" pitchFamily="34" charset="0"/>
              </a:rPr>
              <a:t>Facultad</a:t>
            </a:r>
            <a:r>
              <a:rPr lang="en-US" altLang="es-PR" sz="2400" b="1" i="1" dirty="0">
                <a:latin typeface="Calibri" panose="020F0502020204030204" pitchFamily="34" charset="0"/>
              </a:rPr>
              <a:t> de </a:t>
            </a:r>
            <a:r>
              <a:rPr lang="en-US" altLang="es-PR" sz="2400" b="1" i="1" dirty="0" err="1">
                <a:latin typeface="Calibri" panose="020F0502020204030204" pitchFamily="34" charset="0"/>
              </a:rPr>
              <a:t>Humanidades</a:t>
            </a:r>
            <a:endParaRPr lang="en-US" altLang="es-PR" sz="2400" b="1" i="1" dirty="0">
              <a:latin typeface="Calibri" panose="020F0502020204030204" pitchFamily="34" charset="0"/>
            </a:endParaRPr>
          </a:p>
        </p:txBody>
      </p:sp>
      <p:sp>
        <p:nvSpPr>
          <p:cNvPr id="22" name="Text Box 5"/>
          <p:cNvSpPr txBox="1">
            <a:spLocks noChangeArrowheads="1"/>
          </p:cNvSpPr>
          <p:nvPr/>
        </p:nvSpPr>
        <p:spPr bwMode="auto">
          <a:xfrm>
            <a:off x="5588681" y="4216860"/>
            <a:ext cx="3555319" cy="81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400" b="1" i="1" dirty="0" err="1">
                <a:latin typeface="Calibri" panose="020F0502020204030204" pitchFamily="34" charset="0"/>
              </a:rPr>
              <a:t>Secretaria-Despacho</a:t>
            </a:r>
            <a:endParaRPr lang="en-US" altLang="es-PR" sz="2400" b="1" i="1" dirty="0">
              <a:latin typeface="Calibri" panose="020F0502020204030204" pitchFamily="34" charset="0"/>
            </a:endParaRPr>
          </a:p>
          <a:p>
            <a:pPr algn="l" eaLnBrk="0" hangingPunct="0">
              <a:lnSpc>
                <a:spcPts val="2800"/>
              </a:lnSpc>
              <a:spcBef>
                <a:spcPts val="0"/>
              </a:spcBef>
              <a:spcAft>
                <a:spcPts val="0"/>
              </a:spcAft>
            </a:pPr>
            <a:r>
              <a:rPr lang="en-US" altLang="es-PR" sz="2400" b="1" i="1" dirty="0" err="1">
                <a:latin typeface="Calibri" panose="020F0502020204030204" pitchFamily="34" charset="0"/>
              </a:rPr>
              <a:t>Facultad</a:t>
            </a:r>
            <a:r>
              <a:rPr lang="en-US" altLang="es-PR" sz="2400" b="1" i="1" dirty="0">
                <a:latin typeface="Calibri" panose="020F0502020204030204" pitchFamily="34" charset="0"/>
              </a:rPr>
              <a:t> de </a:t>
            </a:r>
            <a:r>
              <a:rPr lang="en-US" altLang="es-PR" sz="2400" b="1" i="1" dirty="0" err="1">
                <a:latin typeface="Calibri" panose="020F0502020204030204" pitchFamily="34" charset="0"/>
              </a:rPr>
              <a:t>Humanidades</a:t>
            </a:r>
            <a:endParaRPr lang="en-US" altLang="es-PR" sz="2400" b="1" i="1" dirty="0">
              <a:latin typeface="Calibri" panose="020F0502020204030204" pitchFamily="34" charset="0"/>
            </a:endParaRPr>
          </a:p>
        </p:txBody>
      </p:sp>
    </p:spTree>
    <p:custDataLst>
      <p:tags r:id="rId1"/>
    </p:custDataLst>
    <p:extLst>
      <p:ext uri="{BB962C8B-B14F-4D97-AF65-F5344CB8AC3E}">
        <p14:creationId xmlns:p14="http://schemas.microsoft.com/office/powerpoint/2010/main" val="631017620"/>
      </p:ext>
    </p:extLst>
  </p:cSld>
  <p:clrMapOvr>
    <a:masterClrMapping/>
  </p:clrMapOvr>
  <p:transition spd="slow">
    <p:wipe dir="u"/>
    <p:sndAc>
      <p:stSnd>
        <p:snd r:embed="rId4" name="whoosh.wav"/>
      </p:stSnd>
    </p:sndAc>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7442" name="Picture 2"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8175" y="1700213"/>
            <a:ext cx="496887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p:cNvSpPr>
          <p:nvPr/>
        </p:nvSpPr>
        <p:spPr bwMode="auto">
          <a:xfrm>
            <a:off x="1692275" y="1773238"/>
            <a:ext cx="50403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600" b="0" i="1">
                <a:solidFill>
                  <a:srgbClr val="484876"/>
                </a:solidFill>
                <a:effectLst>
                  <a:outerShdw blurRad="38100" dist="38100" dir="2700000" algn="tl">
                    <a:srgbClr val="C0C0C0"/>
                  </a:outerShdw>
                </a:effectLst>
                <a:latin typeface="Arial Black" pitchFamily="34" charset="0"/>
                <a:cs typeface="Arial" charset="0"/>
              </a:rPr>
              <a:t> * Componentes*</a:t>
            </a:r>
          </a:p>
        </p:txBody>
      </p:sp>
      <p:sp>
        <p:nvSpPr>
          <p:cNvPr id="10" name="Text Box 6"/>
          <p:cNvSpPr txBox="1">
            <a:spLocks noChangeArrowheads="1"/>
          </p:cNvSpPr>
          <p:nvPr/>
        </p:nvSpPr>
        <p:spPr bwMode="auto">
          <a:xfrm>
            <a:off x="107950" y="6094413"/>
            <a:ext cx="8856663"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Adaptado de: </a:t>
            </a:r>
            <a:r>
              <a:rPr lang="en-US" altLang="es-PR" sz="1200" i="1">
                <a:latin typeface="Times New Roman" pitchFamily="18" charset="0"/>
                <a:cs typeface="Times New Roman" pitchFamily="18" charset="0"/>
              </a:rPr>
              <a:t>NASM Essentials of Sports Performance Training</a:t>
            </a:r>
            <a:r>
              <a:rPr lang="en-US" altLang="es-PR" sz="1200" b="0">
                <a:latin typeface="Times New Roman" pitchFamily="18" charset="0"/>
                <a:cs typeface="Times New Roman" pitchFamily="18" charset="0"/>
              </a:rPr>
              <a:t>. (p. 15), por M. A. Clark, y S. C. Lucett, 2010, Philadelphia, PA: Wolters Kluwer/Lippincott Williams &amp; Wilkins. Copyright 2010 por: Lippincott Williams &amp; Wilkins, a Wolters Kluwer business.</a:t>
            </a:r>
            <a:r>
              <a:rPr lang="es-ES" altLang="es-PR" sz="1200" b="0">
                <a:latin typeface="Times New Roman" pitchFamily="18" charset="0"/>
                <a:cs typeface="Times New Roman" pitchFamily="18" charset="0"/>
              </a:rPr>
              <a:t> </a:t>
            </a:r>
            <a:endParaRPr lang="en-US" altLang="es-PR" sz="1200" b="0">
              <a:latin typeface="Times New Roman" pitchFamily="18" charset="0"/>
              <a:cs typeface="Times New Roman" pitchFamily="18" charset="0"/>
            </a:endParaRPr>
          </a:p>
        </p:txBody>
      </p:sp>
      <p:sp>
        <p:nvSpPr>
          <p:cNvPr id="3" name="Title 1"/>
          <p:cNvSpPr>
            <a:spLocks/>
          </p:cNvSpPr>
          <p:nvPr/>
        </p:nvSpPr>
        <p:spPr bwMode="auto">
          <a:xfrm>
            <a:off x="0" y="692150"/>
            <a:ext cx="9144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900" b="0">
                <a:solidFill>
                  <a:srgbClr val="484876"/>
                </a:solidFill>
                <a:effectLst>
                  <a:outerShdw blurRad="38100" dist="38100" dir="2700000" algn="tl">
                    <a:srgbClr val="C0C0C0"/>
                  </a:outerShdw>
                </a:effectLst>
                <a:latin typeface="Arial Black" pitchFamily="34" charset="0"/>
                <a:cs typeface="Arial" charset="0"/>
              </a:rPr>
              <a:t>CIENCIAS DEL – </a:t>
            </a:r>
            <a:r>
              <a:rPr lang="es-PR" altLang="es-PR" sz="2900" b="0" i="1">
                <a:solidFill>
                  <a:srgbClr val="484876"/>
                </a:solidFill>
                <a:effectLst>
                  <a:outerShdw blurRad="38100" dist="38100" dir="2700000" algn="tl">
                    <a:srgbClr val="C0C0C0"/>
                  </a:outerShdw>
                </a:effectLst>
                <a:latin typeface="Arial Black" pitchFamily="34" charset="0"/>
                <a:cs typeface="Arial" charset="0"/>
              </a:rPr>
              <a:t>MOVIMIENTO HUMANO:</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1900" b="0" i="1">
                <a:solidFill>
                  <a:srgbClr val="484876"/>
                </a:solidFill>
                <a:effectLst>
                  <a:outerShdw blurRad="38100" dist="38100" dir="2700000" algn="tl">
                    <a:srgbClr val="C0C0C0"/>
                  </a:outerShdw>
                </a:effectLst>
                <a:latin typeface="Arial Black" pitchFamily="34" charset="0"/>
                <a:cs typeface="Arial" charset="0"/>
              </a:rPr>
              <a:t>Según la – NATIONAL ACADEMY OF SPORTS MEDICINE (NASM):</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4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2237446" name="Picture 6"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26368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7447" name="Text Box 7"/>
          <p:cNvSpPr txBox="1">
            <a:spLocks noChangeArrowheads="1"/>
          </p:cNvSpPr>
          <p:nvPr/>
        </p:nvSpPr>
        <p:spPr bwMode="auto">
          <a:xfrm>
            <a:off x="1041400" y="2654300"/>
            <a:ext cx="785177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Sistema Muscular:</a:t>
            </a:r>
          </a:p>
        </p:txBody>
      </p:sp>
      <p:pic>
        <p:nvPicPr>
          <p:cNvPr id="2237448" name="Picture 8"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37893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7449" name="Text Box 9"/>
          <p:cNvSpPr txBox="1">
            <a:spLocks noChangeArrowheads="1"/>
          </p:cNvSpPr>
          <p:nvPr/>
        </p:nvSpPr>
        <p:spPr bwMode="auto">
          <a:xfrm>
            <a:off x="1041400" y="3806825"/>
            <a:ext cx="785177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Sistema Esquelético:</a:t>
            </a:r>
          </a:p>
        </p:txBody>
      </p:sp>
      <p:pic>
        <p:nvPicPr>
          <p:cNvPr id="2237450" name="Picture 10"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49403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7451" name="Text Box 11"/>
          <p:cNvSpPr txBox="1">
            <a:spLocks noChangeArrowheads="1"/>
          </p:cNvSpPr>
          <p:nvPr/>
        </p:nvSpPr>
        <p:spPr bwMode="auto">
          <a:xfrm>
            <a:off x="1041400" y="4957763"/>
            <a:ext cx="7851775"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Sistema Nervioso:</a:t>
            </a:r>
          </a:p>
        </p:txBody>
      </p:sp>
      <p:sp>
        <p:nvSpPr>
          <p:cNvPr id="2237453" name="Text Box 13"/>
          <p:cNvSpPr txBox="1">
            <a:spLocks noChangeArrowheads="1"/>
          </p:cNvSpPr>
          <p:nvPr/>
        </p:nvSpPr>
        <p:spPr bwMode="auto">
          <a:xfrm>
            <a:off x="1077913" y="4338638"/>
            <a:ext cx="774223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484876"/>
                </a:solidFill>
                <a:effectLst>
                  <a:outerShdw blurRad="38100" dist="38100" dir="2700000" algn="tl">
                    <a:srgbClr val="C0C0C0"/>
                  </a:outerShdw>
                </a:effectLst>
                <a:latin typeface="Calibri" pitchFamily="34" charset="0"/>
              </a:rPr>
              <a:t>Biomecánica funcional</a:t>
            </a:r>
            <a:endParaRPr lang="en-US" altLang="es-PR" sz="2900" b="0" i="1">
              <a:solidFill>
                <a:srgbClr val="FF0000"/>
              </a:solidFill>
              <a:latin typeface="Arial Black" pitchFamily="34" charset="0"/>
            </a:endParaRPr>
          </a:p>
        </p:txBody>
      </p:sp>
      <p:sp>
        <p:nvSpPr>
          <p:cNvPr id="2237454" name="Text Box 14"/>
          <p:cNvSpPr txBox="1">
            <a:spLocks noChangeArrowheads="1"/>
          </p:cNvSpPr>
          <p:nvPr/>
        </p:nvSpPr>
        <p:spPr bwMode="auto">
          <a:xfrm>
            <a:off x="1077913" y="5419725"/>
            <a:ext cx="774223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484876"/>
                </a:solidFill>
                <a:effectLst>
                  <a:outerShdw blurRad="38100" dist="38100" dir="2700000" algn="tl">
                    <a:srgbClr val="C0C0C0"/>
                  </a:outerShdw>
                </a:effectLst>
                <a:latin typeface="Calibri" pitchFamily="34" charset="0"/>
              </a:rPr>
              <a:t>Comportamiento motor</a:t>
            </a:r>
            <a:endParaRPr lang="en-US" altLang="es-PR" sz="2900" b="0" i="1">
              <a:solidFill>
                <a:srgbClr val="FF0000"/>
              </a:solidFill>
              <a:latin typeface="Arial Black" pitchFamily="34" charset="0"/>
            </a:endParaRPr>
          </a:p>
        </p:txBody>
      </p:sp>
    </p:spTree>
    <p:custDataLst>
      <p:tags r:id="rId1"/>
    </p:custDataLst>
  </p:cSld>
  <p:clrMapOvr>
    <a:masterClrMapping/>
  </p:clrMapOvr>
  <p:transition spd="slow">
    <p:wipe dir="u"/>
    <p:sndAc>
      <p:stSnd>
        <p:snd r:embed="rId4" name="whoosh.wav"/>
      </p:stSnd>
    </p:sndAc>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373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900" b="0">
                <a:solidFill>
                  <a:srgbClr val="484876"/>
                </a:solidFill>
                <a:effectLst>
                  <a:outerShdw blurRad="38100" dist="38100" dir="2700000" algn="tl">
                    <a:srgbClr val="C0C0C0"/>
                  </a:outerShdw>
                </a:effectLst>
                <a:latin typeface="Arial Black" pitchFamily="34" charset="0"/>
                <a:cs typeface="Arial" charset="0"/>
              </a:rPr>
              <a:t>ERGOMETRÍA:</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r>
              <a:rPr lang="es-PR" altLang="es-PR" sz="2400" b="0" i="1">
                <a:solidFill>
                  <a:srgbClr val="484876"/>
                </a:solidFill>
                <a:effectLst>
                  <a:outerShdw blurRad="38100" dist="38100" dir="2700000" algn="tl">
                    <a:srgbClr val="C0C0C0"/>
                  </a:outerShdw>
                </a:effectLst>
                <a:latin typeface="Arial Black" pitchFamily="34" charset="0"/>
                <a:cs typeface="Arial" charset="0"/>
              </a:rPr>
              <a:t>UTILIZACIÓN DE ERGÓMETROS</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br>
              <a:rPr lang="es-PR" altLang="es-PR" sz="2600" b="0" i="1">
                <a:solidFill>
                  <a:srgbClr val="484876"/>
                </a:solidFill>
                <a:effectLst>
                  <a:outerShdw blurRad="38100" dist="38100" dir="2700000" algn="tl">
                    <a:srgbClr val="C0C0C0"/>
                  </a:outerShdw>
                </a:effectLst>
                <a:latin typeface="Arial Black" pitchFamily="34" charset="0"/>
                <a:cs typeface="Arial" charset="0"/>
              </a:rPr>
            </a:br>
            <a:r>
              <a:rPr lang="es-PR" altLang="es-PR" i="1">
                <a:solidFill>
                  <a:srgbClr val="484876"/>
                </a:solidFill>
                <a:effectLst>
                  <a:outerShdw blurRad="38100" dist="38100" dir="2700000" algn="tl">
                    <a:srgbClr val="C0C0C0"/>
                  </a:outerShdw>
                </a:effectLst>
                <a:latin typeface="Arial Black" pitchFamily="34" charset="0"/>
              </a:rPr>
              <a:t>* Tipos de Ergómetros *</a:t>
            </a:r>
            <a:endParaRPr lang="es-PR" altLang="es-PR" sz="2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6203" name="Picture 59"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13" y="1773238"/>
            <a:ext cx="7129462"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260475" y="1871663"/>
            <a:ext cx="633571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 Cicloergómetro</a:t>
            </a:r>
          </a:p>
        </p:txBody>
      </p:sp>
      <p:pic>
        <p:nvPicPr>
          <p:cNvPr id="6205" name="Picture 61"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725" y="27082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06" name="Text Box 62"/>
          <p:cNvSpPr txBox="1">
            <a:spLocks noChangeArrowheads="1"/>
          </p:cNvSpPr>
          <p:nvPr/>
        </p:nvSpPr>
        <p:spPr bwMode="auto">
          <a:xfrm>
            <a:off x="968375" y="2751138"/>
            <a:ext cx="78517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500">
                <a:latin typeface="Arial" charset="0"/>
              </a:rPr>
              <a:t>Tipos de resistencias que emplean los cicloergómetro:</a:t>
            </a:r>
          </a:p>
        </p:txBody>
      </p:sp>
      <p:sp>
        <p:nvSpPr>
          <p:cNvPr id="6207" name="Text Box 63"/>
          <p:cNvSpPr txBox="1">
            <a:spLocks noChangeArrowheads="1"/>
          </p:cNvSpPr>
          <p:nvPr/>
        </p:nvSpPr>
        <p:spPr bwMode="auto">
          <a:xfrm>
            <a:off x="1474788" y="3687763"/>
            <a:ext cx="74898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latin typeface="Calibri" pitchFamily="34" charset="0"/>
              </a:rPr>
              <a:t>Frición mecánica</a:t>
            </a:r>
            <a:endParaRPr lang="en-US" altLang="es-PR" sz="3000">
              <a:solidFill>
                <a:srgbClr val="000000"/>
              </a:solidFill>
              <a:latin typeface="Calibri" pitchFamily="34" charset="0"/>
            </a:endParaRPr>
          </a:p>
        </p:txBody>
      </p:sp>
      <p:pic>
        <p:nvPicPr>
          <p:cNvPr id="6208" name="Picture 64"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988" y="375920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6209" name="Text Box 65"/>
          <p:cNvSpPr txBox="1">
            <a:spLocks noChangeArrowheads="1"/>
          </p:cNvSpPr>
          <p:nvPr/>
        </p:nvSpPr>
        <p:spPr bwMode="auto">
          <a:xfrm>
            <a:off x="1474788" y="4273550"/>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000000"/>
                </a:solidFill>
                <a:latin typeface="Calibri" pitchFamily="34" charset="0"/>
              </a:rPr>
              <a:t>Resistencia eléctrica</a:t>
            </a:r>
            <a:endParaRPr lang="en-US" altLang="es-PR" sz="3000" b="0">
              <a:solidFill>
                <a:srgbClr val="FF0000"/>
              </a:solidFill>
              <a:effectLst>
                <a:outerShdw blurRad="38100" dist="38100" dir="2700000" algn="tl">
                  <a:srgbClr val="C0C0C0"/>
                </a:outerShdw>
              </a:effectLst>
              <a:latin typeface="Calibri" pitchFamily="34" charset="0"/>
            </a:endParaRPr>
          </a:p>
        </p:txBody>
      </p:sp>
      <p:pic>
        <p:nvPicPr>
          <p:cNvPr id="6210" name="Picture 66"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988" y="4344988"/>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6211" name="Text Box 67"/>
          <p:cNvSpPr txBox="1">
            <a:spLocks noChangeArrowheads="1"/>
          </p:cNvSpPr>
          <p:nvPr/>
        </p:nvSpPr>
        <p:spPr bwMode="auto">
          <a:xfrm>
            <a:off x="1474788" y="4868863"/>
            <a:ext cx="74898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latin typeface="Calibri" pitchFamily="34" charset="0"/>
              </a:rPr>
              <a:t>Resistencia del aire</a:t>
            </a:r>
            <a:endParaRPr lang="en-US" altLang="es-PR" sz="3000">
              <a:solidFill>
                <a:srgbClr val="000000"/>
              </a:solidFill>
              <a:latin typeface="Calibri" pitchFamily="34" charset="0"/>
            </a:endParaRPr>
          </a:p>
        </p:txBody>
      </p:sp>
      <p:pic>
        <p:nvPicPr>
          <p:cNvPr id="6212" name="Picture 68"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988" y="494030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6213" name="Text Box 69"/>
          <p:cNvSpPr txBox="1">
            <a:spLocks noChangeArrowheads="1"/>
          </p:cNvSpPr>
          <p:nvPr/>
        </p:nvSpPr>
        <p:spPr bwMode="auto">
          <a:xfrm>
            <a:off x="1474788" y="5443538"/>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000000"/>
                </a:solidFill>
                <a:latin typeface="Calibri" pitchFamily="34" charset="0"/>
              </a:rPr>
              <a:t>Resistencia de un líquido hidráulico</a:t>
            </a:r>
            <a:endParaRPr lang="en-US" altLang="es-PR" sz="3000" b="0">
              <a:solidFill>
                <a:srgbClr val="FF0000"/>
              </a:solidFill>
              <a:effectLst>
                <a:outerShdw blurRad="38100" dist="38100" dir="2700000" algn="tl">
                  <a:srgbClr val="C0C0C0"/>
                </a:outerShdw>
              </a:effectLst>
              <a:latin typeface="Calibri" pitchFamily="34" charset="0"/>
            </a:endParaRPr>
          </a:p>
        </p:txBody>
      </p:sp>
      <p:pic>
        <p:nvPicPr>
          <p:cNvPr id="6214" name="Picture 7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988" y="5514975"/>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21388"/>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 por J. H. Wilmore, &amp; D. L. Costill, 2004, Barcelona, España: Editorial Paidotribo. Copyright 2004 por Jack H. Wilmore y David L. Costill.</a:t>
            </a:r>
          </a:p>
        </p:txBody>
      </p:sp>
    </p:spTree>
    <p:custDataLst>
      <p:tags r:id="rId1"/>
    </p:custDataLst>
  </p:cSld>
  <p:clrMapOvr>
    <a:masterClrMapping/>
  </p:clrMapOvr>
  <p:transition spd="slow">
    <p:newsflash/>
    <p:sndAc>
      <p:stSnd>
        <p:snd r:embed="rId4" name="breeze.wav"/>
      </p:stSnd>
    </p:sndAc>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373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900" b="0">
                <a:solidFill>
                  <a:srgbClr val="484876"/>
                </a:solidFill>
                <a:effectLst>
                  <a:outerShdw blurRad="38100" dist="38100" dir="2700000" algn="tl">
                    <a:srgbClr val="C0C0C0"/>
                  </a:outerShdw>
                </a:effectLst>
                <a:latin typeface="Arial Black" pitchFamily="34" charset="0"/>
                <a:cs typeface="Arial" charset="0"/>
              </a:rPr>
              <a:t>ERGOMETRÍA:</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r>
              <a:rPr lang="es-PR" altLang="es-PR" sz="2400" b="0" i="1">
                <a:solidFill>
                  <a:srgbClr val="484876"/>
                </a:solidFill>
                <a:effectLst>
                  <a:outerShdw blurRad="38100" dist="38100" dir="2700000" algn="tl">
                    <a:srgbClr val="C0C0C0"/>
                  </a:outerShdw>
                </a:effectLst>
                <a:latin typeface="Arial Black" pitchFamily="34" charset="0"/>
                <a:cs typeface="Arial" charset="0"/>
              </a:rPr>
              <a:t>UTILIZACIÓN DE ERGÓMETROS</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br>
              <a:rPr lang="es-PR" altLang="es-PR" sz="2600" b="0" i="1">
                <a:solidFill>
                  <a:srgbClr val="484876"/>
                </a:solidFill>
                <a:effectLst>
                  <a:outerShdw blurRad="38100" dist="38100" dir="2700000" algn="tl">
                    <a:srgbClr val="C0C0C0"/>
                  </a:outerShdw>
                </a:effectLst>
                <a:latin typeface="Arial Black" pitchFamily="34" charset="0"/>
                <a:cs typeface="Arial" charset="0"/>
              </a:rPr>
            </a:br>
            <a:r>
              <a:rPr lang="es-PR" altLang="es-PR" i="1">
                <a:solidFill>
                  <a:srgbClr val="484876"/>
                </a:solidFill>
                <a:effectLst>
                  <a:outerShdw blurRad="38100" dist="38100" dir="2700000" algn="tl">
                    <a:srgbClr val="C0C0C0"/>
                  </a:outerShdw>
                </a:effectLst>
                <a:latin typeface="Arial Black" pitchFamily="34" charset="0"/>
              </a:rPr>
              <a:t>* Tipos de Ergómetros *</a:t>
            </a:r>
            <a:endParaRPr lang="es-PR" altLang="es-PR" sz="2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834001" name="Picture 17"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13" y="1773238"/>
            <a:ext cx="7129462"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260475" y="1871663"/>
            <a:ext cx="633571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 Cicloergómetro</a:t>
            </a:r>
          </a:p>
        </p:txBody>
      </p:sp>
      <p:sp>
        <p:nvSpPr>
          <p:cNvPr id="1834003" name="Text Box 19"/>
          <p:cNvSpPr txBox="1">
            <a:spLocks noChangeArrowheads="1"/>
          </p:cNvSpPr>
          <p:nvPr/>
        </p:nvSpPr>
        <p:spPr bwMode="auto">
          <a:xfrm>
            <a:off x="1474788" y="3398838"/>
            <a:ext cx="7489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000">
                <a:latin typeface="Calibri" pitchFamily="34" charset="0"/>
              </a:rPr>
              <a:t>Estabilidad de la parte superior del cuerpo durante la prueba:</a:t>
            </a:r>
            <a:endParaRPr lang="en-US" altLang="es-PR" sz="3000">
              <a:solidFill>
                <a:srgbClr val="000000"/>
              </a:solidFill>
              <a:latin typeface="Calibri" pitchFamily="34" charset="0"/>
            </a:endParaRPr>
          </a:p>
        </p:txBody>
      </p:sp>
      <p:pic>
        <p:nvPicPr>
          <p:cNvPr id="1834004" name="Picture 20"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988" y="3398838"/>
            <a:ext cx="504825" cy="498475"/>
          </a:xfrm>
          <a:prstGeom prst="rect">
            <a:avLst/>
          </a:prstGeom>
          <a:noFill/>
          <a:extLst>
            <a:ext uri="{909E8E84-426E-40DD-AFC4-6F175D3DCCD1}">
              <a14:hiddenFill xmlns:a14="http://schemas.microsoft.com/office/drawing/2010/main">
                <a:solidFill>
                  <a:srgbClr val="FFFFFF"/>
                </a:solidFill>
              </a14:hiddenFill>
            </a:ext>
          </a:extLst>
        </p:spPr>
      </p:pic>
      <p:pic>
        <p:nvPicPr>
          <p:cNvPr id="1834005" name="Picture 21" descr="POINTER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725" y="27273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4006" name="Text Box 22"/>
          <p:cNvSpPr txBox="1">
            <a:spLocks noChangeArrowheads="1"/>
          </p:cNvSpPr>
          <p:nvPr/>
        </p:nvSpPr>
        <p:spPr bwMode="auto">
          <a:xfrm>
            <a:off x="968375" y="2708275"/>
            <a:ext cx="7491413"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Ventajas:</a:t>
            </a:r>
          </a:p>
        </p:txBody>
      </p:sp>
      <p:sp>
        <p:nvSpPr>
          <p:cNvPr id="1834007" name="Text Box 23"/>
          <p:cNvSpPr txBox="1">
            <a:spLocks noChangeArrowheads="1"/>
          </p:cNvSpPr>
          <p:nvPr/>
        </p:nvSpPr>
        <p:spPr bwMode="auto">
          <a:xfrm>
            <a:off x="1476375" y="4221163"/>
            <a:ext cx="7056438"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Permite mediciones fisiológicas más precisas (Ej: presión arterial, muestras de sangre, entre otras) </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179388" y="6021388"/>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 por J. H. Wilmore, &amp; D. L. Costill, 2004, Barcelona, España: Editorial Paidotribo. Copyright 2004 por Jack H. Wilmore y David L. Costill.</a:t>
            </a:r>
          </a:p>
        </p:txBody>
      </p:sp>
    </p:spTree>
    <p:custDataLst>
      <p:tags r:id="rId1"/>
    </p:custDataLst>
  </p:cSld>
  <p:clrMapOvr>
    <a:masterClrMapping/>
  </p:clrMapOvr>
  <p:transition spd="slow">
    <p:newsflash/>
    <p:sndAc>
      <p:stSnd>
        <p:snd r:embed="rId4" name="breeze.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6510" name="Picture 14" descr="Tennis_Effect_001_EdgeF_01_EdgeF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54038"/>
            <a:ext cx="2447925" cy="1579562"/>
          </a:xfrm>
          <a:prstGeom prst="rect">
            <a:avLst/>
          </a:prstGeom>
          <a:noFill/>
          <a:extLst>
            <a:ext uri="{909E8E84-426E-40DD-AFC4-6F175D3DCCD1}">
              <a14:hiddenFill xmlns:a14="http://schemas.microsoft.com/office/drawing/2010/main">
                <a:solidFill>
                  <a:srgbClr val="FFFFFF"/>
                </a:solidFill>
              </a14:hiddenFill>
            </a:ext>
          </a:extLst>
        </p:spPr>
      </p:pic>
      <p:pic>
        <p:nvPicPr>
          <p:cNvPr id="2026511" name="Picture 15" descr="Runners_Blur_CUT_01_EdgeF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1650" y="1951038"/>
            <a:ext cx="2041525" cy="24145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770188" y="881063"/>
            <a:ext cx="56181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a:solidFill>
                  <a:srgbClr val="484876"/>
                </a:solidFill>
                <a:effectLst>
                  <a:outerShdw blurRad="38100" dist="38100" dir="2700000" algn="tl">
                    <a:srgbClr val="C0C0C0"/>
                  </a:outerShdw>
                </a:effectLst>
                <a:latin typeface="Arial Black" pitchFamily="34" charset="0"/>
                <a:cs typeface="Arial" charset="0"/>
              </a:rPr>
              <a:t>CONTENIDO DE LA PRESENTACIÓN</a:t>
            </a:r>
          </a:p>
        </p:txBody>
      </p:sp>
      <p:pic>
        <p:nvPicPr>
          <p:cNvPr id="2026513" name="Picture 17" descr="POINTER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22780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6514" name="Text Box 18"/>
          <p:cNvSpPr txBox="1">
            <a:spLocks noChangeArrowheads="1"/>
          </p:cNvSpPr>
          <p:nvPr/>
        </p:nvSpPr>
        <p:spPr bwMode="auto">
          <a:xfrm>
            <a:off x="827088" y="2224088"/>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Presentación</a:t>
            </a:r>
          </a:p>
        </p:txBody>
      </p:sp>
      <p:pic>
        <p:nvPicPr>
          <p:cNvPr id="2026515" name="Picture 19" descr="POINTER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287178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6516" name="Text Box 20"/>
          <p:cNvSpPr txBox="1">
            <a:spLocks noChangeArrowheads="1"/>
          </p:cNvSpPr>
          <p:nvPr/>
        </p:nvSpPr>
        <p:spPr bwMode="auto">
          <a:xfrm>
            <a:off x="827088" y="2708275"/>
            <a:ext cx="61198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Asuntos importantes del curso</a:t>
            </a:r>
          </a:p>
        </p:txBody>
      </p:sp>
      <p:pic>
        <p:nvPicPr>
          <p:cNvPr id="2026517" name="Picture 21" descr="POINTER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34480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6518" name="Text Box 22"/>
          <p:cNvSpPr txBox="1">
            <a:spLocks noChangeArrowheads="1"/>
          </p:cNvSpPr>
          <p:nvPr/>
        </p:nvSpPr>
        <p:spPr bwMode="auto">
          <a:xfrm>
            <a:off x="827088" y="3375025"/>
            <a:ext cx="48244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Expectativas del curso</a:t>
            </a:r>
          </a:p>
        </p:txBody>
      </p:sp>
      <p:pic>
        <p:nvPicPr>
          <p:cNvPr id="2026519" name="Picture 23" descr="POINTER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40433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6520" name="Text Box 24"/>
          <p:cNvSpPr txBox="1">
            <a:spLocks noChangeArrowheads="1"/>
          </p:cNvSpPr>
          <p:nvPr/>
        </p:nvSpPr>
        <p:spPr bwMode="auto">
          <a:xfrm>
            <a:off x="827088" y="4057650"/>
            <a:ext cx="47513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Recursos para el curso</a:t>
            </a:r>
          </a:p>
        </p:txBody>
      </p:sp>
      <p:pic>
        <p:nvPicPr>
          <p:cNvPr id="2026521" name="Picture 25" descr="POINTER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604043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6522" name="Text Box 26"/>
          <p:cNvSpPr txBox="1">
            <a:spLocks noChangeArrowheads="1"/>
          </p:cNvSpPr>
          <p:nvPr/>
        </p:nvSpPr>
        <p:spPr bwMode="auto">
          <a:xfrm>
            <a:off x="827088" y="6054725"/>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Preguntas</a:t>
            </a:r>
          </a:p>
        </p:txBody>
      </p:sp>
      <p:pic>
        <p:nvPicPr>
          <p:cNvPr id="2026523" name="Picture 27" descr="POINTER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46529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6524" name="Text Box 28"/>
          <p:cNvSpPr txBox="1">
            <a:spLocks noChangeArrowheads="1"/>
          </p:cNvSpPr>
          <p:nvPr/>
        </p:nvSpPr>
        <p:spPr bwMode="auto">
          <a:xfrm>
            <a:off x="827088" y="4652963"/>
            <a:ext cx="78486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3100">
                <a:latin typeface="Arial" charset="0"/>
              </a:rPr>
              <a:t>Centro de Desarrollo de Emprendedores (CDE) y Equipo Estudiantes Emprendedores (EEE)</a:t>
            </a:r>
          </a:p>
        </p:txBody>
      </p:sp>
    </p:spTree>
    <p:custDataLst>
      <p:tags r:id="rId1"/>
    </p:custDataLst>
  </p:cSld>
  <p:clrMapOvr>
    <a:masterClrMapping/>
  </p:clrMapOvr>
  <p:transition spd="slow">
    <p:newsflash/>
    <p:sndAc>
      <p:stSnd>
        <p:snd r:embed="rId4" name="breeze.wav"/>
      </p:stSnd>
    </p:sndAc>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5808" name="Picture 16"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463" y="28590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5809" name="Text Box 17"/>
          <p:cNvSpPr txBox="1">
            <a:spLocks noChangeArrowheads="1"/>
          </p:cNvSpPr>
          <p:nvPr/>
        </p:nvSpPr>
        <p:spPr bwMode="auto">
          <a:xfrm>
            <a:off x="900113" y="2840038"/>
            <a:ext cx="64801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Lesiones Traumáticas:</a:t>
            </a:r>
          </a:p>
        </p:txBody>
      </p:sp>
      <p:sp>
        <p:nvSpPr>
          <p:cNvPr id="1825810" name="Text Box 18"/>
          <p:cNvSpPr txBox="1">
            <a:spLocks noChangeArrowheads="1"/>
          </p:cNvSpPr>
          <p:nvPr/>
        </p:nvSpPr>
        <p:spPr bwMode="auto">
          <a:xfrm>
            <a:off x="1403350" y="3489325"/>
            <a:ext cx="79930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000000"/>
                </a:solidFill>
                <a:latin typeface="Calibri" pitchFamily="34" charset="0"/>
              </a:rPr>
              <a:t>Causas:</a:t>
            </a:r>
            <a:endParaRPr lang="en-US" altLang="es-PR" sz="3000" b="0">
              <a:solidFill>
                <a:srgbClr val="FF0000"/>
              </a:solidFill>
              <a:effectLst>
                <a:outerShdw blurRad="38100" dist="38100" dir="2700000" algn="tl">
                  <a:srgbClr val="C0C0C0"/>
                </a:outerShdw>
              </a:effectLst>
              <a:latin typeface="Calibri" pitchFamily="34" charset="0"/>
            </a:endParaRPr>
          </a:p>
        </p:txBody>
      </p:sp>
      <p:pic>
        <p:nvPicPr>
          <p:cNvPr id="1825811" name="Picture 1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50" y="3560763"/>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825812" name="Text Box 20"/>
          <p:cNvSpPr txBox="1">
            <a:spLocks noChangeArrowheads="1"/>
          </p:cNvSpPr>
          <p:nvPr/>
        </p:nvSpPr>
        <p:spPr bwMode="auto">
          <a:xfrm>
            <a:off x="1404938" y="4064000"/>
            <a:ext cx="7775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Macrotraumas (grandes fuerzas)</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pic>
        <p:nvPicPr>
          <p:cNvPr id="1825813" name="Picture 2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45878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5814" name="Text Box 22"/>
          <p:cNvSpPr txBox="1">
            <a:spLocks noChangeArrowheads="1"/>
          </p:cNvSpPr>
          <p:nvPr/>
        </p:nvSpPr>
        <p:spPr bwMode="auto">
          <a:xfrm>
            <a:off x="896938" y="4568825"/>
            <a:ext cx="64801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Síndrome de Sobreuso:</a:t>
            </a:r>
          </a:p>
        </p:txBody>
      </p:sp>
      <p:sp>
        <p:nvSpPr>
          <p:cNvPr id="1825815" name="Text Box 23"/>
          <p:cNvSpPr txBox="1">
            <a:spLocks noChangeArrowheads="1"/>
          </p:cNvSpPr>
          <p:nvPr/>
        </p:nvSpPr>
        <p:spPr bwMode="auto">
          <a:xfrm>
            <a:off x="1400175" y="5232400"/>
            <a:ext cx="79930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000000"/>
                </a:solidFill>
                <a:latin typeface="Calibri" pitchFamily="34" charset="0"/>
              </a:rPr>
              <a:t>Causas:</a:t>
            </a:r>
            <a:endParaRPr lang="en-US" altLang="es-PR" sz="3000" b="0">
              <a:solidFill>
                <a:srgbClr val="FF0000"/>
              </a:solidFill>
              <a:effectLst>
                <a:outerShdw blurRad="38100" dist="38100" dir="2700000" algn="tl">
                  <a:srgbClr val="C0C0C0"/>
                </a:outerShdw>
              </a:effectLst>
              <a:latin typeface="Calibri" pitchFamily="34" charset="0"/>
            </a:endParaRPr>
          </a:p>
        </p:txBody>
      </p:sp>
      <p:pic>
        <p:nvPicPr>
          <p:cNvPr id="1825816" name="Picture 24"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375" y="5303838"/>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825817" name="Text Box 25"/>
          <p:cNvSpPr txBox="1">
            <a:spLocks noChangeArrowheads="1"/>
          </p:cNvSpPr>
          <p:nvPr/>
        </p:nvSpPr>
        <p:spPr bwMode="auto">
          <a:xfrm>
            <a:off x="1401763" y="5761038"/>
            <a:ext cx="7775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Microtraumas repetitivos</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sp>
        <p:nvSpPr>
          <p:cNvPr id="1825818" name="Rectangle 26"/>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07950" y="6310313"/>
            <a:ext cx="8964613"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Tomando de: </a:t>
            </a:r>
            <a:r>
              <a:rPr lang="en-US" altLang="es-PR" sz="1200" i="1">
                <a:latin typeface="Times New Roman" pitchFamily="18" charset="0"/>
              </a:rPr>
              <a:t>Sports Injuries: Their Prevention and Treatment</a:t>
            </a:r>
            <a:r>
              <a:rPr lang="en-US" altLang="es-PR" sz="1200" b="0">
                <a:latin typeface="Times New Roman" pitchFamily="18" charset="0"/>
              </a:rPr>
              <a:t>. 3ra. ed.; (p. 1), por L. Peterson, &amp; P. Renström, 2001, London, UK: Martin Dunitz Ltd. Copyright 2001 por Martin Dunitz Ltd</a:t>
            </a:r>
          </a:p>
        </p:txBody>
      </p:sp>
      <p:sp>
        <p:nvSpPr>
          <p:cNvPr id="2" name="Title 1"/>
          <p:cNvSpPr>
            <a:spLocks/>
          </p:cNvSpPr>
          <p:nvPr/>
        </p:nvSpPr>
        <p:spPr bwMode="auto">
          <a:xfrm>
            <a:off x="3673475" y="1268413"/>
            <a:ext cx="5038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400" b="0">
                <a:solidFill>
                  <a:srgbClr val="484876"/>
                </a:solidFill>
                <a:effectLst>
                  <a:outerShdw blurRad="38100" dist="38100" dir="2700000" algn="tl">
                    <a:srgbClr val="C0C0C0"/>
                  </a:outerShdw>
                </a:effectLst>
                <a:latin typeface="Arial Black" pitchFamily="34" charset="0"/>
                <a:cs typeface="Arial" charset="0"/>
              </a:rPr>
              <a:t>CLASIFICAIÓN GENERAL:</a:t>
            </a:r>
            <a:br>
              <a:rPr lang="es-PR" altLang="es-PR" sz="3400" b="0">
                <a:solidFill>
                  <a:srgbClr val="484876"/>
                </a:solidFill>
                <a:effectLst>
                  <a:outerShdw blurRad="38100" dist="38100" dir="2700000" algn="tl">
                    <a:srgbClr val="C0C0C0"/>
                  </a:outerShdw>
                </a:effectLst>
                <a:latin typeface="Arial Black" pitchFamily="34" charset="0"/>
                <a:cs typeface="Arial" charset="0"/>
              </a:rPr>
            </a:b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673475" y="1843088"/>
            <a:ext cx="55070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DE LAS LESIONES</a:t>
            </a:r>
          </a:p>
        </p:txBody>
      </p:sp>
      <p:pic>
        <p:nvPicPr>
          <p:cNvPr id="1825822" name="Picture 30" descr="Ankle_Support_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776288"/>
            <a:ext cx="3024188" cy="1841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6" name="Picture 16"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00" y="30035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17" name="Text Box 17"/>
          <p:cNvSpPr txBox="1">
            <a:spLocks noChangeArrowheads="1"/>
          </p:cNvSpPr>
          <p:nvPr/>
        </p:nvSpPr>
        <p:spPr bwMode="auto">
          <a:xfrm>
            <a:off x="933450" y="2984500"/>
            <a:ext cx="81375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Lesiones en los </a:t>
            </a:r>
            <a:r>
              <a:rPr lang="en-US" altLang="es-PR" sz="3500" i="1">
                <a:solidFill>
                  <a:srgbClr val="484876"/>
                </a:solidFill>
                <a:effectLst>
                  <a:outerShdw blurRad="38100" dist="38100" dir="2700000" algn="tl">
                    <a:srgbClr val="C0C0C0"/>
                  </a:outerShdw>
                </a:effectLst>
                <a:latin typeface="Arial" charset="0"/>
              </a:rPr>
              <a:t>Tejidos Blandos</a:t>
            </a:r>
            <a:r>
              <a:rPr lang="en-US" altLang="es-PR" sz="3500">
                <a:latin typeface="Arial" charset="0"/>
              </a:rPr>
              <a:t> cerrados</a:t>
            </a:r>
          </a:p>
        </p:txBody>
      </p:sp>
      <p:pic>
        <p:nvPicPr>
          <p:cNvPr id="1894418" name="Picture 18"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625" y="43815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19" name="Text Box 19"/>
          <p:cNvSpPr txBox="1">
            <a:spLocks noChangeArrowheads="1"/>
          </p:cNvSpPr>
          <p:nvPr/>
        </p:nvSpPr>
        <p:spPr bwMode="auto">
          <a:xfrm>
            <a:off x="930275" y="4362450"/>
            <a:ext cx="83200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200">
                <a:latin typeface="Arial" charset="0"/>
              </a:rPr>
              <a:t>Lesiones </a:t>
            </a:r>
            <a:r>
              <a:rPr lang="en-US" altLang="es-PR" sz="3200" i="1">
                <a:solidFill>
                  <a:srgbClr val="484876"/>
                </a:solidFill>
                <a:effectLst>
                  <a:outerShdw blurRad="38100" dist="38100" dir="2700000" algn="tl">
                    <a:srgbClr val="C0C0C0"/>
                  </a:outerShdw>
                </a:effectLst>
                <a:latin typeface="Arial" charset="0"/>
              </a:rPr>
              <a:t>Óseas</a:t>
            </a:r>
            <a:r>
              <a:rPr lang="en-US" altLang="es-PR" sz="3200">
                <a:latin typeface="Arial" charset="0"/>
              </a:rPr>
              <a:t> y en la integridad </a:t>
            </a:r>
            <a:r>
              <a:rPr lang="en-US" altLang="es-PR" sz="3200" i="1">
                <a:solidFill>
                  <a:srgbClr val="484876"/>
                </a:solidFill>
                <a:effectLst>
                  <a:outerShdw blurRad="38100" dist="38100" dir="2700000" algn="tl">
                    <a:srgbClr val="C0C0C0"/>
                  </a:outerShdw>
                </a:effectLst>
                <a:latin typeface="Arial" charset="0"/>
              </a:rPr>
              <a:t>Articular</a:t>
            </a:r>
            <a:endParaRPr lang="en-US" altLang="es-PR" sz="3500" i="1">
              <a:solidFill>
                <a:srgbClr val="484876"/>
              </a:solidFill>
              <a:effectLst>
                <a:outerShdw blurRad="38100" dist="38100" dir="2700000" algn="tl">
                  <a:srgbClr val="C0C0C0"/>
                </a:outerShdw>
              </a:effectLst>
              <a:latin typeface="Arial" charset="0"/>
            </a:endParaRPr>
          </a:p>
        </p:txBody>
      </p:sp>
      <p:sp>
        <p:nvSpPr>
          <p:cNvPr id="2" name="Title 1"/>
          <p:cNvSpPr>
            <a:spLocks/>
          </p:cNvSpPr>
          <p:nvPr/>
        </p:nvSpPr>
        <p:spPr bwMode="auto">
          <a:xfrm>
            <a:off x="3241675" y="979488"/>
            <a:ext cx="5867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a:solidFill>
                  <a:srgbClr val="484876"/>
                </a:solidFill>
                <a:effectLst>
                  <a:outerShdw blurRad="38100" dist="38100" dir="2700000" algn="tl">
                    <a:srgbClr val="C0C0C0"/>
                  </a:outerShdw>
                </a:effectLst>
                <a:latin typeface="Arial Black" pitchFamily="34" charset="0"/>
                <a:cs typeface="Arial" charset="0"/>
              </a:rPr>
              <a:t>CLASIFICACIÓN – de las</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LESIONES:</a:t>
            </a:r>
          </a:p>
        </p:txBody>
      </p:sp>
      <p:sp>
        <p:nvSpPr>
          <p:cNvPr id="3" name="Title 1"/>
          <p:cNvSpPr>
            <a:spLocks/>
          </p:cNvSpPr>
          <p:nvPr/>
        </p:nvSpPr>
        <p:spPr bwMode="auto">
          <a:xfrm>
            <a:off x="3241675" y="2058988"/>
            <a:ext cx="58674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a:solidFill>
                  <a:srgbClr val="484876"/>
                </a:solidFill>
                <a:effectLst>
                  <a:outerShdw blurRad="38100" dist="38100" dir="2700000" algn="tl">
                    <a:srgbClr val="C0C0C0"/>
                  </a:outerShdw>
                </a:effectLst>
                <a:latin typeface="Arial Black" pitchFamily="34" charset="0"/>
                <a:cs typeface="Arial" charset="0"/>
              </a:rPr>
              <a:t>HERIDAS CERRADAS</a:t>
            </a:r>
            <a:endParaRPr lang="es-PR" altLang="es-PR" sz="36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894422" name="Picture 2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56769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23" name="Text Box 23"/>
          <p:cNvSpPr txBox="1">
            <a:spLocks noChangeArrowheads="1"/>
          </p:cNvSpPr>
          <p:nvPr/>
        </p:nvSpPr>
        <p:spPr bwMode="auto">
          <a:xfrm>
            <a:off x="931863" y="5657850"/>
            <a:ext cx="83200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200">
                <a:latin typeface="Arial" charset="0"/>
              </a:rPr>
              <a:t>Lesiones en el </a:t>
            </a:r>
            <a:r>
              <a:rPr lang="en-US" altLang="es-PR" sz="3200" i="1">
                <a:solidFill>
                  <a:srgbClr val="484876"/>
                </a:solidFill>
                <a:effectLst>
                  <a:outerShdw blurRad="38100" dist="38100" dir="2700000" algn="tl">
                    <a:srgbClr val="C0C0C0"/>
                  </a:outerShdw>
                </a:effectLst>
                <a:latin typeface="Arial" charset="0"/>
              </a:rPr>
              <a:t>Tejido Nervioso</a:t>
            </a:r>
            <a:endParaRPr lang="en-US" altLang="es-PR" sz="3500" i="1">
              <a:solidFill>
                <a:srgbClr val="484876"/>
              </a:solidFill>
              <a:effectLst>
                <a:outerShdw blurRad="38100" dist="38100" dir="2700000" algn="tl">
                  <a:srgbClr val="C0C0C0"/>
                </a:outerShdw>
              </a:effectLst>
              <a:latin typeface="Arial" charset="0"/>
            </a:endParaRPr>
          </a:p>
        </p:txBody>
      </p:sp>
      <p:pic>
        <p:nvPicPr>
          <p:cNvPr id="1894424" name="Picture 24" descr="Laceration_Hand_01a_Bekv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836613"/>
            <a:ext cx="2735262" cy="18049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6939" name="Picture 11" descr="Runners_LongD_02_Edge-Fram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50" y="692150"/>
            <a:ext cx="2879725" cy="2155825"/>
          </a:xfrm>
          <a:prstGeom prst="rect">
            <a:avLst/>
          </a:prstGeom>
          <a:noFill/>
          <a:extLst>
            <a:ext uri="{909E8E84-426E-40DD-AFC4-6F175D3DCCD1}">
              <a14:hiddenFill xmlns:a14="http://schemas.microsoft.com/office/drawing/2010/main">
                <a:solidFill>
                  <a:srgbClr val="FFFFFF"/>
                </a:solidFill>
              </a14:hiddenFill>
            </a:ext>
          </a:extLst>
        </p:spPr>
      </p:pic>
      <p:pic>
        <p:nvPicPr>
          <p:cNvPr id="1916940" name="Picture 12"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463" y="28717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6941" name="Text Box 13"/>
          <p:cNvSpPr txBox="1">
            <a:spLocks noChangeArrowheads="1"/>
          </p:cNvSpPr>
          <p:nvPr/>
        </p:nvSpPr>
        <p:spPr bwMode="auto">
          <a:xfrm>
            <a:off x="900113" y="2852738"/>
            <a:ext cx="75596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Difícil de diagnosticar y tratar</a:t>
            </a:r>
          </a:p>
        </p:txBody>
      </p:sp>
      <p:pic>
        <p:nvPicPr>
          <p:cNvPr id="1916942" name="Picture 14"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36068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6943" name="Text Box 15"/>
          <p:cNvSpPr txBox="1">
            <a:spLocks noChangeArrowheads="1"/>
          </p:cNvSpPr>
          <p:nvPr/>
        </p:nvSpPr>
        <p:spPr bwMode="auto">
          <a:xfrm>
            <a:off x="896938" y="3573463"/>
            <a:ext cx="7923212"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200">
                <a:latin typeface="Arial" charset="0"/>
              </a:rPr>
              <a:t>FACTOR:</a:t>
            </a:r>
            <a:r>
              <a:rPr lang="en-US" altLang="es-PR" sz="3500">
                <a:latin typeface="Arial" charset="0"/>
              </a:rPr>
              <a:t> </a:t>
            </a:r>
            <a:r>
              <a:rPr lang="en-US" altLang="es-PR" sz="2800">
                <a:latin typeface="Arial" charset="0"/>
              </a:rPr>
              <a:t>Incremento en la:</a:t>
            </a:r>
          </a:p>
          <a:p>
            <a:pPr algn="l" eaLnBrk="0" hangingPunct="0">
              <a:lnSpc>
                <a:spcPct val="110000"/>
              </a:lnSpc>
            </a:pPr>
            <a:r>
              <a:rPr lang="en-US" altLang="es-PR" sz="2800" i="1" u="sng">
                <a:solidFill>
                  <a:srgbClr val="3C3C62"/>
                </a:solidFill>
                <a:effectLst>
                  <a:outerShdw blurRad="38100" dist="38100" dir="2700000" algn="tl">
                    <a:srgbClr val="C0C0C0"/>
                  </a:outerShdw>
                </a:effectLst>
                <a:latin typeface="Arial" charset="0"/>
              </a:rPr>
              <a:t>Intensidad</a:t>
            </a:r>
            <a:r>
              <a:rPr lang="en-US" altLang="es-PR" sz="2800" i="1">
                <a:latin typeface="Arial" charset="0"/>
              </a:rPr>
              <a:t> y </a:t>
            </a:r>
            <a:r>
              <a:rPr lang="en-US" altLang="es-PR" sz="2800" i="1" u="sng">
                <a:solidFill>
                  <a:srgbClr val="3C3C62"/>
                </a:solidFill>
                <a:effectLst>
                  <a:outerShdw blurRad="38100" dist="38100" dir="2700000" algn="tl">
                    <a:srgbClr val="C0C0C0"/>
                  </a:outerShdw>
                </a:effectLst>
                <a:latin typeface="Arial" charset="0"/>
              </a:rPr>
              <a:t>Duración</a:t>
            </a:r>
            <a:r>
              <a:rPr lang="en-US" altLang="es-PR" sz="2800" i="1">
                <a:latin typeface="Arial" charset="0"/>
              </a:rPr>
              <a:t> del entrenamiento</a:t>
            </a:r>
          </a:p>
        </p:txBody>
      </p:sp>
      <p:sp>
        <p:nvSpPr>
          <p:cNvPr id="1916944" name="Rectangle 16"/>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07950" y="6337300"/>
            <a:ext cx="8964613" cy="5032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Tomando de: </a:t>
            </a:r>
            <a:r>
              <a:rPr lang="en-US" altLang="es-PR" sz="1200" i="1">
                <a:latin typeface="Times New Roman" pitchFamily="18" charset="0"/>
              </a:rPr>
              <a:t>Sports Injuries: Their Prevention and Treatment</a:t>
            </a:r>
            <a:r>
              <a:rPr lang="en-US" altLang="es-PR" sz="1200" b="0">
                <a:latin typeface="Times New Roman" pitchFamily="18" charset="0"/>
              </a:rPr>
              <a:t>. 3ra. ed.; (p. 1), por L. Peterson, &amp; P. Renström, 2001, London, UK: Martin Dunitz Ltd. Copyright 2001 por Martin Dunitz Ltd</a:t>
            </a:r>
          </a:p>
        </p:txBody>
      </p:sp>
      <p:sp>
        <p:nvSpPr>
          <p:cNvPr id="2" name="Title 1"/>
          <p:cNvSpPr>
            <a:spLocks/>
          </p:cNvSpPr>
          <p:nvPr/>
        </p:nvSpPr>
        <p:spPr bwMode="auto">
          <a:xfrm>
            <a:off x="2843213" y="1344613"/>
            <a:ext cx="59769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CLASIFICA</a:t>
            </a:r>
            <a:r>
              <a:rPr lang="en-US" altLang="es-PR" sz="3200" b="0">
                <a:solidFill>
                  <a:srgbClr val="484876"/>
                </a:solidFill>
                <a:effectLst>
                  <a:outerShdw blurRad="38100" dist="38100" dir="2700000" algn="tl">
                    <a:srgbClr val="C0C0C0"/>
                  </a:outerShdw>
                </a:effectLst>
                <a:latin typeface="Arial Black" pitchFamily="34" charset="0"/>
                <a:cs typeface="Arial" charset="0"/>
              </a:rPr>
              <a:t>C</a:t>
            </a:r>
            <a:r>
              <a:rPr lang="es-PR" altLang="es-PR" sz="3200" b="0">
                <a:solidFill>
                  <a:srgbClr val="484876"/>
                </a:solidFill>
                <a:effectLst>
                  <a:outerShdw blurRad="38100" dist="38100" dir="2700000" algn="tl">
                    <a:srgbClr val="C0C0C0"/>
                  </a:outerShdw>
                </a:effectLst>
                <a:latin typeface="Arial Black" pitchFamily="34" charset="0"/>
                <a:cs typeface="Arial" charset="0"/>
              </a:rPr>
              <a:t>IÓN GENERAL DE LESIONES:</a:t>
            </a:r>
            <a:br>
              <a:rPr lang="es-PR" altLang="es-PR" sz="3400" b="0">
                <a:solidFill>
                  <a:srgbClr val="484876"/>
                </a:solidFill>
                <a:effectLst>
                  <a:outerShdw blurRad="38100" dist="38100" dir="2700000" algn="tl">
                    <a:srgbClr val="C0C0C0"/>
                  </a:outerShdw>
                </a:effectLst>
                <a:latin typeface="Arial Black" pitchFamily="34" charset="0"/>
                <a:cs typeface="Arial" charset="0"/>
              </a:rPr>
            </a:b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843213" y="1989138"/>
            <a:ext cx="6156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100" b="0" i="1">
                <a:solidFill>
                  <a:srgbClr val="484876"/>
                </a:solidFill>
                <a:effectLst>
                  <a:outerShdw blurRad="38100" dist="38100" dir="2700000" algn="tl">
                    <a:srgbClr val="C0C0C0"/>
                  </a:outerShdw>
                </a:effectLst>
                <a:latin typeface="Arial Black" pitchFamily="34" charset="0"/>
                <a:cs typeface="Arial" charset="0"/>
              </a:rPr>
              <a:t>SÍNDROME DE SOBREUSO</a:t>
            </a:r>
          </a:p>
        </p:txBody>
      </p:sp>
      <p:pic>
        <p:nvPicPr>
          <p:cNvPr id="1916948" name="Picture 20"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7117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6949" name="Text Box 21"/>
          <p:cNvSpPr txBox="1">
            <a:spLocks noChangeArrowheads="1"/>
          </p:cNvSpPr>
          <p:nvPr/>
        </p:nvSpPr>
        <p:spPr bwMode="auto">
          <a:xfrm>
            <a:off x="896938" y="4692650"/>
            <a:ext cx="7923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Causas:</a:t>
            </a:r>
          </a:p>
        </p:txBody>
      </p:sp>
      <p:sp>
        <p:nvSpPr>
          <p:cNvPr id="1916950" name="Text Box 22"/>
          <p:cNvSpPr txBox="1">
            <a:spLocks noChangeArrowheads="1"/>
          </p:cNvSpPr>
          <p:nvPr/>
        </p:nvSpPr>
        <p:spPr bwMode="auto">
          <a:xfrm>
            <a:off x="1403350" y="5299075"/>
            <a:ext cx="77406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000000"/>
                </a:solidFill>
                <a:latin typeface="Calibri" pitchFamily="34" charset="0"/>
              </a:rPr>
              <a:t>Sobrecarga Repetitiva – </a:t>
            </a:r>
            <a:r>
              <a:rPr lang="en-US" altLang="es-PR" sz="3000" i="1">
                <a:solidFill>
                  <a:srgbClr val="000000"/>
                </a:solidFill>
                <a:latin typeface="Calibri" pitchFamily="34" charset="0"/>
              </a:rPr>
              <a:t>Resulta en</a:t>
            </a:r>
            <a:r>
              <a:rPr lang="en-US" altLang="es-PR" sz="3000">
                <a:solidFill>
                  <a:srgbClr val="000000"/>
                </a:solidFill>
                <a:latin typeface="Calibri" pitchFamily="34" charset="0"/>
              </a:rPr>
              <a:t>:</a:t>
            </a:r>
            <a:endParaRPr lang="en-US" altLang="es-PR" sz="3000" b="0">
              <a:solidFill>
                <a:srgbClr val="FF0000"/>
              </a:solidFill>
              <a:effectLst>
                <a:outerShdw blurRad="38100" dist="38100" dir="2700000" algn="tl">
                  <a:srgbClr val="C0C0C0"/>
                </a:outerShdw>
              </a:effectLst>
              <a:latin typeface="Calibri" pitchFamily="34" charset="0"/>
            </a:endParaRPr>
          </a:p>
        </p:txBody>
      </p:sp>
      <p:pic>
        <p:nvPicPr>
          <p:cNvPr id="1916951" name="Picture 23"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550" y="5370513"/>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916952" name="Text Box 24"/>
          <p:cNvSpPr txBox="1">
            <a:spLocks noChangeArrowheads="1"/>
          </p:cNvSpPr>
          <p:nvPr/>
        </p:nvSpPr>
        <p:spPr bwMode="auto">
          <a:xfrm>
            <a:off x="1404938" y="5802313"/>
            <a:ext cx="7775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Lesiones microscópicas tejido musculoequelético</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spTree>
    <p:custDataLst>
      <p:tags r:id="rId1"/>
    </p:custDataLst>
  </p:cSld>
  <p:clrMapOvr>
    <a:masterClrMapping/>
  </p:clrMapOvr>
  <p:transition spd="slow">
    <p:newsflash/>
    <p:sndAc>
      <p:stSnd>
        <p:snd r:embed="rId4" name="breeze.wav"/>
      </p:stSnd>
    </p:sndAc>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2354" name="Picture 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23669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2355" name="Text Box 3"/>
          <p:cNvSpPr txBox="1">
            <a:spLocks noChangeArrowheads="1"/>
          </p:cNvSpPr>
          <p:nvPr/>
        </p:nvSpPr>
        <p:spPr bwMode="auto">
          <a:xfrm>
            <a:off x="971550" y="2347913"/>
            <a:ext cx="770413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Personal del CAI de la UIPR-Metro</a:t>
            </a:r>
          </a:p>
        </p:txBody>
      </p:sp>
      <p:pic>
        <p:nvPicPr>
          <p:cNvPr id="1892356" name="Picture 4"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725" y="31607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2357" name="Text Box 5"/>
          <p:cNvSpPr txBox="1">
            <a:spLocks noChangeArrowheads="1"/>
          </p:cNvSpPr>
          <p:nvPr/>
        </p:nvSpPr>
        <p:spPr bwMode="auto">
          <a:xfrm>
            <a:off x="968375" y="3141663"/>
            <a:ext cx="7491413"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Senado Académico UIPR-Metro:</a:t>
            </a:r>
          </a:p>
        </p:txBody>
      </p:sp>
      <p:sp>
        <p:nvSpPr>
          <p:cNvPr id="2" name="Title 1"/>
          <p:cNvSpPr>
            <a:spLocks/>
          </p:cNvSpPr>
          <p:nvPr/>
        </p:nvSpPr>
        <p:spPr bwMode="auto">
          <a:xfrm>
            <a:off x="2843213" y="692150"/>
            <a:ext cx="60499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b="0">
                <a:solidFill>
                  <a:srgbClr val="484876"/>
                </a:solidFill>
                <a:effectLst>
                  <a:outerShdw blurRad="38100" dist="38100" dir="2700000" algn="tl">
                    <a:srgbClr val="C0C0C0"/>
                  </a:outerShdw>
                </a:effectLst>
                <a:latin typeface="Arial Black" pitchFamily="34" charset="0"/>
                <a:cs typeface="Arial" charset="0"/>
              </a:rPr>
              <a:t>AGRADECIMIENTOS</a:t>
            </a:r>
          </a:p>
        </p:txBody>
      </p:sp>
      <p:sp>
        <p:nvSpPr>
          <p:cNvPr id="1892359" name="Text Box 7"/>
          <p:cNvSpPr txBox="1">
            <a:spLocks noChangeArrowheads="1"/>
          </p:cNvSpPr>
          <p:nvPr/>
        </p:nvSpPr>
        <p:spPr bwMode="auto">
          <a:xfrm>
            <a:off x="1474788" y="3851275"/>
            <a:ext cx="74898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latin typeface="Calibri" pitchFamily="34" charset="0"/>
              </a:rPr>
              <a:t>Norma Iris López Ramírez</a:t>
            </a:r>
            <a:endParaRPr lang="en-US" altLang="es-PR" sz="3000">
              <a:solidFill>
                <a:srgbClr val="000000"/>
              </a:solidFill>
              <a:latin typeface="Calibri" pitchFamily="34" charset="0"/>
            </a:endParaRPr>
          </a:p>
        </p:txBody>
      </p:sp>
      <p:pic>
        <p:nvPicPr>
          <p:cNvPr id="1892360" name="Picture 8"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988" y="3922713"/>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892361" name="Text Box 9"/>
          <p:cNvSpPr txBox="1">
            <a:spLocks noChangeArrowheads="1"/>
          </p:cNvSpPr>
          <p:nvPr/>
        </p:nvSpPr>
        <p:spPr bwMode="auto">
          <a:xfrm>
            <a:off x="1476375" y="4329113"/>
            <a:ext cx="74882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Secretaria Ejecutiva</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sp>
        <p:nvSpPr>
          <p:cNvPr id="1892362" name="Text Box 10"/>
          <p:cNvSpPr txBox="1">
            <a:spLocks noChangeArrowheads="1"/>
          </p:cNvSpPr>
          <p:nvPr/>
        </p:nvSpPr>
        <p:spPr bwMode="auto">
          <a:xfrm>
            <a:off x="1474788" y="4906963"/>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solidFill>
                  <a:srgbClr val="000000"/>
                </a:solidFill>
                <a:latin typeface="Calibri" pitchFamily="34" charset="0"/>
              </a:rPr>
              <a:t>Brenda Rivera Colón</a:t>
            </a:r>
            <a:endParaRPr lang="en-US" altLang="es-PR" sz="3000" b="0">
              <a:solidFill>
                <a:srgbClr val="FF0000"/>
              </a:solidFill>
              <a:effectLst>
                <a:outerShdw blurRad="38100" dist="38100" dir="2700000" algn="tl">
                  <a:srgbClr val="C0C0C0"/>
                </a:outerShdw>
              </a:effectLst>
              <a:latin typeface="Calibri" pitchFamily="34" charset="0"/>
            </a:endParaRPr>
          </a:p>
        </p:txBody>
      </p:sp>
      <p:pic>
        <p:nvPicPr>
          <p:cNvPr id="1892363" name="Picture 11"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988" y="497840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892364" name="Text Box 12"/>
          <p:cNvSpPr txBox="1">
            <a:spLocks noChangeArrowheads="1"/>
          </p:cNvSpPr>
          <p:nvPr/>
        </p:nvSpPr>
        <p:spPr bwMode="auto">
          <a:xfrm>
            <a:off x="1476375" y="5384800"/>
            <a:ext cx="74882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Secretaria Corresponsal</a:t>
            </a:r>
            <a:endParaRPr lang="en-US" altLang="es-PR" sz="2800" b="0" i="1" u="sng">
              <a:solidFill>
                <a:srgbClr val="FF0000"/>
              </a:solidFill>
              <a:effectLst>
                <a:outerShdw blurRad="38100" dist="38100" dir="2700000" algn="tl">
                  <a:srgbClr val="C0C0C0"/>
                </a:outerShdw>
              </a:effectLst>
              <a:latin typeface="Arial Black" pitchFamily="34" charset="0"/>
            </a:endParaRPr>
          </a:p>
        </p:txBody>
      </p:sp>
      <p:pic>
        <p:nvPicPr>
          <p:cNvPr id="1892365" name="Picture 13"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59197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2366" name="Text Box 14"/>
          <p:cNvSpPr txBox="1">
            <a:spLocks noChangeArrowheads="1"/>
          </p:cNvSpPr>
          <p:nvPr/>
        </p:nvSpPr>
        <p:spPr bwMode="auto">
          <a:xfrm>
            <a:off x="971550" y="5900738"/>
            <a:ext cx="64801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500">
                <a:latin typeface="Arial" charset="0"/>
              </a:rPr>
              <a:t>Invitados</a:t>
            </a:r>
          </a:p>
        </p:txBody>
      </p:sp>
      <p:pic>
        <p:nvPicPr>
          <p:cNvPr id="1892367" name="Picture 15" descr="Arm_Wres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113" y="549275"/>
            <a:ext cx="1652587" cy="1749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835150" y="695325"/>
            <a:ext cx="71294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4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ASUNTOS IMPORTANTES DEL CURSO:</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ORGANIZACIÓN DEL CURSO</a:t>
            </a:r>
          </a:p>
        </p:txBody>
      </p:sp>
      <p:pic>
        <p:nvPicPr>
          <p:cNvPr id="2030609" name="Picture 17" descr="ORGANIZACION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49275"/>
            <a:ext cx="15843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2030610" name="Picture 18"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22764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0611" name="Text Box 19"/>
          <p:cNvSpPr txBox="1">
            <a:spLocks noChangeArrowheads="1"/>
          </p:cNvSpPr>
          <p:nvPr/>
        </p:nvSpPr>
        <p:spPr bwMode="auto">
          <a:xfrm>
            <a:off x="896938" y="2276475"/>
            <a:ext cx="78517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3600">
                <a:solidFill>
                  <a:srgbClr val="000066"/>
                </a:solidFill>
                <a:effectLst>
                  <a:outerShdw blurRad="38100" dist="38100" dir="2700000" algn="tl">
                    <a:srgbClr val="C0C0C0"/>
                  </a:outerShdw>
                </a:effectLst>
                <a:latin typeface="Arial" charset="0"/>
              </a:rPr>
              <a:t>Módulos de Aprendizaje –</a:t>
            </a:r>
          </a:p>
          <a:p>
            <a:pPr algn="l" eaLnBrk="0" hangingPunct="0">
              <a:lnSpc>
                <a:spcPct val="90000"/>
              </a:lnSpc>
            </a:pPr>
            <a:r>
              <a:rPr lang="en-US" altLang="es-PR" sz="3600" b="0" i="1">
                <a:solidFill>
                  <a:srgbClr val="484876"/>
                </a:solidFill>
                <a:effectLst>
                  <a:outerShdw blurRad="38100" dist="38100" dir="2700000" algn="tl">
                    <a:srgbClr val="C0C0C0"/>
                  </a:outerShdw>
                </a:effectLst>
                <a:latin typeface="Arial Black" pitchFamily="34" charset="0"/>
              </a:rPr>
              <a:t>Cuatro (4) Unidades:</a:t>
            </a:r>
          </a:p>
        </p:txBody>
      </p:sp>
      <p:sp>
        <p:nvSpPr>
          <p:cNvPr id="2030612" name="Text Box 20"/>
          <p:cNvSpPr txBox="1">
            <a:spLocks noChangeArrowheads="1"/>
          </p:cNvSpPr>
          <p:nvPr/>
        </p:nvSpPr>
        <p:spPr bwMode="auto">
          <a:xfrm>
            <a:off x="971550" y="3357563"/>
            <a:ext cx="7704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i="1">
                <a:effectLst>
                  <a:outerShdw blurRad="38100" dist="38100" dir="2700000" algn="tl">
                    <a:srgbClr val="C0C0C0"/>
                  </a:outerShdw>
                </a:effectLst>
                <a:hlinkClick r:id="rId7"/>
              </a:rPr>
              <a:t>http://www.saludmed.com/nutricionentrena/contenido/Modulos_HPER-3480.html</a:t>
            </a:r>
            <a:endParaRPr lang="en-US" altLang="es-PR" i="1">
              <a:effectLst>
                <a:outerShdw blurRad="38100" dist="38100" dir="2700000" algn="tl">
                  <a:srgbClr val="C0C0C0"/>
                </a:outerShdw>
              </a:effectLst>
            </a:endParaRPr>
          </a:p>
        </p:txBody>
      </p:sp>
      <p:sp>
        <p:nvSpPr>
          <p:cNvPr id="2030613" name="Text Box 21"/>
          <p:cNvSpPr txBox="1">
            <a:spLocks noChangeArrowheads="1"/>
          </p:cNvSpPr>
          <p:nvPr/>
        </p:nvSpPr>
        <p:spPr bwMode="auto">
          <a:xfrm>
            <a:off x="1403350" y="4110038"/>
            <a:ext cx="738187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3500">
                <a:solidFill>
                  <a:srgbClr val="000000"/>
                </a:solidFill>
                <a:effectLst>
                  <a:outerShdw blurRad="38100" dist="38100" dir="2700000" algn="tl">
                    <a:srgbClr val="C0C0C0"/>
                  </a:outerShdw>
                </a:effectLst>
                <a:latin typeface="Calibri" pitchFamily="34" charset="0"/>
              </a:rPr>
              <a:t>UNIDAD 1:</a:t>
            </a:r>
            <a:r>
              <a:rPr lang="en-US" altLang="es-PR" sz="3500">
                <a:solidFill>
                  <a:srgbClr val="000000"/>
                </a:solidFill>
                <a:latin typeface="Calibri" pitchFamily="34" charset="0"/>
              </a:rPr>
              <a:t> </a:t>
            </a:r>
            <a:r>
              <a:rPr lang="en-US" altLang="es-PR" sz="3500" i="1">
                <a:solidFill>
                  <a:srgbClr val="000000"/>
                </a:solidFill>
                <a:latin typeface="Calibri" pitchFamily="34" charset="0"/>
              </a:rPr>
              <a:t>Introducción</a:t>
            </a:r>
            <a:endParaRPr lang="en-US" altLang="es-PR" sz="3500" b="0" i="1">
              <a:solidFill>
                <a:srgbClr val="FF0000"/>
              </a:solidFill>
              <a:effectLst>
                <a:outerShdw blurRad="38100" dist="38100" dir="2700000" algn="tl">
                  <a:srgbClr val="C0C0C0"/>
                </a:outerShdw>
              </a:effectLst>
              <a:latin typeface="Calibri" pitchFamily="34" charset="0"/>
            </a:endParaRPr>
          </a:p>
        </p:txBody>
      </p:sp>
      <p:pic>
        <p:nvPicPr>
          <p:cNvPr id="2030614" name="Picture 22" descr="Bullet_Round_Diamond_Maggenta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063" y="424180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2030615" name="Text Box 23"/>
          <p:cNvSpPr txBox="1">
            <a:spLocks noChangeArrowheads="1"/>
          </p:cNvSpPr>
          <p:nvPr/>
        </p:nvSpPr>
        <p:spPr bwMode="auto">
          <a:xfrm>
            <a:off x="1403350" y="4724400"/>
            <a:ext cx="738187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3500">
                <a:solidFill>
                  <a:srgbClr val="000000"/>
                </a:solidFill>
                <a:effectLst>
                  <a:outerShdw blurRad="38100" dist="38100" dir="2700000" algn="tl">
                    <a:srgbClr val="C0C0C0"/>
                  </a:outerShdw>
                </a:effectLst>
                <a:latin typeface="Calibri" pitchFamily="34" charset="0"/>
              </a:rPr>
              <a:t>UNIDAD 2:</a:t>
            </a:r>
            <a:r>
              <a:rPr lang="en-US" altLang="es-PR" sz="3500">
                <a:solidFill>
                  <a:srgbClr val="000000"/>
                </a:solidFill>
                <a:latin typeface="Calibri" pitchFamily="34" charset="0"/>
              </a:rPr>
              <a:t> </a:t>
            </a:r>
            <a:r>
              <a:rPr lang="en-US" altLang="es-PR" sz="3500" i="1">
                <a:solidFill>
                  <a:srgbClr val="000000"/>
                </a:solidFill>
                <a:latin typeface="Calibri" pitchFamily="34" charset="0"/>
              </a:rPr>
              <a:t>Nutrientes</a:t>
            </a:r>
            <a:endParaRPr lang="en-US" altLang="es-PR" sz="3500" b="0" i="1">
              <a:solidFill>
                <a:srgbClr val="FF0000"/>
              </a:solidFill>
              <a:effectLst>
                <a:outerShdw blurRad="38100" dist="38100" dir="2700000" algn="tl">
                  <a:srgbClr val="C0C0C0"/>
                </a:outerShdw>
              </a:effectLst>
              <a:latin typeface="Calibri" pitchFamily="34" charset="0"/>
            </a:endParaRPr>
          </a:p>
        </p:txBody>
      </p:sp>
      <p:pic>
        <p:nvPicPr>
          <p:cNvPr id="2030616" name="Picture 24" descr="Bullet_Round_Diamond_Maggenta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063" y="4856163"/>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2030617" name="Text Box 25"/>
          <p:cNvSpPr txBox="1">
            <a:spLocks noChangeArrowheads="1"/>
          </p:cNvSpPr>
          <p:nvPr/>
        </p:nvSpPr>
        <p:spPr bwMode="auto">
          <a:xfrm>
            <a:off x="1403350" y="5372100"/>
            <a:ext cx="738187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3500">
                <a:solidFill>
                  <a:srgbClr val="000000"/>
                </a:solidFill>
                <a:effectLst>
                  <a:outerShdw blurRad="38100" dist="38100" dir="2700000" algn="tl">
                    <a:srgbClr val="C0C0C0"/>
                  </a:outerShdw>
                </a:effectLst>
                <a:latin typeface="Calibri" pitchFamily="34" charset="0"/>
              </a:rPr>
              <a:t>UNIDAD 3:</a:t>
            </a:r>
            <a:r>
              <a:rPr lang="en-US" altLang="es-PR" sz="3500">
                <a:solidFill>
                  <a:srgbClr val="000000"/>
                </a:solidFill>
                <a:latin typeface="Calibri" pitchFamily="34" charset="0"/>
              </a:rPr>
              <a:t> </a:t>
            </a:r>
            <a:r>
              <a:rPr lang="en-US" altLang="es-PR" sz="3500" i="1">
                <a:solidFill>
                  <a:srgbClr val="000000"/>
                </a:solidFill>
                <a:latin typeface="Calibri" pitchFamily="34" charset="0"/>
              </a:rPr>
              <a:t>Dietas</a:t>
            </a:r>
            <a:endParaRPr lang="en-US" altLang="es-PR" sz="3500" b="0" i="1">
              <a:solidFill>
                <a:srgbClr val="FF0000"/>
              </a:solidFill>
              <a:effectLst>
                <a:outerShdw blurRad="38100" dist="38100" dir="2700000" algn="tl">
                  <a:srgbClr val="C0C0C0"/>
                </a:outerShdw>
              </a:effectLst>
              <a:latin typeface="Calibri" pitchFamily="34" charset="0"/>
            </a:endParaRPr>
          </a:p>
        </p:txBody>
      </p:sp>
      <p:pic>
        <p:nvPicPr>
          <p:cNvPr id="2030618" name="Picture 26" descr="Bullet_Round_Diamond_Maggenta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063" y="5503863"/>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2030619" name="Text Box 27"/>
          <p:cNvSpPr txBox="1">
            <a:spLocks noChangeArrowheads="1"/>
          </p:cNvSpPr>
          <p:nvPr/>
        </p:nvSpPr>
        <p:spPr bwMode="auto">
          <a:xfrm>
            <a:off x="1403350" y="5954713"/>
            <a:ext cx="738187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pPr>
            <a:r>
              <a:rPr lang="en-US" altLang="es-PR" sz="3500">
                <a:solidFill>
                  <a:srgbClr val="000000"/>
                </a:solidFill>
                <a:effectLst>
                  <a:outerShdw blurRad="38100" dist="38100" dir="2700000" algn="tl">
                    <a:srgbClr val="C0C0C0"/>
                  </a:outerShdw>
                </a:effectLst>
                <a:latin typeface="Calibri" pitchFamily="34" charset="0"/>
              </a:rPr>
              <a:t>UNIDAD 4:</a:t>
            </a:r>
            <a:r>
              <a:rPr lang="en-US" altLang="es-PR" sz="3500">
                <a:solidFill>
                  <a:srgbClr val="000000"/>
                </a:solidFill>
                <a:latin typeface="Calibri" pitchFamily="34" charset="0"/>
              </a:rPr>
              <a:t> </a:t>
            </a:r>
            <a:r>
              <a:rPr lang="en-US" altLang="es-PR" sz="3500" i="1">
                <a:solidFill>
                  <a:srgbClr val="000000"/>
                </a:solidFill>
                <a:latin typeface="Calibri" pitchFamily="34" charset="0"/>
              </a:rPr>
              <a:t>Composición Corporal</a:t>
            </a:r>
            <a:endParaRPr lang="en-US" altLang="es-PR" sz="3500" b="0" i="1">
              <a:solidFill>
                <a:srgbClr val="FF0000"/>
              </a:solidFill>
              <a:effectLst>
                <a:outerShdw blurRad="38100" dist="38100" dir="2700000" algn="tl">
                  <a:srgbClr val="C0C0C0"/>
                </a:outerShdw>
              </a:effectLst>
              <a:latin typeface="Calibri" pitchFamily="34" charset="0"/>
            </a:endParaRPr>
          </a:p>
        </p:txBody>
      </p:sp>
      <p:pic>
        <p:nvPicPr>
          <p:cNvPr id="2030620" name="Picture 28" descr="Bullet_Round_Diamond_Maggenta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063" y="6086475"/>
            <a:ext cx="504825" cy="498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373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900" b="0">
                <a:solidFill>
                  <a:srgbClr val="484876"/>
                </a:solidFill>
                <a:effectLst>
                  <a:outerShdw blurRad="38100" dist="38100" dir="2700000" algn="tl">
                    <a:srgbClr val="C0C0C0"/>
                  </a:outerShdw>
                </a:effectLst>
                <a:latin typeface="Arial Black" pitchFamily="34" charset="0"/>
                <a:cs typeface="Arial" charset="0"/>
              </a:rPr>
              <a:t>ERGOMETRÍA:</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r>
              <a:rPr lang="es-PR" altLang="es-PR" sz="2400" b="0" i="1">
                <a:solidFill>
                  <a:srgbClr val="484876"/>
                </a:solidFill>
                <a:effectLst>
                  <a:outerShdw blurRad="38100" dist="38100" dir="2700000" algn="tl">
                    <a:srgbClr val="C0C0C0"/>
                  </a:outerShdw>
                </a:effectLst>
                <a:latin typeface="Arial Black" pitchFamily="34" charset="0"/>
                <a:cs typeface="Arial" charset="0"/>
              </a:rPr>
              <a:t>UTILIZACIÓN DE ERGÓMETROS</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br>
              <a:rPr lang="es-PR" altLang="es-PR" sz="2600" b="0" i="1">
                <a:solidFill>
                  <a:srgbClr val="484876"/>
                </a:solidFill>
                <a:effectLst>
                  <a:outerShdw blurRad="38100" dist="38100" dir="2700000" algn="tl">
                    <a:srgbClr val="C0C0C0"/>
                  </a:outerShdw>
                </a:effectLst>
                <a:latin typeface="Arial Black" pitchFamily="34" charset="0"/>
                <a:cs typeface="Arial" charset="0"/>
              </a:rPr>
            </a:br>
            <a:r>
              <a:rPr lang="es-PR" altLang="es-PR" i="1">
                <a:solidFill>
                  <a:srgbClr val="484876"/>
                </a:solidFill>
                <a:effectLst>
                  <a:outerShdw blurRad="38100" dist="38100" dir="2700000" algn="tl">
                    <a:srgbClr val="C0C0C0"/>
                  </a:outerShdw>
                </a:effectLst>
                <a:latin typeface="Arial Black" pitchFamily="34" charset="0"/>
              </a:rPr>
              <a:t>* Tipos de Ergómetros *</a:t>
            </a:r>
            <a:endParaRPr lang="es-PR" altLang="es-PR" sz="2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838092" name="Picture 12"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844675"/>
            <a:ext cx="86423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323850" y="1943100"/>
            <a:ext cx="84963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900" b="0" i="1">
                <a:solidFill>
                  <a:srgbClr val="484876"/>
                </a:solidFill>
                <a:effectLst>
                  <a:outerShdw blurRad="38100" dist="38100" dir="2700000" algn="tl">
                    <a:srgbClr val="C0C0C0"/>
                  </a:outerShdw>
                </a:effectLst>
                <a:latin typeface="Arial Black" pitchFamily="34" charset="0"/>
                <a:cs typeface="Arial" charset="0"/>
              </a:rPr>
              <a:t> </a:t>
            </a:r>
            <a:r>
              <a:rPr lang="es-PR" altLang="es-PR" sz="2800" b="0" i="1">
                <a:solidFill>
                  <a:srgbClr val="484876"/>
                </a:solidFill>
                <a:effectLst>
                  <a:outerShdw blurRad="38100" dist="38100" dir="2700000" algn="tl">
                    <a:srgbClr val="C0C0C0"/>
                  </a:outerShdw>
                </a:effectLst>
                <a:latin typeface="Arial Black" pitchFamily="34" charset="0"/>
                <a:cs typeface="Arial" charset="0"/>
              </a:rPr>
              <a:t>CICLOERGÓMETROS: </a:t>
            </a:r>
            <a:r>
              <a:rPr lang="es-PR" altLang="es-PR" sz="3200" b="0" i="1">
                <a:solidFill>
                  <a:srgbClr val="484876"/>
                </a:solidFill>
                <a:effectLst>
                  <a:outerShdw blurRad="38100" dist="38100" dir="2700000" algn="tl">
                    <a:srgbClr val="C0C0C0"/>
                  </a:outerShdw>
                </a:effectLst>
                <a:latin typeface="Arial Black" pitchFamily="34" charset="0"/>
                <a:cs typeface="Arial" charset="0"/>
              </a:rPr>
              <a:t>Desventajas</a:t>
            </a:r>
          </a:p>
        </p:txBody>
      </p:sp>
      <p:sp>
        <p:nvSpPr>
          <p:cNvPr id="10" name="Text Box 6"/>
          <p:cNvSpPr txBox="1">
            <a:spLocks noChangeArrowheads="1"/>
          </p:cNvSpPr>
          <p:nvPr/>
        </p:nvSpPr>
        <p:spPr bwMode="auto">
          <a:xfrm>
            <a:off x="179388" y="6021388"/>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 por J. H. Wilmore, &amp; D. L. Costill, 2004, Barcelona, España: Editorial Paidotribo. Copyright 2004 por Jack H. Wilmore y David L. Costill.</a:t>
            </a:r>
          </a:p>
        </p:txBody>
      </p:sp>
      <p:pic>
        <p:nvPicPr>
          <p:cNvPr id="1838095" name="Picture 15"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725" y="27289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8096" name="Text Box 16"/>
          <p:cNvSpPr txBox="1">
            <a:spLocks noChangeArrowheads="1"/>
          </p:cNvSpPr>
          <p:nvPr/>
        </p:nvSpPr>
        <p:spPr bwMode="auto">
          <a:xfrm>
            <a:off x="968375" y="2800350"/>
            <a:ext cx="74914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3500">
                <a:latin typeface="Arial" charset="0"/>
              </a:rPr>
              <a:t>Valores máximos más bajos en comparación con la banda sinfín:</a:t>
            </a:r>
            <a:endParaRPr lang="en-US" altLang="es-PR" sz="3500">
              <a:latin typeface="Arial" charset="0"/>
            </a:endParaRPr>
          </a:p>
        </p:txBody>
      </p:sp>
      <p:sp>
        <p:nvSpPr>
          <p:cNvPr id="1838097" name="Text Box 17"/>
          <p:cNvSpPr txBox="1">
            <a:spLocks noChangeArrowheads="1"/>
          </p:cNvSpPr>
          <p:nvPr/>
        </p:nvSpPr>
        <p:spPr bwMode="auto">
          <a:xfrm>
            <a:off x="1474788" y="3808413"/>
            <a:ext cx="74898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000">
                <a:latin typeface="Calibri" pitchFamily="34" charset="0"/>
              </a:rPr>
              <a:t>Posibles causas:</a:t>
            </a:r>
            <a:endParaRPr lang="en-US" altLang="es-PR" sz="3000">
              <a:solidFill>
                <a:srgbClr val="000000"/>
              </a:solidFill>
              <a:latin typeface="Calibri" pitchFamily="34" charset="0"/>
            </a:endParaRPr>
          </a:p>
        </p:txBody>
      </p:sp>
      <p:pic>
        <p:nvPicPr>
          <p:cNvPr id="1838098" name="Picture 18"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988" y="387985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838099" name="Text Box 19"/>
          <p:cNvSpPr txBox="1">
            <a:spLocks noChangeArrowheads="1"/>
          </p:cNvSpPr>
          <p:nvPr/>
        </p:nvSpPr>
        <p:spPr bwMode="auto">
          <a:xfrm>
            <a:off x="1908175" y="4416425"/>
            <a:ext cx="70564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Fatiga local en las extremdades inferiores</a:t>
            </a:r>
            <a:endParaRPr lang="en-US" altLang="es-PR" sz="2800" b="0" i="1">
              <a:solidFill>
                <a:srgbClr val="FF0000"/>
              </a:solidFill>
              <a:effectLst>
                <a:outerShdw blurRad="38100" dist="38100" dir="2700000" algn="tl">
                  <a:srgbClr val="C0C0C0"/>
                </a:outerShdw>
              </a:effectLst>
              <a:latin typeface="Calibri" pitchFamily="34" charset="0"/>
            </a:endParaRPr>
          </a:p>
        </p:txBody>
      </p:sp>
      <p:pic>
        <p:nvPicPr>
          <p:cNvPr id="1838100" name="Picture 20" descr="Bullets_Arrow-Thin_Green_Right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22425" y="4449763"/>
            <a:ext cx="354013" cy="360362"/>
          </a:xfrm>
          <a:prstGeom prst="rect">
            <a:avLst/>
          </a:prstGeom>
          <a:noFill/>
          <a:extLst>
            <a:ext uri="{909E8E84-426E-40DD-AFC4-6F175D3DCCD1}">
              <a14:hiddenFill xmlns:a14="http://schemas.microsoft.com/office/drawing/2010/main">
                <a:solidFill>
                  <a:srgbClr val="FFFFFF"/>
                </a:solidFill>
              </a14:hiddenFill>
            </a:ext>
          </a:extLst>
        </p:spPr>
      </p:pic>
      <p:sp>
        <p:nvSpPr>
          <p:cNvPr id="1838101" name="Text Box 21"/>
          <p:cNvSpPr txBox="1">
            <a:spLocks noChangeArrowheads="1"/>
          </p:cNvSpPr>
          <p:nvPr/>
        </p:nvSpPr>
        <p:spPr bwMode="auto">
          <a:xfrm>
            <a:off x="1905000" y="4889500"/>
            <a:ext cx="70564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Sangre estancada en la pierna</a:t>
            </a:r>
            <a:endParaRPr lang="en-US" altLang="es-PR" sz="2800" b="0" i="1">
              <a:solidFill>
                <a:srgbClr val="FF0000"/>
              </a:solidFill>
              <a:effectLst>
                <a:outerShdw blurRad="38100" dist="38100" dir="2700000" algn="tl">
                  <a:srgbClr val="C0C0C0"/>
                </a:outerShdw>
              </a:effectLst>
              <a:latin typeface="Calibri" pitchFamily="34" charset="0"/>
            </a:endParaRPr>
          </a:p>
        </p:txBody>
      </p:sp>
      <p:pic>
        <p:nvPicPr>
          <p:cNvPr id="1838102" name="Picture 22" descr="Bullets_Arrow-Thin_Green_Right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9250" y="4922838"/>
            <a:ext cx="354013" cy="360362"/>
          </a:xfrm>
          <a:prstGeom prst="rect">
            <a:avLst/>
          </a:prstGeom>
          <a:noFill/>
          <a:extLst>
            <a:ext uri="{909E8E84-426E-40DD-AFC4-6F175D3DCCD1}">
              <a14:hiddenFill xmlns:a14="http://schemas.microsoft.com/office/drawing/2010/main">
                <a:solidFill>
                  <a:srgbClr val="FFFFFF"/>
                </a:solidFill>
              </a14:hiddenFill>
            </a:ext>
          </a:extLst>
        </p:spPr>
      </p:pic>
      <p:sp>
        <p:nvSpPr>
          <p:cNvPr id="1838103" name="Text Box 23"/>
          <p:cNvSpPr txBox="1">
            <a:spLocks noChangeArrowheads="1"/>
          </p:cNvSpPr>
          <p:nvPr/>
        </p:nvSpPr>
        <p:spPr bwMode="auto">
          <a:xfrm>
            <a:off x="1905000" y="5329238"/>
            <a:ext cx="70564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800" i="1">
                <a:solidFill>
                  <a:srgbClr val="000000"/>
                </a:solidFill>
                <a:latin typeface="Calibri" pitchFamily="34" charset="0"/>
              </a:rPr>
              <a:t>Uso de menos masa muscular</a:t>
            </a:r>
            <a:endParaRPr lang="en-US" altLang="es-PR" sz="2800" b="0" i="1">
              <a:solidFill>
                <a:srgbClr val="FF0000"/>
              </a:solidFill>
              <a:effectLst>
                <a:outerShdw blurRad="38100" dist="38100" dir="2700000" algn="tl">
                  <a:srgbClr val="C0C0C0"/>
                </a:outerShdw>
              </a:effectLst>
              <a:latin typeface="Calibri" pitchFamily="34" charset="0"/>
            </a:endParaRPr>
          </a:p>
        </p:txBody>
      </p:sp>
      <p:pic>
        <p:nvPicPr>
          <p:cNvPr id="1838104" name="Picture 24" descr="Bullets_Arrow-Thin_Green_Right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9250" y="5362575"/>
            <a:ext cx="354013" cy="3603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58288-3979-445B-96EB-5A0925602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134" y="485549"/>
            <a:ext cx="2198823" cy="2146964"/>
          </a:xfrm>
          <a:prstGeom prst="rect">
            <a:avLst/>
          </a:prstGeom>
        </p:spPr>
      </p:pic>
      <p:sp>
        <p:nvSpPr>
          <p:cNvPr id="3" name="Title 1">
            <a:extLst>
              <a:ext uri="{FF2B5EF4-FFF2-40B4-BE49-F238E27FC236}">
                <a16:creationId xmlns:a16="http://schemas.microsoft.com/office/drawing/2014/main" id="{5B0CC967-B601-4F38-B5A9-84BBFDFF3FB7}"/>
              </a:ext>
            </a:extLst>
          </p:cNvPr>
          <p:cNvSpPr>
            <a:spLocks/>
          </p:cNvSpPr>
          <p:nvPr/>
        </p:nvSpPr>
        <p:spPr bwMode="auto">
          <a:xfrm>
            <a:off x="2697857" y="692696"/>
            <a:ext cx="612261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DISEÑO – Experimental</a:t>
            </a:r>
            <a:br>
              <a:rPr lang="es-PR" altLang="es-PR" sz="2800" dirty="0">
                <a:solidFill>
                  <a:srgbClr val="484876"/>
                </a:solidFill>
                <a:effectLst>
                  <a:outerShdw blurRad="38100" dist="38100" dir="2700000" algn="tl">
                    <a:srgbClr val="C0C0C0"/>
                  </a:outerShdw>
                </a:effectLst>
                <a:latin typeface="Arial Black" pitchFamily="34" charset="0"/>
                <a:cs typeface="Arial" charset="0"/>
              </a:rPr>
            </a:br>
            <a:r>
              <a:rPr lang="es-PR" altLang="es-PR" sz="2800" i="1" dirty="0">
                <a:solidFill>
                  <a:srgbClr val="484876"/>
                </a:solidFill>
                <a:effectLst>
                  <a:outerShdw blurRad="38100" dist="38100" dir="2700000" algn="tl">
                    <a:srgbClr val="C0C0C0"/>
                  </a:outerShdw>
                </a:effectLst>
                <a:latin typeface="Arial Black" pitchFamily="34" charset="0"/>
                <a:cs typeface="Arial" charset="0"/>
              </a:rPr>
              <a:t>INTRODUCCIÓN: Origen/Bases</a:t>
            </a:r>
          </a:p>
        </p:txBody>
      </p:sp>
      <p:pic>
        <p:nvPicPr>
          <p:cNvPr id="4" name="Picture 23" descr="CURVHEAD">
            <a:extLst>
              <a:ext uri="{FF2B5EF4-FFF2-40B4-BE49-F238E27FC236}">
                <a16:creationId xmlns:a16="http://schemas.microsoft.com/office/drawing/2014/main" id="{3EA27E9C-7FC0-414C-ACE0-DC600DC1B7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3808" y="1771749"/>
            <a:ext cx="5617029" cy="72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F3F7B2F-2D28-4A6B-83E6-FC9C093C57F4}"/>
              </a:ext>
            </a:extLst>
          </p:cNvPr>
          <p:cNvSpPr>
            <a:spLocks/>
          </p:cNvSpPr>
          <p:nvPr/>
        </p:nvSpPr>
        <p:spPr bwMode="auto">
          <a:xfrm>
            <a:off x="2998167" y="1871044"/>
            <a:ext cx="5114503"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800" i="1" dirty="0">
                <a:solidFill>
                  <a:srgbClr val="484876"/>
                </a:solidFill>
                <a:effectLst>
                  <a:outerShdw blurRad="38100" dist="38100" dir="2700000" algn="tl">
                    <a:srgbClr val="C0C0C0"/>
                  </a:outerShdw>
                </a:effectLst>
                <a:latin typeface="Arial Black" pitchFamily="34" charset="0"/>
                <a:cs typeface="Arial" charset="0"/>
              </a:rPr>
              <a:t>PROCESOS DE INQUIRIR</a:t>
            </a:r>
          </a:p>
        </p:txBody>
      </p:sp>
      <p:sp>
        <p:nvSpPr>
          <p:cNvPr id="6" name="Text Box 4">
            <a:extLst>
              <a:ext uri="{FF2B5EF4-FFF2-40B4-BE49-F238E27FC236}">
                <a16:creationId xmlns:a16="http://schemas.microsoft.com/office/drawing/2014/main" id="{A2B7988E-E017-4ECF-A66E-D286277F3BC2}"/>
              </a:ext>
            </a:extLst>
          </p:cNvPr>
          <p:cNvSpPr txBox="1">
            <a:spLocks noChangeArrowheads="1"/>
          </p:cNvSpPr>
          <p:nvPr/>
        </p:nvSpPr>
        <p:spPr bwMode="auto">
          <a:xfrm>
            <a:off x="970110" y="2527736"/>
            <a:ext cx="372271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Problemas</a:t>
            </a:r>
          </a:p>
        </p:txBody>
      </p:sp>
      <p:pic>
        <p:nvPicPr>
          <p:cNvPr id="7" name="Picture 5" descr="PntBlue1">
            <a:extLst>
              <a:ext uri="{FF2B5EF4-FFF2-40B4-BE49-F238E27FC236}">
                <a16:creationId xmlns:a16="http://schemas.microsoft.com/office/drawing/2014/main" id="{C76FE45D-0675-410F-9C4F-6AD5C400E0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349" y="2649104"/>
            <a:ext cx="595436" cy="541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513C60AF-EB96-41F2-8379-61E2AA682C40}"/>
              </a:ext>
            </a:extLst>
          </p:cNvPr>
          <p:cNvSpPr txBox="1">
            <a:spLocks noChangeArrowheads="1"/>
          </p:cNvSpPr>
          <p:nvPr/>
        </p:nvSpPr>
        <p:spPr bwMode="auto">
          <a:xfrm>
            <a:off x="970110" y="3266400"/>
            <a:ext cx="662622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PR" altLang="es-PR" sz="4200" b="1" dirty="0">
                <a:solidFill>
                  <a:srgbClr val="48487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Preguntas/interrogantes</a:t>
            </a:r>
          </a:p>
        </p:txBody>
      </p:sp>
      <p:pic>
        <p:nvPicPr>
          <p:cNvPr id="9" name="Picture 5" descr="PntBlue1">
            <a:extLst>
              <a:ext uri="{FF2B5EF4-FFF2-40B4-BE49-F238E27FC236}">
                <a16:creationId xmlns:a16="http://schemas.microsoft.com/office/drawing/2014/main" id="{1A389675-3F61-403A-8918-E03B4F862C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349" y="3387768"/>
            <a:ext cx="595436" cy="541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342B16C-1D7A-4A70-8442-4E5607C33D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7664" y="4008369"/>
            <a:ext cx="5730243" cy="1913033"/>
          </a:xfrm>
          <a:prstGeom prst="rect">
            <a:avLst/>
          </a:prstGeom>
        </p:spPr>
      </p:pic>
      <p:sp>
        <p:nvSpPr>
          <p:cNvPr id="11" name="Text Box 6">
            <a:extLst>
              <a:ext uri="{FF2B5EF4-FFF2-40B4-BE49-F238E27FC236}">
                <a16:creationId xmlns:a16="http://schemas.microsoft.com/office/drawing/2014/main" id="{553B3D1C-D10C-4D64-B221-E8B8C888B47C}"/>
              </a:ext>
            </a:extLst>
          </p:cNvPr>
          <p:cNvSpPr txBox="1">
            <a:spLocks noChangeArrowheads="1"/>
          </p:cNvSpPr>
          <p:nvPr/>
        </p:nvSpPr>
        <p:spPr bwMode="auto">
          <a:xfrm>
            <a:off x="444349" y="5949281"/>
            <a:ext cx="8376123"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a:t>
            </a:r>
            <a:r>
              <a:rPr lang="en-US" altLang="es-PR" sz="1200" b="0" i="1" dirty="0">
                <a:latin typeface="Times New Roman" panose="02020603050405020304" pitchFamily="18" charset="0"/>
                <a:cs typeface="Times New Roman" panose="02020603050405020304" pitchFamily="18" charset="0"/>
              </a:rPr>
              <a:t>Design and analysis of experiments: Introduction to experimental design</a:t>
            </a:r>
            <a:r>
              <a:rPr lang="en-US" altLang="es-PR" sz="1200" b="0" dirty="0">
                <a:latin typeface="Times New Roman" pitchFamily="18" charset="0"/>
              </a:rPr>
              <a:t>. 2da ed.; (p. 1), por</a:t>
            </a:r>
            <a:r>
              <a:rPr lang="en-US" altLang="es-PR" sz="1200" b="0" dirty="0">
                <a:latin typeface="Times New Roman" panose="02020603050405020304" pitchFamily="18" charset="0"/>
                <a:cs typeface="Times New Roman" panose="02020603050405020304" pitchFamily="18" charset="0"/>
              </a:rPr>
              <a:t> K. </a:t>
            </a:r>
            <a:r>
              <a:rPr lang="en-US" altLang="es-PR" sz="1200" b="0" dirty="0" err="1">
                <a:latin typeface="Times New Roman" panose="02020603050405020304" pitchFamily="18" charset="0"/>
                <a:cs typeface="Times New Roman" panose="02020603050405020304" pitchFamily="18" charset="0"/>
              </a:rPr>
              <a:t>Hinkelmann</a:t>
            </a:r>
            <a:r>
              <a:rPr lang="en-US" altLang="es-PR" sz="1200" b="0" dirty="0">
                <a:latin typeface="Times New Roman" panose="02020603050405020304" pitchFamily="18" charset="0"/>
                <a:cs typeface="Times New Roman" panose="02020603050405020304" pitchFamily="18" charset="0"/>
              </a:rPr>
              <a:t>, &amp; O. Kempthorne, 2008, Hoboken, NJ: John Wiley &amp; Sons, Inc.</a:t>
            </a:r>
            <a:r>
              <a:rPr lang="en-US" altLang="es-PR" sz="1200" b="0" dirty="0">
                <a:latin typeface="Times New Roman" pitchFamily="18" charset="0"/>
              </a:rPr>
              <a:t> Copyright 2008 por </a:t>
            </a:r>
            <a:r>
              <a:rPr lang="en-US" altLang="es-PR" sz="1200" b="0" dirty="0">
                <a:latin typeface="Times New Roman" panose="02020603050405020304" pitchFamily="18" charset="0"/>
                <a:cs typeface="Times New Roman" panose="02020603050405020304" pitchFamily="18" charset="0"/>
              </a:rPr>
              <a:t>John Wiley &amp; Sons, Inc.</a:t>
            </a:r>
            <a:endParaRPr lang="en-US" altLang="es-PR" sz="1200" b="0" dirty="0">
              <a:latin typeface="Times New Roman" pitchFamily="18" charset="0"/>
            </a:endParaRPr>
          </a:p>
        </p:txBody>
      </p:sp>
      <p:pic>
        <p:nvPicPr>
          <p:cNvPr id="12" name="Dise-Exper_Intro-1">
            <a:hlinkClick r:id="" action="ppaction://media"/>
            <a:extLst>
              <a:ext uri="{FF2B5EF4-FFF2-40B4-BE49-F238E27FC236}">
                <a16:creationId xmlns:a16="http://schemas.microsoft.com/office/drawing/2014/main" id="{F841FD6B-C224-4501-8E9A-BB0FBB10372F}"/>
              </a:ext>
            </a:extLst>
          </p:cNvPr>
          <p:cNvPicPr>
            <a:picLocks noChangeAspect="1"/>
          </p:cNvPicPr>
          <p:nvPr>
            <a:audioFile r:link="rId2"/>
            <p:extLst>
              <p:ext uri="{DAA4B4D4-6D71-4841-9C94-3DE7FCFB9230}">
                <p14:media xmlns:p14="http://schemas.microsoft.com/office/powerpoint/2010/main" r:embed="rId1"/>
              </p:ext>
            </p:extLst>
          </p:nvPr>
        </p:nvPicPr>
        <p:blipFill>
          <a:blip r:embed="rId10">
            <a:alphaModFix amt="8000"/>
          </a:blip>
          <a:stretch>
            <a:fillRect/>
          </a:stretch>
        </p:blipFill>
        <p:spPr>
          <a:xfrm>
            <a:off x="6554688" y="5627712"/>
            <a:ext cx="609600" cy="609600"/>
          </a:xfrm>
          <a:prstGeom prst="rect">
            <a:avLst/>
          </a:prstGeom>
        </p:spPr>
      </p:pic>
      <p:pic>
        <p:nvPicPr>
          <p:cNvPr id="13" name="LUNCH2M1b">
            <a:hlinkClick r:id="" action="ppaction://media"/>
            <a:extLst>
              <a:ext uri="{FF2B5EF4-FFF2-40B4-BE49-F238E27FC236}">
                <a16:creationId xmlns:a16="http://schemas.microsoft.com/office/drawing/2014/main" id="{1CAE8FDA-4AD5-4400-9FFE-E01E0A736787}"/>
              </a:ext>
            </a:extLst>
          </p:cNvPr>
          <p:cNvPicPr>
            <a:picLocks noChangeAspect="1"/>
          </p:cNvPicPr>
          <p:nvPr>
            <a:audioFile r:link="rId4"/>
            <p:extLst>
              <p:ext uri="{DAA4B4D4-6D71-4841-9C94-3DE7FCFB9230}">
                <p14:media xmlns:p14="http://schemas.microsoft.com/office/powerpoint/2010/main" r:embed="rId3"/>
              </p:ext>
            </p:extLst>
          </p:nvPr>
        </p:nvPicPr>
        <p:blipFill>
          <a:blip r:embed="rId10">
            <a:alphaModFix amt="8000"/>
          </a:blip>
          <a:stretch>
            <a:fillRect/>
          </a:stretch>
        </p:blipFill>
        <p:spPr>
          <a:xfrm>
            <a:off x="1835696" y="5627712"/>
            <a:ext cx="609600" cy="609600"/>
          </a:xfrm>
          <a:prstGeom prst="rect">
            <a:avLst/>
          </a:prstGeom>
        </p:spPr>
      </p:pic>
    </p:spTree>
    <p:extLst>
      <p:ext uri="{BB962C8B-B14F-4D97-AF65-F5344CB8AC3E}">
        <p14:creationId xmlns:p14="http://schemas.microsoft.com/office/powerpoint/2010/main" val="6161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60" fill="hold"/>
                                        <p:tgtEl>
                                          <p:spTgt spid="13"/>
                                        </p:tgtEl>
                                      </p:cBhvr>
                                    </p:cmd>
                                  </p:childTnLst>
                                  <p:subTnLst>
                                    <p:set>
                                      <p:cBhvr override="childStyle">
                                        <p:cTn dur="1" fill="hold" display="0" masterRel="sameClick" afterEffect="1">
                                          <p:stCondLst>
                                            <p:cond evt="end" delay="0">
                                              <p:tn val="5"/>
                                            </p:cond>
                                          </p:stCondLst>
                                        </p:cTn>
                                        <p:tgtEl>
                                          <p:spTgt spid="13"/>
                                        </p:tgtEl>
                                        <p:attrNameLst>
                                          <p:attrName>style.visibility</p:attrName>
                                        </p:attrNameLst>
                                      </p:cBhvr>
                                      <p:to>
                                        <p:strVal val="hidden"/>
                                      </p:to>
                                    </p:set>
                                  </p:subTnLst>
                                </p:cTn>
                              </p:par>
                              <p:par>
                                <p:cTn id="7" presetID="1" presetClass="mediacall" presetSubtype="0" fill="hold" nodeType="withEffect">
                                  <p:stCondLst>
                                    <p:cond delay="0"/>
                                  </p:stCondLst>
                                  <p:childTnLst>
                                    <p:cmd type="call" cmd="playFrom(0.0)">
                                      <p:cBhvr>
                                        <p:cTn id="8" dur="12650" fill="hold"/>
                                        <p:tgtEl>
                                          <p:spTgt spid="12"/>
                                        </p:tgtEl>
                                      </p:cBhvr>
                                    </p:cmd>
                                  </p:childTnLst>
                                  <p:subTnLst>
                                    <p:set>
                                      <p:cBhvr override="childStyle">
                                        <p:cTn dur="1" fill="hold" display="0" masterRel="sameClick" afterEffect="1">
                                          <p:stCondLst>
                                            <p:cond evt="end" delay="0">
                                              <p:tn val="7"/>
                                            </p:cond>
                                          </p:stCondLst>
                                        </p:cTn>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2"/>
                </p:tgtEl>
              </p:cMediaNode>
            </p:audio>
            <p:audio>
              <p:cMediaNode vol="10606">
                <p:cTn id="10" fill="hold" display="0">
                  <p:stCondLst>
                    <p:cond delay="indefinite"/>
                  </p:stCondLst>
                  <p:endCondLst>
                    <p:cond evt="onStopAudio" delay="0">
                      <p:tgtEl>
                        <p:sldTgt/>
                      </p:tgtEl>
                    </p:cond>
                  </p:endCondLst>
                </p:cTn>
                <p:tgtEl>
                  <p:spTgt spid="13"/>
                </p:tgtEl>
              </p:cMediaNode>
            </p:audio>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944688" y="836613"/>
            <a:ext cx="71993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RECURSOS ACADÉMICOS</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BASES DE DATOS:</a:t>
            </a:r>
            <a:r>
              <a:rPr lang="es-PR" altLang="es-PR" sz="2400" b="0" i="1">
                <a:solidFill>
                  <a:srgbClr val="484876"/>
                </a:solidFill>
                <a:effectLst>
                  <a:outerShdw blurRad="38100" dist="38100" dir="2700000" algn="tl">
                    <a:srgbClr val="C0C0C0"/>
                  </a:outerShdw>
                </a:effectLst>
                <a:latin typeface="Arial Black" pitchFamily="34" charset="0"/>
                <a:cs typeface="Arial" charset="0"/>
              </a:rPr>
              <a:t> UIPR - INTER-METRO</a:t>
            </a: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Centro de Acceso a la Información (CAI)</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p>
        </p:txBody>
      </p:sp>
      <p:pic>
        <p:nvPicPr>
          <p:cNvPr id="1714200" name="Picture 24" descr="Web_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620713"/>
            <a:ext cx="16573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714201" name="Picture 25"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2205038"/>
            <a:ext cx="489585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2484438" y="2276475"/>
            <a:ext cx="48244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a:solidFill>
                  <a:srgbClr val="484876"/>
                </a:solidFill>
                <a:effectLst>
                  <a:outerShdw blurRad="38100" dist="38100" dir="2700000" algn="tl">
                    <a:srgbClr val="C0C0C0"/>
                  </a:outerShdw>
                </a:effectLst>
                <a:latin typeface="Arial Black" pitchFamily="34" charset="0"/>
                <a:cs typeface="Arial" charset="0"/>
              </a:rPr>
              <a:t>MÉTODO DE ACCESO</a:t>
            </a:r>
          </a:p>
        </p:txBody>
      </p:sp>
      <p:sp>
        <p:nvSpPr>
          <p:cNvPr id="1714203" name="Text Box 27"/>
          <p:cNvSpPr txBox="1">
            <a:spLocks noChangeArrowheads="1"/>
          </p:cNvSpPr>
          <p:nvPr/>
        </p:nvSpPr>
        <p:spPr bwMode="auto">
          <a:xfrm>
            <a:off x="647700" y="2924175"/>
            <a:ext cx="849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4500">
                <a:solidFill>
                  <a:srgbClr val="484876"/>
                </a:solidFill>
                <a:effectLst>
                  <a:outerShdw blurRad="38100" dist="38100" dir="2700000" algn="tl">
                    <a:srgbClr val="C0C0C0"/>
                  </a:outerShdw>
                </a:effectLst>
                <a:latin typeface="Calibri" pitchFamily="34" charset="0"/>
              </a:rPr>
              <a:t>CAI: </a:t>
            </a:r>
            <a:r>
              <a:rPr lang="en-US" altLang="es-PR" sz="2500" i="1">
                <a:effectLst>
                  <a:outerShdw blurRad="38100" dist="38100" dir="2700000" algn="tl">
                    <a:srgbClr val="C0C0C0"/>
                  </a:outerShdw>
                </a:effectLst>
              </a:rPr>
              <a:t>http://www.metro.inter.edu/cai/index.asp</a:t>
            </a:r>
          </a:p>
        </p:txBody>
      </p:sp>
      <p:pic>
        <p:nvPicPr>
          <p:cNvPr id="1714204" name="Picture 28"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3001963"/>
            <a:ext cx="427038" cy="425450"/>
          </a:xfrm>
          <a:prstGeom prst="rect">
            <a:avLst/>
          </a:prstGeom>
          <a:noFill/>
          <a:extLst>
            <a:ext uri="{909E8E84-426E-40DD-AFC4-6F175D3DCCD1}">
              <a14:hiddenFill xmlns:a14="http://schemas.microsoft.com/office/drawing/2010/main">
                <a:solidFill>
                  <a:srgbClr val="FFFFFF"/>
                </a:solidFill>
              </a14:hiddenFill>
            </a:ext>
          </a:extLst>
        </p:spPr>
      </p:pic>
      <p:sp>
        <p:nvSpPr>
          <p:cNvPr id="1714205" name="Text Box 29"/>
          <p:cNvSpPr txBox="1">
            <a:spLocks noChangeArrowheads="1"/>
          </p:cNvSpPr>
          <p:nvPr/>
        </p:nvSpPr>
        <p:spPr bwMode="auto">
          <a:xfrm>
            <a:off x="612775" y="3573463"/>
            <a:ext cx="849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4500">
                <a:solidFill>
                  <a:srgbClr val="484876"/>
                </a:solidFill>
                <a:effectLst>
                  <a:outerShdw blurRad="38100" dist="38100" dir="2700000" algn="tl">
                    <a:srgbClr val="C0C0C0"/>
                  </a:outerShdw>
                </a:effectLst>
                <a:latin typeface="Calibri" pitchFamily="34" charset="0"/>
              </a:rPr>
              <a:t>Acceso Remoto a Bases de Datos:</a:t>
            </a:r>
            <a:endParaRPr lang="en-US" altLang="es-PR" sz="2800">
              <a:effectLst>
                <a:outerShdw blurRad="38100" dist="38100" dir="2700000" algn="tl">
                  <a:srgbClr val="C0C0C0"/>
                </a:outerShdw>
              </a:effectLst>
            </a:endParaRPr>
          </a:p>
        </p:txBody>
      </p:sp>
      <p:pic>
        <p:nvPicPr>
          <p:cNvPr id="1714206" name="Picture 30"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3651250"/>
            <a:ext cx="427038" cy="425450"/>
          </a:xfrm>
          <a:prstGeom prst="rect">
            <a:avLst/>
          </a:prstGeom>
          <a:noFill/>
          <a:extLst>
            <a:ext uri="{909E8E84-426E-40DD-AFC4-6F175D3DCCD1}">
              <a14:hiddenFill xmlns:a14="http://schemas.microsoft.com/office/drawing/2010/main">
                <a:solidFill>
                  <a:srgbClr val="FFFFFF"/>
                </a:solidFill>
              </a14:hiddenFill>
            </a:ext>
          </a:extLst>
        </p:spPr>
      </p:pic>
      <p:sp>
        <p:nvSpPr>
          <p:cNvPr id="1714207" name="Text Box 31"/>
          <p:cNvSpPr txBox="1">
            <a:spLocks noChangeArrowheads="1"/>
          </p:cNvSpPr>
          <p:nvPr/>
        </p:nvSpPr>
        <p:spPr bwMode="auto">
          <a:xfrm>
            <a:off x="612775" y="4652963"/>
            <a:ext cx="849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4500">
                <a:solidFill>
                  <a:srgbClr val="484876"/>
                </a:solidFill>
                <a:effectLst>
                  <a:outerShdw blurRad="38100" dist="38100" dir="2700000" algn="tl">
                    <a:srgbClr val="C0C0C0"/>
                  </a:outerShdw>
                </a:effectLst>
                <a:latin typeface="Calibri" pitchFamily="34" charset="0"/>
              </a:rPr>
              <a:t>Listado de las Bases de Datos:</a:t>
            </a:r>
            <a:endParaRPr lang="en-US" altLang="es-PR" sz="2500" i="1">
              <a:effectLst>
                <a:outerShdw blurRad="38100" dist="38100" dir="2700000" algn="tl">
                  <a:srgbClr val="C0C0C0"/>
                </a:outerShdw>
              </a:effectLst>
            </a:endParaRPr>
          </a:p>
        </p:txBody>
      </p:sp>
      <p:pic>
        <p:nvPicPr>
          <p:cNvPr id="1714208" name="Picture 32"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4730750"/>
            <a:ext cx="427038" cy="425450"/>
          </a:xfrm>
          <a:prstGeom prst="rect">
            <a:avLst/>
          </a:prstGeom>
          <a:noFill/>
          <a:extLst>
            <a:ext uri="{909E8E84-426E-40DD-AFC4-6F175D3DCCD1}">
              <a14:hiddenFill xmlns:a14="http://schemas.microsoft.com/office/drawing/2010/main">
                <a:solidFill>
                  <a:srgbClr val="FFFFFF"/>
                </a:solidFill>
              </a14:hiddenFill>
            </a:ext>
          </a:extLst>
        </p:spPr>
      </p:pic>
      <p:sp>
        <p:nvSpPr>
          <p:cNvPr id="1714209" name="Text Box 33"/>
          <p:cNvSpPr txBox="1">
            <a:spLocks noChangeArrowheads="1"/>
          </p:cNvSpPr>
          <p:nvPr/>
        </p:nvSpPr>
        <p:spPr bwMode="auto">
          <a:xfrm>
            <a:off x="612775" y="5803900"/>
            <a:ext cx="849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4500">
                <a:solidFill>
                  <a:srgbClr val="484876"/>
                </a:solidFill>
                <a:effectLst>
                  <a:outerShdw blurRad="38100" dist="38100" dir="2700000" algn="tl">
                    <a:srgbClr val="C0C0C0"/>
                  </a:outerShdw>
                </a:effectLst>
                <a:latin typeface="Calibri" pitchFamily="34" charset="0"/>
              </a:rPr>
              <a:t>Seleccionar la Base de Datos</a:t>
            </a:r>
            <a:endParaRPr lang="en-US" altLang="es-PR" sz="2500" i="1">
              <a:effectLst>
                <a:outerShdw blurRad="38100" dist="38100" dir="2700000" algn="tl">
                  <a:srgbClr val="C0C0C0"/>
                </a:outerShdw>
              </a:effectLst>
            </a:endParaRPr>
          </a:p>
        </p:txBody>
      </p:sp>
      <p:pic>
        <p:nvPicPr>
          <p:cNvPr id="1714210" name="Picture 34"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5881688"/>
            <a:ext cx="427038" cy="425450"/>
          </a:xfrm>
          <a:prstGeom prst="rect">
            <a:avLst/>
          </a:prstGeom>
          <a:noFill/>
          <a:extLst>
            <a:ext uri="{909E8E84-426E-40DD-AFC4-6F175D3DCCD1}">
              <a14:hiddenFill xmlns:a14="http://schemas.microsoft.com/office/drawing/2010/main">
                <a:solidFill>
                  <a:srgbClr val="FFFFFF"/>
                </a:solidFill>
              </a14:hiddenFill>
            </a:ext>
          </a:extLst>
        </p:spPr>
      </p:pic>
      <p:sp>
        <p:nvSpPr>
          <p:cNvPr id="1714211" name="Text Box 35"/>
          <p:cNvSpPr txBox="1">
            <a:spLocks noChangeArrowheads="1"/>
          </p:cNvSpPr>
          <p:nvPr/>
        </p:nvSpPr>
        <p:spPr bwMode="auto">
          <a:xfrm>
            <a:off x="612775" y="4221163"/>
            <a:ext cx="849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2500" i="1">
                <a:effectLst>
                  <a:outerShdw blurRad="38100" dist="38100" dir="2700000" algn="tl">
                    <a:srgbClr val="C0C0C0"/>
                  </a:outerShdw>
                </a:effectLst>
              </a:rPr>
              <a:t>http://www.cai.inter.edu/  </a:t>
            </a:r>
            <a:r>
              <a:rPr lang="en-US" altLang="es-PR" sz="2500" i="1">
                <a:solidFill>
                  <a:srgbClr val="660066"/>
                </a:solidFill>
                <a:effectLst>
                  <a:outerShdw blurRad="38100" dist="38100" dir="2700000" algn="tl">
                    <a:srgbClr val="C0C0C0"/>
                  </a:outerShdw>
                </a:effectLst>
                <a:latin typeface="Tahoma" pitchFamily="34" charset="0"/>
              </a:rPr>
              <a:t>(Autenticar)</a:t>
            </a:r>
          </a:p>
        </p:txBody>
      </p:sp>
      <p:sp>
        <p:nvSpPr>
          <p:cNvPr id="1714212" name="Text Box 36"/>
          <p:cNvSpPr txBox="1">
            <a:spLocks noChangeArrowheads="1"/>
          </p:cNvSpPr>
          <p:nvPr/>
        </p:nvSpPr>
        <p:spPr bwMode="auto">
          <a:xfrm>
            <a:off x="611188" y="5300663"/>
            <a:ext cx="849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2500" i="1">
                <a:effectLst>
                  <a:outerShdw blurRad="38100" dist="38100" dir="2700000" algn="tl">
                    <a:srgbClr val="C0C0C0"/>
                  </a:outerShdw>
                </a:effectLst>
              </a:rPr>
              <a:t>http://www.cai.inter.edu/listado_db.htm</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6" name="Picture 16"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2493963"/>
            <a:ext cx="82073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p:cNvSpPr>
          <p:nvPr/>
        </p:nvSpPr>
        <p:spPr bwMode="auto">
          <a:xfrm>
            <a:off x="468313" y="2565400"/>
            <a:ext cx="81359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i="1">
                <a:solidFill>
                  <a:srgbClr val="484876"/>
                </a:solidFill>
                <a:effectLst>
                  <a:outerShdw blurRad="38100" dist="38100" dir="2700000" algn="tl">
                    <a:srgbClr val="C0C0C0"/>
                  </a:outerShdw>
                </a:effectLst>
                <a:latin typeface="Arial Black" pitchFamily="34" charset="0"/>
                <a:cs typeface="Arial" charset="0"/>
              </a:rPr>
              <a:t>ARTÍCULOS DE REVISTAS ARBITRADAS</a:t>
            </a:r>
          </a:p>
        </p:txBody>
      </p:sp>
      <p:sp>
        <p:nvSpPr>
          <p:cNvPr id="3" name="Title 1"/>
          <p:cNvSpPr>
            <a:spLocks/>
          </p:cNvSpPr>
          <p:nvPr/>
        </p:nvSpPr>
        <p:spPr bwMode="auto">
          <a:xfrm>
            <a:off x="1835150" y="836613"/>
            <a:ext cx="71294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RECURSOS ACADÉMICOS</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BASES DE DATOS Y DIRECTORIOS:</a:t>
            </a:r>
            <a:r>
              <a:rPr lang="es-PR" altLang="es-PR" sz="2400" b="0" i="1">
                <a:solidFill>
                  <a:srgbClr val="484876"/>
                </a:solidFill>
                <a:effectLst>
                  <a:outerShdw blurRad="38100" dist="38100" dir="2700000" algn="tl">
                    <a:srgbClr val="C0C0C0"/>
                  </a:outerShdw>
                </a:effectLst>
                <a:latin typeface="Arial Black" pitchFamily="34" charset="0"/>
                <a:cs typeface="Arial" charset="0"/>
              </a:rPr>
              <a:t> WEB </a:t>
            </a:r>
            <a:r>
              <a:rPr lang="es-PR" altLang="es-PR" sz="2400" b="0">
                <a:solidFill>
                  <a:srgbClr val="484876"/>
                </a:solidFill>
                <a:effectLst>
                  <a:outerShdw blurRad="38100" dist="38100" dir="2700000" algn="tl">
                    <a:srgbClr val="C0C0C0"/>
                  </a:outerShdw>
                </a:effectLst>
                <a:latin typeface="Arial Black" pitchFamily="34" charset="0"/>
                <a:cs typeface="Arial" charset="0"/>
              </a:rPr>
              <a:t>Bibliotecas Virtuales de Acceso Abierto</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048019" name="Picture 19" descr="Internet_Document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650875"/>
            <a:ext cx="1625600" cy="1625600"/>
          </a:xfrm>
          <a:prstGeom prst="rect">
            <a:avLst/>
          </a:prstGeom>
          <a:noFill/>
          <a:extLst>
            <a:ext uri="{909E8E84-426E-40DD-AFC4-6F175D3DCCD1}">
              <a14:hiddenFill xmlns:a14="http://schemas.microsoft.com/office/drawing/2010/main">
                <a:solidFill>
                  <a:srgbClr val="FFFFFF"/>
                </a:solidFill>
              </a14:hiddenFill>
            </a:ext>
          </a:extLst>
        </p:spPr>
      </p:pic>
      <p:sp>
        <p:nvSpPr>
          <p:cNvPr id="2048020" name="Text Box 20"/>
          <p:cNvSpPr txBox="1">
            <a:spLocks noChangeArrowheads="1"/>
          </p:cNvSpPr>
          <p:nvPr/>
        </p:nvSpPr>
        <p:spPr bwMode="auto">
          <a:xfrm>
            <a:off x="612775" y="3573463"/>
            <a:ext cx="63357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4500">
                <a:solidFill>
                  <a:srgbClr val="484876"/>
                </a:solidFill>
                <a:effectLst>
                  <a:outerShdw blurRad="38100" dist="38100" dir="2700000" algn="tl">
                    <a:srgbClr val="C0C0C0"/>
                  </a:outerShdw>
                </a:effectLst>
                <a:latin typeface="Calibri" pitchFamily="34" charset="0"/>
              </a:rPr>
              <a:t>Open Access Library:</a:t>
            </a:r>
            <a:endParaRPr lang="en-US" altLang="es-PR" sz="2800">
              <a:effectLst>
                <a:outerShdw blurRad="38100" dist="38100" dir="2700000" algn="tl">
                  <a:srgbClr val="C0C0C0"/>
                </a:outerShdw>
              </a:effectLst>
            </a:endParaRPr>
          </a:p>
        </p:txBody>
      </p:sp>
      <p:pic>
        <p:nvPicPr>
          <p:cNvPr id="2048021" name="Picture 21"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3651250"/>
            <a:ext cx="427038" cy="425450"/>
          </a:xfrm>
          <a:prstGeom prst="rect">
            <a:avLst/>
          </a:prstGeom>
          <a:noFill/>
          <a:extLst>
            <a:ext uri="{909E8E84-426E-40DD-AFC4-6F175D3DCCD1}">
              <a14:hiddenFill xmlns:a14="http://schemas.microsoft.com/office/drawing/2010/main">
                <a:solidFill>
                  <a:srgbClr val="FFFFFF"/>
                </a:solidFill>
              </a14:hiddenFill>
            </a:ext>
          </a:extLst>
        </p:spPr>
      </p:pic>
      <p:sp>
        <p:nvSpPr>
          <p:cNvPr id="2048022" name="Text Box 22"/>
          <p:cNvSpPr txBox="1">
            <a:spLocks noChangeArrowheads="1"/>
          </p:cNvSpPr>
          <p:nvPr/>
        </p:nvSpPr>
        <p:spPr bwMode="auto">
          <a:xfrm>
            <a:off x="612775" y="4976813"/>
            <a:ext cx="849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4500">
                <a:solidFill>
                  <a:srgbClr val="484876"/>
                </a:solidFill>
                <a:effectLst>
                  <a:outerShdw blurRad="38100" dist="38100" dir="2700000" algn="tl">
                    <a:srgbClr val="C0C0C0"/>
                  </a:outerShdw>
                </a:effectLst>
                <a:latin typeface="Calibri" pitchFamily="34" charset="0"/>
              </a:rPr>
              <a:t>Directory of Open Access Journals:</a:t>
            </a:r>
            <a:endParaRPr lang="en-US" altLang="es-PR" sz="2500" i="1">
              <a:effectLst>
                <a:outerShdw blurRad="38100" dist="38100" dir="2700000" algn="tl">
                  <a:srgbClr val="C0C0C0"/>
                </a:outerShdw>
              </a:effectLst>
            </a:endParaRPr>
          </a:p>
        </p:txBody>
      </p:sp>
      <p:pic>
        <p:nvPicPr>
          <p:cNvPr id="2048023" name="Picture 23"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5054600"/>
            <a:ext cx="427038" cy="425450"/>
          </a:xfrm>
          <a:prstGeom prst="rect">
            <a:avLst/>
          </a:prstGeom>
          <a:noFill/>
          <a:extLst>
            <a:ext uri="{909E8E84-426E-40DD-AFC4-6F175D3DCCD1}">
              <a14:hiddenFill xmlns:a14="http://schemas.microsoft.com/office/drawing/2010/main">
                <a:solidFill>
                  <a:srgbClr val="FFFFFF"/>
                </a:solidFill>
              </a14:hiddenFill>
            </a:ext>
          </a:extLst>
        </p:spPr>
      </p:pic>
      <p:sp>
        <p:nvSpPr>
          <p:cNvPr id="2048024" name="Text Box 24"/>
          <p:cNvSpPr txBox="1">
            <a:spLocks noChangeArrowheads="1"/>
          </p:cNvSpPr>
          <p:nvPr/>
        </p:nvSpPr>
        <p:spPr bwMode="auto">
          <a:xfrm>
            <a:off x="612775" y="4221163"/>
            <a:ext cx="68389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3200" i="1">
                <a:effectLst>
                  <a:outerShdw blurRad="38100" dist="38100" dir="2700000" algn="tl">
                    <a:srgbClr val="C0C0C0"/>
                  </a:outerShdw>
                </a:effectLst>
              </a:rPr>
              <a:t>http://www.oalib.com/</a:t>
            </a:r>
          </a:p>
        </p:txBody>
      </p:sp>
      <p:sp>
        <p:nvSpPr>
          <p:cNvPr id="2048025" name="Text Box 25"/>
          <p:cNvSpPr txBox="1">
            <a:spLocks noChangeArrowheads="1"/>
          </p:cNvSpPr>
          <p:nvPr/>
        </p:nvSpPr>
        <p:spPr bwMode="auto">
          <a:xfrm>
            <a:off x="611188" y="5624513"/>
            <a:ext cx="72009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3200" i="1">
                <a:effectLst>
                  <a:outerShdw blurRad="38100" dist="38100" dir="2700000" algn="tl">
                    <a:srgbClr val="C0C0C0"/>
                  </a:outerShdw>
                </a:effectLst>
              </a:rPr>
              <a:t>http://doaj.org/</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5954" name="Text Box 2"/>
          <p:cNvSpPr txBox="1">
            <a:spLocks noChangeArrowheads="1"/>
          </p:cNvSpPr>
          <p:nvPr/>
        </p:nvSpPr>
        <p:spPr bwMode="auto">
          <a:xfrm>
            <a:off x="936625" y="3789363"/>
            <a:ext cx="79216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5300">
                <a:solidFill>
                  <a:srgbClr val="484876"/>
                </a:solidFill>
                <a:effectLst>
                  <a:outerShdw blurRad="38100" dist="38100" dir="2700000" algn="tl">
                    <a:srgbClr val="C0C0C0"/>
                  </a:outerShdw>
                </a:effectLst>
                <a:latin typeface="Calibri" pitchFamily="34" charset="0"/>
              </a:rPr>
              <a:t>SPORTDiscus with Full Text</a:t>
            </a:r>
            <a:endParaRPr lang="en-US" altLang="es-PR" sz="5300" b="0" i="1">
              <a:solidFill>
                <a:srgbClr val="FF0000"/>
              </a:solidFill>
              <a:latin typeface="Arial Black" pitchFamily="34" charset="0"/>
            </a:endParaRPr>
          </a:p>
        </p:txBody>
      </p:sp>
      <p:pic>
        <p:nvPicPr>
          <p:cNvPr id="2045955" name="Picture 3"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3822700"/>
            <a:ext cx="504825" cy="496888"/>
          </a:xfrm>
          <a:prstGeom prst="rect">
            <a:avLst/>
          </a:prstGeom>
          <a:noFill/>
          <a:extLst>
            <a:ext uri="{909E8E84-426E-40DD-AFC4-6F175D3DCCD1}">
              <a14:hiddenFill xmlns:a14="http://schemas.microsoft.com/office/drawing/2010/main">
                <a:solidFill>
                  <a:srgbClr val="FFFFFF"/>
                </a:solidFill>
              </a14:hiddenFill>
            </a:ext>
          </a:extLst>
        </p:spPr>
      </p:pic>
      <p:pic>
        <p:nvPicPr>
          <p:cNvPr id="2045956" name="Picture 4"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2420938"/>
            <a:ext cx="4679950"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p:cNvSpPr>
          <p:nvPr/>
        </p:nvSpPr>
        <p:spPr bwMode="auto">
          <a:xfrm>
            <a:off x="2339975" y="2636838"/>
            <a:ext cx="45370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4700" b="0" i="1">
                <a:solidFill>
                  <a:srgbClr val="484876"/>
                </a:solidFill>
                <a:effectLst>
                  <a:outerShdw blurRad="38100" dist="38100" dir="2700000" algn="tl">
                    <a:srgbClr val="C0C0C0"/>
                  </a:outerShdw>
                </a:effectLst>
                <a:latin typeface="Arial Black" pitchFamily="34" charset="0"/>
                <a:cs typeface="Arial" charset="0"/>
              </a:rPr>
              <a:t>EBSCOhost</a:t>
            </a:r>
          </a:p>
        </p:txBody>
      </p:sp>
      <p:sp>
        <p:nvSpPr>
          <p:cNvPr id="3" name="Title 1"/>
          <p:cNvSpPr>
            <a:spLocks/>
          </p:cNvSpPr>
          <p:nvPr/>
        </p:nvSpPr>
        <p:spPr bwMode="auto">
          <a:xfrm>
            <a:off x="1908175" y="836613"/>
            <a:ext cx="7235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RECURSOS ACADÉMICOS</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BASES DE DATOS:</a:t>
            </a:r>
            <a:r>
              <a:rPr lang="es-PR" altLang="es-PR" sz="2400" b="0" i="1">
                <a:solidFill>
                  <a:srgbClr val="484876"/>
                </a:solidFill>
                <a:effectLst>
                  <a:outerShdw blurRad="38100" dist="38100" dir="2700000" algn="tl">
                    <a:srgbClr val="C0C0C0"/>
                  </a:outerShdw>
                </a:effectLst>
                <a:latin typeface="Arial Black" pitchFamily="34" charset="0"/>
                <a:cs typeface="Arial" charset="0"/>
              </a:rPr>
              <a:t> UIPR - INTER-METRO</a:t>
            </a: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Centro de Acceso a la Información (CAI)</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p>
        </p:txBody>
      </p:sp>
      <p:pic>
        <p:nvPicPr>
          <p:cNvPr id="2045959" name="Picture 7" descr="Web_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20713"/>
            <a:ext cx="1657350" cy="1657350"/>
          </a:xfrm>
          <a:prstGeom prst="rect">
            <a:avLst/>
          </a:prstGeom>
          <a:noFill/>
          <a:extLst>
            <a:ext uri="{909E8E84-426E-40DD-AFC4-6F175D3DCCD1}">
              <a14:hiddenFill xmlns:a14="http://schemas.microsoft.com/office/drawing/2010/main">
                <a:solidFill>
                  <a:srgbClr val="FFFFFF"/>
                </a:solidFill>
              </a14:hiddenFill>
            </a:ext>
          </a:extLst>
        </p:spPr>
      </p:pic>
      <p:sp>
        <p:nvSpPr>
          <p:cNvPr id="2045960" name="Text Box 8"/>
          <p:cNvSpPr txBox="1">
            <a:spLocks noChangeArrowheads="1"/>
          </p:cNvSpPr>
          <p:nvPr/>
        </p:nvSpPr>
        <p:spPr bwMode="auto">
          <a:xfrm>
            <a:off x="936625" y="4781550"/>
            <a:ext cx="79216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5300">
                <a:solidFill>
                  <a:srgbClr val="484876"/>
                </a:solidFill>
                <a:effectLst>
                  <a:outerShdw blurRad="38100" dist="38100" dir="2700000" algn="tl">
                    <a:srgbClr val="C0C0C0"/>
                  </a:outerShdw>
                </a:effectLst>
                <a:latin typeface="Calibri" pitchFamily="34" charset="0"/>
              </a:rPr>
              <a:t>Rehabilitation &amp; Sports Medicine Source</a:t>
            </a:r>
            <a:endParaRPr lang="en-US" altLang="es-PR" sz="5300" b="0" i="1">
              <a:solidFill>
                <a:srgbClr val="FF0000"/>
              </a:solidFill>
              <a:latin typeface="Arial Black" pitchFamily="34" charset="0"/>
            </a:endParaRPr>
          </a:p>
        </p:txBody>
      </p:sp>
      <p:pic>
        <p:nvPicPr>
          <p:cNvPr id="2045961" name="Picture 9"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4814888"/>
            <a:ext cx="504825" cy="496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492500" y="1125538"/>
            <a:ext cx="4752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600" b="0">
                <a:solidFill>
                  <a:srgbClr val="484876"/>
                </a:solidFill>
                <a:effectLst>
                  <a:outerShdw blurRad="38100" dist="38100" dir="2700000" algn="tl">
                    <a:srgbClr val="C0C0C0"/>
                  </a:outerShdw>
                </a:effectLst>
                <a:latin typeface="Arial Black" pitchFamily="34" charset="0"/>
                <a:cs typeface="Arial" charset="0"/>
              </a:rPr>
              <a:t>BOSQUEJO</a:t>
            </a:r>
          </a:p>
        </p:txBody>
      </p:sp>
      <p:pic>
        <p:nvPicPr>
          <p:cNvPr id="1870879" name="Picture 3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26384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0880" name="Text Box 32"/>
          <p:cNvSpPr txBox="1">
            <a:spLocks noChangeArrowheads="1"/>
          </p:cNvSpPr>
          <p:nvPr/>
        </p:nvSpPr>
        <p:spPr bwMode="auto">
          <a:xfrm>
            <a:off x="900113" y="256540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Introducción</a:t>
            </a:r>
          </a:p>
        </p:txBody>
      </p:sp>
      <p:pic>
        <p:nvPicPr>
          <p:cNvPr id="1870881" name="Picture 33"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21468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0882" name="Text Box 34"/>
          <p:cNvSpPr txBox="1">
            <a:spLocks noChangeArrowheads="1"/>
          </p:cNvSpPr>
          <p:nvPr/>
        </p:nvSpPr>
        <p:spPr bwMode="auto">
          <a:xfrm>
            <a:off x="900113" y="3141663"/>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Energía y unidades de medida</a:t>
            </a:r>
          </a:p>
        </p:txBody>
      </p:sp>
      <p:pic>
        <p:nvPicPr>
          <p:cNvPr id="1870883" name="Picture 3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7909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0884" name="Text Box 36"/>
          <p:cNvSpPr txBox="1">
            <a:spLocks noChangeArrowheads="1"/>
          </p:cNvSpPr>
          <p:nvPr/>
        </p:nvSpPr>
        <p:spPr bwMode="auto">
          <a:xfrm>
            <a:off x="900113" y="371792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Calorimetría</a:t>
            </a:r>
          </a:p>
        </p:txBody>
      </p:sp>
      <p:pic>
        <p:nvPicPr>
          <p:cNvPr id="1870885" name="Picture 3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3943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0886" name="Text Box 38"/>
          <p:cNvSpPr txBox="1">
            <a:spLocks noChangeArrowheads="1"/>
          </p:cNvSpPr>
          <p:nvPr/>
        </p:nvSpPr>
        <p:spPr bwMode="auto">
          <a:xfrm>
            <a:off x="900113" y="5408613"/>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Consumo Energético</a:t>
            </a:r>
          </a:p>
        </p:txBody>
      </p:sp>
      <p:pic>
        <p:nvPicPr>
          <p:cNvPr id="1870888" name="Picture 40"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43148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0889" name="Text Box 41"/>
          <p:cNvSpPr txBox="1">
            <a:spLocks noChangeArrowheads="1"/>
          </p:cNvSpPr>
          <p:nvPr/>
        </p:nvSpPr>
        <p:spPr bwMode="auto">
          <a:xfrm>
            <a:off x="900113" y="4329113"/>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Espirometría en Circuito abierto</a:t>
            </a:r>
          </a:p>
        </p:txBody>
      </p:sp>
      <p:pic>
        <p:nvPicPr>
          <p:cNvPr id="1870890" name="Picture 4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9690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0891" name="Text Box 43"/>
          <p:cNvSpPr txBox="1">
            <a:spLocks noChangeArrowheads="1"/>
          </p:cNvSpPr>
          <p:nvPr/>
        </p:nvSpPr>
        <p:spPr bwMode="auto">
          <a:xfrm>
            <a:off x="900113" y="5983288"/>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Tasa metabólica basal</a:t>
            </a:r>
          </a:p>
        </p:txBody>
      </p:sp>
      <p:pic>
        <p:nvPicPr>
          <p:cNvPr id="1870892" name="Picture 44"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48387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0893" name="Text Box 45"/>
          <p:cNvSpPr txBox="1">
            <a:spLocks noChangeArrowheads="1"/>
          </p:cNvSpPr>
          <p:nvPr/>
        </p:nvSpPr>
        <p:spPr bwMode="auto">
          <a:xfrm>
            <a:off x="900113" y="4852988"/>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Isótopos marcadores</a:t>
            </a:r>
          </a:p>
        </p:txBody>
      </p:sp>
    </p:spTree>
    <p:custDataLst>
      <p:tags r:id="rId1"/>
    </p:custDataLst>
  </p:cSld>
  <p:clrMapOvr>
    <a:masterClrMapping/>
  </p:clrMapOvr>
  <p:transition spd="slow">
    <p:newsflash/>
    <p:sndAc>
      <p:stSnd>
        <p:snd r:embed="rId4" name="breeze.wav"/>
      </p:stSnd>
    </p:sndAc>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6986" name="Picture 10"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2419350"/>
            <a:ext cx="8316912"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p:cNvSpPr>
          <p:nvPr/>
        </p:nvSpPr>
        <p:spPr bwMode="auto">
          <a:xfrm>
            <a:off x="539750" y="2563813"/>
            <a:ext cx="813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600" b="0" i="1">
                <a:solidFill>
                  <a:srgbClr val="484876"/>
                </a:solidFill>
                <a:effectLst>
                  <a:outerShdw blurRad="38100" dist="38100" dir="2700000" algn="tl">
                    <a:srgbClr val="C0C0C0"/>
                  </a:outerShdw>
                </a:effectLst>
                <a:latin typeface="Arial Black" pitchFamily="34" charset="0"/>
                <a:cs typeface="Arial" charset="0"/>
              </a:rPr>
              <a:t>BUSCADORES ACADÉMICOS</a:t>
            </a:r>
          </a:p>
        </p:txBody>
      </p:sp>
      <p:sp>
        <p:nvSpPr>
          <p:cNvPr id="2046988" name="Text Box 12"/>
          <p:cNvSpPr txBox="1">
            <a:spLocks noChangeArrowheads="1"/>
          </p:cNvSpPr>
          <p:nvPr/>
        </p:nvSpPr>
        <p:spPr bwMode="auto">
          <a:xfrm>
            <a:off x="971550" y="4279900"/>
            <a:ext cx="76311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3500" i="1">
                <a:effectLst>
                  <a:outerShdw blurRad="38100" dist="38100" dir="2700000" algn="tl">
                    <a:srgbClr val="C0C0C0"/>
                  </a:outerShdw>
                </a:effectLst>
              </a:rPr>
              <a:t>http://scholar.google.com/</a:t>
            </a:r>
          </a:p>
        </p:txBody>
      </p:sp>
      <p:sp>
        <p:nvSpPr>
          <p:cNvPr id="2046989" name="Text Box 13"/>
          <p:cNvSpPr txBox="1">
            <a:spLocks noChangeArrowheads="1"/>
          </p:cNvSpPr>
          <p:nvPr/>
        </p:nvSpPr>
        <p:spPr bwMode="auto">
          <a:xfrm>
            <a:off x="969963" y="5862638"/>
            <a:ext cx="79946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3500" i="1">
                <a:effectLst>
                  <a:outerShdw blurRad="38100" dist="38100" dir="2700000" algn="tl">
                    <a:srgbClr val="C0C0C0"/>
                  </a:outerShdw>
                </a:effectLst>
              </a:rPr>
              <a:t>http://www.sponet.de/</a:t>
            </a:r>
          </a:p>
        </p:txBody>
      </p:sp>
      <p:pic>
        <p:nvPicPr>
          <p:cNvPr id="2046990" name="Picture 14" descr="Google_Earth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657225"/>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p:cNvSpPr>
          <p:nvPr/>
        </p:nvSpPr>
        <p:spPr bwMode="auto">
          <a:xfrm>
            <a:off x="1835150" y="836613"/>
            <a:ext cx="71294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RECURSOS ACADÉMICOS</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BASES DE DATOS Y BUSCADORES:</a:t>
            </a:r>
            <a:r>
              <a:rPr lang="es-PR" altLang="es-PR" sz="2400" b="0" i="1">
                <a:solidFill>
                  <a:srgbClr val="484876"/>
                </a:solidFill>
                <a:effectLst>
                  <a:outerShdw blurRad="38100" dist="38100" dir="2700000" algn="tl">
                    <a:srgbClr val="C0C0C0"/>
                  </a:outerShdw>
                </a:effectLst>
                <a:latin typeface="Arial Black" pitchFamily="34" charset="0"/>
                <a:cs typeface="Arial" charset="0"/>
              </a:rPr>
              <a:t> WEB </a:t>
            </a:r>
            <a:r>
              <a:rPr lang="es-PR" altLang="es-PR" sz="2400" b="0">
                <a:solidFill>
                  <a:srgbClr val="484876"/>
                </a:solidFill>
                <a:effectLst>
                  <a:outerShdw blurRad="38100" dist="38100" dir="2700000" algn="tl">
                    <a:srgbClr val="C0C0C0"/>
                  </a:outerShdw>
                </a:effectLst>
                <a:latin typeface="Arial Black" pitchFamily="34" charset="0"/>
                <a:cs typeface="Arial" charset="0"/>
              </a:rPr>
              <a:t>Buscadores de Acceso Abierto</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2046992" name="Text Box 16"/>
          <p:cNvSpPr txBox="1">
            <a:spLocks noChangeArrowheads="1"/>
          </p:cNvSpPr>
          <p:nvPr/>
        </p:nvSpPr>
        <p:spPr bwMode="auto">
          <a:xfrm>
            <a:off x="933450" y="3559175"/>
            <a:ext cx="792162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5300">
                <a:solidFill>
                  <a:srgbClr val="484876"/>
                </a:solidFill>
                <a:effectLst>
                  <a:outerShdw blurRad="38100" dist="38100" dir="2700000" algn="tl">
                    <a:srgbClr val="C0C0C0"/>
                  </a:outerShdw>
                </a:effectLst>
                <a:latin typeface="Calibri" pitchFamily="34" charset="0"/>
              </a:rPr>
              <a:t>Google Scholar:</a:t>
            </a:r>
            <a:endParaRPr lang="en-US" altLang="es-PR" sz="5300" b="0" i="1">
              <a:solidFill>
                <a:srgbClr val="FF0000"/>
              </a:solidFill>
              <a:latin typeface="Arial Black" pitchFamily="34" charset="0"/>
            </a:endParaRPr>
          </a:p>
        </p:txBody>
      </p:sp>
      <p:pic>
        <p:nvPicPr>
          <p:cNvPr id="2046993" name="Picture 17"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138" y="3592513"/>
            <a:ext cx="504825" cy="496887"/>
          </a:xfrm>
          <a:prstGeom prst="rect">
            <a:avLst/>
          </a:prstGeom>
          <a:noFill/>
          <a:extLst>
            <a:ext uri="{909E8E84-426E-40DD-AFC4-6F175D3DCCD1}">
              <a14:hiddenFill xmlns:a14="http://schemas.microsoft.com/office/drawing/2010/main">
                <a:solidFill>
                  <a:srgbClr val="FFFFFF"/>
                </a:solidFill>
              </a14:hiddenFill>
            </a:ext>
          </a:extLst>
        </p:spPr>
      </p:pic>
      <p:sp>
        <p:nvSpPr>
          <p:cNvPr id="2046994" name="Text Box 18"/>
          <p:cNvSpPr txBox="1">
            <a:spLocks noChangeArrowheads="1"/>
          </p:cNvSpPr>
          <p:nvPr/>
        </p:nvSpPr>
        <p:spPr bwMode="auto">
          <a:xfrm>
            <a:off x="933450" y="5143500"/>
            <a:ext cx="792162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5300">
                <a:solidFill>
                  <a:srgbClr val="484876"/>
                </a:solidFill>
                <a:effectLst>
                  <a:outerShdw blurRad="38100" dist="38100" dir="2700000" algn="tl">
                    <a:srgbClr val="C0C0C0"/>
                  </a:outerShdw>
                </a:effectLst>
                <a:latin typeface="Calibri" pitchFamily="34" charset="0"/>
              </a:rPr>
              <a:t>Sport Science on the Net:</a:t>
            </a:r>
            <a:endParaRPr lang="en-US" altLang="es-PR" sz="5300" b="0" i="1">
              <a:solidFill>
                <a:srgbClr val="FF0000"/>
              </a:solidFill>
              <a:latin typeface="Arial Black" pitchFamily="34" charset="0"/>
            </a:endParaRPr>
          </a:p>
        </p:txBody>
      </p:sp>
      <p:pic>
        <p:nvPicPr>
          <p:cNvPr id="2046995" name="Picture 19"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138" y="5176838"/>
            <a:ext cx="504825" cy="496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3906" name="Text Box 2"/>
          <p:cNvSpPr txBox="1">
            <a:spLocks noChangeArrowheads="1"/>
          </p:cNvSpPr>
          <p:nvPr/>
        </p:nvSpPr>
        <p:spPr bwMode="auto">
          <a:xfrm>
            <a:off x="1222375" y="3611563"/>
            <a:ext cx="7670800"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6600">
                <a:solidFill>
                  <a:srgbClr val="484876"/>
                </a:solidFill>
                <a:effectLst>
                  <a:outerShdw blurRad="38100" dist="38100" dir="2700000" algn="tl">
                    <a:srgbClr val="C0C0C0"/>
                  </a:outerShdw>
                </a:effectLst>
                <a:latin typeface="Calibri" pitchFamily="34" charset="0"/>
              </a:rPr>
              <a:t>EBSCOhost</a:t>
            </a:r>
            <a:endParaRPr lang="en-US" altLang="es-PR" sz="6600" b="0" i="1">
              <a:solidFill>
                <a:srgbClr val="FF0000"/>
              </a:solidFill>
              <a:latin typeface="Arial Black" pitchFamily="34" charset="0"/>
            </a:endParaRPr>
          </a:p>
        </p:txBody>
      </p:sp>
      <p:pic>
        <p:nvPicPr>
          <p:cNvPr id="2043907" name="Picture 3"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3684588"/>
            <a:ext cx="649287"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43908" name="Picture 4"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2493963"/>
            <a:ext cx="85693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p:cNvSpPr>
          <p:nvPr/>
        </p:nvSpPr>
        <p:spPr bwMode="auto">
          <a:xfrm>
            <a:off x="611188" y="2636838"/>
            <a:ext cx="78486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a:solidFill>
                  <a:srgbClr val="484876"/>
                </a:solidFill>
                <a:effectLst>
                  <a:outerShdw blurRad="38100" dist="38100" dir="2700000" algn="tl">
                    <a:srgbClr val="C0C0C0"/>
                  </a:outerShdw>
                </a:effectLst>
                <a:latin typeface="Arial Black" pitchFamily="34" charset="0"/>
                <a:cs typeface="Arial" charset="0"/>
              </a:rPr>
              <a:t> </a:t>
            </a:r>
            <a:r>
              <a:rPr lang="es-PR" altLang="es-PR" sz="3100" b="0" i="1">
                <a:solidFill>
                  <a:srgbClr val="484876"/>
                </a:solidFill>
                <a:effectLst>
                  <a:outerShdw blurRad="38100" dist="38100" dir="2700000" algn="tl">
                    <a:srgbClr val="C0C0C0"/>
                  </a:outerShdw>
                </a:effectLst>
                <a:latin typeface="Arial Black" pitchFamily="34" charset="0"/>
                <a:cs typeface="Arial" charset="0"/>
              </a:rPr>
              <a:t>BASE DE DATOS RECOMENDADAS</a:t>
            </a:r>
          </a:p>
        </p:txBody>
      </p:sp>
      <p:sp>
        <p:nvSpPr>
          <p:cNvPr id="3" name="Title 1"/>
          <p:cNvSpPr>
            <a:spLocks/>
          </p:cNvSpPr>
          <p:nvPr/>
        </p:nvSpPr>
        <p:spPr bwMode="auto">
          <a:xfrm>
            <a:off x="1908175" y="836613"/>
            <a:ext cx="7235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RECURSOS ACADÉMICOS</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BASES DE DATOS:</a:t>
            </a:r>
            <a:r>
              <a:rPr lang="es-PR" altLang="es-PR" sz="2400" b="0" i="1">
                <a:solidFill>
                  <a:srgbClr val="484876"/>
                </a:solidFill>
                <a:effectLst>
                  <a:outerShdw blurRad="38100" dist="38100" dir="2700000" algn="tl">
                    <a:srgbClr val="C0C0C0"/>
                  </a:outerShdw>
                </a:effectLst>
                <a:latin typeface="Arial Black" pitchFamily="34" charset="0"/>
                <a:cs typeface="Arial" charset="0"/>
              </a:rPr>
              <a:t> UIPR - INTER-METRO</a:t>
            </a: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Centro de Acceso a la Información (CAI)</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p>
        </p:txBody>
      </p:sp>
      <p:pic>
        <p:nvPicPr>
          <p:cNvPr id="2043911" name="Picture 7" descr="Web_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20713"/>
            <a:ext cx="1657350" cy="1657350"/>
          </a:xfrm>
          <a:prstGeom prst="rect">
            <a:avLst/>
          </a:prstGeom>
          <a:noFill/>
          <a:extLst>
            <a:ext uri="{909E8E84-426E-40DD-AFC4-6F175D3DCCD1}">
              <a14:hiddenFill xmlns:a14="http://schemas.microsoft.com/office/drawing/2010/main">
                <a:solidFill>
                  <a:srgbClr val="FFFFFF"/>
                </a:solidFill>
              </a14:hiddenFill>
            </a:ext>
          </a:extLst>
        </p:spPr>
      </p:pic>
      <p:sp>
        <p:nvSpPr>
          <p:cNvPr id="2043912" name="Text Box 8"/>
          <p:cNvSpPr txBox="1">
            <a:spLocks noChangeArrowheads="1"/>
          </p:cNvSpPr>
          <p:nvPr/>
        </p:nvSpPr>
        <p:spPr bwMode="auto">
          <a:xfrm>
            <a:off x="1222375" y="4619625"/>
            <a:ext cx="75977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6600">
                <a:solidFill>
                  <a:srgbClr val="484876"/>
                </a:solidFill>
                <a:effectLst>
                  <a:outerShdw blurRad="38100" dist="38100" dir="2700000" algn="tl">
                    <a:srgbClr val="C0C0C0"/>
                  </a:outerShdw>
                </a:effectLst>
                <a:latin typeface="Calibri" pitchFamily="34" charset="0"/>
              </a:rPr>
              <a:t>Infotrac</a:t>
            </a:r>
            <a:endParaRPr lang="en-US" altLang="es-PR" sz="6600" b="0" i="1">
              <a:solidFill>
                <a:srgbClr val="FF0000"/>
              </a:solidFill>
              <a:latin typeface="Arial Black" pitchFamily="34" charset="0"/>
            </a:endParaRPr>
          </a:p>
        </p:txBody>
      </p:sp>
      <p:pic>
        <p:nvPicPr>
          <p:cNvPr id="2043913" name="Picture 9"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4692650"/>
            <a:ext cx="649287" cy="638175"/>
          </a:xfrm>
          <a:prstGeom prst="rect">
            <a:avLst/>
          </a:prstGeom>
          <a:noFill/>
          <a:extLst>
            <a:ext uri="{909E8E84-426E-40DD-AFC4-6F175D3DCCD1}">
              <a14:hiddenFill xmlns:a14="http://schemas.microsoft.com/office/drawing/2010/main">
                <a:solidFill>
                  <a:srgbClr val="FFFFFF"/>
                </a:solidFill>
              </a14:hiddenFill>
            </a:ext>
          </a:extLst>
        </p:spPr>
      </p:pic>
      <p:sp>
        <p:nvSpPr>
          <p:cNvPr id="2043914" name="Text Box 10"/>
          <p:cNvSpPr txBox="1">
            <a:spLocks noChangeArrowheads="1"/>
          </p:cNvSpPr>
          <p:nvPr/>
        </p:nvSpPr>
        <p:spPr bwMode="auto">
          <a:xfrm>
            <a:off x="1222375" y="5556250"/>
            <a:ext cx="7670800"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6600">
                <a:solidFill>
                  <a:srgbClr val="484876"/>
                </a:solidFill>
                <a:effectLst>
                  <a:outerShdw blurRad="38100" dist="38100" dir="2700000" algn="tl">
                    <a:srgbClr val="C0C0C0"/>
                  </a:outerShdw>
                </a:effectLst>
                <a:latin typeface="Calibri" pitchFamily="34" charset="0"/>
              </a:rPr>
              <a:t>Esmerald</a:t>
            </a:r>
            <a:endParaRPr lang="en-US" altLang="es-PR" sz="6600" b="0" i="1">
              <a:solidFill>
                <a:srgbClr val="FF0000"/>
              </a:solidFill>
              <a:latin typeface="Arial Black" pitchFamily="34" charset="0"/>
            </a:endParaRPr>
          </a:p>
        </p:txBody>
      </p:sp>
      <p:pic>
        <p:nvPicPr>
          <p:cNvPr id="2043915" name="Picture 11"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5629275"/>
            <a:ext cx="649287" cy="638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4930" name="Text Box 2"/>
          <p:cNvSpPr txBox="1">
            <a:spLocks noChangeArrowheads="1"/>
          </p:cNvSpPr>
          <p:nvPr/>
        </p:nvSpPr>
        <p:spPr bwMode="auto">
          <a:xfrm>
            <a:off x="1187450" y="4837113"/>
            <a:ext cx="7670800"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20000"/>
              </a:spcBef>
            </a:pPr>
            <a:r>
              <a:rPr lang="en-US" altLang="es-PR" sz="6600">
                <a:solidFill>
                  <a:srgbClr val="484876"/>
                </a:solidFill>
                <a:effectLst>
                  <a:outerShdw blurRad="38100" dist="38100" dir="2700000" algn="tl">
                    <a:srgbClr val="C0C0C0"/>
                  </a:outerShdw>
                </a:effectLst>
                <a:latin typeface="Calibri" pitchFamily="34" charset="0"/>
              </a:rPr>
              <a:t>Digitalia</a:t>
            </a:r>
            <a:endParaRPr lang="en-US" altLang="es-PR" sz="6600" b="0" i="1">
              <a:solidFill>
                <a:srgbClr val="FF0000"/>
              </a:solidFill>
              <a:latin typeface="Arial Black" pitchFamily="34" charset="0"/>
            </a:endParaRPr>
          </a:p>
        </p:txBody>
      </p:sp>
      <p:pic>
        <p:nvPicPr>
          <p:cNvPr id="2044931" name="Picture 3"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4878388"/>
            <a:ext cx="649287"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908175" y="836613"/>
            <a:ext cx="7235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RECURSOS ACADÉMICOS</a:t>
            </a:r>
            <a:endParaRPr lang="es-PR" altLang="es-PR" sz="2400" b="0" i="1">
              <a:solidFill>
                <a:srgbClr val="484876"/>
              </a:solidFill>
              <a:effectLst>
                <a:outerShdw blurRad="38100" dist="38100" dir="2700000" algn="tl">
                  <a:srgbClr val="C0C0C0"/>
                </a:outerShdw>
              </a:effectLst>
              <a:latin typeface="Arial Black" pitchFamily="34" charset="0"/>
              <a:cs typeface="Arial" charset="0"/>
            </a:endParaRP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BASES DE DATOS:</a:t>
            </a:r>
            <a:r>
              <a:rPr lang="es-PR" altLang="es-PR" sz="2400" b="0" i="1">
                <a:solidFill>
                  <a:srgbClr val="484876"/>
                </a:solidFill>
                <a:effectLst>
                  <a:outerShdw blurRad="38100" dist="38100" dir="2700000" algn="tl">
                    <a:srgbClr val="C0C0C0"/>
                  </a:outerShdw>
                </a:effectLst>
                <a:latin typeface="Arial Black" pitchFamily="34" charset="0"/>
                <a:cs typeface="Arial" charset="0"/>
              </a:rPr>
              <a:t> UIPR - INTER-METRO</a:t>
            </a:r>
          </a:p>
          <a:p>
            <a:pPr>
              <a:lnSpc>
                <a:spcPct val="12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Centro de Acceso a la Información (CAI)</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p>
        </p:txBody>
      </p:sp>
      <p:pic>
        <p:nvPicPr>
          <p:cNvPr id="2044933" name="Picture 5" descr="Web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20713"/>
            <a:ext cx="16573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44934" name="Picture 6"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2530475"/>
            <a:ext cx="842645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396875" y="2924175"/>
            <a:ext cx="82089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b="0" i="1">
                <a:solidFill>
                  <a:srgbClr val="484876"/>
                </a:solidFill>
                <a:effectLst>
                  <a:outerShdw blurRad="38100" dist="38100" dir="2700000" algn="tl">
                    <a:srgbClr val="C0C0C0"/>
                  </a:outerShdw>
                </a:effectLst>
                <a:latin typeface="Arial Black" pitchFamily="34" charset="0"/>
                <a:cs typeface="Arial" charset="0"/>
              </a:rPr>
              <a:t> </a:t>
            </a:r>
            <a:r>
              <a:rPr lang="es-PR" altLang="es-PR" b="0" i="1" u="sng">
                <a:solidFill>
                  <a:srgbClr val="484876"/>
                </a:solidFill>
                <a:effectLst>
                  <a:outerShdw blurRad="38100" dist="38100" dir="2700000" algn="tl">
                    <a:srgbClr val="C0C0C0"/>
                  </a:outerShdw>
                </a:effectLst>
                <a:latin typeface="Arial Black" pitchFamily="34" charset="0"/>
                <a:cs typeface="Arial" charset="0"/>
              </a:rPr>
              <a:t>LIBROS ELECTRÓNICOS</a:t>
            </a:r>
            <a:r>
              <a:rPr lang="es-PR" altLang="es-PR" b="0" i="1">
                <a:solidFill>
                  <a:srgbClr val="484876"/>
                </a:solidFill>
                <a:effectLst>
                  <a:outerShdw blurRad="38100" dist="38100" dir="2700000" algn="tl">
                    <a:srgbClr val="C0C0C0"/>
                  </a:outerShdw>
                </a:effectLst>
                <a:latin typeface="Arial Black" pitchFamily="34" charset="0"/>
                <a:cs typeface="Arial" charset="0"/>
              </a:rPr>
              <a:t>:</a:t>
            </a:r>
            <a:br>
              <a:rPr lang="es-PR" altLang="es-PR" b="0" i="1">
                <a:solidFill>
                  <a:srgbClr val="484876"/>
                </a:solidFill>
                <a:effectLst>
                  <a:outerShdw blurRad="38100" dist="38100" dir="2700000" algn="tl">
                    <a:srgbClr val="C0C0C0"/>
                  </a:outerShdw>
                </a:effectLst>
                <a:latin typeface="Arial Black" pitchFamily="34" charset="0"/>
                <a:cs typeface="Arial" charset="0"/>
              </a:rPr>
            </a:br>
            <a:r>
              <a:rPr lang="es-PR" altLang="es-PR" b="0" i="1">
                <a:solidFill>
                  <a:srgbClr val="484876"/>
                </a:solidFill>
                <a:effectLst>
                  <a:outerShdw blurRad="38100" dist="38100" dir="2700000" algn="tl">
                    <a:srgbClr val="C0C0C0"/>
                  </a:outerShdw>
                </a:effectLst>
                <a:latin typeface="Arial Black" pitchFamily="34" charset="0"/>
                <a:cs typeface="Arial" charset="0"/>
              </a:rPr>
              <a:t>En Español</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D8335316-50A8-44A9-817C-048FB8B68129}"/>
              </a:ext>
            </a:extLst>
          </p:cNvPr>
          <p:cNvSpPr txBox="1">
            <a:spLocks noChangeArrowheads="1"/>
          </p:cNvSpPr>
          <p:nvPr/>
        </p:nvSpPr>
        <p:spPr bwMode="auto">
          <a:xfrm>
            <a:off x="230786" y="568565"/>
            <a:ext cx="912449" cy="5956779"/>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300" i="1" dirty="0">
                <a:latin typeface="Times New Roman" pitchFamily="18" charset="0"/>
              </a:rPr>
              <a:t>NOTA</a:t>
            </a:r>
            <a:r>
              <a:rPr lang="es-ES" altLang="es-PR" sz="1300" dirty="0">
                <a:latin typeface="Times New Roman" pitchFamily="18" charset="0"/>
              </a:rPr>
              <a:t>.</a:t>
            </a:r>
            <a:r>
              <a:rPr lang="es-ES" altLang="es-PR" sz="1300" b="0" dirty="0">
                <a:latin typeface="Times New Roman" pitchFamily="18" charset="0"/>
              </a:rPr>
              <a:t> Adaptado de:</a:t>
            </a:r>
            <a:r>
              <a:rPr lang="en-US" altLang="es-PR" sz="1300" i="1" dirty="0">
                <a:latin typeface="Times New Roman" panose="02020603050405020304" pitchFamily="18" charset="0"/>
                <a:cs typeface="Times New Roman" panose="02020603050405020304" pitchFamily="18" charset="0"/>
              </a:rPr>
              <a:t> </a:t>
            </a:r>
            <a:r>
              <a:rPr lang="en-US" altLang="es-PR" sz="1300" b="0" i="1" dirty="0">
                <a:latin typeface="Times New Roman" panose="02020603050405020304" pitchFamily="18" charset="0"/>
                <a:cs typeface="Times New Roman" panose="02020603050405020304" pitchFamily="18" charset="0"/>
              </a:rPr>
              <a:t>Educational research: Planning, conducting, and evaluating quantitative and qualitative research</a:t>
            </a:r>
            <a:r>
              <a:rPr lang="en-US" altLang="es-PR" sz="1300" b="0" dirty="0">
                <a:latin typeface="Times New Roman" pitchFamily="18" charset="0"/>
              </a:rPr>
              <a:t>. 6ta ed.; (p. 295), por</a:t>
            </a:r>
            <a:r>
              <a:rPr lang="en-US" altLang="es-PR" sz="1300" b="0" dirty="0">
                <a:latin typeface="Times New Roman" panose="02020603050405020304" pitchFamily="18" charset="0"/>
                <a:cs typeface="Times New Roman" panose="02020603050405020304" pitchFamily="18" charset="0"/>
              </a:rPr>
              <a:t> J. W. Creswell, 2019, Boston, MA: Pearson Education, Inc.</a:t>
            </a:r>
            <a:r>
              <a:rPr lang="en-US" altLang="es-PR" sz="1300" b="0" dirty="0">
                <a:latin typeface="Times New Roman" pitchFamily="18" charset="0"/>
              </a:rPr>
              <a:t> Copyright 2019 por </a:t>
            </a:r>
            <a:r>
              <a:rPr lang="en-US" altLang="es-PR" sz="1300" b="0" dirty="0">
                <a:latin typeface="Times New Roman" panose="02020603050405020304" pitchFamily="18" charset="0"/>
                <a:cs typeface="Times New Roman" panose="02020603050405020304" pitchFamily="18" charset="0"/>
              </a:rPr>
              <a:t>Pearson Education, Inc.</a:t>
            </a:r>
            <a:endParaRPr lang="en-US" altLang="es-PR" sz="1300" b="0" dirty="0">
              <a:latin typeface="Times New Roman" pitchFamily="18" charset="0"/>
            </a:endParaRPr>
          </a:p>
        </p:txBody>
      </p:sp>
      <p:pic>
        <p:nvPicPr>
          <p:cNvPr id="13" name="Picture 12">
            <a:extLst>
              <a:ext uri="{FF2B5EF4-FFF2-40B4-BE49-F238E27FC236}">
                <a16:creationId xmlns:a16="http://schemas.microsoft.com/office/drawing/2014/main" id="{9BCEC520-615A-4A18-8902-6D6E1655B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061" y="3831560"/>
            <a:ext cx="2345522" cy="2524232"/>
          </a:xfrm>
          <a:prstGeom prst="rect">
            <a:avLst/>
          </a:prstGeom>
        </p:spPr>
      </p:pic>
      <p:pic>
        <p:nvPicPr>
          <p:cNvPr id="14" name="Picture 13">
            <a:extLst>
              <a:ext uri="{FF2B5EF4-FFF2-40B4-BE49-F238E27FC236}">
                <a16:creationId xmlns:a16="http://schemas.microsoft.com/office/drawing/2014/main" id="{70DA42B9-9DC2-43AE-BF57-6341D9A1B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82" y="3612872"/>
            <a:ext cx="2910004" cy="3095479"/>
          </a:xfrm>
          <a:prstGeom prst="rect">
            <a:avLst/>
          </a:prstGeom>
          <a:effectLst>
            <a:softEdge rad="635000"/>
          </a:effectLst>
        </p:spPr>
      </p:pic>
      <p:sp>
        <p:nvSpPr>
          <p:cNvPr id="16" name="Title 5">
            <a:extLst>
              <a:ext uri="{FF2B5EF4-FFF2-40B4-BE49-F238E27FC236}">
                <a16:creationId xmlns:a16="http://schemas.microsoft.com/office/drawing/2014/main" id="{58C83268-73FC-45C4-8145-3313F4C2C649}"/>
              </a:ext>
            </a:extLst>
          </p:cNvPr>
          <p:cNvSpPr txBox="1">
            <a:spLocks/>
          </p:cNvSpPr>
          <p:nvPr/>
        </p:nvSpPr>
        <p:spPr bwMode="auto">
          <a:xfrm>
            <a:off x="2930322" y="3831560"/>
            <a:ext cx="3651017" cy="469776"/>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3000" u="sng"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CONTROLANDO</a:t>
            </a:r>
            <a:r>
              <a:rPr lang="es-PR" altLang="es-PR" sz="30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t>
            </a:r>
            <a:endParaRPr lang="es-PR" altLang="es-PR" sz="3000" u="sng"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AD628224-D096-476E-A2ED-0BC47107AF6A}"/>
              </a:ext>
            </a:extLst>
          </p:cNvPr>
          <p:cNvSpPr>
            <a:spLocks noChangeArrowheads="1"/>
          </p:cNvSpPr>
          <p:nvPr/>
        </p:nvSpPr>
        <p:spPr bwMode="auto">
          <a:xfrm>
            <a:off x="3290363" y="4186808"/>
            <a:ext cx="3024335" cy="60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4700"/>
              </a:lnSpc>
              <a:spcBef>
                <a:spcPct val="20000"/>
              </a:spcBef>
            </a:pPr>
            <a:r>
              <a:rPr lang="en-US" altLang="es-PR" sz="3100" b="0" dirty="0">
                <a:solidFill>
                  <a:srgbClr val="660066"/>
                </a:solidFill>
                <a:effectLst>
                  <a:outerShdw blurRad="38100" dist="38100" dir="2700000" algn="tl">
                    <a:srgbClr val="000000">
                      <a:alpha val="43137"/>
                    </a:srgbClr>
                  </a:outerShdw>
                </a:effectLst>
                <a:latin typeface="Arial Black" panose="020B0A04020102020204" pitchFamily="34" charset="0"/>
                <a:cs typeface="Arial" charset="0"/>
              </a:rPr>
              <a:t>VARIABLES</a:t>
            </a:r>
            <a:endParaRPr lang="en-US" altLang="es-PR" sz="3100" b="1" dirty="0">
              <a:latin typeface="Arial" charset="0"/>
              <a:cs typeface="Arial" charset="0"/>
            </a:endParaRPr>
          </a:p>
        </p:txBody>
      </p:sp>
      <p:sp>
        <p:nvSpPr>
          <p:cNvPr id="20" name="Rectangle 7">
            <a:extLst>
              <a:ext uri="{FF2B5EF4-FFF2-40B4-BE49-F238E27FC236}">
                <a16:creationId xmlns:a16="http://schemas.microsoft.com/office/drawing/2014/main" id="{94AD0C5F-FF8F-4BC6-96CC-DA38D2E66613}"/>
              </a:ext>
            </a:extLst>
          </p:cNvPr>
          <p:cNvSpPr>
            <a:spLocks noChangeArrowheads="1"/>
          </p:cNvSpPr>
          <p:nvPr/>
        </p:nvSpPr>
        <p:spPr bwMode="auto">
          <a:xfrm>
            <a:off x="3309691" y="4653136"/>
            <a:ext cx="2860991" cy="556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spcBef>
                <a:spcPct val="20000"/>
              </a:spcBef>
            </a:pPr>
            <a:r>
              <a:rPr lang="en-US" altLang="es-PR" sz="3300" b="0" dirty="0">
                <a:solidFill>
                  <a:srgbClr val="484876"/>
                </a:solidFill>
                <a:effectLst>
                  <a:outerShdw blurRad="38100" dist="38100" dir="2700000" algn="tl">
                    <a:srgbClr val="C0C0C0"/>
                  </a:outerShdw>
                </a:effectLst>
                <a:latin typeface="Arial Black" pitchFamily="34" charset="0"/>
                <a:cs typeface="Arial" charset="0"/>
              </a:rPr>
              <a:t>que </a:t>
            </a:r>
            <a:r>
              <a:rPr lang="en-US" altLang="es-PR" sz="3300" b="0" dirty="0" err="1">
                <a:solidFill>
                  <a:srgbClr val="484876"/>
                </a:solidFill>
                <a:effectLst>
                  <a:outerShdw blurRad="38100" dist="38100" dir="2700000" algn="tl">
                    <a:srgbClr val="C0C0C0"/>
                  </a:outerShdw>
                </a:effectLst>
                <a:latin typeface="Arial Black" pitchFamily="34" charset="0"/>
                <a:cs typeface="Arial" charset="0"/>
              </a:rPr>
              <a:t>puedan</a:t>
            </a:r>
            <a:endParaRPr lang="en-US" altLang="es-PR" sz="3300" u="sng" dirty="0">
              <a:latin typeface="Arial" charset="0"/>
              <a:cs typeface="Arial" charset="0"/>
            </a:endParaRPr>
          </a:p>
        </p:txBody>
      </p:sp>
      <p:sp>
        <p:nvSpPr>
          <p:cNvPr id="21" name="Rectangle 20">
            <a:extLst>
              <a:ext uri="{FF2B5EF4-FFF2-40B4-BE49-F238E27FC236}">
                <a16:creationId xmlns:a16="http://schemas.microsoft.com/office/drawing/2014/main" id="{D56D9553-07C2-491D-A034-876D8F398FE7}"/>
              </a:ext>
            </a:extLst>
          </p:cNvPr>
          <p:cNvSpPr>
            <a:spLocks noChangeArrowheads="1"/>
          </p:cNvSpPr>
          <p:nvPr/>
        </p:nvSpPr>
        <p:spPr bwMode="auto">
          <a:xfrm>
            <a:off x="3434376" y="5062848"/>
            <a:ext cx="2664298" cy="60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4700"/>
              </a:lnSpc>
              <a:spcBef>
                <a:spcPct val="20000"/>
              </a:spcBef>
            </a:pPr>
            <a:r>
              <a:rPr lang="en-US" altLang="es-PR" sz="3200" b="0" dirty="0" err="1">
                <a:solidFill>
                  <a:srgbClr val="FF0000"/>
                </a:solidFill>
                <a:effectLst>
                  <a:outerShdw blurRad="38100" dist="38100" dir="2700000" algn="tl">
                    <a:srgbClr val="000000">
                      <a:alpha val="43137"/>
                    </a:srgbClr>
                  </a:outerShdw>
                </a:effectLst>
                <a:latin typeface="Arial Black" panose="020B0A04020102020204" pitchFamily="34" charset="0"/>
                <a:cs typeface="Arial" charset="0"/>
              </a:rPr>
              <a:t>Influenciar</a:t>
            </a:r>
            <a:endParaRPr lang="en-US" altLang="es-PR" sz="3200" b="1" dirty="0">
              <a:latin typeface="Arial" charset="0"/>
              <a:cs typeface="Arial" charset="0"/>
            </a:endParaRPr>
          </a:p>
        </p:txBody>
      </p:sp>
      <p:sp>
        <p:nvSpPr>
          <p:cNvPr id="31" name="Rectangle 30">
            <a:extLst>
              <a:ext uri="{FF2B5EF4-FFF2-40B4-BE49-F238E27FC236}">
                <a16:creationId xmlns:a16="http://schemas.microsoft.com/office/drawing/2014/main" id="{DF09A5C0-069F-4C76-B793-50F92EE7AAA3}"/>
              </a:ext>
            </a:extLst>
          </p:cNvPr>
          <p:cNvSpPr>
            <a:spLocks noChangeArrowheads="1"/>
          </p:cNvSpPr>
          <p:nvPr/>
        </p:nvSpPr>
        <p:spPr bwMode="auto">
          <a:xfrm>
            <a:off x="3275856" y="5938888"/>
            <a:ext cx="2952329" cy="60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4700"/>
              </a:lnSpc>
              <a:spcBef>
                <a:spcPct val="20000"/>
              </a:spcBef>
            </a:pPr>
            <a:r>
              <a:rPr lang="en-US" altLang="es-PR" sz="3200" b="0" i="1" dirty="0">
                <a:solidFill>
                  <a:srgbClr val="C85100"/>
                </a:solidFill>
                <a:effectLst>
                  <a:outerShdw blurRad="38100" dist="38100" dir="2700000" algn="tl">
                    <a:srgbClr val="000000">
                      <a:alpha val="43137"/>
                    </a:srgbClr>
                  </a:outerShdw>
                </a:effectLst>
                <a:latin typeface="Arial Black" panose="020B0A04020102020204" pitchFamily="34" charset="0"/>
                <a:cs typeface="Arial" charset="0"/>
              </a:rPr>
              <a:t>RESULTADO</a:t>
            </a:r>
            <a:endParaRPr lang="en-US" altLang="es-PR" sz="3200" b="0" dirty="0">
              <a:solidFill>
                <a:srgbClr val="C85100"/>
              </a:solidFill>
              <a:latin typeface="Arial Black" panose="020B0A04020102020204" pitchFamily="34" charset="0"/>
              <a:cs typeface="Arial" charset="0"/>
            </a:endParaRPr>
          </a:p>
        </p:txBody>
      </p:sp>
      <p:pic>
        <p:nvPicPr>
          <p:cNvPr id="32" name="Picture 31">
            <a:extLst>
              <a:ext uri="{FF2B5EF4-FFF2-40B4-BE49-F238E27FC236}">
                <a16:creationId xmlns:a16="http://schemas.microsoft.com/office/drawing/2014/main" id="{553F4335-1049-4C18-94FF-693ABBB08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07" y="1560758"/>
            <a:ext cx="2495008" cy="1877122"/>
          </a:xfrm>
          <a:prstGeom prst="rect">
            <a:avLst/>
          </a:prstGeom>
          <a:effectLst>
            <a:softEdge rad="635000"/>
          </a:effectLst>
        </p:spPr>
      </p:pic>
      <p:pic>
        <p:nvPicPr>
          <p:cNvPr id="33" name="Picture 32">
            <a:extLst>
              <a:ext uri="{FF2B5EF4-FFF2-40B4-BE49-F238E27FC236}">
                <a16:creationId xmlns:a16="http://schemas.microsoft.com/office/drawing/2014/main" id="{6D1D0EF3-FC57-4BD3-B663-ECACB86C3C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682" y="1582749"/>
            <a:ext cx="2924751" cy="1659434"/>
          </a:xfrm>
          <a:prstGeom prst="rect">
            <a:avLst/>
          </a:prstGeom>
          <a:effectLst>
            <a:softEdge rad="635000"/>
          </a:effectLst>
        </p:spPr>
      </p:pic>
      <p:sp>
        <p:nvSpPr>
          <p:cNvPr id="34" name="Title 1">
            <a:extLst>
              <a:ext uri="{FF2B5EF4-FFF2-40B4-BE49-F238E27FC236}">
                <a16:creationId xmlns:a16="http://schemas.microsoft.com/office/drawing/2014/main" id="{A7AC243C-BF68-4318-B293-F34B5FAB5F6F}"/>
              </a:ext>
            </a:extLst>
          </p:cNvPr>
          <p:cNvSpPr>
            <a:spLocks/>
          </p:cNvSpPr>
          <p:nvPr/>
        </p:nvSpPr>
        <p:spPr bwMode="auto">
          <a:xfrm>
            <a:off x="1425039" y="733207"/>
            <a:ext cx="7179409"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r>
              <a:rPr lang="es-PR" altLang="es-PR" sz="3200" dirty="0">
                <a:solidFill>
                  <a:srgbClr val="484876"/>
                </a:solidFill>
                <a:effectLst>
                  <a:outerShdw blurRad="38100" dist="38100" dir="2700000" algn="tl">
                    <a:srgbClr val="C0C0C0"/>
                  </a:outerShdw>
                </a:effectLst>
                <a:latin typeface="Arial Black" pitchFamily="34" charset="0"/>
                <a:cs typeface="Arial" charset="0"/>
              </a:rPr>
              <a:t>DISEÑO – Experimental</a:t>
            </a:r>
            <a:br>
              <a:rPr lang="es-PR" altLang="es-PR" sz="3200" dirty="0">
                <a:solidFill>
                  <a:srgbClr val="484876"/>
                </a:solidFill>
                <a:effectLst>
                  <a:outerShdw blurRad="38100" dist="38100" dir="2700000" algn="tl">
                    <a:srgbClr val="C0C0C0"/>
                  </a:outerShdw>
                </a:effectLst>
                <a:latin typeface="Arial Black" pitchFamily="34" charset="0"/>
                <a:cs typeface="Arial" charset="0"/>
              </a:rPr>
            </a:br>
            <a:r>
              <a:rPr lang="es-PR" altLang="es-PR" sz="3200" i="1" dirty="0">
                <a:solidFill>
                  <a:srgbClr val="484876"/>
                </a:solidFill>
                <a:effectLst>
                  <a:outerShdw blurRad="38100" dist="38100" dir="2700000" algn="tl">
                    <a:srgbClr val="C0C0C0"/>
                  </a:outerShdw>
                </a:effectLst>
                <a:latin typeface="Arial Black" pitchFamily="34" charset="0"/>
                <a:cs typeface="Arial" charset="0"/>
              </a:rPr>
              <a:t>INTRODUCCIÓN: Indicaciones</a:t>
            </a:r>
          </a:p>
        </p:txBody>
      </p:sp>
      <p:sp>
        <p:nvSpPr>
          <p:cNvPr id="35" name="Title 1">
            <a:extLst>
              <a:ext uri="{FF2B5EF4-FFF2-40B4-BE49-F238E27FC236}">
                <a16:creationId xmlns:a16="http://schemas.microsoft.com/office/drawing/2014/main" id="{14DAF365-5219-4C00-B63D-DA4A3CC4C01D}"/>
              </a:ext>
            </a:extLst>
          </p:cNvPr>
          <p:cNvSpPr>
            <a:spLocks/>
          </p:cNvSpPr>
          <p:nvPr/>
        </p:nvSpPr>
        <p:spPr bwMode="auto">
          <a:xfrm>
            <a:off x="2858314" y="1844824"/>
            <a:ext cx="3996445"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ts val="25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800" b="0" dirty="0">
                <a:solidFill>
                  <a:srgbClr val="484876"/>
                </a:solidFill>
                <a:effectLst>
                  <a:outerShdw blurRad="38100" dist="38100" dir="2700000" algn="tl">
                    <a:srgbClr val="C0C0C0"/>
                  </a:outerShdw>
                </a:effectLst>
                <a:latin typeface="Arial Black" pitchFamily="34" charset="0"/>
                <a:cs typeface="Arial" charset="0"/>
              </a:rPr>
              <a:t>CAUSA Y EFECTO:</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36" name="Title 1">
            <a:extLst>
              <a:ext uri="{FF2B5EF4-FFF2-40B4-BE49-F238E27FC236}">
                <a16:creationId xmlns:a16="http://schemas.microsoft.com/office/drawing/2014/main" id="{CF2D6D00-278B-41A6-B5A2-FABC12E3298B}"/>
              </a:ext>
            </a:extLst>
          </p:cNvPr>
          <p:cNvSpPr>
            <a:spLocks/>
          </p:cNvSpPr>
          <p:nvPr/>
        </p:nvSpPr>
        <p:spPr bwMode="auto">
          <a:xfrm>
            <a:off x="3794418" y="2259131"/>
            <a:ext cx="1791818" cy="44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ts val="25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a:t>
            </a:r>
            <a:r>
              <a:rPr lang="en-US" altLang="es-PR" sz="2800" b="0" i="1" dirty="0">
                <a:solidFill>
                  <a:srgbClr val="484876"/>
                </a:solidFill>
                <a:effectLst>
                  <a:outerShdw blurRad="38100" dist="38100" dir="2700000" algn="tl">
                    <a:srgbClr val="C0C0C0"/>
                  </a:outerShdw>
                </a:effectLst>
                <a:latin typeface="Arial Black" pitchFamily="34" charset="0"/>
                <a:cs typeface="Arial" charset="0"/>
              </a:rPr>
              <a:t>Entre</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37" name="Title 5">
            <a:extLst>
              <a:ext uri="{FF2B5EF4-FFF2-40B4-BE49-F238E27FC236}">
                <a16:creationId xmlns:a16="http://schemas.microsoft.com/office/drawing/2014/main" id="{E3BE30D9-A93F-4895-9F67-DA2CC72E05A8}"/>
              </a:ext>
            </a:extLst>
          </p:cNvPr>
          <p:cNvSpPr txBox="1">
            <a:spLocks/>
          </p:cNvSpPr>
          <p:nvPr/>
        </p:nvSpPr>
        <p:spPr bwMode="auto">
          <a:xfrm>
            <a:off x="1331640" y="2996952"/>
            <a:ext cx="6905883" cy="60316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4700"/>
              </a:lnSpc>
            </a:pPr>
            <a:r>
              <a:rPr lang="es-PR" altLang="es-PR" sz="3200" i="1"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Independiente y Dependiente</a:t>
            </a:r>
          </a:p>
        </p:txBody>
      </p:sp>
      <p:sp>
        <p:nvSpPr>
          <p:cNvPr id="38" name="Title 5">
            <a:extLst>
              <a:ext uri="{FF2B5EF4-FFF2-40B4-BE49-F238E27FC236}">
                <a16:creationId xmlns:a16="http://schemas.microsoft.com/office/drawing/2014/main" id="{8E056501-C18E-4E37-8395-7C1C4E11E0DB}"/>
              </a:ext>
            </a:extLst>
          </p:cNvPr>
          <p:cNvSpPr txBox="1">
            <a:spLocks/>
          </p:cNvSpPr>
          <p:nvPr/>
        </p:nvSpPr>
        <p:spPr bwMode="auto">
          <a:xfrm>
            <a:off x="3506386" y="2636912"/>
            <a:ext cx="2664296"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800" u="sng"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VARIABLES</a:t>
            </a:r>
            <a:r>
              <a:rPr lang="es-PR" altLang="es-PR" sz="2800"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t>
            </a:r>
            <a:endParaRPr lang="es-PR" altLang="es-PR" sz="28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AA7AC123-60BC-4FB9-833C-263FB215BF8A}"/>
              </a:ext>
            </a:extLst>
          </p:cNvPr>
          <p:cNvSpPr>
            <a:spLocks noChangeArrowheads="1"/>
          </p:cNvSpPr>
          <p:nvPr/>
        </p:nvSpPr>
        <p:spPr bwMode="auto">
          <a:xfrm>
            <a:off x="4118454" y="5484504"/>
            <a:ext cx="1224137" cy="60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4700"/>
              </a:lnSpc>
              <a:spcBef>
                <a:spcPct val="20000"/>
              </a:spcBef>
            </a:pPr>
            <a:r>
              <a:rPr lang="en-US" altLang="es-PR" sz="3200" b="1" i="1" dirty="0">
                <a:solidFill>
                  <a:srgbClr val="FF0000"/>
                </a:solidFill>
                <a:effectLst>
                  <a:outerShdw blurRad="38100" dist="38100" dir="2700000" algn="tl">
                    <a:srgbClr val="000000">
                      <a:alpha val="43137"/>
                    </a:srgbClr>
                  </a:outerShdw>
                </a:effectLst>
                <a:latin typeface="Arial" charset="0"/>
                <a:cs typeface="Arial" charset="0"/>
              </a:rPr>
              <a:t>el</a:t>
            </a:r>
            <a:endParaRPr lang="en-US" altLang="es-PR" sz="3200" b="1" dirty="0">
              <a:latin typeface="Arial" charset="0"/>
              <a:cs typeface="Arial" charset="0"/>
            </a:endParaRPr>
          </a:p>
        </p:txBody>
      </p:sp>
    </p:spTree>
    <p:extLst>
      <p:ext uri="{BB962C8B-B14F-4D97-AF65-F5344CB8AC3E}">
        <p14:creationId xmlns:p14="http://schemas.microsoft.com/office/powerpoint/2010/main" val="297135746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6B0A41-490E-4F5C-BDDD-5C667BCD7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105"/>
            <a:ext cx="3261147" cy="2453528"/>
          </a:xfrm>
          <a:prstGeom prst="rect">
            <a:avLst/>
          </a:prstGeom>
          <a:effectLst>
            <a:softEdge rad="635000"/>
          </a:effectLst>
        </p:spPr>
      </p:pic>
      <p:sp>
        <p:nvSpPr>
          <p:cNvPr id="19" name="Title 1">
            <a:extLst>
              <a:ext uri="{FF2B5EF4-FFF2-40B4-BE49-F238E27FC236}">
                <a16:creationId xmlns:a16="http://schemas.microsoft.com/office/drawing/2014/main" id="{E6AC5CF3-7A58-4679-807B-96FC90C4D1F8}"/>
              </a:ext>
            </a:extLst>
          </p:cNvPr>
          <p:cNvSpPr>
            <a:spLocks/>
          </p:cNvSpPr>
          <p:nvPr/>
        </p:nvSpPr>
        <p:spPr bwMode="auto">
          <a:xfrm>
            <a:off x="3131840" y="692696"/>
            <a:ext cx="5618559"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DISEÑO – Experimental</a:t>
            </a:r>
            <a:br>
              <a:rPr lang="es-PR" altLang="es-PR" sz="2800" dirty="0">
                <a:solidFill>
                  <a:srgbClr val="484876"/>
                </a:solidFill>
                <a:effectLst>
                  <a:outerShdw blurRad="38100" dist="38100" dir="2700000" algn="tl">
                    <a:srgbClr val="C0C0C0"/>
                  </a:outerShdw>
                </a:effectLst>
                <a:latin typeface="Arial Black" pitchFamily="34" charset="0"/>
                <a:cs typeface="Arial" charset="0"/>
              </a:rPr>
            </a:br>
            <a:r>
              <a:rPr lang="es-PR" altLang="es-PR" sz="2800" i="1" dirty="0">
                <a:solidFill>
                  <a:srgbClr val="484876"/>
                </a:solidFill>
                <a:effectLst>
                  <a:outerShdw blurRad="38100" dist="38100" dir="2700000" algn="tl">
                    <a:srgbClr val="C0C0C0"/>
                  </a:outerShdw>
                </a:effectLst>
                <a:latin typeface="Arial Black" pitchFamily="34" charset="0"/>
                <a:cs typeface="Arial" charset="0"/>
              </a:rPr>
              <a:t>INTRODUCCIÓN: Concepto</a:t>
            </a:r>
          </a:p>
        </p:txBody>
      </p:sp>
      <p:sp>
        <p:nvSpPr>
          <p:cNvPr id="22" name="Text Box 6">
            <a:extLst>
              <a:ext uri="{FF2B5EF4-FFF2-40B4-BE49-F238E27FC236}">
                <a16:creationId xmlns:a16="http://schemas.microsoft.com/office/drawing/2014/main" id="{72D8EF5E-E987-4A24-AD5D-8EC3EF8911AE}"/>
              </a:ext>
            </a:extLst>
          </p:cNvPr>
          <p:cNvSpPr txBox="1">
            <a:spLocks noChangeArrowheads="1"/>
          </p:cNvSpPr>
          <p:nvPr/>
        </p:nvSpPr>
        <p:spPr bwMode="auto">
          <a:xfrm>
            <a:off x="444349" y="5949281"/>
            <a:ext cx="8376123"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a:t>
            </a:r>
            <a:r>
              <a:rPr lang="en-US" altLang="es-PR" sz="1200" b="0" i="1" dirty="0">
                <a:latin typeface="Times New Roman" panose="02020603050405020304" pitchFamily="18" charset="0"/>
                <a:cs typeface="Times New Roman" panose="02020603050405020304" pitchFamily="18" charset="0"/>
              </a:rPr>
              <a:t>Educational research: Planning, conducting, and evaluating quantitative and qualitative research</a:t>
            </a:r>
            <a:r>
              <a:rPr lang="en-US" altLang="es-PR" sz="1200" b="0" dirty="0">
                <a:latin typeface="Times New Roman" pitchFamily="18" charset="0"/>
              </a:rPr>
              <a:t>. 6ta ed.; (p. 295), por</a:t>
            </a:r>
            <a:r>
              <a:rPr lang="en-US" altLang="es-PR" sz="1200" b="0" dirty="0">
                <a:latin typeface="Times New Roman" panose="02020603050405020304" pitchFamily="18" charset="0"/>
                <a:cs typeface="Times New Roman" panose="02020603050405020304" pitchFamily="18" charset="0"/>
              </a:rPr>
              <a:t> J. W. Creswell, 2019, Boston, MA: Pearson Education, Inc.</a:t>
            </a:r>
            <a:r>
              <a:rPr lang="en-US" altLang="es-PR" sz="1200" b="0" dirty="0">
                <a:latin typeface="Times New Roman" pitchFamily="18" charset="0"/>
              </a:rPr>
              <a:t> Copyright 2019 por </a:t>
            </a:r>
            <a:r>
              <a:rPr lang="en-US" altLang="es-PR" sz="1200" b="0" dirty="0">
                <a:latin typeface="Times New Roman" panose="02020603050405020304" pitchFamily="18" charset="0"/>
                <a:cs typeface="Times New Roman" panose="02020603050405020304" pitchFamily="18" charset="0"/>
              </a:rPr>
              <a:t>Pearson Education, Inc.</a:t>
            </a:r>
            <a:endParaRPr lang="en-US" altLang="es-PR" sz="1200" b="0" dirty="0">
              <a:latin typeface="Times New Roman" pitchFamily="18" charset="0"/>
            </a:endParaRPr>
          </a:p>
        </p:txBody>
      </p:sp>
      <p:sp>
        <p:nvSpPr>
          <p:cNvPr id="23" name="Title 5">
            <a:extLst>
              <a:ext uri="{FF2B5EF4-FFF2-40B4-BE49-F238E27FC236}">
                <a16:creationId xmlns:a16="http://schemas.microsoft.com/office/drawing/2014/main" id="{288E52A6-78F1-4AF8-A007-5ED80836FB92}"/>
              </a:ext>
            </a:extLst>
          </p:cNvPr>
          <p:cNvSpPr txBox="1">
            <a:spLocks/>
          </p:cNvSpPr>
          <p:nvPr/>
        </p:nvSpPr>
        <p:spPr bwMode="auto">
          <a:xfrm>
            <a:off x="179512" y="2755736"/>
            <a:ext cx="8784976"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800"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VALIDAR/COMPROBAR: </a:t>
            </a:r>
            <a:r>
              <a:rPr lang="es-PR" altLang="es-PR" sz="2800" i="1" u="sng"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CONJETURA/IDEA</a:t>
            </a:r>
            <a:r>
              <a:rPr lang="es-PR" altLang="es-PR" sz="28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t>
            </a:r>
          </a:p>
        </p:txBody>
      </p:sp>
      <p:sp>
        <p:nvSpPr>
          <p:cNvPr id="24" name="Title 5">
            <a:extLst>
              <a:ext uri="{FF2B5EF4-FFF2-40B4-BE49-F238E27FC236}">
                <a16:creationId xmlns:a16="http://schemas.microsoft.com/office/drawing/2014/main" id="{BA3873FF-A179-4691-A7DD-1F0056DBEC39}"/>
              </a:ext>
            </a:extLst>
          </p:cNvPr>
          <p:cNvSpPr txBox="1">
            <a:spLocks/>
          </p:cNvSpPr>
          <p:nvPr/>
        </p:nvSpPr>
        <p:spPr bwMode="auto">
          <a:xfrm>
            <a:off x="0" y="4131237"/>
            <a:ext cx="9144000" cy="469776"/>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30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VARIABLE: </a:t>
            </a:r>
            <a:r>
              <a:rPr lang="es-PR" altLang="es-PR" sz="3000" i="1" u="sng"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DEPENDIENTE</a:t>
            </a:r>
            <a:endParaRPr lang="es-PR" altLang="es-PR" sz="3000" u="sng"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25" name="Title 5">
            <a:extLst>
              <a:ext uri="{FF2B5EF4-FFF2-40B4-BE49-F238E27FC236}">
                <a16:creationId xmlns:a16="http://schemas.microsoft.com/office/drawing/2014/main" id="{02769EF5-4443-4F9F-A216-F8E0ED5CC627}"/>
              </a:ext>
            </a:extLst>
          </p:cNvPr>
          <p:cNvSpPr txBox="1">
            <a:spLocks/>
          </p:cNvSpPr>
          <p:nvPr/>
        </p:nvSpPr>
        <p:spPr bwMode="auto">
          <a:xfrm>
            <a:off x="683568" y="3220153"/>
            <a:ext cx="7356285" cy="60316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4700"/>
              </a:lnSpc>
            </a:pPr>
            <a:r>
              <a:rPr lang="es-PR" altLang="es-PR" sz="3200" i="1"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Determinar si </a:t>
            </a:r>
            <a:r>
              <a:rPr lang="es-PR" altLang="es-PR" sz="3200" i="1" u="sng"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Afecta/Influye</a:t>
            </a:r>
            <a:r>
              <a:rPr lang="es-PR" altLang="es-PR" sz="3200" i="1"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t>
            </a:r>
          </a:p>
        </p:txBody>
      </p:sp>
      <p:sp>
        <p:nvSpPr>
          <p:cNvPr id="26" name="Rectangle 7">
            <a:extLst>
              <a:ext uri="{FF2B5EF4-FFF2-40B4-BE49-F238E27FC236}">
                <a16:creationId xmlns:a16="http://schemas.microsoft.com/office/drawing/2014/main" id="{9AFED84E-53EF-4300-B142-DB58E99DB521}"/>
              </a:ext>
            </a:extLst>
          </p:cNvPr>
          <p:cNvSpPr>
            <a:spLocks noChangeArrowheads="1"/>
          </p:cNvSpPr>
          <p:nvPr/>
        </p:nvSpPr>
        <p:spPr bwMode="auto">
          <a:xfrm>
            <a:off x="822377" y="4529005"/>
            <a:ext cx="7217475" cy="556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spcBef>
                <a:spcPct val="20000"/>
              </a:spcBef>
            </a:pPr>
            <a:r>
              <a:rPr lang="en-US" altLang="es-PR" sz="3300" dirty="0">
                <a:latin typeface="Arial" charset="0"/>
                <a:cs typeface="Arial" charset="0"/>
              </a:rPr>
              <a:t>o </a:t>
            </a:r>
            <a:r>
              <a:rPr lang="en-US" altLang="es-PR" sz="3300" b="0" dirty="0">
                <a:solidFill>
                  <a:srgbClr val="484876"/>
                </a:solidFill>
                <a:effectLst>
                  <a:outerShdw blurRad="38100" dist="38100" dir="2700000" algn="tl">
                    <a:srgbClr val="C0C0C0"/>
                  </a:outerShdw>
                </a:effectLst>
                <a:latin typeface="Arial Black" pitchFamily="34" charset="0"/>
                <a:cs typeface="Arial" charset="0"/>
              </a:rPr>
              <a:t>Variable</a:t>
            </a:r>
            <a:r>
              <a:rPr lang="en-US" altLang="es-PR" sz="3300" b="0" i="1" dirty="0">
                <a:solidFill>
                  <a:srgbClr val="484876"/>
                </a:solidFill>
                <a:effectLst>
                  <a:outerShdw blurRad="38100" dist="38100" dir="2700000" algn="tl">
                    <a:srgbClr val="C0C0C0"/>
                  </a:outerShdw>
                </a:effectLst>
                <a:latin typeface="Arial Black" pitchFamily="34" charset="0"/>
                <a:cs typeface="Arial" charset="0"/>
              </a:rPr>
              <a:t> </a:t>
            </a:r>
            <a:r>
              <a:rPr lang="en-US" altLang="es-PR" sz="3300" b="0" i="1" u="sng" dirty="0" err="1">
                <a:solidFill>
                  <a:srgbClr val="484876"/>
                </a:solidFill>
                <a:effectLst>
                  <a:outerShdw blurRad="38100" dist="38100" dir="2700000" algn="tl">
                    <a:srgbClr val="C0C0C0"/>
                  </a:outerShdw>
                </a:effectLst>
                <a:latin typeface="Arial Black" pitchFamily="34" charset="0"/>
                <a:cs typeface="Arial" charset="0"/>
              </a:rPr>
              <a:t>Resultante</a:t>
            </a:r>
            <a:endParaRPr lang="en-US" altLang="es-PR" sz="3300" u="sng" dirty="0">
              <a:latin typeface="Arial" charset="0"/>
              <a:cs typeface="Arial" charset="0"/>
            </a:endParaRPr>
          </a:p>
        </p:txBody>
      </p:sp>
      <p:sp>
        <p:nvSpPr>
          <p:cNvPr id="27" name="Rectangle 26">
            <a:extLst>
              <a:ext uri="{FF2B5EF4-FFF2-40B4-BE49-F238E27FC236}">
                <a16:creationId xmlns:a16="http://schemas.microsoft.com/office/drawing/2014/main" id="{72C7C0DD-D643-47FC-9750-88E8BA2CAA59}"/>
              </a:ext>
            </a:extLst>
          </p:cNvPr>
          <p:cNvSpPr>
            <a:spLocks noChangeArrowheads="1"/>
          </p:cNvSpPr>
          <p:nvPr/>
        </p:nvSpPr>
        <p:spPr bwMode="auto">
          <a:xfrm>
            <a:off x="179511" y="5206864"/>
            <a:ext cx="8784977" cy="60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4700"/>
              </a:lnSpc>
              <a:spcBef>
                <a:spcPct val="20000"/>
              </a:spcBef>
            </a:pPr>
            <a:r>
              <a:rPr lang="en-US" altLang="es-PR" sz="3200" b="1" dirty="0">
                <a:latin typeface="Arial" charset="0"/>
                <a:cs typeface="Arial" charset="0"/>
              </a:rPr>
              <a:t>(</a:t>
            </a:r>
            <a:r>
              <a:rPr lang="en-US" altLang="es-PR" sz="3200" b="0" dirty="0" err="1">
                <a:solidFill>
                  <a:srgbClr val="660066"/>
                </a:solidFill>
                <a:effectLst>
                  <a:outerShdw blurRad="38100" dist="38100" dir="2700000" algn="tl">
                    <a:srgbClr val="000000">
                      <a:alpha val="43137"/>
                    </a:srgbClr>
                  </a:outerShdw>
                </a:effectLst>
                <a:latin typeface="Arial Black" panose="020B0A04020102020204" pitchFamily="34" charset="0"/>
                <a:cs typeface="Arial" charset="0"/>
              </a:rPr>
              <a:t>Intervención</a:t>
            </a:r>
            <a:r>
              <a:rPr lang="en-US" altLang="es-PR" sz="3200" b="1" i="1" dirty="0">
                <a:solidFill>
                  <a:srgbClr val="FF0000"/>
                </a:solidFill>
                <a:effectLst>
                  <a:outerShdw blurRad="38100" dist="38100" dir="2700000" algn="tl">
                    <a:srgbClr val="000000">
                      <a:alpha val="43137"/>
                    </a:srgbClr>
                  </a:outerShdw>
                </a:effectLst>
                <a:latin typeface="Arial" charset="0"/>
                <a:cs typeface="Arial" charset="0"/>
              </a:rPr>
              <a:t> de la </a:t>
            </a:r>
            <a:r>
              <a:rPr lang="en-US" altLang="es-PR" sz="3200" b="0" dirty="0">
                <a:solidFill>
                  <a:srgbClr val="FF0000"/>
                </a:solidFill>
                <a:effectLst>
                  <a:outerShdw blurRad="38100" dist="38100" dir="2700000" algn="tl">
                    <a:srgbClr val="000000">
                      <a:alpha val="43137"/>
                    </a:srgbClr>
                  </a:outerShdw>
                </a:effectLst>
                <a:latin typeface="Arial Black" panose="020B0A04020102020204" pitchFamily="34" charset="0"/>
                <a:cs typeface="Arial" charset="0"/>
              </a:rPr>
              <a:t>Idea</a:t>
            </a:r>
            <a:r>
              <a:rPr lang="en-US" altLang="es-PR" sz="3200" b="1" i="1" dirty="0">
                <a:solidFill>
                  <a:srgbClr val="FF0000"/>
                </a:solidFill>
                <a:effectLst>
                  <a:outerShdw blurRad="38100" dist="38100" dir="2700000" algn="tl">
                    <a:srgbClr val="000000">
                      <a:alpha val="43137"/>
                    </a:srgbClr>
                  </a:outerShdw>
                </a:effectLst>
                <a:latin typeface="Arial" charset="0"/>
                <a:cs typeface="Arial" charset="0"/>
              </a:rPr>
              <a:t> a un GRUPO</a:t>
            </a:r>
            <a:r>
              <a:rPr lang="en-US" altLang="es-PR" sz="3200" dirty="0">
                <a:latin typeface="Arial" charset="0"/>
                <a:cs typeface="Arial" charset="0"/>
              </a:rPr>
              <a:t>)</a:t>
            </a:r>
            <a:endParaRPr lang="en-US" altLang="es-PR" sz="3200" b="1" dirty="0">
              <a:latin typeface="Arial" charset="0"/>
              <a:cs typeface="Arial" charset="0"/>
            </a:endParaRPr>
          </a:p>
        </p:txBody>
      </p:sp>
      <p:pic>
        <p:nvPicPr>
          <p:cNvPr id="28" name="Picture 23" descr="CURVHEAD">
            <a:extLst>
              <a:ext uri="{FF2B5EF4-FFF2-40B4-BE49-F238E27FC236}">
                <a16:creationId xmlns:a16="http://schemas.microsoft.com/office/drawing/2014/main" id="{23B89B0D-48DF-4928-A57B-0F8F343493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308" y="1771749"/>
            <a:ext cx="5029092" cy="72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a16="http://schemas.microsoft.com/office/drawing/2014/main" id="{1021E595-1EF4-4EE7-B6B4-9D2476906D1E}"/>
              </a:ext>
            </a:extLst>
          </p:cNvPr>
          <p:cNvSpPr>
            <a:spLocks/>
          </p:cNvSpPr>
          <p:nvPr/>
        </p:nvSpPr>
        <p:spPr bwMode="auto">
          <a:xfrm>
            <a:off x="3143307" y="1810373"/>
            <a:ext cx="4896546" cy="65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ts val="25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400" b="0" dirty="0">
                <a:solidFill>
                  <a:srgbClr val="484876"/>
                </a:solidFill>
                <a:effectLst>
                  <a:outerShdw blurRad="38100" dist="38100" dir="2700000" algn="tl">
                    <a:srgbClr val="C0C0C0"/>
                  </a:outerShdw>
                </a:effectLst>
                <a:latin typeface="Arial Black" pitchFamily="34" charset="0"/>
                <a:cs typeface="Arial" charset="0"/>
              </a:rPr>
              <a:t>EXPERIMENTO: </a:t>
            </a:r>
            <a:r>
              <a:rPr lang="en-US" altLang="es-PR" sz="2400" b="0" i="1" dirty="0">
                <a:solidFill>
                  <a:srgbClr val="484876"/>
                </a:solidFill>
                <a:effectLst>
                  <a:outerShdw blurRad="38100" dist="38100" dir="2700000" algn="tl">
                    <a:srgbClr val="C0C0C0"/>
                  </a:outerShdw>
                </a:effectLst>
                <a:latin typeface="Arial Black" pitchFamily="34" charset="0"/>
                <a:cs typeface="Arial" charset="0"/>
              </a:rPr>
              <a:t>OBJETIVO</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spTree>
    <p:extLst>
      <p:ext uri="{BB962C8B-B14F-4D97-AF65-F5344CB8AC3E}">
        <p14:creationId xmlns:p14="http://schemas.microsoft.com/office/powerpoint/2010/main" val="351238106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26F8C3-03CA-42F5-B56F-4D6387E9F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4" y="440185"/>
            <a:ext cx="3457523" cy="2230660"/>
          </a:xfrm>
          <a:prstGeom prst="rect">
            <a:avLst/>
          </a:prstGeom>
          <a:effectLst>
            <a:softEdge rad="635000"/>
          </a:effectLst>
        </p:spPr>
      </p:pic>
      <p:sp>
        <p:nvSpPr>
          <p:cNvPr id="13" name="Title 1">
            <a:extLst>
              <a:ext uri="{FF2B5EF4-FFF2-40B4-BE49-F238E27FC236}">
                <a16:creationId xmlns:a16="http://schemas.microsoft.com/office/drawing/2014/main" id="{C571C1A9-ECC0-467E-A16A-C3191DA9F63B}"/>
              </a:ext>
            </a:extLst>
          </p:cNvPr>
          <p:cNvSpPr>
            <a:spLocks/>
          </p:cNvSpPr>
          <p:nvPr/>
        </p:nvSpPr>
        <p:spPr bwMode="auto">
          <a:xfrm>
            <a:off x="3147606" y="692696"/>
            <a:ext cx="5888890"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600" dirty="0">
                <a:solidFill>
                  <a:srgbClr val="484876"/>
                </a:solidFill>
                <a:effectLst>
                  <a:outerShdw blurRad="38100" dist="38100" dir="2700000" algn="tl">
                    <a:srgbClr val="C0C0C0"/>
                  </a:outerShdw>
                </a:effectLst>
                <a:latin typeface="Arial Black" pitchFamily="34" charset="0"/>
                <a:cs typeface="Arial" charset="0"/>
              </a:rPr>
              <a:t>DISEÑO – Experimental</a:t>
            </a:r>
            <a:br>
              <a:rPr lang="es-PR" altLang="es-PR" sz="2600" dirty="0">
                <a:solidFill>
                  <a:srgbClr val="484876"/>
                </a:solidFill>
                <a:effectLst>
                  <a:outerShdw blurRad="38100" dist="38100" dir="2700000" algn="tl">
                    <a:srgbClr val="C0C0C0"/>
                  </a:outerShdw>
                </a:effectLst>
                <a:latin typeface="Arial Black" pitchFamily="34" charset="0"/>
                <a:cs typeface="Arial" charset="0"/>
              </a:rPr>
            </a:br>
            <a:r>
              <a:rPr lang="es-PR" altLang="es-PR" sz="2600" i="1" dirty="0">
                <a:solidFill>
                  <a:srgbClr val="484876"/>
                </a:solidFill>
                <a:effectLst>
                  <a:outerShdw blurRad="38100" dist="38100" dir="2700000" algn="tl">
                    <a:srgbClr val="C0C0C0"/>
                  </a:outerShdw>
                </a:effectLst>
                <a:latin typeface="Arial Black" pitchFamily="34" charset="0"/>
                <a:cs typeface="Arial" charset="0"/>
              </a:rPr>
              <a:t>CARACTERÍSTICAS: </a:t>
            </a:r>
            <a:r>
              <a:rPr lang="es-PR" altLang="es-PR" sz="2600" dirty="0">
                <a:solidFill>
                  <a:srgbClr val="FF0000"/>
                </a:solidFill>
                <a:effectLst>
                  <a:outerShdw blurRad="38100" dist="38100" dir="2700000" algn="tl">
                    <a:srgbClr val="C0C0C0"/>
                  </a:outerShdw>
                </a:effectLst>
                <a:latin typeface="Arial Black" pitchFamily="34" charset="0"/>
                <a:cs typeface="Arial" charset="0"/>
              </a:rPr>
              <a:t>CONTROL</a:t>
            </a:r>
          </a:p>
        </p:txBody>
      </p:sp>
      <p:pic>
        <p:nvPicPr>
          <p:cNvPr id="14" name="Picture 23" descr="CURVHEAD">
            <a:extLst>
              <a:ext uri="{FF2B5EF4-FFF2-40B4-BE49-F238E27FC236}">
                <a16:creationId xmlns:a16="http://schemas.microsoft.com/office/drawing/2014/main" id="{5025875D-4B93-4D5C-980C-F1E967A534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9221" y="1771749"/>
            <a:ext cx="4312881" cy="72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0A6104A6-451B-47C4-9D93-1AD7AF367DB2}"/>
              </a:ext>
            </a:extLst>
          </p:cNvPr>
          <p:cNvSpPr>
            <a:spLocks/>
          </p:cNvSpPr>
          <p:nvPr/>
        </p:nvSpPr>
        <p:spPr bwMode="auto">
          <a:xfrm>
            <a:off x="3373569" y="1871044"/>
            <a:ext cx="3950503"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800" i="1" dirty="0">
                <a:solidFill>
                  <a:srgbClr val="484876"/>
                </a:solidFill>
                <a:effectLst>
                  <a:outerShdw blurRad="38100" dist="38100" dir="2700000" algn="tl">
                    <a:srgbClr val="C0C0C0"/>
                  </a:outerShdw>
                </a:effectLst>
                <a:latin typeface="Arial Black" pitchFamily="34" charset="0"/>
                <a:cs typeface="Arial" charset="0"/>
              </a:rPr>
              <a:t>VALIDEZ INTERNA</a:t>
            </a:r>
          </a:p>
        </p:txBody>
      </p:sp>
      <p:sp>
        <p:nvSpPr>
          <p:cNvPr id="16" name="Title 5">
            <a:extLst>
              <a:ext uri="{FF2B5EF4-FFF2-40B4-BE49-F238E27FC236}">
                <a16:creationId xmlns:a16="http://schemas.microsoft.com/office/drawing/2014/main" id="{F644B492-8CE2-4C4D-90AC-DE963310739C}"/>
              </a:ext>
            </a:extLst>
          </p:cNvPr>
          <p:cNvSpPr txBox="1">
            <a:spLocks/>
          </p:cNvSpPr>
          <p:nvPr/>
        </p:nvSpPr>
        <p:spPr bwMode="auto">
          <a:xfrm>
            <a:off x="1331639" y="2635324"/>
            <a:ext cx="6564197"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800"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PREVENIR LA </a:t>
            </a:r>
            <a:r>
              <a:rPr lang="es-PR" altLang="es-PR" sz="2800" i="1" u="sng"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CONTAMINACIÓN</a:t>
            </a:r>
            <a:r>
              <a:rPr lang="es-PR" altLang="es-PR" sz="2800"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t>
            </a:r>
          </a:p>
        </p:txBody>
      </p:sp>
      <p:sp>
        <p:nvSpPr>
          <p:cNvPr id="17" name="Title 5">
            <a:extLst>
              <a:ext uri="{FF2B5EF4-FFF2-40B4-BE49-F238E27FC236}">
                <a16:creationId xmlns:a16="http://schemas.microsoft.com/office/drawing/2014/main" id="{600740D7-7955-40AD-B9E9-2437CBD91818}"/>
              </a:ext>
            </a:extLst>
          </p:cNvPr>
          <p:cNvSpPr txBox="1">
            <a:spLocks/>
          </p:cNvSpPr>
          <p:nvPr/>
        </p:nvSpPr>
        <p:spPr bwMode="auto">
          <a:xfrm>
            <a:off x="107504" y="3140968"/>
            <a:ext cx="8784976"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700" dirty="0">
                <a:solidFill>
                  <a:srgbClr val="B84A0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CONTROLAR: </a:t>
            </a:r>
            <a:r>
              <a:rPr lang="es-PR" altLang="es-PR" sz="2700" i="1" u="sng" dirty="0">
                <a:solidFill>
                  <a:srgbClr val="B84A0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VARIABLES EXTRAÑAS</a:t>
            </a:r>
            <a:endParaRPr lang="es-PR" altLang="es-PR" sz="2700" i="1" dirty="0">
              <a:solidFill>
                <a:srgbClr val="B84A0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20" name="Title 5">
            <a:extLst>
              <a:ext uri="{FF2B5EF4-FFF2-40B4-BE49-F238E27FC236}">
                <a16:creationId xmlns:a16="http://schemas.microsoft.com/office/drawing/2014/main" id="{C73CC4C4-EB9E-4366-AF0C-949D92F35317}"/>
              </a:ext>
            </a:extLst>
          </p:cNvPr>
          <p:cNvSpPr txBox="1">
            <a:spLocks/>
          </p:cNvSpPr>
          <p:nvPr/>
        </p:nvSpPr>
        <p:spPr bwMode="auto">
          <a:xfrm>
            <a:off x="611560" y="3355082"/>
            <a:ext cx="7356285" cy="60316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4700"/>
              </a:lnSpc>
            </a:pPr>
            <a:r>
              <a:rPr lang="es-PR" altLang="es-PR" sz="2700" i="1"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para así:</a:t>
            </a:r>
          </a:p>
        </p:txBody>
      </p:sp>
      <p:sp>
        <p:nvSpPr>
          <p:cNvPr id="21" name="Title 5">
            <a:extLst>
              <a:ext uri="{FF2B5EF4-FFF2-40B4-BE49-F238E27FC236}">
                <a16:creationId xmlns:a16="http://schemas.microsoft.com/office/drawing/2014/main" id="{2BC7BB18-A882-4545-BDAE-38A629CDF67E}"/>
              </a:ext>
            </a:extLst>
          </p:cNvPr>
          <p:cNvSpPr txBox="1">
            <a:spLocks/>
          </p:cNvSpPr>
          <p:nvPr/>
        </p:nvSpPr>
        <p:spPr bwMode="auto">
          <a:xfrm>
            <a:off x="107504" y="3958250"/>
            <a:ext cx="8784976"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700" dirty="0">
                <a:solidFill>
                  <a:srgbClr val="391E7C"/>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CONTROLAR: </a:t>
            </a:r>
            <a:r>
              <a:rPr lang="es-PR" altLang="es-PR" sz="2700" i="1" u="sng" dirty="0">
                <a:solidFill>
                  <a:srgbClr val="391E7C"/>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VARIABLES CONTAMINANTES</a:t>
            </a:r>
            <a:endParaRPr lang="es-PR" altLang="es-PR" sz="2700" i="1" dirty="0">
              <a:solidFill>
                <a:srgbClr val="391E7C"/>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30" name="Title 5">
            <a:extLst>
              <a:ext uri="{FF2B5EF4-FFF2-40B4-BE49-F238E27FC236}">
                <a16:creationId xmlns:a16="http://schemas.microsoft.com/office/drawing/2014/main" id="{16F9A6C2-4E48-4E8B-8903-CB474444E7A3}"/>
              </a:ext>
            </a:extLst>
          </p:cNvPr>
          <p:cNvSpPr txBox="1">
            <a:spLocks/>
          </p:cNvSpPr>
          <p:nvPr/>
        </p:nvSpPr>
        <p:spPr bwMode="auto">
          <a:xfrm>
            <a:off x="539552" y="4176184"/>
            <a:ext cx="7356285" cy="60316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4700"/>
              </a:lnSpc>
            </a:pPr>
            <a:r>
              <a:rPr lang="es-PR" altLang="es-PR" sz="2700" i="1"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y:</a:t>
            </a:r>
          </a:p>
        </p:txBody>
      </p:sp>
      <p:sp>
        <p:nvSpPr>
          <p:cNvPr id="31" name="Title 5">
            <a:extLst>
              <a:ext uri="{FF2B5EF4-FFF2-40B4-BE49-F238E27FC236}">
                <a16:creationId xmlns:a16="http://schemas.microsoft.com/office/drawing/2014/main" id="{5D1D005E-48AD-4EB6-84FA-126880AB76ED}"/>
              </a:ext>
            </a:extLst>
          </p:cNvPr>
          <p:cNvSpPr txBox="1">
            <a:spLocks/>
          </p:cNvSpPr>
          <p:nvPr/>
        </p:nvSpPr>
        <p:spPr bwMode="auto">
          <a:xfrm>
            <a:off x="107504" y="4752248"/>
            <a:ext cx="8784976"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700" dirty="0">
                <a:solidFill>
                  <a:srgbClr val="A2000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ELIMINAR: </a:t>
            </a:r>
            <a:r>
              <a:rPr lang="es-PR" altLang="es-PR" sz="2700" i="1" u="sng" dirty="0">
                <a:solidFill>
                  <a:srgbClr val="A2000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EXPLICACIONES ALTERNAS</a:t>
            </a:r>
            <a:endParaRPr lang="es-PR" altLang="es-PR" sz="2700" i="1" dirty="0">
              <a:solidFill>
                <a:srgbClr val="A2000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32" name="Title 5">
            <a:extLst>
              <a:ext uri="{FF2B5EF4-FFF2-40B4-BE49-F238E27FC236}">
                <a16:creationId xmlns:a16="http://schemas.microsoft.com/office/drawing/2014/main" id="{E4EEEDFE-B70A-43AD-A7DF-7648205DA48B}"/>
              </a:ext>
            </a:extLst>
          </p:cNvPr>
          <p:cNvSpPr txBox="1">
            <a:spLocks/>
          </p:cNvSpPr>
          <p:nvPr/>
        </p:nvSpPr>
        <p:spPr bwMode="auto">
          <a:xfrm>
            <a:off x="539552" y="5015086"/>
            <a:ext cx="7356285" cy="60316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4700"/>
              </a:lnSpc>
            </a:pPr>
            <a:r>
              <a:rPr lang="es-PR" altLang="es-PR" sz="2700" i="1"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lo cual contribuye a la:</a:t>
            </a:r>
          </a:p>
        </p:txBody>
      </p:sp>
      <p:sp>
        <p:nvSpPr>
          <p:cNvPr id="33" name="Title 5">
            <a:extLst>
              <a:ext uri="{FF2B5EF4-FFF2-40B4-BE49-F238E27FC236}">
                <a16:creationId xmlns:a16="http://schemas.microsoft.com/office/drawing/2014/main" id="{CF8A8036-FE4F-4FC1-8206-B8480D780757}"/>
              </a:ext>
            </a:extLst>
          </p:cNvPr>
          <p:cNvSpPr txBox="1">
            <a:spLocks/>
          </p:cNvSpPr>
          <p:nvPr/>
        </p:nvSpPr>
        <p:spPr bwMode="auto">
          <a:xfrm>
            <a:off x="1979712" y="5591150"/>
            <a:ext cx="4464496"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700" dirty="0">
                <a:solidFill>
                  <a:srgbClr val="FF000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VALIDEZ: </a:t>
            </a:r>
            <a:r>
              <a:rPr lang="es-PR" altLang="es-PR" sz="2700" i="1" u="sng" dirty="0">
                <a:solidFill>
                  <a:srgbClr val="FF000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INTERNA</a:t>
            </a:r>
            <a:endParaRPr lang="es-PR" altLang="es-PR" sz="2700" i="1" dirty="0">
              <a:solidFill>
                <a:srgbClr val="FF000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34" name="Text Box 6">
            <a:extLst>
              <a:ext uri="{FF2B5EF4-FFF2-40B4-BE49-F238E27FC236}">
                <a16:creationId xmlns:a16="http://schemas.microsoft.com/office/drawing/2014/main" id="{0E6E590A-FF48-455C-90C9-0AB17659E7E8}"/>
              </a:ext>
            </a:extLst>
          </p:cNvPr>
          <p:cNvSpPr txBox="1">
            <a:spLocks noChangeArrowheads="1"/>
          </p:cNvSpPr>
          <p:nvPr/>
        </p:nvSpPr>
        <p:spPr bwMode="auto">
          <a:xfrm>
            <a:off x="444349" y="6021288"/>
            <a:ext cx="8376123"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a:t>
            </a:r>
            <a:r>
              <a:rPr lang="en-US" altLang="es-PR" sz="1200" b="0" i="1" dirty="0">
                <a:latin typeface="Times New Roman" panose="02020603050405020304" pitchFamily="18" charset="0"/>
                <a:cs typeface="Times New Roman" panose="02020603050405020304" pitchFamily="18" charset="0"/>
              </a:rPr>
              <a:t>Introduction to research in education</a:t>
            </a:r>
            <a:r>
              <a:rPr lang="en-US" altLang="es-PR" sz="1200" b="0" dirty="0">
                <a:latin typeface="Times New Roman" pitchFamily="18" charset="0"/>
              </a:rPr>
              <a:t>. 8va ed.; (pp. 267-268, 272), por</a:t>
            </a:r>
            <a:r>
              <a:rPr lang="en-US" altLang="es-PR" sz="1200" b="0" dirty="0">
                <a:latin typeface="Times New Roman" panose="02020603050405020304" pitchFamily="18" charset="0"/>
                <a:cs typeface="Times New Roman" panose="02020603050405020304" pitchFamily="18" charset="0"/>
              </a:rPr>
              <a:t> D. </a:t>
            </a:r>
            <a:r>
              <a:rPr lang="en-US" altLang="es-PR" sz="1200" b="0" dirty="0" err="1">
                <a:latin typeface="Times New Roman" panose="02020603050405020304" pitchFamily="18" charset="0"/>
                <a:cs typeface="Times New Roman" panose="02020603050405020304" pitchFamily="18" charset="0"/>
              </a:rPr>
              <a:t>Ary</a:t>
            </a:r>
            <a:r>
              <a:rPr lang="en-US" altLang="es-PR" sz="1200" b="0" dirty="0">
                <a:latin typeface="Times New Roman" panose="02020603050405020304" pitchFamily="18" charset="0"/>
                <a:cs typeface="Times New Roman" panose="02020603050405020304" pitchFamily="18" charset="0"/>
              </a:rPr>
              <a:t>, L. C. Jacobs, C. K. Sorensen, &amp; A. </a:t>
            </a:r>
            <a:r>
              <a:rPr lang="en-US" altLang="es-PR" sz="1200" b="0" dirty="0" err="1">
                <a:latin typeface="Times New Roman" panose="02020603050405020304" pitchFamily="18" charset="0"/>
                <a:cs typeface="Times New Roman" panose="02020603050405020304" pitchFamily="18" charset="0"/>
              </a:rPr>
              <a:t>Razavieh</a:t>
            </a:r>
            <a:r>
              <a:rPr lang="en-US" altLang="es-PR" sz="1200" b="0" dirty="0">
                <a:latin typeface="Times New Roman" panose="02020603050405020304" pitchFamily="18" charset="0"/>
                <a:cs typeface="Times New Roman" panose="02020603050405020304" pitchFamily="18" charset="0"/>
              </a:rPr>
              <a:t>, 2010, Belmont, CA: Wadsworth, Cengage Learning. </a:t>
            </a:r>
            <a:r>
              <a:rPr lang="en-US" altLang="es-PR" sz="1200" b="0" dirty="0">
                <a:latin typeface="Times New Roman" pitchFamily="18" charset="0"/>
              </a:rPr>
              <a:t> Copyright 2010 por </a:t>
            </a:r>
            <a:r>
              <a:rPr lang="en-US" altLang="es-PR" sz="1200" b="0" dirty="0">
                <a:latin typeface="Times New Roman" panose="02020603050405020304" pitchFamily="18" charset="0"/>
                <a:cs typeface="Times New Roman" panose="02020603050405020304" pitchFamily="18" charset="0"/>
              </a:rPr>
              <a:t>Wadsworth, Cengage Learning.</a:t>
            </a:r>
            <a:endParaRPr lang="en-US" altLang="es-PR" sz="1200" b="0" dirty="0">
              <a:latin typeface="Times New Roman" pitchFamily="18" charset="0"/>
            </a:endParaRPr>
          </a:p>
        </p:txBody>
      </p:sp>
    </p:spTree>
    <p:extLst>
      <p:ext uri="{BB962C8B-B14F-4D97-AF65-F5344CB8AC3E}">
        <p14:creationId xmlns:p14="http://schemas.microsoft.com/office/powerpoint/2010/main" val="352703930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p:cNvSpPr>
          <p:nvPr/>
        </p:nvSpPr>
        <p:spPr bwMode="auto">
          <a:xfrm>
            <a:off x="2989113" y="836712"/>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9" name="Title 1"/>
          <p:cNvSpPr>
            <a:spLocks/>
          </p:cNvSpPr>
          <p:nvPr/>
        </p:nvSpPr>
        <p:spPr bwMode="auto">
          <a:xfrm>
            <a:off x="2989114" y="1700808"/>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PLANIFICACION Y DISEÑO</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1" name="Picture 23"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2274118"/>
            <a:ext cx="36004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p:cNvSpPr>
          <p:nvPr/>
        </p:nvSpPr>
        <p:spPr bwMode="auto">
          <a:xfrm>
            <a:off x="3275856" y="2337618"/>
            <a:ext cx="309634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INTRODUCCIÓN</a:t>
            </a:r>
          </a:p>
        </p:txBody>
      </p:sp>
      <p:sp>
        <p:nvSpPr>
          <p:cNvPr id="13" name="Text Box 9"/>
          <p:cNvSpPr txBox="1">
            <a:spLocks noChangeArrowheads="1"/>
          </p:cNvSpPr>
          <p:nvPr/>
        </p:nvSpPr>
        <p:spPr bwMode="auto">
          <a:xfrm>
            <a:off x="337560" y="4517345"/>
            <a:ext cx="8482663"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ts val="4100"/>
              </a:lnSpc>
            </a:pPr>
            <a:r>
              <a:rPr lang="es-ES" altLang="es-PR" sz="3200" dirty="0">
                <a:solidFill>
                  <a:srgbClr val="000000"/>
                </a:solidFill>
                <a:latin typeface="Arial" panose="020B0604020202020204" pitchFamily="34" charset="0"/>
              </a:rPr>
              <a:t>Provee una </a:t>
            </a:r>
            <a:r>
              <a:rPr lang="es-ES" altLang="es-PR" sz="3200" i="1" dirty="0">
                <a:solidFill>
                  <a:srgbClr val="FF0000"/>
                </a:solidFill>
                <a:effectLst>
                  <a:outerShdw blurRad="38100" dist="38100" dir="2700000" algn="tl">
                    <a:srgbClr val="000000">
                      <a:alpha val="43137"/>
                    </a:srgbClr>
                  </a:outerShdw>
                </a:effectLst>
                <a:latin typeface="Arial" panose="020B0604020202020204" pitchFamily="34" charset="0"/>
              </a:rPr>
              <a:t>vía</a:t>
            </a:r>
            <a:r>
              <a:rPr lang="es-ES" altLang="es-PR" sz="3200" dirty="0">
                <a:solidFill>
                  <a:srgbClr val="000000"/>
                </a:solidFill>
                <a:latin typeface="Arial" panose="020B0604020202020204" pitchFamily="34" charset="0"/>
              </a:rPr>
              <a:t> para que el atleta pueda cumplir con la meta pre-establecida</a:t>
            </a:r>
          </a:p>
        </p:txBody>
      </p:sp>
      <p:sp>
        <p:nvSpPr>
          <p:cNvPr id="14" name="Text Box 6"/>
          <p:cNvSpPr txBox="1">
            <a:spLocks noChangeArrowheads="1"/>
          </p:cNvSpPr>
          <p:nvPr/>
        </p:nvSpPr>
        <p:spPr bwMode="auto">
          <a:xfrm>
            <a:off x="323528" y="5805264"/>
            <a:ext cx="8676133" cy="647700"/>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_tradnl" altLang="es-PR" sz="1200" i="1" dirty="0">
                <a:latin typeface="Times New Roman" panose="02020603050405020304" pitchFamily="18" charset="0"/>
                <a:cs typeface="Times New Roman" panose="02020603050405020304" pitchFamily="18" charset="0"/>
              </a:rPr>
              <a:t>NOTA</a:t>
            </a:r>
            <a:r>
              <a:rPr lang="es-ES_tradnl" altLang="es-PR" sz="1200" dirty="0">
                <a:latin typeface="Times New Roman" panose="02020603050405020304" pitchFamily="18" charset="0"/>
                <a:cs typeface="Times New Roman" panose="02020603050405020304" pitchFamily="18" charset="0"/>
              </a:rPr>
              <a:t>.</a:t>
            </a:r>
            <a:r>
              <a:rPr lang="es-ES_tradnl" altLang="es-PR" sz="1200" b="0" dirty="0">
                <a:latin typeface="Times New Roman" panose="02020603050405020304" pitchFamily="18" charset="0"/>
                <a:cs typeface="Times New Roman" panose="02020603050405020304" pitchFamily="18" charset="0"/>
              </a:rPr>
              <a:t> Reproducido de: ¨Essentials of </a:t>
            </a:r>
            <a:r>
              <a:rPr lang="es-ES_tradnl" altLang="es-PR" sz="1200" b="0" dirty="0" err="1">
                <a:latin typeface="Times New Roman" panose="02020603050405020304" pitchFamily="18" charset="0"/>
                <a:cs typeface="Times New Roman" panose="02020603050405020304" pitchFamily="18" charset="0"/>
              </a:rPr>
              <a:t>Integrated</a:t>
            </a:r>
            <a:r>
              <a:rPr lang="es-ES_tradnl" altLang="es-PR" sz="1200" b="0" dirty="0">
                <a:latin typeface="Times New Roman" panose="02020603050405020304" pitchFamily="18" charset="0"/>
                <a:cs typeface="Times New Roman" panose="02020603050405020304" pitchFamily="18" charset="0"/>
              </a:rPr>
              <a:t> Training,¨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En </a:t>
            </a:r>
            <a:r>
              <a:rPr lang="es-ES_tradnl" altLang="es-PR" sz="1200" i="1" dirty="0">
                <a:latin typeface="Times New Roman" panose="02020603050405020304" pitchFamily="18" charset="0"/>
                <a:cs typeface="Times New Roman" panose="02020603050405020304" pitchFamily="18" charset="0"/>
              </a:rPr>
              <a:t>NASM Essentials of </a:t>
            </a:r>
            <a:r>
              <a:rPr lang="es-ES_tradnl" altLang="es-PR" sz="1200" i="1" dirty="0" err="1">
                <a:latin typeface="Times New Roman" panose="02020603050405020304" pitchFamily="18" charset="0"/>
                <a:cs typeface="Times New Roman" panose="02020603050405020304" pitchFamily="18" charset="0"/>
              </a:rPr>
              <a:t>Sports</a:t>
            </a:r>
            <a:r>
              <a:rPr lang="es-ES_tradnl" altLang="es-PR" sz="1200" i="1" dirty="0">
                <a:latin typeface="Times New Roman" panose="02020603050405020304" pitchFamily="18" charset="0"/>
                <a:cs typeface="Times New Roman" panose="02020603050405020304" pitchFamily="18" charset="0"/>
              </a:rPr>
              <a:t> Performance Training</a:t>
            </a:r>
            <a:r>
              <a:rPr lang="es-ES_tradnl" altLang="es-PR" sz="1200" b="0" dirty="0">
                <a:latin typeface="Times New Roman" panose="02020603050405020304" pitchFamily="18" charset="0"/>
                <a:cs typeface="Times New Roman" panose="02020603050405020304" pitchFamily="18" charset="0"/>
              </a:rPr>
              <a:t>. (p. 385),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(Eds.), 2015, Burlington, MA: Jones &amp; Bartlett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Copyright 2015 por: </a:t>
            </a:r>
            <a:r>
              <a:rPr lang="es-ES_tradnl" altLang="es-PR" sz="1200" b="0" dirty="0" err="1">
                <a:latin typeface="Times New Roman" panose="02020603050405020304" pitchFamily="18" charset="0"/>
                <a:cs typeface="Times New Roman" panose="02020603050405020304" pitchFamily="18" charset="0"/>
              </a:rPr>
              <a:t>National</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Academy</a:t>
            </a:r>
            <a:r>
              <a:rPr lang="es-ES_tradnl" altLang="es-PR" sz="1200" b="0" dirty="0">
                <a:latin typeface="Times New Roman" panose="02020603050405020304" pitchFamily="18" charset="0"/>
                <a:cs typeface="Times New Roman" panose="02020603050405020304" pitchFamily="18" charset="0"/>
              </a:rPr>
              <a:t> of </a:t>
            </a:r>
            <a:r>
              <a:rPr lang="es-ES_tradnl" altLang="es-PR" sz="1200" b="0" dirty="0" err="1">
                <a:latin typeface="Times New Roman" panose="02020603050405020304" pitchFamily="18" charset="0"/>
                <a:cs typeface="Times New Roman" panose="02020603050405020304" pitchFamily="18" charset="0"/>
              </a:rPr>
              <a:t>Sports</a:t>
            </a:r>
            <a:r>
              <a:rPr lang="es-ES_tradnl" altLang="es-PR" sz="1200" b="0" dirty="0">
                <a:latin typeface="Times New Roman" panose="02020603050405020304" pitchFamily="18" charset="0"/>
                <a:cs typeface="Times New Roman" panose="02020603050405020304" pitchFamily="18" charset="0"/>
              </a:rPr>
              <a:t> Medicine, </a:t>
            </a:r>
            <a:r>
              <a:rPr lang="es-ES_tradnl" altLang="es-PR" sz="1200" b="0" dirty="0" err="1">
                <a:latin typeface="Times New Roman" panose="02020603050405020304" pitchFamily="18" charset="0"/>
                <a:cs typeface="Times New Roman" panose="02020603050405020304" pitchFamily="18" charset="0"/>
              </a:rPr>
              <a:t>an</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Ascend</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Company. </a:t>
            </a:r>
            <a:endParaRPr lang="en-US" altLang="es-PR" sz="1200" b="0" dirty="0">
              <a:latin typeface="Times New Roman" panose="02020603050405020304" pitchFamily="18" charset="0"/>
              <a:cs typeface="Times New Roman" panose="02020603050405020304" pitchFamily="18" charset="0"/>
            </a:endParaRPr>
          </a:p>
        </p:txBody>
      </p:sp>
      <p:sp>
        <p:nvSpPr>
          <p:cNvPr id="15" name="Title 5"/>
          <p:cNvSpPr txBox="1">
            <a:spLocks/>
          </p:cNvSpPr>
          <p:nvPr/>
        </p:nvSpPr>
        <p:spPr bwMode="auto">
          <a:xfrm>
            <a:off x="3088946" y="3257168"/>
            <a:ext cx="5803286" cy="897283"/>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ts val="4700"/>
              </a:lnSpc>
            </a:pPr>
            <a:r>
              <a:rPr lang="es-PR" altLang="es-PR" sz="3200"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DISEÑO DE PROGRAMA –</a:t>
            </a:r>
            <a:r>
              <a:rPr lang="es-PR" altLang="es-PR" sz="3200" i="1"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Sistema con </a:t>
            </a:r>
            <a:r>
              <a:rPr lang="es-PR" altLang="es-PR" sz="3200" i="1" u="sng"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Propósito</a:t>
            </a:r>
            <a:r>
              <a:rPr lang="es-PR" altLang="es-PR" sz="3200" i="1" dirty="0">
                <a:solidFill>
                  <a:srgbClr val="6C043F"/>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846618"/>
            <a:ext cx="2573231" cy="3508951"/>
          </a:xfrm>
          <a:prstGeom prst="rect">
            <a:avLst/>
          </a:prstGeom>
          <a:ln>
            <a:noFill/>
          </a:ln>
          <a:effectLst>
            <a:outerShdw blurRad="190500" algn="tl" rotWithShape="0">
              <a:srgbClr val="000000">
                <a:alpha val="70000"/>
              </a:srgbClr>
            </a:outerShdw>
          </a:effectLst>
          <a:scene3d>
            <a:camera prst="orthographicFront"/>
            <a:lightRig rig="threePt" dir="t"/>
          </a:scene3d>
          <a:sp3d>
            <a:bevelT prst="convex"/>
          </a:sp3d>
        </p:spPr>
      </p:pic>
    </p:spTree>
    <p:extLst>
      <p:ext uri="{BB962C8B-B14F-4D97-AF65-F5344CB8AC3E}">
        <p14:creationId xmlns:p14="http://schemas.microsoft.com/office/powerpoint/2010/main" val="330953009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75C9B574-D680-46AE-B676-FBB5EB34DC1E}"/>
              </a:ext>
            </a:extLst>
          </p:cNvPr>
          <p:cNvSpPr>
            <a:spLocks noChangeArrowheads="1"/>
          </p:cNvSpPr>
          <p:nvPr/>
        </p:nvSpPr>
        <p:spPr bwMode="auto">
          <a:xfrm>
            <a:off x="3491880" y="692696"/>
            <a:ext cx="5256584" cy="62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eaLnBrk="0" hangingPunct="0"/>
            <a:r>
              <a:rPr lang="en-US" altLang="es-PR" sz="4000" dirty="0">
                <a:solidFill>
                  <a:srgbClr val="484876"/>
                </a:solidFill>
                <a:effectLst>
                  <a:outerShdw blurRad="38100" dist="38100" dir="2700000" algn="tl">
                    <a:srgbClr val="C0C0C0"/>
                  </a:outerShdw>
                </a:effectLst>
                <a:latin typeface="Arial Black" pitchFamily="34" charset="0"/>
              </a:rPr>
              <a:t>ENTRENAMIENTO</a:t>
            </a:r>
          </a:p>
        </p:txBody>
      </p:sp>
      <p:sp>
        <p:nvSpPr>
          <p:cNvPr id="7" name="Rectangle 4">
            <a:extLst>
              <a:ext uri="{FF2B5EF4-FFF2-40B4-BE49-F238E27FC236}">
                <a16:creationId xmlns:a16="http://schemas.microsoft.com/office/drawing/2014/main" id="{6635D8FD-0ECA-452B-88F2-9D29E9BD10C4}"/>
              </a:ext>
            </a:extLst>
          </p:cNvPr>
          <p:cNvSpPr>
            <a:spLocks noChangeArrowheads="1"/>
          </p:cNvSpPr>
          <p:nvPr/>
        </p:nvSpPr>
        <p:spPr bwMode="auto">
          <a:xfrm>
            <a:off x="3511914" y="1268760"/>
            <a:ext cx="5616624" cy="513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900"/>
              </a:lnSpc>
              <a:spcBef>
                <a:spcPct val="20000"/>
              </a:spcBef>
            </a:pPr>
            <a:r>
              <a:rPr lang="es-ES" altLang="es-PR" sz="2800" b="1" dirty="0">
                <a:latin typeface="Arial" charset="0"/>
                <a:cs typeface="Arial" charset="0"/>
              </a:rPr>
              <a:t>Actividad atlética </a:t>
            </a:r>
            <a:r>
              <a:rPr lang="es-ES" altLang="es-PR" sz="2800" b="1" i="1" dirty="0">
                <a:solidFill>
                  <a:srgbClr val="FF0000"/>
                </a:solidFill>
                <a:effectLst>
                  <a:outerShdw blurRad="38100" dist="38100" dir="2700000" algn="tl">
                    <a:srgbClr val="000000">
                      <a:alpha val="43137"/>
                    </a:srgbClr>
                  </a:outerShdw>
                </a:effectLst>
                <a:latin typeface="Arial" charset="0"/>
                <a:cs typeface="Arial" charset="0"/>
              </a:rPr>
              <a:t>sistemática</a:t>
            </a:r>
          </a:p>
          <a:p>
            <a:pPr eaLnBrk="0" hangingPunct="0">
              <a:lnSpc>
                <a:spcPts val="3900"/>
              </a:lnSpc>
              <a:spcBef>
                <a:spcPct val="20000"/>
              </a:spcBef>
            </a:pPr>
            <a:r>
              <a:rPr lang="es-ES" altLang="es-PR" sz="2800" b="1" dirty="0">
                <a:latin typeface="Arial" charset="0"/>
                <a:cs typeface="Arial" charset="0"/>
              </a:rPr>
              <a:t>de larga duración, ordenada</a:t>
            </a:r>
          </a:p>
          <a:p>
            <a:pPr eaLnBrk="0" hangingPunct="0">
              <a:lnSpc>
                <a:spcPts val="3900"/>
              </a:lnSpc>
              <a:spcBef>
                <a:spcPct val="20000"/>
              </a:spcBef>
            </a:pPr>
            <a:r>
              <a:rPr lang="es-ES" altLang="es-PR" sz="2800" b="1" dirty="0">
                <a:latin typeface="Arial" charset="0"/>
                <a:cs typeface="Arial" charset="0"/>
              </a:rPr>
              <a:t>progresivamente e</a:t>
            </a:r>
          </a:p>
          <a:p>
            <a:pPr eaLnBrk="0" hangingPunct="0">
              <a:lnSpc>
                <a:spcPts val="3900"/>
              </a:lnSpc>
              <a:spcBef>
                <a:spcPct val="20000"/>
              </a:spcBef>
            </a:pPr>
            <a:r>
              <a:rPr lang="es-ES" altLang="es-PR" sz="2800" b="1" dirty="0">
                <a:latin typeface="Arial" charset="0"/>
                <a:cs typeface="Arial" charset="0"/>
              </a:rPr>
              <a:t>individualmente, dirigido al</a:t>
            </a:r>
          </a:p>
          <a:p>
            <a:pPr eaLnBrk="0" hangingPunct="0">
              <a:lnSpc>
                <a:spcPts val="3900"/>
              </a:lnSpc>
              <a:spcBef>
                <a:spcPct val="20000"/>
              </a:spcBef>
            </a:pPr>
            <a:r>
              <a:rPr lang="es-ES" altLang="es-PR" sz="2800" b="1" dirty="0">
                <a:latin typeface="Arial" charset="0"/>
                <a:cs typeface="Arial" charset="0"/>
              </a:rPr>
              <a:t>modelado de las funciones</a:t>
            </a:r>
          </a:p>
          <a:p>
            <a:pPr eaLnBrk="0" hangingPunct="0">
              <a:lnSpc>
                <a:spcPts val="3900"/>
              </a:lnSpc>
              <a:spcBef>
                <a:spcPct val="20000"/>
              </a:spcBef>
            </a:pPr>
            <a:r>
              <a:rPr lang="es-ES" altLang="es-PR" sz="2800" b="1" dirty="0">
                <a:latin typeface="Arial" charset="0"/>
                <a:cs typeface="Arial" charset="0"/>
              </a:rPr>
              <a:t>humanas fisiológicas y</a:t>
            </a:r>
          </a:p>
          <a:p>
            <a:pPr eaLnBrk="0" hangingPunct="0">
              <a:lnSpc>
                <a:spcPts val="3900"/>
              </a:lnSpc>
              <a:spcBef>
                <a:spcPct val="20000"/>
              </a:spcBef>
            </a:pPr>
            <a:r>
              <a:rPr lang="es-ES" altLang="es-PR" sz="2800" b="1" dirty="0">
                <a:latin typeface="Arial" charset="0"/>
                <a:cs typeface="Arial" charset="0"/>
              </a:rPr>
              <a:t>psicológicas, con el fin de que</a:t>
            </a:r>
          </a:p>
          <a:p>
            <a:pPr eaLnBrk="0" hangingPunct="0">
              <a:lnSpc>
                <a:spcPts val="3900"/>
              </a:lnSpc>
              <a:spcBef>
                <a:spcPct val="20000"/>
              </a:spcBef>
            </a:pPr>
            <a:r>
              <a:rPr lang="es-ES" altLang="es-PR" sz="2800" b="1" dirty="0">
                <a:latin typeface="Arial" charset="0"/>
                <a:cs typeface="Arial" charset="0"/>
              </a:rPr>
              <a:t>se </a:t>
            </a:r>
            <a:r>
              <a:rPr lang="es-ES" altLang="es-PR" sz="2800" b="1" i="1" dirty="0">
                <a:solidFill>
                  <a:srgbClr val="FF0000"/>
                </a:solidFill>
                <a:effectLst>
                  <a:outerShdw blurRad="38100" dist="38100" dir="2700000" algn="tl">
                    <a:srgbClr val="000000">
                      <a:alpha val="43137"/>
                    </a:srgbClr>
                  </a:outerShdw>
                </a:effectLst>
                <a:latin typeface="Arial" charset="0"/>
                <a:cs typeface="Arial" charset="0"/>
              </a:rPr>
              <a:t>enfrenten efectivamente a</a:t>
            </a:r>
          </a:p>
          <a:p>
            <a:pPr eaLnBrk="0" hangingPunct="0">
              <a:lnSpc>
                <a:spcPts val="3900"/>
              </a:lnSpc>
              <a:spcBef>
                <a:spcPct val="20000"/>
              </a:spcBef>
            </a:pPr>
            <a:r>
              <a:rPr lang="es-ES" altLang="es-PR" sz="2800" b="1" i="1" dirty="0">
                <a:solidFill>
                  <a:srgbClr val="FF0000"/>
                </a:solidFill>
                <a:effectLst>
                  <a:outerShdw blurRad="38100" dist="38100" dir="2700000" algn="tl">
                    <a:srgbClr val="000000">
                      <a:alpha val="43137"/>
                    </a:srgbClr>
                  </a:outerShdw>
                </a:effectLst>
                <a:latin typeface="Arial" charset="0"/>
                <a:cs typeface="Arial" charset="0"/>
              </a:rPr>
              <a:t>tareas demandantes</a:t>
            </a:r>
          </a:p>
        </p:txBody>
      </p:sp>
      <p:pic>
        <p:nvPicPr>
          <p:cNvPr id="8" name="Picture 7" descr="A baseball player throwing a ball&#10;&#10;Description automatically generated">
            <a:extLst>
              <a:ext uri="{FF2B5EF4-FFF2-40B4-BE49-F238E27FC236}">
                <a16:creationId xmlns:a16="http://schemas.microsoft.com/office/drawing/2014/main" id="{EB2B2090-7C4F-4AC5-B077-141A1F718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32" y="532418"/>
            <a:ext cx="3426356" cy="6325582"/>
          </a:xfrm>
          <a:prstGeom prst="rect">
            <a:avLst/>
          </a:prstGeom>
          <a:effectLst>
            <a:softEdge rad="317500"/>
          </a:effectLst>
        </p:spPr>
      </p:pic>
    </p:spTree>
    <p:custDataLst>
      <p:tags r:id="rId1"/>
    </p:custDataLst>
  </p:cSld>
  <p:clrMapOvr>
    <a:masterClrMapping/>
  </p:clrMapOvr>
  <p:transition spd="slow">
    <p:wipe dir="u"/>
    <p:sndAc>
      <p:stSnd>
        <p:snd r:embed="rId4" name="whoosh.wav"/>
      </p:stSnd>
    </p:sndAc>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DDC81D5B-7714-4AAC-A26B-C3C99A7EE620}"/>
              </a:ext>
            </a:extLst>
          </p:cNvPr>
          <p:cNvSpPr>
            <a:spLocks noChangeArrowheads="1"/>
          </p:cNvSpPr>
          <p:nvPr/>
        </p:nvSpPr>
        <p:spPr bwMode="auto">
          <a:xfrm>
            <a:off x="4946504" y="2132856"/>
            <a:ext cx="4089992" cy="388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200"/>
              </a:lnSpc>
              <a:spcBef>
                <a:spcPct val="20000"/>
              </a:spcBef>
            </a:pPr>
            <a:r>
              <a:rPr lang="en-US" altLang="es-PR" sz="2800" b="1" dirty="0">
                <a:latin typeface="Arial" charset="0"/>
                <a:cs typeface="Arial" charset="0"/>
              </a:rPr>
              <a:t>Aptitudes </a:t>
            </a:r>
            <a:r>
              <a:rPr lang="en-US" altLang="es-PR" sz="2800" b="1" dirty="0" err="1">
                <a:latin typeface="Arial" charset="0"/>
                <a:cs typeface="Arial" charset="0"/>
              </a:rPr>
              <a:t>físicas</a:t>
            </a:r>
            <a:endParaRPr lang="en-US" altLang="es-PR" sz="2800" b="1" dirty="0">
              <a:latin typeface="Arial" charset="0"/>
              <a:cs typeface="Arial" charset="0"/>
            </a:endParaRPr>
          </a:p>
          <a:p>
            <a:pPr eaLnBrk="0" hangingPunct="0">
              <a:lnSpc>
                <a:spcPts val="3200"/>
              </a:lnSpc>
              <a:spcBef>
                <a:spcPct val="20000"/>
              </a:spcBef>
            </a:pPr>
            <a:r>
              <a:rPr lang="en-US" altLang="es-PR" sz="2800" b="1" dirty="0" err="1">
                <a:latin typeface="Arial" charset="0"/>
                <a:cs typeface="Arial" charset="0"/>
              </a:rPr>
              <a:t>fundamentales</a:t>
            </a:r>
            <a:endParaRPr lang="en-US" altLang="es-PR" sz="2800" b="1" dirty="0">
              <a:latin typeface="Arial" charset="0"/>
              <a:cs typeface="Arial" charset="0"/>
            </a:endParaRPr>
          </a:p>
          <a:p>
            <a:pPr eaLnBrk="0" hangingPunct="0">
              <a:lnSpc>
                <a:spcPts val="3200"/>
              </a:lnSpc>
              <a:spcBef>
                <a:spcPct val="20000"/>
              </a:spcBef>
            </a:pPr>
            <a:r>
              <a:rPr lang="en-US" altLang="es-PR" sz="2800" b="1" dirty="0">
                <a:latin typeface="Arial" charset="0"/>
                <a:cs typeface="Arial" charset="0"/>
              </a:rPr>
              <a:t>para </a:t>
            </a:r>
            <a:r>
              <a:rPr lang="en-US" altLang="es-PR" sz="2800" b="1" dirty="0" err="1">
                <a:latin typeface="Arial" charset="0"/>
                <a:cs typeface="Arial" charset="0"/>
              </a:rPr>
              <a:t>todo</a:t>
            </a:r>
            <a:r>
              <a:rPr lang="en-US" altLang="es-PR" sz="2800" b="1" dirty="0">
                <a:latin typeface="Arial" charset="0"/>
                <a:cs typeface="Arial" charset="0"/>
              </a:rPr>
              <a:t> </a:t>
            </a:r>
            <a:r>
              <a:rPr lang="en-US" altLang="es-PR" sz="2800" b="1" dirty="0" err="1">
                <a:latin typeface="Arial" charset="0"/>
                <a:cs typeface="Arial" charset="0"/>
              </a:rPr>
              <a:t>competidor</a:t>
            </a:r>
            <a:r>
              <a:rPr lang="en-US" altLang="es-PR" sz="2800" b="1" dirty="0">
                <a:latin typeface="Arial" charset="0"/>
                <a:cs typeface="Arial" charset="0"/>
              </a:rPr>
              <a:t>,</a:t>
            </a:r>
          </a:p>
          <a:p>
            <a:pPr eaLnBrk="0" hangingPunct="0">
              <a:lnSpc>
                <a:spcPts val="3200"/>
              </a:lnSpc>
              <a:spcBef>
                <a:spcPct val="20000"/>
              </a:spcBef>
            </a:pPr>
            <a:r>
              <a:rPr lang="en-US" altLang="es-PR" sz="2800" b="1" dirty="0" err="1">
                <a:latin typeface="Arial" charset="0"/>
                <a:cs typeface="Arial" charset="0"/>
              </a:rPr>
              <a:t>como</a:t>
            </a:r>
            <a:r>
              <a:rPr lang="en-US" altLang="es-PR" sz="2800" b="1" dirty="0">
                <a:latin typeface="Arial" charset="0"/>
                <a:cs typeface="Arial" charset="0"/>
              </a:rPr>
              <a:t> lo son la</a:t>
            </a:r>
          </a:p>
          <a:p>
            <a:pPr eaLnBrk="0" hangingPunct="0">
              <a:lnSpc>
                <a:spcPts val="3200"/>
              </a:lnSpc>
              <a:spcBef>
                <a:spcPct val="20000"/>
              </a:spcBef>
            </a:pPr>
            <a:r>
              <a:rPr lang="en-US" altLang="es-PR" sz="2800" b="1" i="1" dirty="0" err="1">
                <a:solidFill>
                  <a:srgbClr val="FF0000"/>
                </a:solidFill>
                <a:effectLst>
                  <a:outerShdw blurRad="38100" dist="38100" dir="2700000" algn="tl">
                    <a:srgbClr val="000000">
                      <a:alpha val="43137"/>
                    </a:srgbClr>
                  </a:outerShdw>
                </a:effectLst>
                <a:latin typeface="Arial" charset="0"/>
                <a:cs typeface="Arial" charset="0"/>
              </a:rPr>
              <a:t>tolerancia</a:t>
            </a:r>
            <a:r>
              <a:rPr lang="en-US" altLang="es-PR" sz="2800" b="1" dirty="0">
                <a:latin typeface="Arial" charset="0"/>
                <a:cs typeface="Arial" charset="0"/>
              </a:rPr>
              <a:t>,</a:t>
            </a:r>
          </a:p>
          <a:p>
            <a:pPr eaLnBrk="0" hangingPunct="0">
              <a:lnSpc>
                <a:spcPts val="3200"/>
              </a:lnSpc>
              <a:spcBef>
                <a:spcPct val="20000"/>
              </a:spcBef>
            </a:pPr>
            <a:r>
              <a:rPr lang="en-US" altLang="es-PR" sz="2800" b="1" i="1" dirty="0" err="1">
                <a:solidFill>
                  <a:srgbClr val="FF0000"/>
                </a:solidFill>
                <a:effectLst>
                  <a:outerShdw blurRad="38100" dist="38100" dir="2700000" algn="tl">
                    <a:srgbClr val="000000">
                      <a:alpha val="43137"/>
                    </a:srgbClr>
                  </a:outerShdw>
                </a:effectLst>
                <a:latin typeface="Arial" charset="0"/>
                <a:cs typeface="Arial" charset="0"/>
              </a:rPr>
              <a:t>fortaleza</a:t>
            </a:r>
            <a:r>
              <a:rPr lang="en-US" altLang="es-PR" sz="2800" b="1" dirty="0">
                <a:latin typeface="Arial" charset="0"/>
                <a:cs typeface="Arial" charset="0"/>
              </a:rPr>
              <a:t>, </a:t>
            </a:r>
            <a:r>
              <a:rPr lang="en-US" altLang="es-PR" sz="2800" b="1" i="1" dirty="0" err="1">
                <a:solidFill>
                  <a:srgbClr val="FF0000"/>
                </a:solidFill>
                <a:effectLst>
                  <a:outerShdw blurRad="38100" dist="38100" dir="2700000" algn="tl">
                    <a:srgbClr val="000000">
                      <a:alpha val="43137"/>
                    </a:srgbClr>
                  </a:outerShdw>
                </a:effectLst>
                <a:latin typeface="Arial" charset="0"/>
                <a:cs typeface="Arial" charset="0"/>
              </a:rPr>
              <a:t>velocidad</a:t>
            </a:r>
            <a:r>
              <a:rPr lang="en-US" altLang="es-PR" sz="2800" b="1" dirty="0">
                <a:latin typeface="Arial" charset="0"/>
                <a:cs typeface="Arial" charset="0"/>
              </a:rPr>
              <a:t>,</a:t>
            </a:r>
          </a:p>
          <a:p>
            <a:pPr eaLnBrk="0" hangingPunct="0">
              <a:lnSpc>
                <a:spcPts val="3200"/>
              </a:lnSpc>
              <a:spcBef>
                <a:spcPct val="20000"/>
              </a:spcBef>
            </a:pPr>
            <a:r>
              <a:rPr lang="en-US" altLang="es-PR" sz="2800" b="1" i="1" dirty="0" err="1">
                <a:solidFill>
                  <a:srgbClr val="FF0000"/>
                </a:solidFill>
                <a:effectLst>
                  <a:outerShdw blurRad="38100" dist="38100" dir="2700000" algn="tl">
                    <a:srgbClr val="000000">
                      <a:alpha val="43137"/>
                    </a:srgbClr>
                  </a:outerShdw>
                </a:effectLst>
                <a:latin typeface="Arial" charset="0"/>
                <a:cs typeface="Arial" charset="0"/>
              </a:rPr>
              <a:t>flexibilidad</a:t>
            </a:r>
            <a:endParaRPr lang="en-US" altLang="es-PR" sz="2800" b="1" i="1" dirty="0">
              <a:solidFill>
                <a:srgbClr val="FF0000"/>
              </a:solidFill>
              <a:effectLst>
                <a:outerShdw blurRad="38100" dist="38100" dir="2700000" algn="tl">
                  <a:srgbClr val="000000">
                    <a:alpha val="43137"/>
                  </a:srgbClr>
                </a:outerShdw>
              </a:effectLst>
              <a:latin typeface="Arial" charset="0"/>
              <a:cs typeface="Arial" charset="0"/>
            </a:endParaRPr>
          </a:p>
          <a:p>
            <a:pPr eaLnBrk="0" hangingPunct="0">
              <a:lnSpc>
                <a:spcPts val="3200"/>
              </a:lnSpc>
              <a:spcBef>
                <a:spcPct val="20000"/>
              </a:spcBef>
            </a:pPr>
            <a:r>
              <a:rPr lang="en-US" altLang="es-PR" sz="2800" b="1" dirty="0">
                <a:latin typeface="Arial" charset="0"/>
                <a:cs typeface="Arial" charset="0"/>
              </a:rPr>
              <a:t>y la </a:t>
            </a:r>
            <a:r>
              <a:rPr lang="en-US" altLang="es-PR" sz="2800" b="1" i="1" dirty="0" err="1">
                <a:solidFill>
                  <a:srgbClr val="FF0000"/>
                </a:solidFill>
                <a:effectLst>
                  <a:outerShdw blurRad="38100" dist="38100" dir="2700000" algn="tl">
                    <a:srgbClr val="000000">
                      <a:alpha val="43137"/>
                    </a:srgbClr>
                  </a:outerShdw>
                </a:effectLst>
                <a:latin typeface="Arial" charset="0"/>
                <a:cs typeface="Arial" charset="0"/>
              </a:rPr>
              <a:t>coordinación</a:t>
            </a:r>
            <a:endParaRPr lang="en-US" altLang="es-PR" sz="2800" b="1" i="1" dirty="0">
              <a:solidFill>
                <a:srgbClr val="FF0000"/>
              </a:solidFill>
              <a:effectLst>
                <a:outerShdw blurRad="38100" dist="38100" dir="2700000" algn="tl">
                  <a:srgbClr val="000000">
                    <a:alpha val="43137"/>
                  </a:srgbClr>
                </a:outerShdw>
              </a:effectLst>
              <a:latin typeface="Arial Black" pitchFamily="34" charset="0"/>
              <a:cs typeface="Arial" charset="0"/>
            </a:endParaRPr>
          </a:p>
        </p:txBody>
      </p:sp>
      <p:sp>
        <p:nvSpPr>
          <p:cNvPr id="16" name="Text Box 6">
            <a:extLst>
              <a:ext uri="{FF2B5EF4-FFF2-40B4-BE49-F238E27FC236}">
                <a16:creationId xmlns:a16="http://schemas.microsoft.com/office/drawing/2014/main" id="{2937071D-FB5B-43AE-884E-80DA8EB70366}"/>
              </a:ext>
            </a:extLst>
          </p:cNvPr>
          <p:cNvSpPr txBox="1">
            <a:spLocks noChangeArrowheads="1"/>
          </p:cNvSpPr>
          <p:nvPr/>
        </p:nvSpPr>
        <p:spPr bwMode="auto">
          <a:xfrm>
            <a:off x="390540"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Tomado </a:t>
            </a:r>
            <a:r>
              <a:rPr lang="es-ES" altLang="es-PR" sz="1200" b="0" dirty="0">
                <a:latin typeface="Times New Roman" pitchFamily="18" charset="0"/>
              </a:rPr>
              <a:t>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4),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17" name="Picture 16" descr="A person with a football ball&#10;&#10;Description automatically generated">
            <a:extLst>
              <a:ext uri="{FF2B5EF4-FFF2-40B4-BE49-F238E27FC236}">
                <a16:creationId xmlns:a16="http://schemas.microsoft.com/office/drawing/2014/main" id="{0F58978F-0652-426F-B99A-EA83D9F52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8" y="234714"/>
            <a:ext cx="4960928" cy="6074606"/>
          </a:xfrm>
          <a:prstGeom prst="rect">
            <a:avLst/>
          </a:prstGeom>
          <a:effectLst>
            <a:softEdge rad="635000"/>
          </a:effectLst>
        </p:spPr>
      </p:pic>
      <p:sp>
        <p:nvSpPr>
          <p:cNvPr id="18" name="Rectangle 9">
            <a:extLst>
              <a:ext uri="{FF2B5EF4-FFF2-40B4-BE49-F238E27FC236}">
                <a16:creationId xmlns:a16="http://schemas.microsoft.com/office/drawing/2014/main" id="{61E64190-2615-4488-8C4B-D1C67C4506D0}"/>
              </a:ext>
            </a:extLst>
          </p:cNvPr>
          <p:cNvSpPr>
            <a:spLocks noChangeArrowheads="1"/>
          </p:cNvSpPr>
          <p:nvPr/>
        </p:nvSpPr>
        <p:spPr bwMode="auto">
          <a:xfrm>
            <a:off x="4946503" y="764704"/>
            <a:ext cx="3443618" cy="139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200" dirty="0">
                <a:solidFill>
                  <a:srgbClr val="484876"/>
                </a:solidFill>
                <a:effectLst>
                  <a:outerShdw blurRad="38100" dist="38100" dir="2700000" algn="tl">
                    <a:srgbClr val="C0C0C0"/>
                  </a:outerShdw>
                </a:effectLst>
                <a:latin typeface="Arial Black" pitchFamily="34" charset="0"/>
              </a:rPr>
              <a:t>HABILIDADES BIOMOTORAS</a:t>
            </a:r>
          </a:p>
          <a:p>
            <a:pPr eaLnBrk="0" hangingPunct="0"/>
            <a:r>
              <a:rPr lang="en-US" altLang="es-PR" sz="3200" dirty="0">
                <a:solidFill>
                  <a:srgbClr val="484876"/>
                </a:solidFill>
                <a:effectLst>
                  <a:outerShdw blurRad="38100" dist="38100" dir="2700000" algn="tl">
                    <a:srgbClr val="C0C0C0"/>
                  </a:outerShdw>
                </a:effectLst>
                <a:latin typeface="Arial Black" pitchFamily="34" charset="0"/>
              </a:rPr>
              <a:t>BÁSICAS</a:t>
            </a:r>
          </a:p>
        </p:txBody>
      </p:sp>
    </p:spTree>
    <p:custDataLst>
      <p:tags r:id="rId1"/>
    </p:custDataLst>
    <p:extLst>
      <p:ext uri="{BB962C8B-B14F-4D97-AF65-F5344CB8AC3E}">
        <p14:creationId xmlns:p14="http://schemas.microsoft.com/office/powerpoint/2010/main" val="257560945"/>
      </p:ext>
    </p:extLst>
  </p:cSld>
  <p:clrMapOvr>
    <a:masterClrMapping/>
  </p:clrMapOvr>
  <p:transition spd="slow">
    <p:wipe dir="u"/>
    <p:sndAc>
      <p:stSnd>
        <p:snd r:embed="rId4" name="whoosh.wav"/>
      </p:stSnd>
    </p:sndAc>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ADC6D7A1-5E24-4D23-A84B-A1093179BEDF}"/>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Adaptado</a:t>
            </a:r>
            <a:r>
              <a:rPr lang="es-ES" altLang="es-PR" sz="1200" b="0" dirty="0">
                <a:latin typeface="Times New Roman" pitchFamily="18" charset="0"/>
              </a:rPr>
              <a:t>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11),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7" name="Picture 6" descr="A picture containing sky, person, soccer, playing&#10;&#10;Description automatically generated">
            <a:extLst>
              <a:ext uri="{FF2B5EF4-FFF2-40B4-BE49-F238E27FC236}">
                <a16:creationId xmlns:a16="http://schemas.microsoft.com/office/drawing/2014/main" id="{C8FFBD74-DE8E-40A6-86C1-12EE8ACA2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982" y="908720"/>
            <a:ext cx="4305017" cy="4700376"/>
          </a:xfrm>
          <a:prstGeom prst="rect">
            <a:avLst/>
          </a:prstGeom>
        </p:spPr>
      </p:pic>
      <p:sp>
        <p:nvSpPr>
          <p:cNvPr id="8" name="Rectangle 3">
            <a:extLst>
              <a:ext uri="{FF2B5EF4-FFF2-40B4-BE49-F238E27FC236}">
                <a16:creationId xmlns:a16="http://schemas.microsoft.com/office/drawing/2014/main" id="{22FD5A77-741B-48C5-A79A-AE57FD3712F0}"/>
              </a:ext>
            </a:extLst>
          </p:cNvPr>
          <p:cNvSpPr>
            <a:spLocks noChangeArrowheads="1"/>
          </p:cNvSpPr>
          <p:nvPr/>
        </p:nvSpPr>
        <p:spPr bwMode="auto">
          <a:xfrm>
            <a:off x="4587464" y="639312"/>
            <a:ext cx="4248472" cy="110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200" dirty="0">
                <a:solidFill>
                  <a:srgbClr val="484876"/>
                </a:solidFill>
                <a:effectLst>
                  <a:outerShdw blurRad="38100" dist="38100" dir="2700000" algn="tl">
                    <a:srgbClr val="C0C0C0"/>
                  </a:outerShdw>
                </a:effectLst>
                <a:latin typeface="Arial Black" pitchFamily="34" charset="0"/>
              </a:rPr>
              <a:t>EFECTOS DEL ENTRENAMIENTO</a:t>
            </a:r>
          </a:p>
        </p:txBody>
      </p:sp>
      <p:sp>
        <p:nvSpPr>
          <p:cNvPr id="9" name="Rectangle 4">
            <a:extLst>
              <a:ext uri="{FF2B5EF4-FFF2-40B4-BE49-F238E27FC236}">
                <a16:creationId xmlns:a16="http://schemas.microsoft.com/office/drawing/2014/main" id="{50CE2C51-1E27-4441-907C-EC435BB5807F}"/>
              </a:ext>
            </a:extLst>
          </p:cNvPr>
          <p:cNvSpPr>
            <a:spLocks noChangeArrowheads="1"/>
          </p:cNvSpPr>
          <p:nvPr/>
        </p:nvSpPr>
        <p:spPr bwMode="auto">
          <a:xfrm>
            <a:off x="4587463" y="1741055"/>
            <a:ext cx="4449033" cy="42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400"/>
              </a:lnSpc>
              <a:spcBef>
                <a:spcPct val="20000"/>
              </a:spcBef>
            </a:pPr>
            <a:r>
              <a:rPr lang="es-ES" altLang="es-PR" sz="3200" b="1" dirty="0">
                <a:latin typeface="Arial" charset="0"/>
                <a:cs typeface="Arial" charset="0"/>
              </a:rPr>
              <a:t>Describe las</a:t>
            </a:r>
          </a:p>
          <a:p>
            <a:pPr eaLnBrk="0" hangingPunct="0">
              <a:lnSpc>
                <a:spcPts val="3400"/>
              </a:lnSpc>
              <a:spcBef>
                <a:spcPct val="20000"/>
              </a:spcBef>
            </a:pPr>
            <a:r>
              <a:rPr lang="es-ES" altLang="es-PR" sz="3200" b="1" i="1" dirty="0">
                <a:solidFill>
                  <a:srgbClr val="FF0000"/>
                </a:solidFill>
                <a:latin typeface="Arial" charset="0"/>
                <a:cs typeface="Arial" charset="0"/>
              </a:rPr>
              <a:t>reacciones</a:t>
            </a:r>
          </a:p>
          <a:p>
            <a:pPr eaLnBrk="0" hangingPunct="0">
              <a:lnSpc>
                <a:spcPts val="3400"/>
              </a:lnSpc>
              <a:spcBef>
                <a:spcPct val="20000"/>
              </a:spcBef>
            </a:pPr>
            <a:r>
              <a:rPr lang="es-ES" altLang="es-PR" sz="3200" b="1" i="1" dirty="0">
                <a:solidFill>
                  <a:srgbClr val="FF0000"/>
                </a:solidFill>
                <a:latin typeface="Arial" charset="0"/>
                <a:cs typeface="Arial" charset="0"/>
              </a:rPr>
              <a:t>morfofuncionales</a:t>
            </a:r>
            <a:r>
              <a:rPr lang="es-ES" altLang="es-PR" sz="3200" b="1" dirty="0">
                <a:latin typeface="Arial" charset="0"/>
                <a:cs typeface="Arial" charset="0"/>
              </a:rPr>
              <a:t> del</a:t>
            </a:r>
          </a:p>
          <a:p>
            <a:pPr eaLnBrk="0" hangingPunct="0">
              <a:lnSpc>
                <a:spcPts val="3400"/>
              </a:lnSpc>
              <a:spcBef>
                <a:spcPct val="20000"/>
              </a:spcBef>
            </a:pPr>
            <a:r>
              <a:rPr lang="es-ES" altLang="es-PR" sz="3200" b="1" dirty="0">
                <a:latin typeface="Arial" charset="0"/>
                <a:cs typeface="Arial" charset="0"/>
              </a:rPr>
              <a:t>organismo humano,</a:t>
            </a:r>
          </a:p>
          <a:p>
            <a:pPr eaLnBrk="0" hangingPunct="0">
              <a:lnSpc>
                <a:spcPts val="3400"/>
              </a:lnSpc>
              <a:spcBef>
                <a:spcPct val="20000"/>
              </a:spcBef>
            </a:pPr>
            <a:r>
              <a:rPr lang="es-ES" altLang="es-PR" sz="3200" b="1" dirty="0">
                <a:latin typeface="Arial" charset="0"/>
                <a:cs typeface="Arial" charset="0"/>
              </a:rPr>
              <a:t>que resultan de un</a:t>
            </a:r>
          </a:p>
          <a:p>
            <a:pPr eaLnBrk="0" hangingPunct="0">
              <a:lnSpc>
                <a:spcPts val="3400"/>
              </a:lnSpc>
              <a:spcBef>
                <a:spcPct val="20000"/>
              </a:spcBef>
            </a:pPr>
            <a:r>
              <a:rPr lang="es-ES" altLang="es-PR" sz="3200" b="1" dirty="0">
                <a:latin typeface="Arial" charset="0"/>
                <a:cs typeface="Arial" charset="0"/>
              </a:rPr>
              <a:t>programa de</a:t>
            </a:r>
          </a:p>
          <a:p>
            <a:pPr eaLnBrk="0" hangingPunct="0">
              <a:lnSpc>
                <a:spcPts val="3400"/>
              </a:lnSpc>
              <a:spcBef>
                <a:spcPct val="20000"/>
              </a:spcBef>
            </a:pPr>
            <a:r>
              <a:rPr lang="es-ES" altLang="es-PR" sz="3200" b="1" dirty="0">
                <a:latin typeface="Arial" charset="0"/>
                <a:cs typeface="Arial" charset="0"/>
              </a:rPr>
              <a:t>entrenamiento</a:t>
            </a:r>
          </a:p>
          <a:p>
            <a:pPr eaLnBrk="0" hangingPunct="0">
              <a:lnSpc>
                <a:spcPts val="3400"/>
              </a:lnSpc>
              <a:spcBef>
                <a:spcPct val="20000"/>
              </a:spcBef>
            </a:pPr>
            <a:r>
              <a:rPr lang="es-ES" altLang="es-PR" sz="3200" b="1" dirty="0">
                <a:latin typeface="Arial" charset="0"/>
                <a:cs typeface="Arial" charset="0"/>
              </a:rPr>
              <a:t>físico-deportivo.</a:t>
            </a:r>
            <a:endParaRPr lang="en-US" altLang="es-PR" sz="3200" b="1" i="1" dirty="0">
              <a:solidFill>
                <a:srgbClr val="FF0000"/>
              </a:solidFill>
              <a:effectLst>
                <a:outerShdw blurRad="38100" dist="38100" dir="2700000" algn="tl">
                  <a:srgbClr val="C0C0C0"/>
                </a:outerShdw>
              </a:effectLst>
              <a:latin typeface="Arial" charset="0"/>
              <a:cs typeface="Arial" charset="0"/>
            </a:endParaRPr>
          </a:p>
        </p:txBody>
      </p:sp>
    </p:spTree>
    <p:custDataLst>
      <p:tags r:id="rId1"/>
    </p:custDataLst>
    <p:extLst>
      <p:ext uri="{BB962C8B-B14F-4D97-AF65-F5344CB8AC3E}">
        <p14:creationId xmlns:p14="http://schemas.microsoft.com/office/powerpoint/2010/main" val="2429253240"/>
      </p:ext>
    </p:extLst>
  </p:cSld>
  <p:clrMapOvr>
    <a:masterClrMapping/>
  </p:clrMapOvr>
  <p:transition spd="slow">
    <p:wipe dir="u"/>
    <p:sndAc>
      <p:stSnd>
        <p:snd r:embed="rId4" name="whoosh.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35375" y="1196975"/>
            <a:ext cx="51847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400" b="0">
                <a:solidFill>
                  <a:srgbClr val="484876"/>
                </a:solidFill>
                <a:effectLst>
                  <a:outerShdw blurRad="38100" dist="38100" dir="2700000" algn="tl">
                    <a:srgbClr val="C0C0C0"/>
                  </a:outerShdw>
                </a:effectLst>
                <a:latin typeface="Arial Black" pitchFamily="34" charset="0"/>
                <a:cs typeface="Arial" charset="0"/>
              </a:rPr>
              <a:t>BOSQUEJO</a:t>
            </a:r>
          </a:p>
        </p:txBody>
      </p:sp>
      <p:pic>
        <p:nvPicPr>
          <p:cNvPr id="2167826" name="Picture 18" descr="Thumbs_Up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692150"/>
            <a:ext cx="2843212" cy="1652588"/>
          </a:xfrm>
          <a:prstGeom prst="rect">
            <a:avLst/>
          </a:prstGeom>
          <a:noFill/>
          <a:extLst>
            <a:ext uri="{909E8E84-426E-40DD-AFC4-6F175D3DCCD1}">
              <a14:hiddenFill xmlns:a14="http://schemas.microsoft.com/office/drawing/2010/main">
                <a:solidFill>
                  <a:srgbClr val="FFFFFF"/>
                </a:solidFill>
              </a14:hiddenFill>
            </a:ext>
          </a:extLst>
        </p:spPr>
      </p:pic>
      <p:pic>
        <p:nvPicPr>
          <p:cNvPr id="2167827" name="Picture 19"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27051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7828" name="Text Box 20"/>
          <p:cNvSpPr txBox="1">
            <a:spLocks noChangeArrowheads="1"/>
          </p:cNvSpPr>
          <p:nvPr/>
        </p:nvSpPr>
        <p:spPr bwMode="auto">
          <a:xfrm>
            <a:off x="900113" y="26320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Introducción</a:t>
            </a:r>
          </a:p>
        </p:txBody>
      </p:sp>
      <p:pic>
        <p:nvPicPr>
          <p:cNvPr id="2167829" name="Picture 21"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32924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7830" name="Text Box 22"/>
          <p:cNvSpPr txBox="1">
            <a:spLocks noChangeArrowheads="1"/>
          </p:cNvSpPr>
          <p:nvPr/>
        </p:nvSpPr>
        <p:spPr bwMode="auto">
          <a:xfrm>
            <a:off x="900113" y="321945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Salud física para emprender</a:t>
            </a:r>
          </a:p>
        </p:txBody>
      </p:sp>
      <p:pic>
        <p:nvPicPr>
          <p:cNvPr id="2167831" name="Picture 23"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39306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7832" name="Text Box 24"/>
          <p:cNvSpPr txBox="1">
            <a:spLocks noChangeArrowheads="1"/>
          </p:cNvSpPr>
          <p:nvPr/>
        </p:nvSpPr>
        <p:spPr bwMode="auto">
          <a:xfrm>
            <a:off x="900113" y="385762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Rehabilitación del fracaso</a:t>
            </a:r>
          </a:p>
        </p:txBody>
      </p:sp>
      <p:pic>
        <p:nvPicPr>
          <p:cNvPr id="2167833" name="Picture 25"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45783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7834" name="Text Box 26"/>
          <p:cNvSpPr txBox="1">
            <a:spLocks noChangeArrowheads="1"/>
          </p:cNvSpPr>
          <p:nvPr/>
        </p:nvSpPr>
        <p:spPr bwMode="auto">
          <a:xfrm>
            <a:off x="900113" y="4592638"/>
            <a:ext cx="7631112"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Emprendedores en las ciencias del movimiento humano y deporte</a:t>
            </a:r>
          </a:p>
        </p:txBody>
      </p:sp>
      <p:pic>
        <p:nvPicPr>
          <p:cNvPr id="2167835" name="Picture 27" descr="POINTER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551973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7836" name="Text Box 28"/>
          <p:cNvSpPr txBox="1">
            <a:spLocks noChangeArrowheads="1"/>
          </p:cNvSpPr>
          <p:nvPr/>
        </p:nvSpPr>
        <p:spPr bwMode="auto">
          <a:xfrm>
            <a:off x="900113" y="5534025"/>
            <a:ext cx="7631112"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Oportudidades de emprendimiento en las ciencias de la salud</a:t>
            </a:r>
          </a:p>
        </p:txBody>
      </p:sp>
    </p:spTree>
    <p:custDataLst>
      <p:tags r:id="rId1"/>
    </p:custDataLst>
  </p:cSld>
  <p:clrMapOvr>
    <a:masterClrMapping/>
  </p:clrMapOvr>
  <p:transition spd="slow">
    <p:newsflash/>
    <p:sndAc>
      <p:stSnd>
        <p:snd r:embed="rId4" name="breeze.wav"/>
      </p:stSnd>
    </p:sndAc>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FE369D-C368-42F2-9E03-29AC2B45F77F}"/>
              </a:ext>
            </a:extLst>
          </p:cNvPr>
          <p:cNvSpPr>
            <a:spLocks noChangeArrowheads="1"/>
          </p:cNvSpPr>
          <p:nvPr/>
        </p:nvSpPr>
        <p:spPr bwMode="auto">
          <a:xfrm>
            <a:off x="4529613" y="809204"/>
            <a:ext cx="3990061"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600" dirty="0">
                <a:solidFill>
                  <a:srgbClr val="484876"/>
                </a:solidFill>
                <a:effectLst>
                  <a:outerShdw blurRad="38100" dist="38100" dir="2700000" algn="tl">
                    <a:srgbClr val="C0C0C0"/>
                  </a:outerShdw>
                </a:effectLst>
                <a:latin typeface="Arial Black" pitchFamily="34" charset="0"/>
              </a:rPr>
              <a:t>HABILIDAD BIOMOTORA</a:t>
            </a:r>
          </a:p>
        </p:txBody>
      </p:sp>
      <p:sp>
        <p:nvSpPr>
          <p:cNvPr id="11" name="Rectangle 10">
            <a:extLst>
              <a:ext uri="{FF2B5EF4-FFF2-40B4-BE49-F238E27FC236}">
                <a16:creationId xmlns:a16="http://schemas.microsoft.com/office/drawing/2014/main" id="{C13C33AF-4F34-47B3-A121-63F84F2E85C8}"/>
              </a:ext>
            </a:extLst>
          </p:cNvPr>
          <p:cNvSpPr>
            <a:spLocks noChangeArrowheads="1"/>
          </p:cNvSpPr>
          <p:nvPr/>
        </p:nvSpPr>
        <p:spPr bwMode="auto">
          <a:xfrm>
            <a:off x="4529613" y="1916832"/>
            <a:ext cx="461438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4400"/>
              </a:lnSpc>
              <a:spcBef>
                <a:spcPct val="20000"/>
              </a:spcBef>
            </a:pPr>
            <a:r>
              <a:rPr lang="en-US" altLang="es-PR" sz="3600" b="1" dirty="0" err="1">
                <a:latin typeface="Arial" charset="0"/>
                <a:cs typeface="Arial" charset="0"/>
              </a:rPr>
              <a:t>Cualidad</a:t>
            </a:r>
            <a:r>
              <a:rPr lang="en-US" altLang="es-PR" sz="3600" b="1" dirty="0">
                <a:latin typeface="Arial" charset="0"/>
                <a:cs typeface="Arial" charset="0"/>
              </a:rPr>
              <a:t> </a:t>
            </a:r>
            <a:r>
              <a:rPr lang="en-US" altLang="es-PR" sz="3600" b="1" dirty="0" err="1">
                <a:latin typeface="Arial" charset="0"/>
                <a:cs typeface="Arial" charset="0"/>
              </a:rPr>
              <a:t>física</a:t>
            </a:r>
            <a:endParaRPr lang="en-US" altLang="es-PR" sz="3600" b="1" dirty="0">
              <a:latin typeface="Arial" charset="0"/>
              <a:cs typeface="Arial" charset="0"/>
            </a:endParaRPr>
          </a:p>
          <a:p>
            <a:pPr eaLnBrk="0" hangingPunct="0">
              <a:lnSpc>
                <a:spcPts val="4400"/>
              </a:lnSpc>
              <a:spcBef>
                <a:spcPct val="20000"/>
              </a:spcBef>
            </a:pPr>
            <a:r>
              <a:rPr lang="en-US" altLang="es-PR" sz="3600" b="1" dirty="0">
                <a:latin typeface="Arial" charset="0"/>
                <a:cs typeface="Arial" charset="0"/>
              </a:rPr>
              <a:t>cardinal de los</a:t>
            </a:r>
          </a:p>
          <a:p>
            <a:pPr eaLnBrk="0" hangingPunct="0">
              <a:lnSpc>
                <a:spcPts val="4400"/>
              </a:lnSpc>
              <a:spcBef>
                <a:spcPct val="20000"/>
              </a:spcBef>
            </a:pPr>
            <a:r>
              <a:rPr lang="en-US" altLang="es-PR" sz="3600" b="1" dirty="0" err="1">
                <a:latin typeface="Arial" charset="0"/>
                <a:cs typeface="Arial" charset="0"/>
              </a:rPr>
              <a:t>atletas</a:t>
            </a:r>
            <a:r>
              <a:rPr lang="en-US" altLang="es-PR" sz="3600" b="1" dirty="0">
                <a:latin typeface="Arial" charset="0"/>
                <a:cs typeface="Arial" charset="0"/>
              </a:rPr>
              <a:t>, la </a:t>
            </a:r>
            <a:r>
              <a:rPr lang="en-US" altLang="es-PR" sz="3600" b="1" dirty="0" err="1">
                <a:latin typeface="Arial" charset="0"/>
                <a:cs typeface="Arial" charset="0"/>
              </a:rPr>
              <a:t>cual</a:t>
            </a:r>
            <a:endParaRPr lang="en-US" altLang="es-PR" sz="3600" b="1" dirty="0">
              <a:latin typeface="Arial" charset="0"/>
              <a:cs typeface="Arial" charset="0"/>
            </a:endParaRPr>
          </a:p>
          <a:p>
            <a:pPr eaLnBrk="0" hangingPunct="0">
              <a:lnSpc>
                <a:spcPts val="4400"/>
              </a:lnSpc>
              <a:spcBef>
                <a:spcPct val="20000"/>
              </a:spcBef>
            </a:pPr>
            <a:r>
              <a:rPr lang="en-US" altLang="es-PR" sz="3600" b="1" dirty="0" err="1">
                <a:latin typeface="Arial" charset="0"/>
                <a:cs typeface="Arial" charset="0"/>
              </a:rPr>
              <a:t>procura</a:t>
            </a:r>
            <a:r>
              <a:rPr lang="en-US" altLang="es-PR" sz="3600" b="1" dirty="0">
                <a:latin typeface="Arial" charset="0"/>
                <a:cs typeface="Arial" charset="0"/>
              </a:rPr>
              <a:t> </a:t>
            </a:r>
            <a:r>
              <a:rPr lang="en-US" altLang="es-PR" sz="3600" b="1" dirty="0" err="1">
                <a:latin typeface="Arial" charset="0"/>
                <a:cs typeface="Arial" charset="0"/>
              </a:rPr>
              <a:t>desarrollar</a:t>
            </a:r>
            <a:endParaRPr lang="en-US" altLang="es-PR" sz="3600" b="1" dirty="0">
              <a:latin typeface="Arial" charset="0"/>
              <a:cs typeface="Arial" charset="0"/>
            </a:endParaRPr>
          </a:p>
          <a:p>
            <a:pPr eaLnBrk="0" hangingPunct="0">
              <a:lnSpc>
                <a:spcPts val="4400"/>
              </a:lnSpc>
              <a:spcBef>
                <a:spcPct val="20000"/>
              </a:spcBef>
            </a:pPr>
            <a:r>
              <a:rPr lang="en-US" altLang="es-PR" sz="3600" b="1" dirty="0">
                <a:latin typeface="Arial" charset="0"/>
                <a:cs typeface="Arial" charset="0"/>
              </a:rPr>
              <a:t>el </a:t>
            </a:r>
            <a:r>
              <a:rPr lang="en-US" altLang="es-PR" sz="3600" b="1" dirty="0" err="1">
                <a:latin typeface="Arial" charset="0"/>
                <a:cs typeface="Arial" charset="0"/>
              </a:rPr>
              <a:t>programa</a:t>
            </a:r>
            <a:r>
              <a:rPr lang="en-US" altLang="es-PR" sz="3600" b="1" dirty="0">
                <a:latin typeface="Arial" charset="0"/>
                <a:cs typeface="Arial" charset="0"/>
              </a:rPr>
              <a:t> de</a:t>
            </a:r>
          </a:p>
          <a:p>
            <a:pPr eaLnBrk="0" hangingPunct="0">
              <a:lnSpc>
                <a:spcPts val="4400"/>
              </a:lnSpc>
              <a:spcBef>
                <a:spcPct val="20000"/>
              </a:spcBef>
            </a:pPr>
            <a:r>
              <a:rPr lang="en-US" altLang="es-PR" sz="3600" b="1" dirty="0" err="1">
                <a:latin typeface="Arial" charset="0"/>
                <a:cs typeface="Arial" charset="0"/>
              </a:rPr>
              <a:t>entrenamiento</a:t>
            </a:r>
            <a:endParaRPr lang="en-US" altLang="es-PR" sz="3600" b="1" i="1" dirty="0">
              <a:solidFill>
                <a:srgbClr val="FF0000"/>
              </a:solidFill>
              <a:effectLst>
                <a:outerShdw blurRad="38100" dist="38100" dir="2700000" algn="tl">
                  <a:srgbClr val="000000">
                    <a:alpha val="43137"/>
                  </a:srgbClr>
                </a:outerShdw>
              </a:effectLst>
              <a:latin typeface="Arial Black" pitchFamily="34" charset="0"/>
              <a:cs typeface="Arial" charset="0"/>
            </a:endParaRPr>
          </a:p>
        </p:txBody>
      </p:sp>
      <p:sp>
        <p:nvSpPr>
          <p:cNvPr id="12" name="Text Box 6">
            <a:extLst>
              <a:ext uri="{FF2B5EF4-FFF2-40B4-BE49-F238E27FC236}">
                <a16:creationId xmlns:a16="http://schemas.microsoft.com/office/drawing/2014/main" id="{EFB8FFF7-730C-4260-9870-901A81EBB430}"/>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3),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13" name="Picture 12" descr="A group of people riding on the back of a bicycle&#10;&#10;Description automatically generated">
            <a:extLst>
              <a:ext uri="{FF2B5EF4-FFF2-40B4-BE49-F238E27FC236}">
                <a16:creationId xmlns:a16="http://schemas.microsoft.com/office/drawing/2014/main" id="{75DA68FA-6000-4437-BE98-5BAF1FB7F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834" y="620688"/>
            <a:ext cx="4501182" cy="5483674"/>
          </a:xfrm>
          <a:prstGeom prst="rect">
            <a:avLst/>
          </a:prstGeom>
          <a:effectLst>
            <a:softEdge rad="317500"/>
          </a:effectLst>
        </p:spPr>
      </p:pic>
    </p:spTree>
    <p:custDataLst>
      <p:tags r:id="rId1"/>
    </p:custDataLst>
    <p:extLst>
      <p:ext uri="{BB962C8B-B14F-4D97-AF65-F5344CB8AC3E}">
        <p14:creationId xmlns:p14="http://schemas.microsoft.com/office/powerpoint/2010/main" val="3097532376"/>
      </p:ext>
    </p:extLst>
  </p:cSld>
  <p:clrMapOvr>
    <a:masterClrMapping/>
  </p:clrMapOvr>
  <p:transition spd="slow">
    <p:wipe dir="u"/>
    <p:sndAc>
      <p:stSnd>
        <p:snd r:embed="rId4" name="whoosh.wav"/>
      </p:stSnd>
    </p:sndAc>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86CCDC-9FA6-457E-8238-6F6D389A6A1B}"/>
              </a:ext>
            </a:extLst>
          </p:cNvPr>
          <p:cNvSpPr>
            <a:spLocks noChangeArrowheads="1"/>
          </p:cNvSpPr>
          <p:nvPr/>
        </p:nvSpPr>
        <p:spPr bwMode="auto">
          <a:xfrm>
            <a:off x="3243684" y="1118687"/>
            <a:ext cx="5614693" cy="1158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5000"/>
              </a:lnSpc>
            </a:pPr>
            <a:r>
              <a:rPr lang="en-US" altLang="es-PR" sz="4000" dirty="0">
                <a:solidFill>
                  <a:srgbClr val="484876"/>
                </a:solidFill>
                <a:effectLst>
                  <a:outerShdw blurRad="38100" dist="38100" dir="2700000" algn="tl">
                    <a:srgbClr val="C0C0C0"/>
                  </a:outerShdw>
                </a:effectLst>
                <a:latin typeface="Arial Black" pitchFamily="34" charset="0"/>
              </a:rPr>
              <a:t>ENTRENAMIENTO:</a:t>
            </a:r>
          </a:p>
          <a:p>
            <a:pPr eaLnBrk="0" hangingPunct="0">
              <a:lnSpc>
                <a:spcPts val="5000"/>
              </a:lnSpc>
            </a:pPr>
            <a:r>
              <a:rPr lang="en-US" altLang="es-PR" sz="4000" i="1" dirty="0">
                <a:solidFill>
                  <a:srgbClr val="484876"/>
                </a:solidFill>
                <a:effectLst>
                  <a:outerShdw blurRad="38100" dist="38100" dir="2700000" algn="tl">
                    <a:srgbClr val="C0C0C0"/>
                  </a:outerShdw>
                </a:effectLst>
                <a:latin typeface="Arial Black" pitchFamily="34" charset="0"/>
              </a:rPr>
              <a:t>FÍSICO-DEPORTIVO</a:t>
            </a:r>
          </a:p>
        </p:txBody>
      </p:sp>
      <p:sp>
        <p:nvSpPr>
          <p:cNvPr id="11" name="Rectangle 10">
            <a:extLst>
              <a:ext uri="{FF2B5EF4-FFF2-40B4-BE49-F238E27FC236}">
                <a16:creationId xmlns:a16="http://schemas.microsoft.com/office/drawing/2014/main" id="{6565766B-3533-4CD5-8CC6-6F8455F84B95}"/>
              </a:ext>
            </a:extLst>
          </p:cNvPr>
          <p:cNvSpPr>
            <a:spLocks noChangeArrowheads="1"/>
          </p:cNvSpPr>
          <p:nvPr/>
        </p:nvSpPr>
        <p:spPr bwMode="auto">
          <a:xfrm>
            <a:off x="3277787" y="2445577"/>
            <a:ext cx="5614693" cy="343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600"/>
              </a:lnSpc>
              <a:spcBef>
                <a:spcPct val="20000"/>
              </a:spcBef>
            </a:pPr>
            <a:r>
              <a:rPr lang="en-US" altLang="es-PR" sz="3600" b="1" dirty="0">
                <a:latin typeface="Arial" charset="0"/>
                <a:cs typeface="Arial" charset="0"/>
              </a:rPr>
              <a:t>Describe el </a:t>
            </a:r>
            <a:r>
              <a:rPr lang="en-US" altLang="es-PR" sz="3600" b="1" dirty="0" err="1">
                <a:latin typeface="Arial" charset="0"/>
                <a:cs typeface="Arial" charset="0"/>
              </a:rPr>
              <a:t>proceso</a:t>
            </a:r>
            <a:endParaRPr lang="en-US" altLang="es-PR" sz="3600" b="1" dirty="0">
              <a:latin typeface="Arial" charset="0"/>
              <a:cs typeface="Arial" charset="0"/>
            </a:endParaRPr>
          </a:p>
          <a:p>
            <a:pPr eaLnBrk="0" hangingPunct="0">
              <a:lnSpc>
                <a:spcPts val="3600"/>
              </a:lnSpc>
              <a:spcBef>
                <a:spcPct val="20000"/>
              </a:spcBef>
            </a:pPr>
            <a:r>
              <a:rPr lang="en-US" altLang="es-PR" sz="3600" b="1" dirty="0" err="1">
                <a:latin typeface="Arial" charset="0"/>
                <a:cs typeface="Arial" charset="0"/>
              </a:rPr>
              <a:t>mediante</a:t>
            </a:r>
            <a:r>
              <a:rPr lang="en-US" altLang="es-PR" sz="3600" b="1" dirty="0">
                <a:latin typeface="Arial" charset="0"/>
                <a:cs typeface="Arial" charset="0"/>
              </a:rPr>
              <a:t> el </a:t>
            </a:r>
            <a:r>
              <a:rPr lang="en-US" altLang="es-PR" sz="3600" b="1" dirty="0" err="1">
                <a:latin typeface="Arial" charset="0"/>
                <a:cs typeface="Arial" charset="0"/>
              </a:rPr>
              <a:t>cual</a:t>
            </a:r>
            <a:r>
              <a:rPr lang="en-US" altLang="es-PR" sz="3600" b="1" dirty="0">
                <a:latin typeface="Arial" charset="0"/>
                <a:cs typeface="Arial" charset="0"/>
              </a:rPr>
              <a:t> un</a:t>
            </a:r>
          </a:p>
          <a:p>
            <a:pPr eaLnBrk="0" hangingPunct="0">
              <a:lnSpc>
                <a:spcPts val="3600"/>
              </a:lnSpc>
              <a:spcBef>
                <a:spcPct val="20000"/>
              </a:spcBef>
            </a:pPr>
            <a:r>
              <a:rPr lang="en-US" altLang="es-PR" sz="3600" b="1" dirty="0" err="1">
                <a:latin typeface="Arial" charset="0"/>
                <a:cs typeface="Arial" charset="0"/>
              </a:rPr>
              <a:t>atleta</a:t>
            </a:r>
            <a:r>
              <a:rPr lang="en-US" altLang="es-PR" sz="3600" b="1" dirty="0">
                <a:latin typeface="Arial" charset="0"/>
                <a:cs typeface="Arial" charset="0"/>
              </a:rPr>
              <a:t> se </a:t>
            </a:r>
            <a:r>
              <a:rPr lang="en-US" altLang="es-PR" sz="3600" b="1" i="1" dirty="0" err="1">
                <a:solidFill>
                  <a:srgbClr val="FF0000"/>
                </a:solidFill>
                <a:effectLst>
                  <a:outerShdw blurRad="38100" dist="38100" dir="2700000" algn="tl">
                    <a:srgbClr val="000000">
                      <a:alpha val="43137"/>
                    </a:srgbClr>
                  </a:outerShdw>
                </a:effectLst>
                <a:latin typeface="Arial" charset="0"/>
                <a:cs typeface="Arial" charset="0"/>
              </a:rPr>
              <a:t>prepara</a:t>
            </a:r>
            <a:r>
              <a:rPr lang="en-US" altLang="es-PR" sz="3600" b="1" dirty="0">
                <a:latin typeface="Arial" charset="0"/>
                <a:cs typeface="Arial" charset="0"/>
              </a:rPr>
              <a:t> para el</a:t>
            </a:r>
          </a:p>
          <a:p>
            <a:pPr eaLnBrk="0" hangingPunct="0">
              <a:lnSpc>
                <a:spcPts val="3600"/>
              </a:lnSpc>
              <a:spcBef>
                <a:spcPct val="20000"/>
              </a:spcBef>
            </a:pPr>
            <a:r>
              <a:rPr lang="en-US" altLang="es-PR" sz="3600" b="1" dirty="0" err="1">
                <a:latin typeface="Arial" charset="0"/>
                <a:cs typeface="Arial" charset="0"/>
              </a:rPr>
              <a:t>nivel</a:t>
            </a:r>
            <a:r>
              <a:rPr lang="en-US" altLang="es-PR" sz="3600" b="1" dirty="0">
                <a:latin typeface="Arial" charset="0"/>
                <a:cs typeface="Arial" charset="0"/>
              </a:rPr>
              <a:t> </a:t>
            </a:r>
            <a:r>
              <a:rPr lang="en-US" altLang="es-PR" sz="3600" b="1" dirty="0" err="1">
                <a:latin typeface="Arial" charset="0"/>
                <a:cs typeface="Arial" charset="0"/>
              </a:rPr>
              <a:t>más</a:t>
            </a:r>
            <a:r>
              <a:rPr lang="en-US" altLang="es-PR" sz="3600" b="1" dirty="0">
                <a:latin typeface="Arial" charset="0"/>
                <a:cs typeface="Arial" charset="0"/>
              </a:rPr>
              <a:t> alto </a:t>
            </a:r>
            <a:r>
              <a:rPr lang="en-US" altLang="es-PR" sz="3600" b="1" dirty="0" err="1">
                <a:latin typeface="Arial" charset="0"/>
                <a:cs typeface="Arial" charset="0"/>
              </a:rPr>
              <a:t>posible</a:t>
            </a:r>
            <a:endParaRPr lang="en-US" altLang="es-PR" sz="3600" b="1" dirty="0">
              <a:latin typeface="Arial" charset="0"/>
              <a:cs typeface="Arial" charset="0"/>
            </a:endParaRPr>
          </a:p>
          <a:p>
            <a:pPr eaLnBrk="0" hangingPunct="0">
              <a:lnSpc>
                <a:spcPts val="3600"/>
              </a:lnSpc>
              <a:spcBef>
                <a:spcPct val="20000"/>
              </a:spcBef>
            </a:pPr>
            <a:r>
              <a:rPr lang="en-US" altLang="es-PR" sz="3600" b="1" dirty="0">
                <a:latin typeface="Arial" charset="0"/>
                <a:cs typeface="Arial" charset="0"/>
              </a:rPr>
              <a:t>de </a:t>
            </a:r>
            <a:r>
              <a:rPr lang="en-US" altLang="es-PR" sz="3600" b="1" dirty="0" err="1">
                <a:latin typeface="Arial" charset="0"/>
                <a:cs typeface="Arial" charset="0"/>
              </a:rPr>
              <a:t>su</a:t>
            </a:r>
            <a:r>
              <a:rPr lang="en-US" altLang="es-PR" sz="3600" b="1" dirty="0">
                <a:latin typeface="Arial" charset="0"/>
                <a:cs typeface="Arial" charset="0"/>
              </a:rPr>
              <a:t> </a:t>
            </a:r>
            <a:r>
              <a:rPr lang="en-US" altLang="es-PR" sz="3600" b="1" i="1" dirty="0" err="1">
                <a:solidFill>
                  <a:srgbClr val="FF0000"/>
                </a:solidFill>
                <a:effectLst>
                  <a:outerShdw blurRad="38100" dist="38100" dir="2700000" algn="tl">
                    <a:srgbClr val="000000">
                      <a:alpha val="43137"/>
                    </a:srgbClr>
                  </a:outerShdw>
                </a:effectLst>
                <a:latin typeface="Arial" charset="0"/>
                <a:cs typeface="Arial" charset="0"/>
              </a:rPr>
              <a:t>rendimiento</a:t>
            </a:r>
            <a:endParaRPr lang="en-US" altLang="es-PR" sz="3600" b="1" i="1" dirty="0">
              <a:solidFill>
                <a:srgbClr val="FF0000"/>
              </a:solidFill>
              <a:effectLst>
                <a:outerShdw blurRad="38100" dist="38100" dir="2700000" algn="tl">
                  <a:srgbClr val="000000">
                    <a:alpha val="43137"/>
                  </a:srgbClr>
                </a:outerShdw>
              </a:effectLst>
              <a:latin typeface="Arial" charset="0"/>
              <a:cs typeface="Arial" charset="0"/>
            </a:endParaRPr>
          </a:p>
          <a:p>
            <a:pPr eaLnBrk="0" hangingPunct="0">
              <a:lnSpc>
                <a:spcPts val="3600"/>
              </a:lnSpc>
              <a:spcBef>
                <a:spcPct val="20000"/>
              </a:spcBef>
            </a:pPr>
            <a:r>
              <a:rPr lang="en-US" altLang="es-PR" sz="3600" b="1" i="1" dirty="0" err="1">
                <a:solidFill>
                  <a:srgbClr val="FF0000"/>
                </a:solidFill>
                <a:effectLst>
                  <a:outerShdw blurRad="38100" dist="38100" dir="2700000" algn="tl">
                    <a:srgbClr val="000000">
                      <a:alpha val="43137"/>
                    </a:srgbClr>
                  </a:outerShdw>
                </a:effectLst>
                <a:latin typeface="Arial" charset="0"/>
                <a:cs typeface="Arial" charset="0"/>
              </a:rPr>
              <a:t>deportivo</a:t>
            </a:r>
            <a:r>
              <a:rPr lang="en-US" altLang="es-PR" sz="3600" b="1" dirty="0">
                <a:latin typeface="Arial" charset="0"/>
                <a:cs typeface="Arial" charset="0"/>
              </a:rPr>
              <a:t> </a:t>
            </a:r>
            <a:r>
              <a:rPr lang="en-US" altLang="es-PR" sz="3600" b="1" dirty="0" err="1">
                <a:latin typeface="Arial" charset="0"/>
                <a:cs typeface="Arial" charset="0"/>
              </a:rPr>
              <a:t>competitivo</a:t>
            </a:r>
            <a:endParaRPr lang="en-US" altLang="es-PR" sz="3600" b="1" i="1" dirty="0">
              <a:solidFill>
                <a:srgbClr val="FF0000"/>
              </a:solidFill>
              <a:effectLst>
                <a:outerShdw blurRad="38100" dist="38100" dir="2700000" algn="tl">
                  <a:srgbClr val="000000">
                    <a:alpha val="43137"/>
                  </a:srgbClr>
                </a:outerShdw>
              </a:effectLst>
              <a:latin typeface="Arial Black" pitchFamily="34" charset="0"/>
              <a:cs typeface="Arial" charset="0"/>
            </a:endParaRPr>
          </a:p>
        </p:txBody>
      </p:sp>
      <p:sp>
        <p:nvSpPr>
          <p:cNvPr id="12" name="Text Box 6">
            <a:extLst>
              <a:ext uri="{FF2B5EF4-FFF2-40B4-BE49-F238E27FC236}">
                <a16:creationId xmlns:a16="http://schemas.microsoft.com/office/drawing/2014/main" id="{14955749-F276-432F-B3D9-786033630510}"/>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Tomado</a:t>
            </a:r>
            <a:r>
              <a:rPr lang="es-ES" altLang="es-PR" sz="1200" b="0" dirty="0">
                <a:latin typeface="Times New Roman" pitchFamily="18" charset="0"/>
              </a:rPr>
              <a:t>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4),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13" name="Picture 12" descr="A picture containing person, water, object, outdoor&#10;&#10;Description automatically generated">
            <a:extLst>
              <a:ext uri="{FF2B5EF4-FFF2-40B4-BE49-F238E27FC236}">
                <a16:creationId xmlns:a16="http://schemas.microsoft.com/office/drawing/2014/main" id="{97246090-C8F5-4D0F-9B69-CF8FF977A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818" y="982693"/>
            <a:ext cx="3263054" cy="4894580"/>
          </a:xfrm>
          <a:prstGeom prst="rect">
            <a:avLst/>
          </a:prstGeom>
          <a:effectLst>
            <a:softEdge rad="317500"/>
          </a:effectLst>
        </p:spPr>
      </p:pic>
    </p:spTree>
    <p:custDataLst>
      <p:tags r:id="rId1"/>
    </p:custDataLst>
    <p:extLst>
      <p:ext uri="{BB962C8B-B14F-4D97-AF65-F5344CB8AC3E}">
        <p14:creationId xmlns:p14="http://schemas.microsoft.com/office/powerpoint/2010/main" val="378974833"/>
      </p:ext>
    </p:extLst>
  </p:cSld>
  <p:clrMapOvr>
    <a:masterClrMapping/>
  </p:clrMapOvr>
  <p:transition spd="slow">
    <p:wipe dir="u"/>
    <p:sndAc>
      <p:stSnd>
        <p:snd r:embed="rId4" name="whoosh.wav"/>
      </p:stSnd>
    </p:sndAc>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B7896AE9-1075-433D-82FE-A4EEB1008734}"/>
              </a:ext>
            </a:extLst>
          </p:cNvPr>
          <p:cNvSpPr>
            <a:spLocks noChangeArrowheads="1"/>
          </p:cNvSpPr>
          <p:nvPr/>
        </p:nvSpPr>
        <p:spPr bwMode="auto">
          <a:xfrm>
            <a:off x="3192486" y="712403"/>
            <a:ext cx="4763889" cy="53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000" dirty="0">
                <a:solidFill>
                  <a:srgbClr val="484876"/>
                </a:solidFill>
                <a:effectLst>
                  <a:outerShdw blurRad="38100" dist="38100" dir="2700000" algn="tl">
                    <a:srgbClr val="C0C0C0"/>
                  </a:outerShdw>
                </a:effectLst>
                <a:latin typeface="Arial Black" pitchFamily="34" charset="0"/>
              </a:rPr>
              <a:t>PERIODIZACIÓN</a:t>
            </a:r>
            <a:endParaRPr lang="en-US" altLang="es-PR" sz="4400" dirty="0">
              <a:solidFill>
                <a:srgbClr val="484876"/>
              </a:solidFill>
              <a:effectLst>
                <a:outerShdw blurRad="38100" dist="38100" dir="2700000" algn="tl">
                  <a:srgbClr val="C0C0C0"/>
                </a:outerShdw>
              </a:effectLst>
              <a:latin typeface="Arial Black" pitchFamily="34" charset="0"/>
            </a:endParaRPr>
          </a:p>
        </p:txBody>
      </p:sp>
      <p:sp>
        <p:nvSpPr>
          <p:cNvPr id="11" name="Rectangle 4">
            <a:extLst>
              <a:ext uri="{FF2B5EF4-FFF2-40B4-BE49-F238E27FC236}">
                <a16:creationId xmlns:a16="http://schemas.microsoft.com/office/drawing/2014/main" id="{73E217C7-2975-4EEB-A7AC-932894073FAC}"/>
              </a:ext>
            </a:extLst>
          </p:cNvPr>
          <p:cNvSpPr>
            <a:spLocks noChangeArrowheads="1"/>
          </p:cNvSpPr>
          <p:nvPr/>
        </p:nvSpPr>
        <p:spPr bwMode="auto">
          <a:xfrm>
            <a:off x="3188437" y="1286938"/>
            <a:ext cx="5848059" cy="466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2300"/>
              </a:lnSpc>
              <a:spcBef>
                <a:spcPct val="20000"/>
              </a:spcBef>
            </a:pPr>
            <a:r>
              <a:rPr lang="en-US" altLang="es-PR" sz="2300" b="1" dirty="0" err="1">
                <a:latin typeface="Arial" charset="0"/>
                <a:cs typeface="Arial" charset="0"/>
              </a:rPr>
              <a:t>Proceso</a:t>
            </a:r>
            <a:r>
              <a:rPr lang="en-US" altLang="es-PR" sz="2300" b="1" dirty="0">
                <a:latin typeface="Arial" charset="0"/>
                <a:cs typeface="Arial" charset="0"/>
              </a:rPr>
              <a:t> </a:t>
            </a:r>
            <a:r>
              <a:rPr lang="en-US" altLang="es-PR" sz="2300" b="1" dirty="0" err="1">
                <a:latin typeface="Arial" charset="0"/>
                <a:cs typeface="Arial" charset="0"/>
              </a:rPr>
              <a:t>planificado</a:t>
            </a:r>
            <a:r>
              <a:rPr lang="en-US" altLang="es-PR" sz="2300" b="1" dirty="0">
                <a:latin typeface="Arial" charset="0"/>
                <a:cs typeface="Arial" charset="0"/>
              </a:rPr>
              <a:t> a </a:t>
            </a:r>
            <a:r>
              <a:rPr lang="en-US" altLang="es-PR" sz="2300" b="1" dirty="0" err="1">
                <a:latin typeface="Arial" charset="0"/>
                <a:cs typeface="Arial" charset="0"/>
              </a:rPr>
              <a:t>través</a:t>
            </a:r>
            <a:r>
              <a:rPr lang="en-US" altLang="es-PR" sz="2300" b="1" dirty="0">
                <a:latin typeface="Arial" charset="0"/>
                <a:cs typeface="Arial" charset="0"/>
              </a:rPr>
              <a:t> del </a:t>
            </a:r>
            <a:r>
              <a:rPr lang="en-US" altLang="es-PR" sz="2300" b="1" dirty="0" err="1">
                <a:latin typeface="Arial" charset="0"/>
                <a:cs typeface="Arial" charset="0"/>
              </a:rPr>
              <a:t>cual</a:t>
            </a:r>
            <a:endParaRPr lang="en-US" altLang="es-PR" sz="2300" b="1" dirty="0">
              <a:latin typeface="Arial" charset="0"/>
              <a:cs typeface="Arial" charset="0"/>
            </a:endParaRPr>
          </a:p>
          <a:p>
            <a:pPr eaLnBrk="0" hangingPunct="0">
              <a:lnSpc>
                <a:spcPts val="2300"/>
              </a:lnSpc>
              <a:spcBef>
                <a:spcPct val="20000"/>
              </a:spcBef>
            </a:pPr>
            <a:r>
              <a:rPr lang="en-US" altLang="es-PR" sz="2300" b="1" dirty="0">
                <a:latin typeface="Arial" charset="0"/>
                <a:cs typeface="Arial" charset="0"/>
              </a:rPr>
              <a:t>se </a:t>
            </a:r>
            <a:r>
              <a:rPr lang="en-US" altLang="es-PR" sz="2300" b="1" dirty="0" err="1">
                <a:latin typeface="Arial" charset="0"/>
                <a:cs typeface="Arial" charset="0"/>
              </a:rPr>
              <a:t>estructura</a:t>
            </a:r>
            <a:r>
              <a:rPr lang="en-US" altLang="es-PR" sz="2300" b="1" dirty="0">
                <a:latin typeface="Arial" charset="0"/>
                <a:cs typeface="Arial" charset="0"/>
              </a:rPr>
              <a:t> el </a:t>
            </a:r>
            <a:r>
              <a:rPr lang="en-US" altLang="es-PR" sz="2300" b="1" dirty="0" err="1">
                <a:latin typeface="Arial" charset="0"/>
                <a:cs typeface="Arial" charset="0"/>
              </a:rPr>
              <a:t>entrenamiento</a:t>
            </a:r>
            <a:endParaRPr lang="en-US" altLang="es-PR" sz="2300" b="1" dirty="0">
              <a:latin typeface="Arial" charset="0"/>
              <a:cs typeface="Arial" charset="0"/>
            </a:endParaRPr>
          </a:p>
          <a:p>
            <a:pPr eaLnBrk="0" hangingPunct="0">
              <a:lnSpc>
                <a:spcPts val="2300"/>
              </a:lnSpc>
              <a:spcBef>
                <a:spcPct val="20000"/>
              </a:spcBef>
            </a:pPr>
            <a:r>
              <a:rPr lang="en-US" altLang="es-PR" sz="2300" b="1" dirty="0" err="1">
                <a:latin typeface="Arial" charset="0"/>
                <a:cs typeface="Arial" charset="0"/>
              </a:rPr>
              <a:t>físico-deportivo</a:t>
            </a:r>
            <a:r>
              <a:rPr lang="en-US" altLang="es-PR" sz="2300" b="1" dirty="0">
                <a:latin typeface="Arial" charset="0"/>
                <a:cs typeface="Arial" charset="0"/>
              </a:rPr>
              <a:t> bajo un </a:t>
            </a:r>
            <a:r>
              <a:rPr lang="en-US" altLang="es-PR" sz="2300" b="1" dirty="0" err="1">
                <a:latin typeface="Arial" charset="0"/>
                <a:cs typeface="Arial" charset="0"/>
              </a:rPr>
              <a:t>esquema</a:t>
            </a:r>
            <a:endParaRPr lang="en-US" altLang="es-PR" sz="2300" b="1" dirty="0">
              <a:latin typeface="Arial" charset="0"/>
              <a:cs typeface="Arial" charset="0"/>
            </a:endParaRPr>
          </a:p>
          <a:p>
            <a:pPr eaLnBrk="0" hangingPunct="0">
              <a:lnSpc>
                <a:spcPts val="2300"/>
              </a:lnSpc>
              <a:spcBef>
                <a:spcPct val="20000"/>
              </a:spcBef>
            </a:pPr>
            <a:r>
              <a:rPr lang="en-US" altLang="es-PR" sz="2300" b="1" dirty="0" err="1">
                <a:latin typeface="Arial" charset="0"/>
                <a:cs typeface="Arial" charset="0"/>
              </a:rPr>
              <a:t>secuencial</a:t>
            </a:r>
            <a:r>
              <a:rPr lang="en-US" altLang="es-PR" sz="2300" b="1" dirty="0">
                <a:latin typeface="Arial" charset="0"/>
                <a:cs typeface="Arial" charset="0"/>
              </a:rPr>
              <a:t> de </a:t>
            </a:r>
            <a:r>
              <a:rPr lang="en-US" altLang="es-PR" sz="2300" b="1" dirty="0" err="1">
                <a:latin typeface="Arial" charset="0"/>
                <a:cs typeface="Arial" charset="0"/>
              </a:rPr>
              <a:t>fases</a:t>
            </a:r>
            <a:r>
              <a:rPr lang="en-US" altLang="es-PR" sz="2300" b="1" dirty="0">
                <a:latin typeface="Arial" charset="0"/>
                <a:cs typeface="Arial" charset="0"/>
              </a:rPr>
              <a:t> o </a:t>
            </a:r>
            <a:r>
              <a:rPr lang="en-US" altLang="es-PR" sz="2300" b="1" i="1" dirty="0" err="1">
                <a:solidFill>
                  <a:srgbClr val="FF0000"/>
                </a:solidFill>
                <a:effectLst>
                  <a:outerShdw blurRad="38100" dist="38100" dir="2700000" algn="tl">
                    <a:srgbClr val="000000">
                      <a:alpha val="43137"/>
                    </a:srgbClr>
                  </a:outerShdw>
                </a:effectLst>
                <a:latin typeface="Arial" charset="0"/>
                <a:cs typeface="Arial" charset="0"/>
              </a:rPr>
              <a:t>periodos</a:t>
            </a:r>
            <a:r>
              <a:rPr lang="en-US" altLang="es-PR" sz="2300" b="1" dirty="0">
                <a:latin typeface="Arial" charset="0"/>
                <a:cs typeface="Arial" charset="0"/>
              </a:rPr>
              <a:t> de</a:t>
            </a:r>
          </a:p>
          <a:p>
            <a:pPr eaLnBrk="0" hangingPunct="0">
              <a:lnSpc>
                <a:spcPts val="2300"/>
              </a:lnSpc>
              <a:spcBef>
                <a:spcPct val="20000"/>
              </a:spcBef>
            </a:pPr>
            <a:r>
              <a:rPr lang="en-US" altLang="es-PR" sz="2300" b="1" dirty="0" err="1">
                <a:latin typeface="Arial" charset="0"/>
                <a:cs typeface="Arial" charset="0"/>
              </a:rPr>
              <a:t>naturaleza</a:t>
            </a:r>
            <a:r>
              <a:rPr lang="en-US" altLang="es-PR" sz="2300" b="1" dirty="0">
                <a:latin typeface="Arial" charset="0"/>
                <a:cs typeface="Arial" charset="0"/>
              </a:rPr>
              <a:t> </a:t>
            </a:r>
            <a:r>
              <a:rPr lang="en-US" altLang="es-PR" sz="2300" b="1" dirty="0" err="1">
                <a:latin typeface="Arial" charset="0"/>
                <a:cs typeface="Arial" charset="0"/>
              </a:rPr>
              <a:t>cíclica</a:t>
            </a:r>
            <a:r>
              <a:rPr lang="en-US" altLang="es-PR" sz="2300" b="1" dirty="0">
                <a:latin typeface="Arial" charset="0"/>
                <a:cs typeface="Arial" charset="0"/>
              </a:rPr>
              <a:t>, </a:t>
            </a:r>
            <a:r>
              <a:rPr lang="en-US" altLang="es-PR" sz="2300" b="1" dirty="0" err="1">
                <a:latin typeface="Arial" charset="0"/>
                <a:cs typeface="Arial" charset="0"/>
              </a:rPr>
              <a:t>caracterizado</a:t>
            </a:r>
            <a:r>
              <a:rPr lang="en-US" altLang="es-PR" sz="2300" b="1" dirty="0">
                <a:latin typeface="Arial" charset="0"/>
                <a:cs typeface="Arial" charset="0"/>
              </a:rPr>
              <a:t> por</a:t>
            </a:r>
          </a:p>
          <a:p>
            <a:pPr eaLnBrk="0" hangingPunct="0">
              <a:lnSpc>
                <a:spcPts val="2300"/>
              </a:lnSpc>
              <a:spcBef>
                <a:spcPct val="20000"/>
              </a:spcBef>
            </a:pPr>
            <a:r>
              <a:rPr lang="en-US" altLang="es-PR" sz="2300" b="1" dirty="0" err="1">
                <a:latin typeface="Arial" charset="0"/>
                <a:cs typeface="Arial" charset="0"/>
              </a:rPr>
              <a:t>fluctuaciones</a:t>
            </a:r>
            <a:r>
              <a:rPr lang="en-US" altLang="es-PR" sz="2300" b="1" dirty="0">
                <a:latin typeface="Arial" charset="0"/>
                <a:cs typeface="Arial" charset="0"/>
              </a:rPr>
              <a:t> </a:t>
            </a:r>
            <a:r>
              <a:rPr lang="en-US" altLang="es-PR" sz="2300" b="1" dirty="0" err="1">
                <a:latin typeface="Arial" charset="0"/>
                <a:cs typeface="Arial" charset="0"/>
              </a:rPr>
              <a:t>alternas</a:t>
            </a:r>
            <a:r>
              <a:rPr lang="en-US" altLang="es-PR" sz="2300" b="1" dirty="0">
                <a:latin typeface="Arial" charset="0"/>
                <a:cs typeface="Arial" charset="0"/>
              </a:rPr>
              <a:t> de la </a:t>
            </a:r>
            <a:r>
              <a:rPr lang="en-US" altLang="es-PR" sz="2300" b="1" dirty="0" err="1">
                <a:latin typeface="Arial" charset="0"/>
                <a:cs typeface="Arial" charset="0"/>
              </a:rPr>
              <a:t>intensidad</a:t>
            </a:r>
            <a:endParaRPr lang="en-US" altLang="es-PR" sz="2300" b="1" dirty="0">
              <a:latin typeface="Arial" charset="0"/>
              <a:cs typeface="Arial" charset="0"/>
            </a:endParaRPr>
          </a:p>
          <a:p>
            <a:pPr eaLnBrk="0" hangingPunct="0">
              <a:lnSpc>
                <a:spcPts val="2300"/>
              </a:lnSpc>
              <a:spcBef>
                <a:spcPct val="20000"/>
              </a:spcBef>
            </a:pPr>
            <a:r>
              <a:rPr lang="en-US" altLang="es-PR" sz="2300" b="1" dirty="0">
                <a:latin typeface="Arial" charset="0"/>
                <a:cs typeface="Arial" charset="0"/>
              </a:rPr>
              <a:t>y volume, lo </a:t>
            </a:r>
            <a:r>
              <a:rPr lang="en-US" altLang="es-PR" sz="2300" b="1" dirty="0" err="1">
                <a:latin typeface="Arial" charset="0"/>
                <a:cs typeface="Arial" charset="0"/>
              </a:rPr>
              <a:t>cual</a:t>
            </a:r>
            <a:r>
              <a:rPr lang="en-US" altLang="es-PR" sz="2300" b="1" dirty="0">
                <a:latin typeface="Arial" charset="0"/>
                <a:cs typeface="Arial" charset="0"/>
              </a:rPr>
              <a:t> </a:t>
            </a:r>
            <a:r>
              <a:rPr lang="en-US" altLang="es-PR" sz="2300" b="1" dirty="0" err="1">
                <a:latin typeface="Arial" charset="0"/>
                <a:cs typeface="Arial" charset="0"/>
              </a:rPr>
              <a:t>permite</a:t>
            </a:r>
            <a:r>
              <a:rPr lang="en-US" altLang="es-PR" sz="2300" b="1" dirty="0">
                <a:latin typeface="Arial" charset="0"/>
                <a:cs typeface="Arial" charset="0"/>
              </a:rPr>
              <a:t> </a:t>
            </a:r>
            <a:r>
              <a:rPr lang="en-US" altLang="es-PR" sz="2300" b="1" dirty="0" err="1">
                <a:latin typeface="Arial" charset="0"/>
                <a:cs typeface="Arial" charset="0"/>
              </a:rPr>
              <a:t>lapsos</a:t>
            </a:r>
            <a:r>
              <a:rPr lang="en-US" altLang="es-PR" sz="2300" b="1" dirty="0">
                <a:latin typeface="Arial" charset="0"/>
                <a:cs typeface="Arial" charset="0"/>
              </a:rPr>
              <a:t> de</a:t>
            </a:r>
          </a:p>
          <a:p>
            <a:pPr eaLnBrk="0" hangingPunct="0">
              <a:lnSpc>
                <a:spcPts val="2300"/>
              </a:lnSpc>
              <a:spcBef>
                <a:spcPct val="20000"/>
              </a:spcBef>
            </a:pPr>
            <a:r>
              <a:rPr lang="en-US" altLang="es-PR" sz="2300" b="1" dirty="0" err="1">
                <a:latin typeface="Arial" charset="0"/>
                <a:cs typeface="Arial" charset="0"/>
              </a:rPr>
              <a:t>tiempo</a:t>
            </a:r>
            <a:r>
              <a:rPr lang="en-US" altLang="es-PR" sz="2300" b="1" dirty="0">
                <a:latin typeface="Arial" charset="0"/>
                <a:cs typeface="Arial" charset="0"/>
              </a:rPr>
              <a:t> </a:t>
            </a:r>
            <a:r>
              <a:rPr lang="en-US" altLang="es-PR" sz="2300" b="1" dirty="0" err="1">
                <a:latin typeface="Arial" charset="0"/>
                <a:cs typeface="Arial" charset="0"/>
              </a:rPr>
              <a:t>dedicados</a:t>
            </a:r>
            <a:r>
              <a:rPr lang="en-US" altLang="es-PR" sz="2300" b="1" dirty="0">
                <a:latin typeface="Arial" charset="0"/>
                <a:cs typeface="Arial" charset="0"/>
              </a:rPr>
              <a:t> a la </a:t>
            </a:r>
            <a:r>
              <a:rPr lang="en-US" altLang="es-PR" sz="2300" b="1" i="1" dirty="0" err="1">
                <a:solidFill>
                  <a:srgbClr val="FF0000"/>
                </a:solidFill>
                <a:effectLst>
                  <a:outerShdw blurRad="38100" dist="38100" dir="2700000" algn="tl">
                    <a:srgbClr val="000000">
                      <a:alpha val="43137"/>
                    </a:srgbClr>
                  </a:outerShdw>
                </a:effectLst>
                <a:latin typeface="Arial" charset="0"/>
                <a:cs typeface="Arial" charset="0"/>
              </a:rPr>
              <a:t>recuperación</a:t>
            </a:r>
            <a:r>
              <a:rPr lang="en-US" altLang="es-PR" sz="2300" b="1" dirty="0">
                <a:latin typeface="Arial" charset="0"/>
                <a:cs typeface="Arial" charset="0"/>
              </a:rPr>
              <a:t>, </a:t>
            </a:r>
            <a:r>
              <a:rPr lang="en-US" altLang="es-PR" sz="2300" b="1" dirty="0" err="1">
                <a:latin typeface="Arial" charset="0"/>
                <a:cs typeface="Arial" charset="0"/>
              </a:rPr>
              <a:t>así</a:t>
            </a:r>
            <a:endParaRPr lang="en-US" altLang="es-PR" sz="2300" b="1" dirty="0">
              <a:latin typeface="Arial" charset="0"/>
              <a:cs typeface="Arial" charset="0"/>
            </a:endParaRPr>
          </a:p>
          <a:p>
            <a:pPr eaLnBrk="0" hangingPunct="0">
              <a:lnSpc>
                <a:spcPts val="2300"/>
              </a:lnSpc>
              <a:spcBef>
                <a:spcPct val="20000"/>
              </a:spcBef>
            </a:pPr>
            <a:r>
              <a:rPr lang="en-US" altLang="es-PR" sz="2300" b="1" dirty="0">
                <a:latin typeface="Arial" charset="0"/>
                <a:cs typeface="Arial" charset="0"/>
              </a:rPr>
              <a:t>el </a:t>
            </a:r>
            <a:r>
              <a:rPr lang="en-US" altLang="es-PR" sz="2300" b="1" dirty="0" err="1">
                <a:latin typeface="Arial" charset="0"/>
                <a:cs typeface="Arial" charset="0"/>
              </a:rPr>
              <a:t>atleta</a:t>
            </a:r>
            <a:r>
              <a:rPr lang="en-US" altLang="es-PR" sz="2300" b="1" dirty="0">
                <a:latin typeface="Arial" charset="0"/>
                <a:cs typeface="Arial" charset="0"/>
              </a:rPr>
              <a:t> </a:t>
            </a:r>
            <a:r>
              <a:rPr lang="en-US" altLang="es-PR" sz="2300" b="1" dirty="0" err="1">
                <a:latin typeface="Arial" charset="0"/>
                <a:cs typeface="Arial" charset="0"/>
              </a:rPr>
              <a:t>puede</a:t>
            </a:r>
            <a:r>
              <a:rPr lang="en-US" altLang="es-PR" sz="2300" b="1" dirty="0">
                <a:latin typeface="Arial" charset="0"/>
                <a:cs typeface="Arial" charset="0"/>
              </a:rPr>
              <a:t> </a:t>
            </a:r>
            <a:r>
              <a:rPr lang="en-US" altLang="es-PR" sz="2300" b="1" dirty="0" err="1">
                <a:latin typeface="Arial" charset="0"/>
                <a:cs typeface="Arial" charset="0"/>
              </a:rPr>
              <a:t>experimentar</a:t>
            </a:r>
            <a:r>
              <a:rPr lang="en-US" altLang="es-PR" sz="2300" b="1" dirty="0">
                <a:latin typeface="Arial" charset="0"/>
                <a:cs typeface="Arial" charset="0"/>
              </a:rPr>
              <a:t> las</a:t>
            </a:r>
          </a:p>
          <a:p>
            <a:pPr eaLnBrk="0" hangingPunct="0">
              <a:lnSpc>
                <a:spcPts val="2300"/>
              </a:lnSpc>
              <a:spcBef>
                <a:spcPct val="20000"/>
              </a:spcBef>
            </a:pPr>
            <a:r>
              <a:rPr lang="en-US" altLang="es-PR" sz="2300" b="1" i="1" dirty="0" err="1">
                <a:solidFill>
                  <a:srgbClr val="FF0000"/>
                </a:solidFill>
                <a:effectLst>
                  <a:outerShdw blurRad="38100" dist="38100" dir="2700000" algn="tl">
                    <a:srgbClr val="000000">
                      <a:alpha val="43137"/>
                    </a:srgbClr>
                  </a:outerShdw>
                </a:effectLst>
                <a:latin typeface="Arial" charset="0"/>
                <a:cs typeface="Arial" charset="0"/>
              </a:rPr>
              <a:t>adaptaciones</a:t>
            </a:r>
            <a:r>
              <a:rPr lang="en-US" altLang="es-PR" sz="2300" b="1" dirty="0">
                <a:latin typeface="Arial" charset="0"/>
                <a:cs typeface="Arial" charset="0"/>
              </a:rPr>
              <a:t> </a:t>
            </a:r>
            <a:r>
              <a:rPr lang="en-US" altLang="es-PR" sz="2300" b="1" dirty="0" err="1">
                <a:latin typeface="Arial" charset="0"/>
                <a:cs typeface="Arial" charset="0"/>
              </a:rPr>
              <a:t>morfofuncionales</a:t>
            </a:r>
            <a:endParaRPr lang="en-US" altLang="es-PR" sz="2300" b="1" dirty="0">
              <a:latin typeface="Arial" charset="0"/>
              <a:cs typeface="Arial" charset="0"/>
            </a:endParaRPr>
          </a:p>
          <a:p>
            <a:pPr eaLnBrk="0" hangingPunct="0">
              <a:lnSpc>
                <a:spcPts val="2300"/>
              </a:lnSpc>
              <a:spcBef>
                <a:spcPct val="20000"/>
              </a:spcBef>
            </a:pPr>
            <a:r>
              <a:rPr lang="en-US" altLang="es-PR" sz="2300" b="1" dirty="0" err="1">
                <a:latin typeface="Arial" charset="0"/>
                <a:cs typeface="Arial" charset="0"/>
              </a:rPr>
              <a:t>apremientes</a:t>
            </a:r>
            <a:r>
              <a:rPr lang="en-US" altLang="es-PR" sz="2300" b="1" dirty="0">
                <a:latin typeface="Arial" charset="0"/>
                <a:cs typeface="Arial" charset="0"/>
              </a:rPr>
              <a:t> y </a:t>
            </a:r>
            <a:r>
              <a:rPr lang="en-US" altLang="es-PR" sz="2300" b="1" dirty="0" err="1">
                <a:latin typeface="Arial" charset="0"/>
                <a:cs typeface="Arial" charset="0"/>
              </a:rPr>
              <a:t>compulsorias</a:t>
            </a:r>
            <a:r>
              <a:rPr lang="en-US" altLang="es-PR" sz="2300" b="1" dirty="0">
                <a:latin typeface="Arial" charset="0"/>
                <a:cs typeface="Arial" charset="0"/>
              </a:rPr>
              <a:t> para</a:t>
            </a:r>
          </a:p>
          <a:p>
            <a:pPr eaLnBrk="0" hangingPunct="0">
              <a:lnSpc>
                <a:spcPts val="2300"/>
              </a:lnSpc>
              <a:spcBef>
                <a:spcPct val="20000"/>
              </a:spcBef>
            </a:pPr>
            <a:r>
              <a:rPr lang="en-US" altLang="es-PR" sz="2300" b="1" dirty="0" err="1">
                <a:latin typeface="Arial" charset="0"/>
                <a:cs typeface="Arial" charset="0"/>
              </a:rPr>
              <a:t>asegurar</a:t>
            </a:r>
            <a:r>
              <a:rPr lang="en-US" altLang="es-PR" sz="2300" b="1" dirty="0">
                <a:latin typeface="Arial" charset="0"/>
                <a:cs typeface="Arial" charset="0"/>
              </a:rPr>
              <a:t> una </a:t>
            </a:r>
            <a:r>
              <a:rPr lang="en-US" altLang="es-PR" sz="2300" b="1" i="1" dirty="0" err="1">
                <a:solidFill>
                  <a:srgbClr val="FF0000"/>
                </a:solidFill>
                <a:effectLst>
                  <a:outerShdw blurRad="38100" dist="38100" dir="2700000" algn="tl">
                    <a:srgbClr val="000000">
                      <a:alpha val="43137"/>
                    </a:srgbClr>
                  </a:outerShdw>
                </a:effectLst>
                <a:latin typeface="Arial" charset="0"/>
                <a:cs typeface="Arial" charset="0"/>
              </a:rPr>
              <a:t>competición</a:t>
            </a:r>
            <a:endParaRPr lang="en-US" altLang="es-PR" sz="2300" b="1" i="1" dirty="0">
              <a:solidFill>
                <a:srgbClr val="FF0000"/>
              </a:solidFill>
              <a:effectLst>
                <a:outerShdw blurRad="38100" dist="38100" dir="2700000" algn="tl">
                  <a:srgbClr val="000000">
                    <a:alpha val="43137"/>
                  </a:srgbClr>
                </a:outerShdw>
              </a:effectLst>
              <a:latin typeface="Arial" charset="0"/>
              <a:cs typeface="Arial" charset="0"/>
            </a:endParaRPr>
          </a:p>
          <a:p>
            <a:pPr eaLnBrk="0" hangingPunct="0">
              <a:lnSpc>
                <a:spcPts val="2300"/>
              </a:lnSpc>
              <a:spcBef>
                <a:spcPct val="20000"/>
              </a:spcBef>
            </a:pPr>
            <a:r>
              <a:rPr lang="en-US" altLang="es-PR" sz="2300" b="1" i="1" dirty="0">
                <a:solidFill>
                  <a:srgbClr val="FF0000"/>
                </a:solidFill>
                <a:effectLst>
                  <a:outerShdw blurRad="38100" dist="38100" dir="2700000" algn="tl">
                    <a:srgbClr val="000000">
                      <a:alpha val="43137"/>
                    </a:srgbClr>
                  </a:outerShdw>
                </a:effectLst>
                <a:latin typeface="Arial" charset="0"/>
                <a:cs typeface="Arial" charset="0"/>
              </a:rPr>
              <a:t>de alto </a:t>
            </a:r>
            <a:r>
              <a:rPr lang="en-US" altLang="es-PR" sz="2300" b="1" i="1" dirty="0" err="1">
                <a:solidFill>
                  <a:srgbClr val="FF0000"/>
                </a:solidFill>
                <a:effectLst>
                  <a:outerShdw blurRad="38100" dist="38100" dir="2700000" algn="tl">
                    <a:srgbClr val="000000">
                      <a:alpha val="43137"/>
                    </a:srgbClr>
                  </a:outerShdw>
                </a:effectLst>
                <a:latin typeface="Arial" charset="0"/>
                <a:cs typeface="Arial" charset="0"/>
              </a:rPr>
              <a:t>rendimiento</a:t>
            </a:r>
            <a:r>
              <a:rPr lang="en-US" altLang="es-PR" sz="2300" b="1" dirty="0">
                <a:latin typeface="Arial" charset="0"/>
                <a:cs typeface="Arial" charset="0"/>
              </a:rPr>
              <a:t>.</a:t>
            </a:r>
            <a:endParaRPr lang="en-US" altLang="es-PR" sz="2300" b="1" i="1" dirty="0">
              <a:solidFill>
                <a:srgbClr val="660033"/>
              </a:solidFill>
              <a:effectLst>
                <a:outerShdw blurRad="38100" dist="38100" dir="2700000" algn="tl">
                  <a:srgbClr val="C0C0C0"/>
                </a:outerShdw>
              </a:effectLst>
              <a:latin typeface="Arial Black" pitchFamily="34" charset="0"/>
              <a:cs typeface="Arial" charset="0"/>
            </a:endParaRPr>
          </a:p>
        </p:txBody>
      </p:sp>
      <p:sp>
        <p:nvSpPr>
          <p:cNvPr id="12" name="Text Box 6">
            <a:extLst>
              <a:ext uri="{FF2B5EF4-FFF2-40B4-BE49-F238E27FC236}">
                <a16:creationId xmlns:a16="http://schemas.microsoft.com/office/drawing/2014/main" id="{6D8E0292-6104-486A-8315-8A0EBEAC1821}"/>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Adaptado de</a:t>
            </a:r>
            <a:r>
              <a:rPr lang="es-ES" altLang="es-PR" sz="1200" b="0" dirty="0">
                <a:latin typeface="Times New Roman" pitchFamily="18" charset="0"/>
              </a:rPr>
              <a:t>:</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13),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13" name="Picture 12" descr="A person on a tennis court&#10;&#10;Description automatically generated">
            <a:extLst>
              <a:ext uri="{FF2B5EF4-FFF2-40B4-BE49-F238E27FC236}">
                <a16:creationId xmlns:a16="http://schemas.microsoft.com/office/drawing/2014/main" id="{7CB743F6-0BD4-4CBC-B9CB-F515175C4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404664"/>
            <a:ext cx="3199673" cy="5688309"/>
          </a:xfrm>
          <a:prstGeom prst="rect">
            <a:avLst/>
          </a:prstGeom>
          <a:effectLst>
            <a:softEdge rad="317500"/>
          </a:effectLst>
        </p:spPr>
      </p:pic>
    </p:spTree>
    <p:custDataLst>
      <p:tags r:id="rId1"/>
    </p:custDataLst>
    <p:extLst>
      <p:ext uri="{BB962C8B-B14F-4D97-AF65-F5344CB8AC3E}">
        <p14:creationId xmlns:p14="http://schemas.microsoft.com/office/powerpoint/2010/main" val="2313824973"/>
      </p:ext>
    </p:extLst>
  </p:cSld>
  <p:clrMapOvr>
    <a:masterClrMapping/>
  </p:clrMapOvr>
  <p:transition spd="slow">
    <p:wipe dir="u"/>
    <p:sndAc>
      <p:stSnd>
        <p:snd r:embed="rId4" name="whoosh.wav"/>
      </p:stSnd>
    </p:sndAc>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B1A9C3E6-D8C8-4494-BE32-ACAB2F5774D6}"/>
              </a:ext>
            </a:extLst>
          </p:cNvPr>
          <p:cNvSpPr>
            <a:spLocks noChangeArrowheads="1"/>
          </p:cNvSpPr>
          <p:nvPr/>
        </p:nvSpPr>
        <p:spPr bwMode="auto">
          <a:xfrm>
            <a:off x="3059832" y="908720"/>
            <a:ext cx="518457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5500"/>
              </a:lnSpc>
            </a:pPr>
            <a:r>
              <a:rPr lang="en-US" altLang="es-PR" sz="4000" dirty="0">
                <a:solidFill>
                  <a:srgbClr val="484876"/>
                </a:solidFill>
                <a:effectLst>
                  <a:outerShdw blurRad="38100" dist="38100" dir="2700000" algn="tl">
                    <a:srgbClr val="C0C0C0"/>
                  </a:outerShdw>
                </a:effectLst>
                <a:latin typeface="Arial Black" pitchFamily="34" charset="0"/>
              </a:rPr>
              <a:t>CARGAS</a:t>
            </a:r>
          </a:p>
          <a:p>
            <a:pPr eaLnBrk="0" hangingPunct="0">
              <a:lnSpc>
                <a:spcPts val="5500"/>
              </a:lnSpc>
            </a:pPr>
            <a:r>
              <a:rPr lang="en-US" altLang="es-PR" sz="4000" dirty="0">
                <a:solidFill>
                  <a:srgbClr val="484876"/>
                </a:solidFill>
                <a:effectLst>
                  <a:outerShdw blurRad="38100" dist="38100" dir="2700000" algn="tl">
                    <a:srgbClr val="C0C0C0"/>
                  </a:outerShdw>
                </a:effectLst>
                <a:latin typeface="Arial Black" pitchFamily="34" charset="0"/>
              </a:rPr>
              <a:t>DE</a:t>
            </a:r>
          </a:p>
          <a:p>
            <a:pPr eaLnBrk="0" hangingPunct="0">
              <a:lnSpc>
                <a:spcPts val="5500"/>
              </a:lnSpc>
            </a:pPr>
            <a:r>
              <a:rPr lang="en-US" altLang="es-PR" sz="4000" dirty="0">
                <a:solidFill>
                  <a:srgbClr val="484876"/>
                </a:solidFill>
                <a:effectLst>
                  <a:outerShdw blurRad="38100" dist="38100" dir="2700000" algn="tl">
                    <a:srgbClr val="C0C0C0"/>
                  </a:outerShdw>
                </a:effectLst>
                <a:latin typeface="Arial Black" pitchFamily="34" charset="0"/>
              </a:rPr>
              <a:t>ENTRENAMIENTO</a:t>
            </a:r>
          </a:p>
        </p:txBody>
      </p:sp>
      <p:sp>
        <p:nvSpPr>
          <p:cNvPr id="7" name="Rectangle 10">
            <a:extLst>
              <a:ext uri="{FF2B5EF4-FFF2-40B4-BE49-F238E27FC236}">
                <a16:creationId xmlns:a16="http://schemas.microsoft.com/office/drawing/2014/main" id="{013C1DCF-22C5-4326-914E-FC4FBED3CDFB}"/>
              </a:ext>
            </a:extLst>
          </p:cNvPr>
          <p:cNvSpPr>
            <a:spLocks noChangeArrowheads="1"/>
          </p:cNvSpPr>
          <p:nvPr/>
        </p:nvSpPr>
        <p:spPr bwMode="auto">
          <a:xfrm>
            <a:off x="3059832" y="2924944"/>
            <a:ext cx="576563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4100"/>
              </a:lnSpc>
              <a:spcBef>
                <a:spcPct val="20000"/>
              </a:spcBef>
            </a:pPr>
            <a:r>
              <a:rPr lang="en-US" altLang="es-PR" sz="2800" b="1" dirty="0">
                <a:latin typeface="Arial" charset="0"/>
                <a:cs typeface="Arial" charset="0"/>
              </a:rPr>
              <a:t>Los </a:t>
            </a:r>
            <a:r>
              <a:rPr lang="en-US" altLang="es-PR" sz="2800" b="1" dirty="0" err="1">
                <a:latin typeface="Arial" charset="0"/>
                <a:cs typeface="Arial" charset="0"/>
              </a:rPr>
              <a:t>estímulos</a:t>
            </a:r>
            <a:r>
              <a:rPr lang="en-US" altLang="es-PR" sz="2800" b="1" dirty="0">
                <a:latin typeface="Arial" charset="0"/>
                <a:cs typeface="Arial" charset="0"/>
              </a:rPr>
              <a:t>, o </a:t>
            </a:r>
            <a:r>
              <a:rPr lang="en-US" altLang="es-PR" sz="2800" b="1" dirty="0" err="1">
                <a:latin typeface="Arial" charset="0"/>
                <a:cs typeface="Arial" charset="0"/>
              </a:rPr>
              <a:t>estresantes</a:t>
            </a:r>
            <a:r>
              <a:rPr lang="en-US" altLang="es-PR" sz="2800" b="1" dirty="0">
                <a:latin typeface="Arial" charset="0"/>
                <a:cs typeface="Arial" charset="0"/>
              </a:rPr>
              <a:t>,</a:t>
            </a:r>
          </a:p>
          <a:p>
            <a:pPr eaLnBrk="0" hangingPunct="0">
              <a:lnSpc>
                <a:spcPts val="4100"/>
              </a:lnSpc>
              <a:spcBef>
                <a:spcPct val="20000"/>
              </a:spcBef>
            </a:pPr>
            <a:r>
              <a:rPr lang="en-US" altLang="es-PR" sz="2800" b="1" dirty="0" err="1">
                <a:latin typeface="Arial" charset="0"/>
                <a:cs typeface="Arial" charset="0"/>
              </a:rPr>
              <a:t>principales</a:t>
            </a:r>
            <a:r>
              <a:rPr lang="en-US" altLang="es-PR" sz="2800" b="1" dirty="0">
                <a:latin typeface="Arial" charset="0"/>
                <a:cs typeface="Arial" charset="0"/>
              </a:rPr>
              <a:t> del </a:t>
            </a:r>
            <a:r>
              <a:rPr lang="en-US" altLang="es-PR" sz="2800" b="1" dirty="0" err="1">
                <a:latin typeface="Arial" charset="0"/>
                <a:cs typeface="Arial" charset="0"/>
              </a:rPr>
              <a:t>programa</a:t>
            </a:r>
            <a:r>
              <a:rPr lang="en-US" altLang="es-PR" sz="2800" b="1" dirty="0">
                <a:latin typeface="Arial" charset="0"/>
                <a:cs typeface="Arial" charset="0"/>
              </a:rPr>
              <a:t> de</a:t>
            </a:r>
          </a:p>
          <a:p>
            <a:pPr eaLnBrk="0" hangingPunct="0">
              <a:lnSpc>
                <a:spcPts val="4100"/>
              </a:lnSpc>
              <a:spcBef>
                <a:spcPct val="20000"/>
              </a:spcBef>
            </a:pPr>
            <a:r>
              <a:rPr lang="en-US" altLang="es-PR" sz="2800" b="1" dirty="0" err="1">
                <a:latin typeface="Arial" charset="0"/>
                <a:cs typeface="Arial" charset="0"/>
              </a:rPr>
              <a:t>entrenamiento</a:t>
            </a:r>
            <a:r>
              <a:rPr lang="en-US" altLang="es-PR" sz="2800" b="1" dirty="0">
                <a:latin typeface="Arial" charset="0"/>
                <a:cs typeface="Arial" charset="0"/>
              </a:rPr>
              <a:t> </a:t>
            </a:r>
            <a:r>
              <a:rPr lang="en-US" altLang="es-PR" sz="2800" b="1" dirty="0" err="1">
                <a:latin typeface="Arial" charset="0"/>
                <a:cs typeface="Arial" charset="0"/>
              </a:rPr>
              <a:t>físico-deportivo</a:t>
            </a:r>
            <a:r>
              <a:rPr lang="en-US" altLang="es-PR" sz="2800" b="1" dirty="0">
                <a:latin typeface="Arial" charset="0"/>
                <a:cs typeface="Arial" charset="0"/>
              </a:rPr>
              <a:t>,</a:t>
            </a:r>
          </a:p>
          <a:p>
            <a:pPr eaLnBrk="0" hangingPunct="0">
              <a:lnSpc>
                <a:spcPts val="4100"/>
              </a:lnSpc>
              <a:spcBef>
                <a:spcPct val="20000"/>
              </a:spcBef>
            </a:pPr>
            <a:r>
              <a:rPr lang="en-US" altLang="es-PR" sz="2800" b="1" dirty="0" err="1">
                <a:latin typeface="Arial" charset="0"/>
                <a:cs typeface="Arial" charset="0"/>
              </a:rPr>
              <a:t>esencialmente</a:t>
            </a:r>
            <a:r>
              <a:rPr lang="en-US" altLang="es-PR" sz="2800" b="1" dirty="0">
                <a:latin typeface="Arial" charset="0"/>
                <a:cs typeface="Arial" charset="0"/>
              </a:rPr>
              <a:t> </a:t>
            </a:r>
            <a:r>
              <a:rPr lang="en-US" altLang="es-PR" sz="2800" b="1" dirty="0" err="1">
                <a:latin typeface="Arial" charset="0"/>
                <a:cs typeface="Arial" charset="0"/>
              </a:rPr>
              <a:t>distinguidos</a:t>
            </a:r>
            <a:endParaRPr lang="en-US" altLang="es-PR" sz="2800" b="1" dirty="0">
              <a:latin typeface="Arial" charset="0"/>
              <a:cs typeface="Arial" charset="0"/>
            </a:endParaRPr>
          </a:p>
          <a:p>
            <a:pPr eaLnBrk="0" hangingPunct="0">
              <a:lnSpc>
                <a:spcPts val="4100"/>
              </a:lnSpc>
              <a:spcBef>
                <a:spcPct val="20000"/>
              </a:spcBef>
            </a:pPr>
            <a:r>
              <a:rPr lang="en-US" altLang="es-PR" sz="2800" b="1" dirty="0" err="1">
                <a:latin typeface="Arial" charset="0"/>
                <a:cs typeface="Arial" charset="0"/>
              </a:rPr>
              <a:t>como</a:t>
            </a:r>
            <a:r>
              <a:rPr lang="en-US" altLang="es-PR" sz="2800" b="1" dirty="0">
                <a:latin typeface="Arial" charset="0"/>
                <a:cs typeface="Arial" charset="0"/>
              </a:rPr>
              <a:t> la </a:t>
            </a:r>
            <a:r>
              <a:rPr lang="en-US" altLang="es-PR" sz="2800" b="1" i="1" dirty="0" err="1">
                <a:solidFill>
                  <a:srgbClr val="FF0000"/>
                </a:solidFill>
                <a:effectLst>
                  <a:outerShdw blurRad="38100" dist="38100" dir="2700000" algn="tl">
                    <a:srgbClr val="000000">
                      <a:alpha val="43137"/>
                    </a:srgbClr>
                  </a:outerShdw>
                </a:effectLst>
                <a:latin typeface="Arial" charset="0"/>
                <a:cs typeface="Arial" charset="0"/>
              </a:rPr>
              <a:t>intensidad</a:t>
            </a:r>
            <a:r>
              <a:rPr lang="en-US" altLang="es-PR" sz="2800" b="1" dirty="0">
                <a:latin typeface="Arial" charset="0"/>
                <a:cs typeface="Arial" charset="0"/>
              </a:rPr>
              <a:t> y el </a:t>
            </a:r>
            <a:r>
              <a:rPr lang="en-US" altLang="es-PR" sz="2800" b="1" i="1" dirty="0" err="1">
                <a:solidFill>
                  <a:srgbClr val="FF0000"/>
                </a:solidFill>
                <a:effectLst>
                  <a:outerShdw blurRad="38100" dist="38100" dir="2700000" algn="tl">
                    <a:srgbClr val="000000">
                      <a:alpha val="43137"/>
                    </a:srgbClr>
                  </a:outerShdw>
                </a:effectLst>
                <a:latin typeface="Arial" charset="0"/>
                <a:cs typeface="Arial" charset="0"/>
              </a:rPr>
              <a:t>volumen</a:t>
            </a:r>
            <a:endParaRPr lang="en-US" altLang="es-PR" sz="2800" b="1" i="1" dirty="0">
              <a:solidFill>
                <a:srgbClr val="FF0000"/>
              </a:solidFill>
              <a:effectLst>
                <a:outerShdw blurRad="38100" dist="38100" dir="2700000" algn="tl">
                  <a:srgbClr val="000000">
                    <a:alpha val="43137"/>
                  </a:srgbClr>
                </a:outerShdw>
              </a:effectLst>
              <a:latin typeface="Arial" charset="0"/>
              <a:cs typeface="Arial" charset="0"/>
            </a:endParaRPr>
          </a:p>
        </p:txBody>
      </p:sp>
      <p:sp>
        <p:nvSpPr>
          <p:cNvPr id="8" name="Text Box 6">
            <a:extLst>
              <a:ext uri="{FF2B5EF4-FFF2-40B4-BE49-F238E27FC236}">
                <a16:creationId xmlns:a16="http://schemas.microsoft.com/office/drawing/2014/main" id="{578DFC3C-5435-43B2-AECD-33CB1CF7B316}"/>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(pp. 8),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9" name="Picture 8" descr="A person with a football ball on a field&#10;&#10;Description automatically generated">
            <a:extLst>
              <a:ext uri="{FF2B5EF4-FFF2-40B4-BE49-F238E27FC236}">
                <a16:creationId xmlns:a16="http://schemas.microsoft.com/office/drawing/2014/main" id="{BFAFCA3E-3837-4A14-A9A8-D5B266AC8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514" y="525783"/>
            <a:ext cx="2710318" cy="5607553"/>
          </a:xfrm>
          <a:prstGeom prst="rect">
            <a:avLst/>
          </a:prstGeom>
          <a:effectLst>
            <a:softEdge rad="317500"/>
          </a:effectLst>
        </p:spPr>
      </p:pic>
    </p:spTree>
    <p:custDataLst>
      <p:tags r:id="rId1"/>
    </p:custDataLst>
    <p:extLst>
      <p:ext uri="{BB962C8B-B14F-4D97-AF65-F5344CB8AC3E}">
        <p14:creationId xmlns:p14="http://schemas.microsoft.com/office/powerpoint/2010/main" val="2837835883"/>
      </p:ext>
    </p:extLst>
  </p:cSld>
  <p:clrMapOvr>
    <a:masterClrMapping/>
  </p:clrMapOvr>
  <p:transition spd="slow">
    <p:wipe dir="u"/>
    <p:sndAc>
      <p:stSnd>
        <p:snd r:embed="rId4" name="whoosh.wav"/>
      </p:stSnd>
    </p:sndAc>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86261"/>
            <a:ext cx="3168352" cy="4763019"/>
          </a:xfrm>
          <a:prstGeom prst="rect">
            <a:avLst/>
          </a:prstGeom>
        </p:spPr>
      </p:pic>
      <p:sp>
        <p:nvSpPr>
          <p:cNvPr id="6" name="Rectangle 7"/>
          <p:cNvSpPr>
            <a:spLocks noChangeArrowheads="1"/>
          </p:cNvSpPr>
          <p:nvPr/>
        </p:nvSpPr>
        <p:spPr bwMode="auto">
          <a:xfrm>
            <a:off x="3459980" y="836712"/>
            <a:ext cx="5648524"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2600" b="0" dirty="0">
                <a:solidFill>
                  <a:srgbClr val="484876"/>
                </a:solidFill>
                <a:effectLst>
                  <a:outerShdw blurRad="38100" dist="38100" dir="2700000" algn="tl">
                    <a:srgbClr val="C0C0C0"/>
                  </a:outerShdw>
                </a:effectLst>
                <a:latin typeface="Arial Black" pitchFamily="34" charset="0"/>
              </a:rPr>
              <a:t>PRUEBAS DE LABORATORIO</a:t>
            </a:r>
            <a:endParaRPr lang="en-US" altLang="es-PR" sz="2600" b="0" i="1" dirty="0">
              <a:solidFill>
                <a:srgbClr val="484876"/>
              </a:solidFill>
              <a:effectLst>
                <a:outerShdw blurRad="38100" dist="38100" dir="2700000" algn="tl">
                  <a:srgbClr val="C0C0C0"/>
                </a:outerShdw>
              </a:effectLst>
              <a:latin typeface="Arial Black" pitchFamily="34" charset="0"/>
            </a:endParaRPr>
          </a:p>
        </p:txBody>
      </p:sp>
      <p:sp>
        <p:nvSpPr>
          <p:cNvPr id="7" name="Rectangle 8"/>
          <p:cNvSpPr>
            <a:spLocks noChangeArrowheads="1"/>
          </p:cNvSpPr>
          <p:nvPr/>
        </p:nvSpPr>
        <p:spPr bwMode="auto">
          <a:xfrm>
            <a:off x="3491880" y="1412776"/>
            <a:ext cx="5400600" cy="482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2400" b="1" dirty="0">
                <a:latin typeface="Arial" charset="0"/>
                <a:cs typeface="Arial" charset="0"/>
              </a:rPr>
              <a:t>Representan aquellas evaluaciones</a:t>
            </a:r>
          </a:p>
          <a:p>
            <a:pPr eaLnBrk="0" hangingPunct="0">
              <a:lnSpc>
                <a:spcPct val="90000"/>
              </a:lnSpc>
              <a:spcBef>
                <a:spcPct val="20000"/>
              </a:spcBef>
            </a:pPr>
            <a:r>
              <a:rPr lang="es-ES" altLang="es-PR" sz="2400" b="1" dirty="0">
                <a:latin typeface="Arial" charset="0"/>
                <a:cs typeface="Arial" charset="0"/>
              </a:rPr>
              <a:t>sofisticadas, de elevado costo,</a:t>
            </a:r>
          </a:p>
          <a:p>
            <a:pPr eaLnBrk="0" hangingPunct="0">
              <a:lnSpc>
                <a:spcPct val="90000"/>
              </a:lnSpc>
              <a:spcBef>
                <a:spcPct val="20000"/>
              </a:spcBef>
            </a:pPr>
            <a:r>
              <a:rPr lang="es-ES" altLang="es-PR" sz="2400" b="1" dirty="0">
                <a:latin typeface="Arial" charset="0"/>
                <a:cs typeface="Arial" charset="0"/>
              </a:rPr>
              <a:t>que se administran en un ambiente</a:t>
            </a:r>
          </a:p>
          <a:p>
            <a:pPr eaLnBrk="0" hangingPunct="0">
              <a:lnSpc>
                <a:spcPct val="90000"/>
              </a:lnSpc>
              <a:spcBef>
                <a:spcPct val="20000"/>
              </a:spcBef>
            </a:pPr>
            <a:r>
              <a:rPr lang="es-ES" altLang="es-PR" sz="2400" b="1" dirty="0">
                <a:latin typeface="Arial" charset="0"/>
                <a:cs typeface="Arial" charset="0"/>
              </a:rPr>
              <a:t>controlado, las cuales incorporan</a:t>
            </a:r>
          </a:p>
          <a:p>
            <a:pPr eaLnBrk="0" hangingPunct="0">
              <a:lnSpc>
                <a:spcPct val="90000"/>
              </a:lnSpc>
              <a:spcBef>
                <a:spcPct val="20000"/>
              </a:spcBef>
            </a:pPr>
            <a:r>
              <a:rPr lang="es-ES" altLang="es-PR" sz="2400" b="1" dirty="0">
                <a:latin typeface="Arial" charset="0"/>
                <a:cs typeface="Arial" charset="0"/>
              </a:rPr>
              <a:t>protocolos y equipos dirigidas a la</a:t>
            </a:r>
          </a:p>
          <a:p>
            <a:pPr eaLnBrk="0" hangingPunct="0">
              <a:lnSpc>
                <a:spcPct val="90000"/>
              </a:lnSpc>
              <a:spcBef>
                <a:spcPct val="20000"/>
              </a:spcBef>
            </a:pPr>
            <a:r>
              <a:rPr lang="es-ES" altLang="es-PR" sz="2400" b="1" dirty="0">
                <a:latin typeface="Arial" charset="0"/>
                <a:cs typeface="Arial" charset="0"/>
              </a:rPr>
              <a:t>medición de cualidades</a:t>
            </a:r>
          </a:p>
          <a:p>
            <a:pPr eaLnBrk="0" hangingPunct="0">
              <a:lnSpc>
                <a:spcPct val="90000"/>
              </a:lnSpc>
              <a:spcBef>
                <a:spcPct val="20000"/>
              </a:spcBef>
            </a:pPr>
            <a:r>
              <a:rPr lang="es-ES" altLang="es-PR" sz="2400" b="1" dirty="0">
                <a:latin typeface="Arial" charset="0"/>
                <a:cs typeface="Arial" charset="0"/>
              </a:rPr>
              <a:t>físicas/fisiológicas particulares o,</a:t>
            </a:r>
          </a:p>
          <a:p>
            <a:pPr eaLnBrk="0" hangingPunct="0">
              <a:lnSpc>
                <a:spcPct val="90000"/>
              </a:lnSpc>
              <a:spcBef>
                <a:spcPct val="20000"/>
              </a:spcBef>
            </a:pPr>
            <a:r>
              <a:rPr lang="es-ES" altLang="es-PR" sz="2400" b="1" dirty="0">
                <a:latin typeface="Arial" charset="0"/>
                <a:cs typeface="Arial" charset="0"/>
              </a:rPr>
              <a:t>simplemente, simular una actividad</a:t>
            </a:r>
          </a:p>
          <a:p>
            <a:pPr eaLnBrk="0" hangingPunct="0">
              <a:lnSpc>
                <a:spcPct val="90000"/>
              </a:lnSpc>
              <a:spcBef>
                <a:spcPct val="20000"/>
              </a:spcBef>
            </a:pPr>
            <a:r>
              <a:rPr lang="es-ES" altLang="es-PR" sz="2400" b="1" dirty="0">
                <a:latin typeface="Arial" charset="0"/>
                <a:cs typeface="Arial" charset="0"/>
              </a:rPr>
              <a:t>competitiva del atleta intentan</a:t>
            </a:r>
          </a:p>
          <a:p>
            <a:pPr eaLnBrk="0" hangingPunct="0">
              <a:lnSpc>
                <a:spcPct val="90000"/>
              </a:lnSpc>
              <a:spcBef>
                <a:spcPct val="20000"/>
              </a:spcBef>
            </a:pPr>
            <a:r>
              <a:rPr lang="es-ES" altLang="es-PR" sz="2400" b="1" dirty="0">
                <a:latin typeface="Arial" charset="0"/>
                <a:cs typeface="Arial" charset="0"/>
              </a:rPr>
              <a:t>simular un movimiento humano</a:t>
            </a:r>
          </a:p>
          <a:p>
            <a:pPr eaLnBrk="0" hangingPunct="0">
              <a:lnSpc>
                <a:spcPct val="90000"/>
              </a:lnSpc>
              <a:spcBef>
                <a:spcPct val="20000"/>
              </a:spcBef>
            </a:pPr>
            <a:r>
              <a:rPr lang="es-ES" altLang="es-PR" sz="2400" b="1" dirty="0">
                <a:latin typeface="Arial" charset="0"/>
                <a:cs typeface="Arial" charset="0"/>
              </a:rPr>
              <a:t>particular, o una actividad</a:t>
            </a:r>
          </a:p>
          <a:p>
            <a:pPr eaLnBrk="0" hangingPunct="0">
              <a:lnSpc>
                <a:spcPct val="90000"/>
              </a:lnSpc>
              <a:spcBef>
                <a:spcPct val="20000"/>
              </a:spcBef>
            </a:pPr>
            <a:r>
              <a:rPr lang="es-ES" altLang="es-PR" sz="2400" b="1" dirty="0">
                <a:latin typeface="Arial" charset="0"/>
                <a:cs typeface="Arial" charset="0"/>
              </a:rPr>
              <a:t>competitiva de un atleta</a:t>
            </a:r>
          </a:p>
        </p:txBody>
      </p:sp>
    </p:spTree>
    <p:extLst>
      <p:ext uri="{BB962C8B-B14F-4D97-AF65-F5344CB8AC3E}">
        <p14:creationId xmlns:p14="http://schemas.microsoft.com/office/powerpoint/2010/main" val="6342928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82" name="Picture 2" descr="Resistance_Dumbells_Woman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620713"/>
            <a:ext cx="3908425" cy="5970587"/>
          </a:xfrm>
          <a:prstGeom prst="rect">
            <a:avLst/>
          </a:prstGeom>
          <a:noFill/>
          <a:extLst>
            <a:ext uri="{909E8E84-426E-40DD-AFC4-6F175D3DCCD1}">
              <a14:hiddenFill xmlns:a14="http://schemas.microsoft.com/office/drawing/2010/main">
                <a:solidFill>
                  <a:srgbClr val="FFFFFF"/>
                </a:solidFill>
              </a14:hiddenFill>
            </a:ext>
          </a:extLst>
        </p:spPr>
      </p:pic>
      <p:sp>
        <p:nvSpPr>
          <p:cNvPr id="2222083" name="Rectangle 3"/>
          <p:cNvSpPr>
            <a:spLocks noChangeArrowheads="1"/>
          </p:cNvSpPr>
          <p:nvPr/>
        </p:nvSpPr>
        <p:spPr bwMode="auto">
          <a:xfrm>
            <a:off x="4356100" y="877888"/>
            <a:ext cx="41767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7200" b="0">
                <a:solidFill>
                  <a:srgbClr val="484876"/>
                </a:solidFill>
                <a:effectLst>
                  <a:outerShdw blurRad="38100" dist="38100" dir="2700000" algn="tl">
                    <a:srgbClr val="C0C0C0"/>
                  </a:outerShdw>
                </a:effectLst>
                <a:latin typeface="Arial Black" pitchFamily="34" charset="0"/>
              </a:rPr>
              <a:t>SALUD</a:t>
            </a:r>
          </a:p>
        </p:txBody>
      </p:sp>
      <p:sp>
        <p:nvSpPr>
          <p:cNvPr id="2222084" name="Rectangle 4"/>
          <p:cNvSpPr>
            <a:spLocks noChangeArrowheads="1"/>
          </p:cNvSpPr>
          <p:nvPr/>
        </p:nvSpPr>
        <p:spPr bwMode="auto">
          <a:xfrm>
            <a:off x="4429125" y="2060575"/>
            <a:ext cx="431958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3700">
                <a:latin typeface="Arial" charset="0"/>
                <a:cs typeface="Arial" charset="0"/>
              </a:rPr>
              <a:t>La integración</a:t>
            </a:r>
          </a:p>
          <a:p>
            <a:pPr eaLnBrk="0" hangingPunct="0">
              <a:spcBef>
                <a:spcPct val="20000"/>
              </a:spcBef>
            </a:pPr>
            <a:r>
              <a:rPr lang="en-US" altLang="es-PR" sz="3700">
                <a:latin typeface="Arial" charset="0"/>
                <a:cs typeface="Arial" charset="0"/>
              </a:rPr>
              <a:t>efectiva de las</a:t>
            </a:r>
          </a:p>
          <a:p>
            <a:pPr eaLnBrk="0" hangingPunct="0">
              <a:spcBef>
                <a:spcPct val="20000"/>
              </a:spcBef>
            </a:pPr>
            <a:r>
              <a:rPr lang="en-US" altLang="es-PR" sz="3700">
                <a:latin typeface="Arial" charset="0"/>
                <a:cs typeface="Arial" charset="0"/>
              </a:rPr>
              <a:t>siete dimensiones</a:t>
            </a:r>
          </a:p>
          <a:p>
            <a:pPr eaLnBrk="0" hangingPunct="0">
              <a:spcBef>
                <a:spcPct val="20000"/>
              </a:spcBef>
            </a:pPr>
            <a:r>
              <a:rPr lang="en-US" altLang="es-PR" sz="3700">
                <a:latin typeface="Arial" charset="0"/>
                <a:cs typeface="Arial" charset="0"/>
              </a:rPr>
              <a:t>de la salud en la</a:t>
            </a:r>
          </a:p>
          <a:p>
            <a:pPr eaLnBrk="0" hangingPunct="0">
              <a:spcBef>
                <a:spcPct val="20000"/>
              </a:spcBef>
            </a:pPr>
            <a:r>
              <a:rPr lang="en-US" altLang="es-PR" sz="3700" b="0" i="1">
                <a:solidFill>
                  <a:srgbClr val="660033"/>
                </a:solidFill>
                <a:effectLst>
                  <a:outerShdw blurRad="38100" dist="38100" dir="2700000" algn="tl">
                    <a:srgbClr val="C0C0C0"/>
                  </a:outerShdw>
                </a:effectLst>
                <a:latin typeface="Arial Black" pitchFamily="34" charset="0"/>
                <a:cs typeface="Arial" charset="0"/>
              </a:rPr>
              <a:t>calidad de vida</a:t>
            </a:r>
          </a:p>
          <a:p>
            <a:pPr eaLnBrk="0" hangingPunct="0">
              <a:spcBef>
                <a:spcPct val="20000"/>
              </a:spcBef>
            </a:pPr>
            <a:r>
              <a:rPr lang="en-US" altLang="es-PR" sz="3700">
                <a:latin typeface="Arial" charset="0"/>
                <a:cs typeface="Arial" charset="0"/>
              </a:rPr>
              <a:t>de las personas</a:t>
            </a:r>
            <a:endParaRPr lang="en-US" altLang="es-PR" sz="3700" i="1">
              <a:solidFill>
                <a:srgbClr val="660033"/>
              </a:solidFill>
              <a:effectLst>
                <a:outerShdw blurRad="38100" dist="38100" dir="2700000" algn="tl">
                  <a:srgbClr val="C0C0C0"/>
                </a:outerShdw>
              </a:effectLst>
              <a:latin typeface="Arial Black" pitchFamily="34" charset="0"/>
              <a:cs typeface="Arial" charset="0"/>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16E3CE83-EFDE-4A80-83D9-090F5F6FC5B2}"/>
              </a:ext>
            </a:extLst>
          </p:cNvPr>
          <p:cNvSpPr>
            <a:spLocks noChangeArrowheads="1"/>
          </p:cNvSpPr>
          <p:nvPr/>
        </p:nvSpPr>
        <p:spPr bwMode="auto">
          <a:xfrm>
            <a:off x="5311156" y="1642114"/>
            <a:ext cx="3528392"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200" dirty="0">
                <a:solidFill>
                  <a:srgbClr val="484876"/>
                </a:solidFill>
                <a:effectLst>
                  <a:outerShdw blurRad="38100" dist="38100" dir="2700000" algn="tl">
                    <a:srgbClr val="C0C0C0"/>
                  </a:outerShdw>
                </a:effectLst>
                <a:latin typeface="Arial Black" pitchFamily="34" charset="0"/>
              </a:rPr>
              <a:t>DESTREZA</a:t>
            </a:r>
          </a:p>
        </p:txBody>
      </p:sp>
      <p:sp>
        <p:nvSpPr>
          <p:cNvPr id="7" name="Rectangle 10">
            <a:extLst>
              <a:ext uri="{FF2B5EF4-FFF2-40B4-BE49-F238E27FC236}">
                <a16:creationId xmlns:a16="http://schemas.microsoft.com/office/drawing/2014/main" id="{0F9A7EF5-8EEA-4D11-B347-B7A5CA691AEC}"/>
              </a:ext>
            </a:extLst>
          </p:cNvPr>
          <p:cNvSpPr>
            <a:spLocks noChangeArrowheads="1"/>
          </p:cNvSpPr>
          <p:nvPr/>
        </p:nvSpPr>
        <p:spPr bwMode="auto">
          <a:xfrm>
            <a:off x="304452" y="4057701"/>
            <a:ext cx="8372004" cy="178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4000"/>
              </a:lnSpc>
              <a:spcBef>
                <a:spcPct val="20000"/>
              </a:spcBef>
            </a:pPr>
            <a:r>
              <a:rPr lang="en-US" altLang="es-PR" sz="4000" b="1" dirty="0" err="1">
                <a:latin typeface="Arial" charset="0"/>
                <a:cs typeface="Arial" charset="0"/>
              </a:rPr>
              <a:t>Todo</a:t>
            </a:r>
            <a:r>
              <a:rPr lang="en-US" altLang="es-PR" sz="4000" b="1" dirty="0">
                <a:latin typeface="Arial" charset="0"/>
                <a:cs typeface="Arial" charset="0"/>
              </a:rPr>
              <a:t> </a:t>
            </a:r>
            <a:r>
              <a:rPr lang="en-US" altLang="es-PR" sz="4000" b="1" dirty="0" err="1">
                <a:latin typeface="Arial" charset="0"/>
                <a:cs typeface="Arial" charset="0"/>
              </a:rPr>
              <a:t>tipo</a:t>
            </a:r>
            <a:r>
              <a:rPr lang="en-US" altLang="es-PR" sz="4000" b="1" dirty="0">
                <a:latin typeface="Arial" charset="0"/>
                <a:cs typeface="Arial" charset="0"/>
              </a:rPr>
              <a:t> de </a:t>
            </a:r>
            <a:r>
              <a:rPr lang="en-US" altLang="es-PR" sz="4000" b="1" i="1" dirty="0" err="1">
                <a:solidFill>
                  <a:srgbClr val="FF0000"/>
                </a:solidFill>
                <a:effectLst>
                  <a:outerShdw blurRad="38100" dist="38100" dir="2700000" algn="tl">
                    <a:srgbClr val="000000">
                      <a:alpha val="43137"/>
                    </a:srgbClr>
                  </a:outerShdw>
                </a:effectLst>
                <a:latin typeface="Arial" charset="0"/>
                <a:cs typeface="Arial" charset="0"/>
              </a:rPr>
              <a:t>actividad</a:t>
            </a:r>
            <a:r>
              <a:rPr lang="en-US" altLang="es-PR" sz="4000" b="1" dirty="0">
                <a:latin typeface="Arial" charset="0"/>
                <a:cs typeface="Arial" charset="0"/>
              </a:rPr>
              <a:t>, o </a:t>
            </a:r>
            <a:r>
              <a:rPr lang="en-US" altLang="es-PR" sz="4000" b="1" dirty="0" err="1">
                <a:latin typeface="Arial" charset="0"/>
                <a:cs typeface="Arial" charset="0"/>
              </a:rPr>
              <a:t>tarea</a:t>
            </a:r>
            <a:r>
              <a:rPr lang="en-US" altLang="es-PR" sz="4000" b="1" dirty="0">
                <a:latin typeface="Arial" charset="0"/>
                <a:cs typeface="Arial" charset="0"/>
              </a:rPr>
              <a:t>,</a:t>
            </a:r>
          </a:p>
          <a:p>
            <a:pPr algn="ctr" eaLnBrk="0" hangingPunct="0">
              <a:lnSpc>
                <a:spcPts val="4000"/>
              </a:lnSpc>
              <a:spcBef>
                <a:spcPct val="20000"/>
              </a:spcBef>
            </a:pPr>
            <a:r>
              <a:rPr lang="en-US" altLang="es-PR" sz="4000" b="1" dirty="0" err="1">
                <a:latin typeface="Arial" charset="0"/>
                <a:cs typeface="Arial" charset="0"/>
              </a:rPr>
              <a:t>caracterizada</a:t>
            </a:r>
            <a:r>
              <a:rPr lang="en-US" altLang="es-PR" sz="4000" b="1" dirty="0">
                <a:latin typeface="Arial" charset="0"/>
                <a:cs typeface="Arial" charset="0"/>
              </a:rPr>
              <a:t> por </a:t>
            </a:r>
            <a:r>
              <a:rPr lang="en-US" altLang="es-PR" sz="4000" b="1" dirty="0" err="1">
                <a:latin typeface="Arial" charset="0"/>
                <a:cs typeface="Arial" charset="0"/>
              </a:rPr>
              <a:t>contemplar</a:t>
            </a:r>
            <a:endParaRPr lang="en-US" altLang="es-PR" sz="4000" b="1" dirty="0">
              <a:latin typeface="Arial" charset="0"/>
              <a:cs typeface="Arial" charset="0"/>
            </a:endParaRPr>
          </a:p>
          <a:p>
            <a:pPr algn="ctr" eaLnBrk="0" hangingPunct="0">
              <a:lnSpc>
                <a:spcPts val="4000"/>
              </a:lnSpc>
              <a:spcBef>
                <a:spcPct val="20000"/>
              </a:spcBef>
            </a:pPr>
            <a:r>
              <a:rPr lang="en-US" altLang="es-PR" sz="4000" b="1" dirty="0">
                <a:latin typeface="Arial" charset="0"/>
                <a:cs typeface="Arial" charset="0"/>
              </a:rPr>
              <a:t>un </a:t>
            </a:r>
            <a:r>
              <a:rPr lang="en-US" altLang="es-PR" sz="4000" b="1" i="1" dirty="0" err="1">
                <a:solidFill>
                  <a:srgbClr val="FF0000"/>
                </a:solidFill>
                <a:effectLst>
                  <a:outerShdw blurRad="38100" dist="38100" dir="2700000" algn="tl">
                    <a:srgbClr val="000000">
                      <a:alpha val="43137"/>
                    </a:srgbClr>
                  </a:outerShdw>
                </a:effectLst>
                <a:latin typeface="Arial" charset="0"/>
                <a:cs typeface="Arial" charset="0"/>
              </a:rPr>
              <a:t>propósito</a:t>
            </a:r>
            <a:r>
              <a:rPr lang="en-US" altLang="es-PR" sz="4000" b="1" dirty="0">
                <a:latin typeface="Arial" charset="0"/>
                <a:cs typeface="Arial" charset="0"/>
              </a:rPr>
              <a:t> o </a:t>
            </a:r>
            <a:r>
              <a:rPr lang="en-US" altLang="es-PR" sz="4000" b="1" i="1" dirty="0">
                <a:solidFill>
                  <a:srgbClr val="FF0000"/>
                </a:solidFill>
                <a:effectLst>
                  <a:outerShdw blurRad="38100" dist="38100" dir="2700000" algn="tl">
                    <a:srgbClr val="000000">
                      <a:alpha val="43137"/>
                    </a:srgbClr>
                  </a:outerShdw>
                </a:effectLst>
                <a:latin typeface="Arial" charset="0"/>
                <a:cs typeface="Arial" charset="0"/>
              </a:rPr>
              <a:t>meta</a:t>
            </a:r>
            <a:endParaRPr lang="en-US" altLang="es-PR" sz="4000" b="1" i="1" dirty="0">
              <a:solidFill>
                <a:srgbClr val="FF0000"/>
              </a:solidFill>
              <a:effectLst>
                <a:outerShdw blurRad="38100" dist="38100" dir="2700000" algn="tl">
                  <a:srgbClr val="000000">
                    <a:alpha val="43137"/>
                  </a:srgbClr>
                </a:outerShdw>
              </a:effectLst>
              <a:latin typeface="Arial Black" pitchFamily="34" charset="0"/>
              <a:cs typeface="Arial" charset="0"/>
            </a:endParaRPr>
          </a:p>
        </p:txBody>
      </p:sp>
      <p:pic>
        <p:nvPicPr>
          <p:cNvPr id="8" name="Picture 7">
            <a:extLst>
              <a:ext uri="{FF2B5EF4-FFF2-40B4-BE49-F238E27FC236}">
                <a16:creationId xmlns:a16="http://schemas.microsoft.com/office/drawing/2014/main" id="{5666BBB3-22ED-4B58-87F8-6FF27FA90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452" y="692696"/>
            <a:ext cx="5125281" cy="3194980"/>
          </a:xfrm>
          <a:prstGeom prst="rect">
            <a:avLst/>
          </a:prstGeom>
          <a:effectLst>
            <a:softEdge rad="317500"/>
          </a:effectLst>
        </p:spPr>
      </p:pic>
      <p:sp>
        <p:nvSpPr>
          <p:cNvPr id="9" name="Text Box 6">
            <a:extLst>
              <a:ext uri="{FF2B5EF4-FFF2-40B4-BE49-F238E27FC236}">
                <a16:creationId xmlns:a16="http://schemas.microsoft.com/office/drawing/2014/main" id="{27C4FFBE-EEB9-4933-B15A-B5F46D929786}"/>
              </a:ext>
            </a:extLst>
          </p:cNvPr>
          <p:cNvSpPr txBox="1">
            <a:spLocks noChangeArrowheads="1"/>
          </p:cNvSpPr>
          <p:nvPr/>
        </p:nvSpPr>
        <p:spPr bwMode="auto">
          <a:xfrm>
            <a:off x="323726" y="6021388"/>
            <a:ext cx="871277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Adaptado de</a:t>
            </a:r>
            <a:r>
              <a:rPr lang="en-US" altLang="es-PR" sz="1200" dirty="0">
                <a:latin typeface="Times New Roman" pitchFamily="18" charset="0"/>
              </a:rPr>
              <a:t>: </a:t>
            </a:r>
            <a:r>
              <a:rPr lang="en-US" altLang="es-PR" sz="1200" b="1" i="1" dirty="0">
                <a:latin typeface="Times New Roman" pitchFamily="18" charset="0"/>
              </a:rPr>
              <a:t>Motor Learning and Control</a:t>
            </a:r>
            <a:r>
              <a:rPr lang="en-US" altLang="es-PR" sz="1200" i="1" dirty="0">
                <a:latin typeface="Times New Roman" pitchFamily="18" charset="0"/>
              </a:rPr>
              <a:t>. 8va</a:t>
            </a:r>
            <a:r>
              <a:rPr lang="en-US" altLang="es-PR" sz="1200" dirty="0">
                <a:latin typeface="Times New Roman" pitchFamily="18" charset="0"/>
              </a:rPr>
              <a:t> ed., (pp. 5, 442), por R. A. Magill, 2007, New York, NY: McGraw-Hill Companies, Inc. Copyright 2007 por: The McGraw-Hill Companies, Inc.</a:t>
            </a:r>
          </a:p>
        </p:txBody>
      </p:sp>
    </p:spTree>
    <p:custDataLst>
      <p:tags r:id="rId1"/>
    </p:custDataLst>
    <p:extLst>
      <p:ext uri="{BB962C8B-B14F-4D97-AF65-F5344CB8AC3E}">
        <p14:creationId xmlns:p14="http://schemas.microsoft.com/office/powerpoint/2010/main" val="970240164"/>
      </p:ext>
    </p:extLst>
  </p:cSld>
  <p:clrMapOvr>
    <a:masterClrMapping/>
  </p:clrMapOvr>
  <p:transition spd="slow">
    <p:wipe dir="u"/>
    <p:sndAc>
      <p:stSnd>
        <p:snd r:embed="rId4" name="whoosh.wav"/>
      </p:stSnd>
    </p:sndAc>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Tomado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(p.13,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N</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
        <p:nvSpPr>
          <p:cNvPr id="6" name="Title 1"/>
          <p:cNvSpPr>
            <a:spLocks/>
          </p:cNvSpPr>
          <p:nvPr/>
        </p:nvSpPr>
        <p:spPr bwMode="auto">
          <a:xfrm>
            <a:off x="2737717" y="620688"/>
            <a:ext cx="629877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7" name="Title 1"/>
          <p:cNvSpPr>
            <a:spLocks/>
          </p:cNvSpPr>
          <p:nvPr/>
        </p:nvSpPr>
        <p:spPr bwMode="auto">
          <a:xfrm>
            <a:off x="2737717" y="1556792"/>
            <a:ext cx="6298779"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ENTRENAMIENTO FUNCIONAL</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8" name="Rectangle 7"/>
          <p:cNvSpPr>
            <a:spLocks noChangeArrowheads="1"/>
          </p:cNvSpPr>
          <p:nvPr/>
        </p:nvSpPr>
        <p:spPr bwMode="auto">
          <a:xfrm>
            <a:off x="2771800" y="2036812"/>
            <a:ext cx="6120680" cy="398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4400"/>
              </a:lnSpc>
              <a:spcBef>
                <a:spcPct val="20000"/>
              </a:spcBef>
            </a:pPr>
            <a:r>
              <a:rPr lang="en-US" altLang="es-PR" sz="3700" b="1" dirty="0">
                <a:latin typeface="Arial" charset="0"/>
                <a:cs typeface="Arial" charset="0"/>
              </a:rPr>
              <a:t>Sistema de</a:t>
            </a:r>
          </a:p>
          <a:p>
            <a:pPr eaLnBrk="0" hangingPunct="0">
              <a:lnSpc>
                <a:spcPts val="4400"/>
              </a:lnSpc>
              <a:spcBef>
                <a:spcPct val="20000"/>
              </a:spcBef>
            </a:pPr>
            <a:r>
              <a:rPr lang="en-US" altLang="es-PR" sz="3700" b="1" dirty="0" err="1">
                <a:latin typeface="Arial" charset="0"/>
                <a:cs typeface="Arial" charset="0"/>
              </a:rPr>
              <a:t>acondicionamiento</a:t>
            </a:r>
            <a:r>
              <a:rPr lang="en-US" altLang="es-PR" sz="3700" b="1" dirty="0">
                <a:latin typeface="Arial" charset="0"/>
                <a:cs typeface="Arial" charset="0"/>
              </a:rPr>
              <a:t> </a:t>
            </a:r>
            <a:r>
              <a:rPr lang="en-US" altLang="es-PR" sz="3700" b="1" dirty="0" err="1">
                <a:latin typeface="Arial" charset="0"/>
                <a:cs typeface="Arial" charset="0"/>
              </a:rPr>
              <a:t>físico</a:t>
            </a:r>
            <a:endParaRPr lang="en-US" altLang="es-PR" sz="3700" b="1" dirty="0">
              <a:latin typeface="Arial" charset="0"/>
              <a:cs typeface="Arial" charset="0"/>
            </a:endParaRPr>
          </a:p>
          <a:p>
            <a:pPr eaLnBrk="0" hangingPunct="0">
              <a:lnSpc>
                <a:spcPts val="4400"/>
              </a:lnSpc>
              <a:spcBef>
                <a:spcPct val="20000"/>
              </a:spcBef>
            </a:pPr>
            <a:r>
              <a:rPr lang="en-US" altLang="es-PR" sz="3700" b="1" dirty="0" err="1">
                <a:latin typeface="Arial" charset="0"/>
                <a:cs typeface="Arial" charset="0"/>
              </a:rPr>
              <a:t>dirigido</a:t>
            </a:r>
            <a:r>
              <a:rPr lang="en-US" altLang="es-PR" sz="3700" b="1" dirty="0">
                <a:latin typeface="Arial" charset="0"/>
                <a:cs typeface="Arial" charset="0"/>
              </a:rPr>
              <a:t> a </a:t>
            </a:r>
            <a:r>
              <a:rPr lang="en-US" altLang="es-PR" sz="3700" b="1" dirty="0" err="1">
                <a:latin typeface="Arial" charset="0"/>
                <a:cs typeface="Arial" charset="0"/>
              </a:rPr>
              <a:t>llevar</a:t>
            </a:r>
            <a:r>
              <a:rPr lang="en-US" altLang="es-PR" sz="3700" b="1" dirty="0">
                <a:latin typeface="Arial" charset="0"/>
                <a:cs typeface="Arial" charset="0"/>
              </a:rPr>
              <a:t> a </a:t>
            </a:r>
            <a:r>
              <a:rPr lang="en-US" altLang="es-PR" sz="3700" b="1" dirty="0" err="1">
                <a:latin typeface="Arial" charset="0"/>
                <a:cs typeface="Arial" charset="0"/>
              </a:rPr>
              <a:t>cabo</a:t>
            </a:r>
            <a:endParaRPr lang="en-US" altLang="es-PR" sz="3700" b="1" dirty="0">
              <a:latin typeface="Arial" charset="0"/>
              <a:cs typeface="Arial" charset="0"/>
            </a:endParaRPr>
          </a:p>
          <a:p>
            <a:pPr eaLnBrk="0" hangingPunct="0">
              <a:lnSpc>
                <a:spcPts val="4400"/>
              </a:lnSpc>
              <a:spcBef>
                <a:spcPct val="20000"/>
              </a:spcBef>
            </a:pPr>
            <a:r>
              <a:rPr lang="en-US" altLang="es-PR" sz="3700" b="1" dirty="0" err="1">
                <a:latin typeface="Arial" charset="0"/>
                <a:cs typeface="Arial" charset="0"/>
              </a:rPr>
              <a:t>una</a:t>
            </a:r>
            <a:r>
              <a:rPr lang="en-US" altLang="es-PR" sz="3700" b="1" dirty="0">
                <a:latin typeface="Arial" charset="0"/>
                <a:cs typeface="Arial" charset="0"/>
              </a:rPr>
              <a:t> </a:t>
            </a:r>
            <a:r>
              <a:rPr lang="en-US" altLang="es-PR" sz="3700" b="1" i="1" dirty="0" err="1">
                <a:solidFill>
                  <a:srgbClr val="FF0000"/>
                </a:solidFill>
                <a:effectLst>
                  <a:outerShdw blurRad="38100" dist="38100" dir="2700000" algn="tl">
                    <a:srgbClr val="000000">
                      <a:alpha val="43137"/>
                    </a:srgbClr>
                  </a:outerShdw>
                </a:effectLst>
                <a:latin typeface="Arial" charset="0"/>
                <a:cs typeface="Arial" charset="0"/>
              </a:rPr>
              <a:t>función</a:t>
            </a:r>
            <a:r>
              <a:rPr lang="en-US" altLang="es-PR" sz="3700" b="1" dirty="0">
                <a:latin typeface="Arial" charset="0"/>
                <a:cs typeface="Arial" charset="0"/>
              </a:rPr>
              <a:t>, </a:t>
            </a:r>
            <a:r>
              <a:rPr lang="en-US" altLang="es-PR" sz="3700" b="1" dirty="0" err="1">
                <a:latin typeface="Arial" charset="0"/>
                <a:cs typeface="Arial" charset="0"/>
              </a:rPr>
              <a:t>algún</a:t>
            </a:r>
            <a:endParaRPr lang="en-US" altLang="es-PR" sz="3700" b="1" dirty="0">
              <a:latin typeface="Arial" charset="0"/>
              <a:cs typeface="Arial" charset="0"/>
            </a:endParaRPr>
          </a:p>
          <a:p>
            <a:pPr eaLnBrk="0" hangingPunct="0">
              <a:lnSpc>
                <a:spcPts val="4400"/>
              </a:lnSpc>
              <a:spcBef>
                <a:spcPct val="20000"/>
              </a:spcBef>
            </a:pPr>
            <a:r>
              <a:rPr lang="en-US" altLang="es-PR" sz="3700" b="1" dirty="0" err="1">
                <a:latin typeface="Arial" charset="0"/>
                <a:cs typeface="Arial" charset="0"/>
              </a:rPr>
              <a:t>requisito</a:t>
            </a:r>
            <a:r>
              <a:rPr lang="en-US" altLang="es-PR" sz="3700" b="1" dirty="0">
                <a:latin typeface="Arial" charset="0"/>
                <a:cs typeface="Arial" charset="0"/>
              </a:rPr>
              <a:t>, </a:t>
            </a:r>
            <a:r>
              <a:rPr lang="en-US" altLang="es-PR" sz="3700" b="1" dirty="0" err="1">
                <a:latin typeface="Arial" charset="0"/>
                <a:cs typeface="Arial" charset="0"/>
              </a:rPr>
              <a:t>una</a:t>
            </a:r>
            <a:r>
              <a:rPr lang="en-US" altLang="es-PR" sz="3700" b="1" dirty="0">
                <a:latin typeface="Arial" charset="0"/>
                <a:cs typeface="Arial" charset="0"/>
              </a:rPr>
              <a:t> </a:t>
            </a:r>
            <a:r>
              <a:rPr lang="en-US" altLang="es-PR" sz="3700" b="1" dirty="0" err="1">
                <a:latin typeface="Arial" charset="0"/>
                <a:cs typeface="Arial" charset="0"/>
              </a:rPr>
              <a:t>utilidad</a:t>
            </a:r>
            <a:endParaRPr lang="en-US" altLang="es-PR" sz="3700" b="1" dirty="0">
              <a:latin typeface="Arial" charset="0"/>
              <a:cs typeface="Arial" charset="0"/>
            </a:endParaRPr>
          </a:p>
          <a:p>
            <a:pPr eaLnBrk="0" hangingPunct="0">
              <a:lnSpc>
                <a:spcPts val="4400"/>
              </a:lnSpc>
              <a:spcBef>
                <a:spcPct val="20000"/>
              </a:spcBef>
            </a:pPr>
            <a:r>
              <a:rPr lang="en-US" altLang="es-PR" sz="3700" b="1" dirty="0">
                <a:latin typeface="Arial" charset="0"/>
                <a:cs typeface="Arial" charset="0"/>
              </a:rPr>
              <a:t>o </a:t>
            </a:r>
            <a:r>
              <a:rPr lang="en-US" altLang="es-PR" sz="3700" b="1" i="1" dirty="0" err="1">
                <a:solidFill>
                  <a:srgbClr val="FF0000"/>
                </a:solidFill>
                <a:effectLst>
                  <a:outerShdw blurRad="38100" dist="38100" dir="2700000" algn="tl">
                    <a:srgbClr val="000000">
                      <a:alpha val="43137"/>
                    </a:srgbClr>
                  </a:outerShdw>
                </a:effectLst>
                <a:latin typeface="Arial" charset="0"/>
                <a:cs typeface="Arial" charset="0"/>
              </a:rPr>
              <a:t>propósito</a:t>
            </a:r>
            <a:endParaRPr lang="en-US" altLang="es-PR" sz="3700" b="1" i="1" dirty="0">
              <a:solidFill>
                <a:srgbClr val="FF0000"/>
              </a:solidFill>
              <a:effectLst>
                <a:outerShdw blurRad="38100" dist="38100" dir="2700000" algn="tl">
                  <a:srgbClr val="000000">
                    <a:alpha val="43137"/>
                  </a:srgbClr>
                </a:outerShdw>
              </a:effectLst>
              <a:latin typeface="Arial Black" pitchFamily="34" charset="0"/>
              <a:cs typeface="Arial"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47" y="756411"/>
            <a:ext cx="2540853" cy="4913715"/>
          </a:xfrm>
          <a:prstGeom prst="rect">
            <a:avLst/>
          </a:prstGeom>
        </p:spPr>
      </p:pic>
    </p:spTree>
    <p:extLst>
      <p:ext uri="{BB962C8B-B14F-4D97-AF65-F5344CB8AC3E}">
        <p14:creationId xmlns:p14="http://schemas.microsoft.com/office/powerpoint/2010/main" val="355614378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92" y="1979592"/>
            <a:ext cx="3614452" cy="3695493"/>
          </a:xfrm>
          <a:prstGeom prst="rect">
            <a:avLst/>
          </a:prstGeom>
        </p:spPr>
      </p:pic>
      <p:sp>
        <p:nvSpPr>
          <p:cNvPr id="12" name="Rectangle 11"/>
          <p:cNvSpPr>
            <a:spLocks noChangeArrowheads="1"/>
          </p:cNvSpPr>
          <p:nvPr/>
        </p:nvSpPr>
        <p:spPr bwMode="auto">
          <a:xfrm>
            <a:off x="4059152" y="2371972"/>
            <a:ext cx="4905336" cy="343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4700"/>
              </a:lnSpc>
              <a:spcBef>
                <a:spcPct val="20000"/>
              </a:spcBef>
            </a:pPr>
            <a:r>
              <a:rPr lang="en-US" altLang="es-PR" sz="3200" b="1" dirty="0">
                <a:latin typeface="Arial" charset="0"/>
                <a:cs typeface="Arial" charset="0"/>
              </a:rPr>
              <a:t>La </a:t>
            </a:r>
            <a:r>
              <a:rPr lang="en-US" altLang="es-PR" sz="3200" b="1" dirty="0" err="1">
                <a:latin typeface="Arial" charset="0"/>
                <a:cs typeface="Arial" charset="0"/>
              </a:rPr>
              <a:t>acción</a:t>
            </a:r>
            <a:r>
              <a:rPr lang="en-US" altLang="es-PR" sz="3200" b="1" dirty="0">
                <a:latin typeface="Arial" charset="0"/>
                <a:cs typeface="Arial" charset="0"/>
              </a:rPr>
              <a:t>, o </a:t>
            </a:r>
            <a:r>
              <a:rPr lang="en-US" altLang="es-PR" sz="3200" b="1" dirty="0" err="1">
                <a:latin typeface="Arial" charset="0"/>
                <a:cs typeface="Arial" charset="0"/>
              </a:rPr>
              <a:t>proceso</a:t>
            </a:r>
            <a:r>
              <a:rPr lang="en-US" altLang="es-PR" sz="3200" b="1" dirty="0">
                <a:latin typeface="Arial" charset="0"/>
                <a:cs typeface="Arial" charset="0"/>
              </a:rPr>
              <a:t>,</a:t>
            </a:r>
          </a:p>
          <a:p>
            <a:pPr eaLnBrk="0" hangingPunct="0">
              <a:lnSpc>
                <a:spcPts val="4700"/>
              </a:lnSpc>
              <a:spcBef>
                <a:spcPct val="20000"/>
              </a:spcBef>
            </a:pPr>
            <a:r>
              <a:rPr lang="en-US" altLang="es-PR" sz="3200" b="1" dirty="0">
                <a:latin typeface="Arial" charset="0"/>
                <a:cs typeface="Arial" charset="0"/>
              </a:rPr>
              <a:t>de </a:t>
            </a:r>
            <a:r>
              <a:rPr lang="en-US" altLang="es-PR" sz="3200" b="1" i="1" dirty="0" err="1">
                <a:solidFill>
                  <a:srgbClr val="FF0000"/>
                </a:solidFill>
                <a:effectLst>
                  <a:outerShdw blurRad="38100" dist="38100" dir="2700000" algn="tl">
                    <a:srgbClr val="000000">
                      <a:alpha val="43137"/>
                    </a:srgbClr>
                  </a:outerShdw>
                </a:effectLst>
                <a:latin typeface="Arial" charset="0"/>
                <a:cs typeface="Arial" charset="0"/>
              </a:rPr>
              <a:t>cambiar</a:t>
            </a:r>
            <a:r>
              <a:rPr lang="en-US" altLang="es-PR" sz="3200" b="1" i="1" dirty="0">
                <a:solidFill>
                  <a:srgbClr val="FF0000"/>
                </a:solidFill>
                <a:effectLst>
                  <a:outerShdw blurRad="38100" dist="38100" dir="2700000" algn="tl">
                    <a:srgbClr val="000000">
                      <a:alpha val="43137"/>
                    </a:srgbClr>
                  </a:outerShdw>
                </a:effectLst>
                <a:latin typeface="Arial" charset="0"/>
                <a:cs typeface="Arial" charset="0"/>
              </a:rPr>
              <a:t> de </a:t>
            </a:r>
            <a:r>
              <a:rPr lang="en-US" altLang="es-PR" sz="3200" b="1" i="1" dirty="0" err="1">
                <a:solidFill>
                  <a:srgbClr val="FF0000"/>
                </a:solidFill>
                <a:effectLst>
                  <a:outerShdw blurRad="38100" dist="38100" dir="2700000" algn="tl">
                    <a:srgbClr val="000000">
                      <a:alpha val="43137"/>
                    </a:srgbClr>
                  </a:outerShdw>
                </a:effectLst>
                <a:latin typeface="Arial" charset="0"/>
                <a:cs typeface="Arial" charset="0"/>
              </a:rPr>
              <a:t>posición</a:t>
            </a:r>
            <a:r>
              <a:rPr lang="en-US" altLang="es-PR" sz="3200" b="1" dirty="0">
                <a:latin typeface="Arial" charset="0"/>
                <a:cs typeface="Arial" charset="0"/>
              </a:rPr>
              <a:t>,</a:t>
            </a:r>
          </a:p>
          <a:p>
            <a:pPr eaLnBrk="0" hangingPunct="0">
              <a:lnSpc>
                <a:spcPts val="4700"/>
              </a:lnSpc>
              <a:spcBef>
                <a:spcPct val="20000"/>
              </a:spcBef>
            </a:pPr>
            <a:r>
              <a:rPr lang="en-US" altLang="es-PR" sz="3200" b="1" dirty="0">
                <a:latin typeface="Arial" charset="0"/>
                <a:cs typeface="Arial" charset="0"/>
              </a:rPr>
              <a:t>de un </a:t>
            </a:r>
            <a:r>
              <a:rPr lang="en-US" altLang="es-PR" sz="3200" b="1" dirty="0" err="1">
                <a:latin typeface="Arial" charset="0"/>
                <a:cs typeface="Arial" charset="0"/>
              </a:rPr>
              <a:t>punto</a:t>
            </a:r>
            <a:r>
              <a:rPr lang="en-US" altLang="es-PR" sz="3200" b="1" dirty="0">
                <a:latin typeface="Arial" charset="0"/>
                <a:cs typeface="Arial" charset="0"/>
              </a:rPr>
              <a:t> a </a:t>
            </a:r>
            <a:r>
              <a:rPr lang="en-US" altLang="es-PR" sz="3200" b="1" dirty="0" err="1">
                <a:latin typeface="Arial" charset="0"/>
                <a:cs typeface="Arial" charset="0"/>
              </a:rPr>
              <a:t>otro</a:t>
            </a:r>
            <a:r>
              <a:rPr lang="en-US" altLang="es-PR" sz="3200" b="1" dirty="0">
                <a:latin typeface="Arial" charset="0"/>
                <a:cs typeface="Arial" charset="0"/>
              </a:rPr>
              <a:t>,</a:t>
            </a:r>
          </a:p>
          <a:p>
            <a:pPr eaLnBrk="0" hangingPunct="0">
              <a:lnSpc>
                <a:spcPts val="4700"/>
              </a:lnSpc>
              <a:spcBef>
                <a:spcPct val="20000"/>
              </a:spcBef>
            </a:pPr>
            <a:r>
              <a:rPr lang="en-US" altLang="es-PR" sz="3200" b="1" dirty="0" err="1">
                <a:latin typeface="Arial" charset="0"/>
                <a:cs typeface="Arial" charset="0"/>
              </a:rPr>
              <a:t>dentro</a:t>
            </a:r>
            <a:r>
              <a:rPr lang="en-US" altLang="es-PR" sz="3200" b="1" dirty="0">
                <a:latin typeface="Arial" charset="0"/>
                <a:cs typeface="Arial" charset="0"/>
              </a:rPr>
              <a:t> de un </a:t>
            </a:r>
            <a:r>
              <a:rPr lang="en-US" altLang="es-PR" sz="3200" b="1" dirty="0" err="1">
                <a:latin typeface="Arial" charset="0"/>
                <a:cs typeface="Arial" charset="0"/>
              </a:rPr>
              <a:t>contexto</a:t>
            </a:r>
            <a:endParaRPr lang="en-US" altLang="es-PR" sz="3200" b="1" dirty="0">
              <a:latin typeface="Arial" charset="0"/>
              <a:cs typeface="Arial" charset="0"/>
            </a:endParaRPr>
          </a:p>
          <a:p>
            <a:pPr eaLnBrk="0" hangingPunct="0">
              <a:lnSpc>
                <a:spcPts val="4700"/>
              </a:lnSpc>
              <a:spcBef>
                <a:spcPct val="20000"/>
              </a:spcBef>
            </a:pPr>
            <a:r>
              <a:rPr lang="en-US" altLang="es-PR" sz="3200" b="1" dirty="0">
                <a:latin typeface="Arial" charset="0"/>
                <a:cs typeface="Arial" charset="0"/>
              </a:rPr>
              <a:t>de </a:t>
            </a:r>
            <a:r>
              <a:rPr lang="en-US" altLang="es-PR" sz="3200" b="1" i="1" dirty="0" err="1">
                <a:solidFill>
                  <a:srgbClr val="FF0000"/>
                </a:solidFill>
                <a:effectLst>
                  <a:outerShdw blurRad="38100" dist="38100" dir="2700000" algn="tl">
                    <a:srgbClr val="000000">
                      <a:alpha val="43137"/>
                    </a:srgbClr>
                  </a:outerShdw>
                </a:effectLst>
                <a:latin typeface="Arial" charset="0"/>
                <a:cs typeface="Arial" charset="0"/>
              </a:rPr>
              <a:t>espacio</a:t>
            </a:r>
            <a:r>
              <a:rPr lang="en-US" altLang="es-PR" sz="3200" b="1" dirty="0">
                <a:latin typeface="Arial" charset="0"/>
                <a:cs typeface="Arial" charset="0"/>
              </a:rPr>
              <a:t> y </a:t>
            </a:r>
            <a:r>
              <a:rPr lang="en-US" altLang="es-PR" sz="3200" b="1" i="1" dirty="0" err="1">
                <a:solidFill>
                  <a:srgbClr val="FF0000"/>
                </a:solidFill>
                <a:effectLst>
                  <a:outerShdw blurRad="38100" dist="38100" dir="2700000" algn="tl">
                    <a:srgbClr val="000000">
                      <a:alpha val="43137"/>
                    </a:srgbClr>
                  </a:outerShdw>
                </a:effectLst>
                <a:latin typeface="Arial" charset="0"/>
                <a:cs typeface="Arial" charset="0"/>
              </a:rPr>
              <a:t>tiempo</a:t>
            </a:r>
            <a:endParaRPr lang="en-US" altLang="es-PR" sz="3200" b="1" i="1" dirty="0">
              <a:solidFill>
                <a:srgbClr val="FF0000"/>
              </a:solidFill>
              <a:effectLst>
                <a:outerShdw blurRad="38100" dist="38100" dir="2700000" algn="tl">
                  <a:srgbClr val="000000">
                    <a:alpha val="43137"/>
                  </a:srgbClr>
                </a:outerShdw>
              </a:effectLst>
              <a:latin typeface="Arial Black" pitchFamily="34" charset="0"/>
              <a:cs typeface="Arial" charset="0"/>
            </a:endParaRPr>
          </a:p>
        </p:txBody>
      </p:sp>
      <p:sp>
        <p:nvSpPr>
          <p:cNvPr id="13" name="Title 1"/>
          <p:cNvSpPr>
            <a:spLocks/>
          </p:cNvSpPr>
          <p:nvPr/>
        </p:nvSpPr>
        <p:spPr bwMode="auto">
          <a:xfrm>
            <a:off x="398608" y="692696"/>
            <a:ext cx="827784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8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800" b="0" dirty="0">
                <a:solidFill>
                  <a:srgbClr val="484876"/>
                </a:solidFill>
                <a:effectLst>
                  <a:outerShdw blurRad="38100" dist="38100" dir="2700000" algn="tl">
                    <a:srgbClr val="C0C0C0"/>
                  </a:outerShdw>
                </a:effectLst>
                <a:latin typeface="Arial Black" pitchFamily="34" charset="0"/>
                <a:cs typeface="Arial" charset="0"/>
              </a:rPr>
            </a:b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4" name="Title 1"/>
          <p:cNvSpPr>
            <a:spLocks/>
          </p:cNvSpPr>
          <p:nvPr/>
        </p:nvSpPr>
        <p:spPr bwMode="auto">
          <a:xfrm>
            <a:off x="3925464" y="1771477"/>
            <a:ext cx="4678984"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b="0" dirty="0">
                <a:solidFill>
                  <a:srgbClr val="484876"/>
                </a:solidFill>
                <a:effectLst>
                  <a:outerShdw blurRad="38100" dist="38100" dir="2700000" algn="tl">
                    <a:srgbClr val="C0C0C0"/>
                  </a:outerShdw>
                </a:effectLst>
                <a:latin typeface="Arial Black" pitchFamily="34" charset="0"/>
                <a:cs typeface="Arial" charset="0"/>
              </a:rPr>
              <a:t>MOVIMIENTO</a:t>
            </a:r>
            <a:endParaRPr lang="es-PR" altLang="es-PR" sz="36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5" name="Text Box 6"/>
          <p:cNvSpPr txBox="1">
            <a:spLocks noChangeArrowheads="1"/>
          </p:cNvSpPr>
          <p:nvPr/>
        </p:nvSpPr>
        <p:spPr bwMode="auto">
          <a:xfrm>
            <a:off x="326600" y="6025357"/>
            <a:ext cx="8565880" cy="571995"/>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n-US" altLang="es-PR" sz="1200" i="1" dirty="0">
                <a:latin typeface="Times New Roman" panose="02020603050405020304" pitchFamily="18" charset="0"/>
                <a:cs typeface="Times New Roman" panose="02020603050405020304" pitchFamily="18" charset="0"/>
              </a:rPr>
              <a:t>NOTA.</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Información</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obtenida</a:t>
            </a:r>
            <a:r>
              <a:rPr lang="en-US" altLang="es-PR" sz="1200" b="0" dirty="0">
                <a:latin typeface="Times New Roman" panose="02020603050405020304" pitchFamily="18" charset="0"/>
                <a:cs typeface="Times New Roman" panose="02020603050405020304" pitchFamily="18" charset="0"/>
              </a:rPr>
              <a:t> de: </a:t>
            </a:r>
            <a:r>
              <a:rPr lang="en-US" altLang="es-PR" sz="1200" i="1" dirty="0">
                <a:latin typeface="Times New Roman" panose="02020603050405020304" pitchFamily="18" charset="0"/>
                <a:cs typeface="Times New Roman" panose="02020603050405020304" pitchFamily="18" charset="0"/>
              </a:rPr>
              <a:t>Biomechanics of Sport and Exercise</a:t>
            </a:r>
            <a:r>
              <a:rPr lang="en-US" altLang="es-PR" sz="1200" b="0" dirty="0">
                <a:latin typeface="Times New Roman" panose="02020603050405020304" pitchFamily="18" charset="0"/>
                <a:cs typeface="Times New Roman" panose="02020603050405020304" pitchFamily="18" charset="0"/>
              </a:rPr>
              <a:t>. 3ra. ed.; (p. 52), </a:t>
            </a:r>
            <a:r>
              <a:rPr lang="en-US" altLang="es-PR" sz="1200" b="0" dirty="0" err="1">
                <a:latin typeface="Times New Roman" panose="02020603050405020304" pitchFamily="18" charset="0"/>
                <a:cs typeface="Times New Roman" panose="02020603050405020304" pitchFamily="18" charset="0"/>
              </a:rPr>
              <a:t>por</a:t>
            </a:r>
            <a:r>
              <a:rPr lang="en-US" altLang="es-PR" sz="1200" b="0" dirty="0">
                <a:latin typeface="Times New Roman" panose="02020603050405020304" pitchFamily="18" charset="0"/>
                <a:cs typeface="Times New Roman" panose="02020603050405020304" pitchFamily="18" charset="0"/>
              </a:rPr>
              <a:t> P. M. McGinnis, 2013, Champaign, IL: Human Kinetics. Copyright 2013 </a:t>
            </a:r>
            <a:r>
              <a:rPr lang="en-US" altLang="es-PR" sz="1200" b="0" dirty="0" err="1">
                <a:latin typeface="Times New Roman" panose="02020603050405020304" pitchFamily="18" charset="0"/>
                <a:cs typeface="Times New Roman" panose="02020603050405020304" pitchFamily="18" charset="0"/>
              </a:rPr>
              <a:t>por</a:t>
            </a:r>
            <a:r>
              <a:rPr lang="en-US" altLang="es-PR" sz="1200" b="0" dirty="0">
                <a:latin typeface="Times New Roman" panose="02020603050405020304" pitchFamily="18" charset="0"/>
                <a:cs typeface="Times New Roman" panose="02020603050405020304" pitchFamily="18" charset="0"/>
              </a:rPr>
              <a:t> Peter M. McGinnis.</a:t>
            </a:r>
          </a:p>
          <a:p>
            <a:pPr algn="l" eaLnBrk="1" hangingPunct="1">
              <a:spcBef>
                <a:spcPct val="50000"/>
              </a:spcBef>
            </a:pPr>
            <a:endParaRPr lang="es-ES" altLang="es-PR" sz="12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4458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727" name="Rectangle 7"/>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44463" y="6237288"/>
            <a:ext cx="896461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Tomando de: </a:t>
            </a:r>
            <a:r>
              <a:rPr lang="es-ES" altLang="es-PR" sz="1200" i="1">
                <a:latin typeface="Times New Roman" pitchFamily="18" charset="0"/>
              </a:rPr>
              <a:t>Concepts of Athletic Training</a:t>
            </a:r>
            <a:r>
              <a:rPr lang="es-ES" altLang="es-PR" sz="1200" b="0">
                <a:latin typeface="Times New Roman" pitchFamily="18" charset="0"/>
              </a:rPr>
              <a:t>. 3ra. ed.; (p.5), por R. P. Pfeiffer, &amp; B. C. Mangus, 2015, Sudbury, MA: Jones and Bartlett Publishers, Inc.. Copyright 2015 por Jones and Bartlett Publishers, Inc.</a:t>
            </a:r>
            <a:endParaRPr lang="en-US" altLang="es-PR" sz="1200" b="0">
              <a:latin typeface="Times New Roman" pitchFamily="18" charset="0"/>
            </a:endParaRPr>
          </a:p>
        </p:txBody>
      </p:sp>
      <p:pic>
        <p:nvPicPr>
          <p:cNvPr id="1950729" name="Picture 9" descr="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692150"/>
            <a:ext cx="3071812" cy="5400675"/>
          </a:xfrm>
          <a:prstGeom prst="rect">
            <a:avLst/>
          </a:prstGeom>
          <a:noFill/>
          <a:extLst>
            <a:ext uri="{909E8E84-426E-40DD-AFC4-6F175D3DCCD1}">
              <a14:hiddenFill xmlns:a14="http://schemas.microsoft.com/office/drawing/2010/main">
                <a:solidFill>
                  <a:srgbClr val="FFFFFF"/>
                </a:solidFill>
              </a14:hiddenFill>
            </a:ext>
          </a:extLst>
        </p:spPr>
      </p:pic>
      <p:sp>
        <p:nvSpPr>
          <p:cNvPr id="1950730" name="Text Box 10"/>
          <p:cNvSpPr txBox="1">
            <a:spLocks noChangeArrowheads="1"/>
          </p:cNvSpPr>
          <p:nvPr/>
        </p:nvSpPr>
        <p:spPr bwMode="auto">
          <a:xfrm>
            <a:off x="3600450" y="2809875"/>
            <a:ext cx="4572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s-PR" sz="5000">
                <a:latin typeface="Arial" charset="0"/>
              </a:rPr>
              <a:t>Un acto que ocasiona daño o induce una molestia</a:t>
            </a:r>
          </a:p>
        </p:txBody>
      </p:sp>
      <p:sp>
        <p:nvSpPr>
          <p:cNvPr id="2" name="Title 1"/>
          <p:cNvSpPr>
            <a:spLocks/>
          </p:cNvSpPr>
          <p:nvPr/>
        </p:nvSpPr>
        <p:spPr bwMode="auto">
          <a:xfrm>
            <a:off x="3276600" y="1196975"/>
            <a:ext cx="568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3800" b="0">
                <a:solidFill>
                  <a:srgbClr val="484876"/>
                </a:solidFill>
                <a:effectLst>
                  <a:outerShdw blurRad="38100" dist="38100" dir="2700000" algn="tl">
                    <a:srgbClr val="C0C0C0"/>
                  </a:outerShdw>
                </a:effectLst>
                <a:latin typeface="Arial Black" pitchFamily="34" charset="0"/>
                <a:cs typeface="Arial" charset="0"/>
              </a:rPr>
              <a:t>CONCEPTO DE</a:t>
            </a:r>
            <a:br>
              <a:rPr lang="es-PR" altLang="es-PR" sz="3800" b="0">
                <a:solidFill>
                  <a:srgbClr val="484876"/>
                </a:solidFill>
                <a:effectLst>
                  <a:outerShdw blurRad="38100" dist="38100" dir="2700000" algn="tl">
                    <a:srgbClr val="C0C0C0"/>
                  </a:outerShdw>
                </a:effectLst>
                <a:latin typeface="Arial Black" pitchFamily="34" charset="0"/>
                <a:cs typeface="Arial" charset="0"/>
              </a:rPr>
            </a:br>
            <a:r>
              <a:rPr lang="es-PR" altLang="es-PR" sz="3800" b="0">
                <a:solidFill>
                  <a:srgbClr val="484876"/>
                </a:solidFill>
                <a:effectLst>
                  <a:outerShdw blurRad="38100" dist="38100" dir="2700000" algn="tl">
                    <a:srgbClr val="C0C0C0"/>
                  </a:outerShdw>
                </a:effectLst>
                <a:latin typeface="Arial Black" pitchFamily="34" charset="0"/>
                <a:cs typeface="Arial" charset="0"/>
              </a:rPr>
              <a:t>LESIÓN DEPORTIVA:</a:t>
            </a:r>
            <a:br>
              <a:rPr lang="es-PR" altLang="es-PR" sz="3800" b="0">
                <a:solidFill>
                  <a:srgbClr val="484876"/>
                </a:solidFill>
                <a:effectLst>
                  <a:outerShdw blurRad="38100" dist="38100" dir="2700000" algn="tl">
                    <a:srgbClr val="C0C0C0"/>
                  </a:outerShdw>
                </a:effectLst>
                <a:latin typeface="Arial Black" pitchFamily="34" charset="0"/>
                <a:cs typeface="Arial" charset="0"/>
              </a:rPr>
            </a:br>
            <a:endParaRPr lang="es-PR" altLang="es-PR" sz="38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205163" y="1989138"/>
            <a:ext cx="51831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60000"/>
              </a:lnSpc>
            </a:pPr>
            <a:r>
              <a:rPr lang="es-PR" altLang="es-PR" sz="4800" b="0" i="1">
                <a:solidFill>
                  <a:srgbClr val="484876"/>
                </a:solidFill>
                <a:effectLst>
                  <a:outerShdw blurRad="38100" dist="38100" dir="2700000" algn="tl">
                    <a:srgbClr val="C0C0C0"/>
                  </a:outerShdw>
                </a:effectLst>
                <a:latin typeface="Arial Black" pitchFamily="34" charset="0"/>
                <a:cs typeface="Arial" charset="0"/>
              </a:rPr>
              <a:t>* LESIÓN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211D100D-A90D-4B49-A227-BDC8AA738B05}"/>
              </a:ext>
            </a:extLst>
          </p:cNvPr>
          <p:cNvSpPr>
            <a:spLocks/>
          </p:cNvSpPr>
          <p:nvPr/>
        </p:nvSpPr>
        <p:spPr bwMode="auto">
          <a:xfrm>
            <a:off x="251520" y="3900487"/>
            <a:ext cx="8640638" cy="111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lgn="ctr">
              <a:spcBef>
                <a:spcPts val="300"/>
              </a:spcBef>
              <a:buClr>
                <a:srgbClr val="A04DA3"/>
              </a:buClr>
              <a:buFont typeface="Georgia" pitchFamily="18" charset="0"/>
              <a:defRPr sz="2800">
                <a:solidFill>
                  <a:schemeClr val="tx1"/>
                </a:solidFill>
                <a:latin typeface="Georgia" pitchFamily="18" charset="0"/>
              </a:defRPr>
            </a:lvl1pPr>
            <a:lvl2pPr marL="742950" indent="-285750" algn="ctr">
              <a:spcBef>
                <a:spcPts val="300"/>
              </a:spcBef>
              <a:buClr>
                <a:schemeClr val="accent2"/>
              </a:buClr>
              <a:buFont typeface="Georgia" pitchFamily="18" charset="0"/>
              <a:defRPr sz="2600">
                <a:solidFill>
                  <a:schemeClr val="accent2"/>
                </a:solidFill>
                <a:latin typeface="Georgia" pitchFamily="18" charset="0"/>
              </a:defRPr>
            </a:lvl2pPr>
            <a:lvl3pPr marL="1143000" indent="-228600" algn="ctr">
              <a:spcBef>
                <a:spcPts val="300"/>
              </a:spcBef>
              <a:buClr>
                <a:schemeClr val="accent1"/>
              </a:buClr>
              <a:buFont typeface="Wingdings 2" pitchFamily="18" charset="2"/>
              <a:defRPr sz="2400">
                <a:solidFill>
                  <a:schemeClr val="accent1"/>
                </a:solidFill>
                <a:latin typeface="Georgia" pitchFamily="18" charset="0"/>
              </a:defRPr>
            </a:lvl3pPr>
            <a:lvl4pPr marL="1600200" indent="-228600" algn="ctr">
              <a:spcBef>
                <a:spcPts val="300"/>
              </a:spcBef>
              <a:buClr>
                <a:schemeClr val="accent1"/>
              </a:buClr>
              <a:buFont typeface="Wingdings 2" pitchFamily="18" charset="2"/>
              <a:defRPr sz="2200">
                <a:solidFill>
                  <a:schemeClr val="accent1"/>
                </a:solidFill>
                <a:latin typeface="Georgia" pitchFamily="18" charset="0"/>
              </a:defRPr>
            </a:lvl4pPr>
            <a:lvl5pPr marL="2057400" indent="-228600" algn="ctr">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b="1" dirty="0">
                <a:solidFill>
                  <a:srgbClr val="484876"/>
                </a:solidFill>
                <a:latin typeface="Arial" charset="0"/>
                <a:cs typeface="Arial" charset="0"/>
              </a:rPr>
              <a:t>Prof. Edgar Lopategui Corsino</a:t>
            </a:r>
          </a:p>
          <a:p>
            <a:pPr algn="l">
              <a:lnSpc>
                <a:spcPct val="90000"/>
              </a:lnSpc>
            </a:pPr>
            <a:r>
              <a:rPr lang="es-PR" altLang="es-PR" sz="2200" b="1" i="1" dirty="0" err="1">
                <a:solidFill>
                  <a:srgbClr val="484876"/>
                </a:solidFill>
                <a:latin typeface="Arial" charset="0"/>
                <a:cs typeface="Arial" charset="0"/>
              </a:rPr>
              <a:t>Ed.D</a:t>
            </a:r>
            <a:r>
              <a:rPr lang="es-PR" altLang="es-PR" sz="2200" b="1" i="1" dirty="0">
                <a:solidFill>
                  <a:srgbClr val="484876"/>
                </a:solidFill>
                <a:latin typeface="Arial" charset="0"/>
                <a:cs typeface="Arial" charset="0"/>
              </a:rPr>
              <a:t>., Liderazgo e Instrucción en Educación a Distancia</a:t>
            </a:r>
          </a:p>
          <a:p>
            <a:pPr algn="l">
              <a:lnSpc>
                <a:spcPct val="90000"/>
              </a:lnSpc>
            </a:pPr>
            <a:r>
              <a:rPr lang="en-US" altLang="es-PR" sz="2200" b="1" i="1" dirty="0">
                <a:solidFill>
                  <a:srgbClr val="484876"/>
                </a:solidFill>
                <a:latin typeface="Arial" charset="0"/>
                <a:cs typeface="Arial" charset="0"/>
              </a:rPr>
              <a:t>PRESIDENTE, </a:t>
            </a:r>
            <a:r>
              <a:rPr lang="en-US" altLang="es-PR" sz="2200" b="1" i="1" dirty="0" err="1">
                <a:solidFill>
                  <a:srgbClr val="484876"/>
                </a:solidFill>
                <a:latin typeface="Arial" charset="0"/>
                <a:cs typeface="Arial" charset="0"/>
              </a:rPr>
              <a:t>Univer</a:t>
            </a:r>
            <a:r>
              <a:rPr lang="en-US" altLang="es-PR" sz="2200" b="1" i="1" dirty="0">
                <a:solidFill>
                  <a:srgbClr val="484876"/>
                </a:solidFill>
                <a:latin typeface="Arial" charset="0"/>
                <a:cs typeface="Arial" charset="0"/>
              </a:rPr>
              <a:t> </a:t>
            </a:r>
            <a:r>
              <a:rPr lang="en-US" altLang="es-PR" sz="2200" b="1" i="1" dirty="0" err="1">
                <a:solidFill>
                  <a:srgbClr val="484876"/>
                </a:solidFill>
                <a:latin typeface="Arial" charset="0"/>
                <a:cs typeface="Arial" charset="0"/>
              </a:rPr>
              <a:t>Móvil</a:t>
            </a:r>
            <a:r>
              <a:rPr lang="en-US" altLang="es-PR" sz="2200" b="1" i="1" dirty="0">
                <a:solidFill>
                  <a:srgbClr val="484876"/>
                </a:solidFill>
                <a:latin typeface="Arial" charset="0"/>
                <a:cs typeface="Arial" charset="0"/>
              </a:rPr>
              <a:t> del Caribe</a:t>
            </a:r>
            <a:endParaRPr lang="es-PR" altLang="es-PR" sz="2200" b="1" i="1" dirty="0">
              <a:solidFill>
                <a:srgbClr val="484876"/>
              </a:solidFill>
              <a:latin typeface="Arial" charset="0"/>
              <a:cs typeface="Arial" charset="0"/>
            </a:endParaRPr>
          </a:p>
        </p:txBody>
      </p:sp>
      <p:pic>
        <p:nvPicPr>
          <p:cNvPr id="14" name="Picture 10" descr="RSEAUX~2">
            <a:extLst>
              <a:ext uri="{FF2B5EF4-FFF2-40B4-BE49-F238E27FC236}">
                <a16:creationId xmlns:a16="http://schemas.microsoft.com/office/drawing/2014/main" id="{8BC9C61A-5902-4636-B9BE-CD7D905538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958" y="5373538"/>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7">
            <a:extLst>
              <a:ext uri="{FF2B5EF4-FFF2-40B4-BE49-F238E27FC236}">
                <a16:creationId xmlns:a16="http://schemas.microsoft.com/office/drawing/2014/main" id="{B7CA8215-2864-41EF-8E41-8067BE408DDF}"/>
              </a:ext>
            </a:extLst>
          </p:cNvPr>
          <p:cNvSpPr>
            <a:spLocks noChangeArrowheads="1"/>
          </p:cNvSpPr>
          <p:nvPr/>
        </p:nvSpPr>
        <p:spPr bwMode="auto">
          <a:xfrm>
            <a:off x="610295" y="5014763"/>
            <a:ext cx="51858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dirty="0">
                <a:solidFill>
                  <a:srgbClr val="484876"/>
                </a:solidFill>
              </a:rPr>
              <a:t>Web:        </a:t>
            </a:r>
            <a:r>
              <a:rPr lang="es-PR" altLang="es-PR" sz="1800" b="1" i="1" dirty="0">
                <a:solidFill>
                  <a:srgbClr val="484876"/>
                </a:solidFill>
              </a:rPr>
              <a:t>http://www.univermcaribe.edu/</a:t>
            </a:r>
            <a:endParaRPr lang="es-PR" altLang="es-PR" sz="2800" i="1" dirty="0">
              <a:solidFill>
                <a:srgbClr val="484876"/>
              </a:solidFill>
            </a:endParaRPr>
          </a:p>
        </p:txBody>
      </p:sp>
      <p:pic>
        <p:nvPicPr>
          <p:cNvPr id="16" name="Picture 18" descr="IE 73D">
            <a:extLst>
              <a:ext uri="{FF2B5EF4-FFF2-40B4-BE49-F238E27FC236}">
                <a16:creationId xmlns:a16="http://schemas.microsoft.com/office/drawing/2014/main" id="{EED27E30-FE61-4405-8A33-30496046B0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958" y="5013176"/>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0">
            <a:extLst>
              <a:ext uri="{FF2B5EF4-FFF2-40B4-BE49-F238E27FC236}">
                <a16:creationId xmlns:a16="http://schemas.microsoft.com/office/drawing/2014/main" id="{099878AB-D22D-4CAD-90F3-DE88C76827E0}"/>
              </a:ext>
            </a:extLst>
          </p:cNvPr>
          <p:cNvSpPr>
            <a:spLocks noChangeArrowheads="1"/>
          </p:cNvSpPr>
          <p:nvPr/>
        </p:nvSpPr>
        <p:spPr bwMode="auto">
          <a:xfrm>
            <a:off x="610295" y="5373538"/>
            <a:ext cx="4681785" cy="325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dirty="0">
                <a:solidFill>
                  <a:srgbClr val="484876"/>
                </a:solidFill>
              </a:rPr>
              <a:t>E-Mail:</a:t>
            </a:r>
            <a:r>
              <a:rPr lang="es-PR" altLang="es-PR" sz="1800" b="1" i="1" dirty="0">
                <a:solidFill>
                  <a:srgbClr val="484876"/>
                </a:solidFill>
              </a:rPr>
              <a:t>     elopategui@</a:t>
            </a:r>
            <a:r>
              <a:rPr lang="es-PR" altLang="es-PR" sz="1800" i="1" dirty="0">
                <a:solidFill>
                  <a:srgbClr val="484876"/>
                </a:solidFill>
              </a:rPr>
              <a:t>univermcaribe</a:t>
            </a:r>
            <a:r>
              <a:rPr lang="es-PR" altLang="es-PR" sz="1800" b="1" i="1" dirty="0">
                <a:solidFill>
                  <a:srgbClr val="484876"/>
                </a:solidFill>
              </a:rPr>
              <a:t>.com</a:t>
            </a:r>
          </a:p>
        </p:txBody>
      </p:sp>
      <p:pic>
        <p:nvPicPr>
          <p:cNvPr id="18" name="Picture 23" descr="IE 73D">
            <a:extLst>
              <a:ext uri="{FF2B5EF4-FFF2-40B4-BE49-F238E27FC236}">
                <a16:creationId xmlns:a16="http://schemas.microsoft.com/office/drawing/2014/main" id="{979DF468-83D2-4D09-ADBA-38BE208781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958" y="5803280"/>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7">
            <a:extLst>
              <a:ext uri="{FF2B5EF4-FFF2-40B4-BE49-F238E27FC236}">
                <a16:creationId xmlns:a16="http://schemas.microsoft.com/office/drawing/2014/main" id="{F2AEDF7B-C067-4C47-802F-EA38144DE118}"/>
              </a:ext>
            </a:extLst>
          </p:cNvPr>
          <p:cNvSpPr>
            <a:spLocks noChangeArrowheads="1"/>
          </p:cNvSpPr>
          <p:nvPr/>
        </p:nvSpPr>
        <p:spPr bwMode="auto">
          <a:xfrm>
            <a:off x="611238" y="5732412"/>
            <a:ext cx="84597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b="1" dirty="0">
                <a:solidFill>
                  <a:srgbClr val="484876"/>
                </a:solidFill>
              </a:rPr>
              <a:t>Artículo:   </a:t>
            </a:r>
            <a:r>
              <a:rPr lang="es-PR" altLang="es-PR" sz="1700" b="1" i="1" dirty="0">
                <a:solidFill>
                  <a:srgbClr val="484876"/>
                </a:solidFill>
              </a:rPr>
              <a:t>http://www.univermcaribe.edu/</a:t>
            </a:r>
            <a:r>
              <a:rPr lang="es-PR" altLang="es-PR" sz="1700" i="1" dirty="0"/>
              <a:t>articulos/objetosaprendmovil.html</a:t>
            </a:r>
            <a:endParaRPr lang="es-PR" altLang="es-PR" sz="1700" b="1" i="1" dirty="0">
              <a:solidFill>
                <a:srgbClr val="484876"/>
              </a:solidFill>
            </a:endParaRPr>
          </a:p>
        </p:txBody>
      </p:sp>
      <p:sp>
        <p:nvSpPr>
          <p:cNvPr id="20" name="Title 1">
            <a:extLst>
              <a:ext uri="{FF2B5EF4-FFF2-40B4-BE49-F238E27FC236}">
                <a16:creationId xmlns:a16="http://schemas.microsoft.com/office/drawing/2014/main" id="{8462D625-FE62-4E3A-B262-BB2A361459ED}"/>
              </a:ext>
            </a:extLst>
          </p:cNvPr>
          <p:cNvSpPr txBox="1">
            <a:spLocks/>
          </p:cNvSpPr>
          <p:nvPr/>
        </p:nvSpPr>
        <p:spPr bwMode="auto">
          <a:xfrm>
            <a:off x="0" y="476250"/>
            <a:ext cx="9144000" cy="108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fontAlgn="base">
              <a:spcBef>
                <a:spcPct val="0"/>
              </a:spcBef>
              <a:spcAft>
                <a:spcPct val="0"/>
              </a:spcAft>
              <a:defRPr sz="4400" kern="1200">
                <a:solidFill>
                  <a:schemeClr val="bg1"/>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400" b="0" dirty="0">
                <a:solidFill>
                  <a:srgbClr val="99CCFF"/>
                </a:solidFill>
                <a:effectLst>
                  <a:outerShdw blurRad="38100" dist="38100" dir="2700000" algn="tl">
                    <a:srgbClr val="C0C0C0"/>
                  </a:outerShdw>
                </a:effectLst>
                <a:latin typeface="Arial Black" pitchFamily="34" charset="0"/>
              </a:rPr>
              <a:t>DISEÑO DIDÁCTICO PARA EL APRENDIZAJE MÓVIL -</a:t>
            </a:r>
          </a:p>
          <a:p>
            <a:pPr algn="ctr">
              <a:lnSpc>
                <a:spcPct val="90000"/>
              </a:lnSpc>
            </a:pPr>
            <a:r>
              <a:rPr lang="es-PR" altLang="es-PR" sz="2400" b="0" i="1" dirty="0">
                <a:solidFill>
                  <a:srgbClr val="99CCFF"/>
                </a:solidFill>
                <a:effectLst>
                  <a:outerShdw blurRad="38100" dist="38100" dir="2700000" algn="tl">
                    <a:srgbClr val="C0C0C0"/>
                  </a:outerShdw>
                </a:effectLst>
                <a:latin typeface="Arial Black" pitchFamily="34" charset="0"/>
              </a:rPr>
              <a:t>OBJETOS DE APRENDIZAJE MÓVILES (</a:t>
            </a:r>
            <a:r>
              <a:rPr lang="es-PR" altLang="es-PR" sz="2400" b="0" i="1" dirty="0" err="1">
                <a:solidFill>
                  <a:srgbClr val="99CCFF"/>
                </a:solidFill>
                <a:effectLst>
                  <a:outerShdw blurRad="38100" dist="38100" dir="2700000" algn="tl">
                    <a:srgbClr val="C0C0C0"/>
                  </a:outerShdw>
                </a:effectLst>
                <a:latin typeface="Arial Black" pitchFamily="34" charset="0"/>
              </a:rPr>
              <a:t>OAMs</a:t>
            </a:r>
            <a:r>
              <a:rPr lang="es-PR" altLang="es-PR" sz="2400" b="0" i="1" dirty="0">
                <a:solidFill>
                  <a:srgbClr val="99CCFF"/>
                </a:solidFill>
                <a:effectLst>
                  <a:outerShdw blurRad="38100" dist="38100" dir="2700000" algn="tl">
                    <a:srgbClr val="C0C0C0"/>
                  </a:outerShdw>
                </a:effectLst>
                <a:latin typeface="Arial Black" pitchFamily="34" charset="0"/>
              </a:rPr>
              <a:t>):</a:t>
            </a:r>
            <a:br>
              <a:rPr lang="es-PR" altLang="es-PR" sz="2000" dirty="0">
                <a:effectLst>
                  <a:outerShdw blurRad="38100" dist="38100" dir="2700000" algn="tl">
                    <a:srgbClr val="C0C0C0"/>
                  </a:outerShdw>
                </a:effectLst>
                <a:latin typeface="Arial Black" pitchFamily="34" charset="0"/>
              </a:rPr>
            </a:br>
            <a:r>
              <a:rPr lang="es-PR" altLang="es-PR" sz="2800" i="1" dirty="0">
                <a:solidFill>
                  <a:srgbClr val="E6E6EF"/>
                </a:solidFill>
                <a:effectLst>
                  <a:outerShdw blurRad="38100" dist="38100" dir="2700000" algn="tl">
                    <a:srgbClr val="C0C0C0"/>
                  </a:outerShdw>
                </a:effectLst>
                <a:latin typeface="Arial Black" pitchFamily="34" charset="0"/>
              </a:rPr>
              <a:t>Planificación y Desarrollo de </a:t>
            </a:r>
            <a:r>
              <a:rPr lang="es-PR" altLang="es-PR" sz="2800" i="1" dirty="0" err="1">
                <a:solidFill>
                  <a:srgbClr val="E6E6EF"/>
                </a:solidFill>
                <a:effectLst>
                  <a:outerShdw blurRad="38100" dist="38100" dir="2700000" algn="tl">
                    <a:srgbClr val="C0C0C0"/>
                  </a:outerShdw>
                </a:effectLst>
                <a:latin typeface="Arial Black" pitchFamily="34" charset="0"/>
              </a:rPr>
              <a:t>OAMs</a:t>
            </a:r>
            <a:endParaRPr lang="es-PR" altLang="es-PR" sz="2800" i="1" dirty="0">
              <a:solidFill>
                <a:srgbClr val="E6E6EF"/>
              </a:solidFill>
              <a:effectLst>
                <a:outerShdw blurRad="38100" dist="38100" dir="2700000" algn="tl">
                  <a:srgbClr val="C0C0C0"/>
                </a:outerShdw>
              </a:effectLst>
              <a:latin typeface="Arial Black" pitchFamily="34" charset="0"/>
            </a:endParaRPr>
          </a:p>
        </p:txBody>
      </p:sp>
      <p:pic>
        <p:nvPicPr>
          <p:cNvPr id="21" name="Picture 20">
            <a:extLst>
              <a:ext uri="{FF2B5EF4-FFF2-40B4-BE49-F238E27FC236}">
                <a16:creationId xmlns:a16="http://schemas.microsoft.com/office/drawing/2014/main" id="{ECEB7752-986F-4357-BFAC-E52A42EED0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4213" y="1640607"/>
            <a:ext cx="3095563" cy="1796060"/>
          </a:xfrm>
          <a:prstGeom prst="rect">
            <a:avLst/>
          </a:prstGeom>
        </p:spPr>
      </p:pic>
      <p:pic>
        <p:nvPicPr>
          <p:cNvPr id="22" name="Picture 21">
            <a:extLst>
              <a:ext uri="{FF2B5EF4-FFF2-40B4-BE49-F238E27FC236}">
                <a16:creationId xmlns:a16="http://schemas.microsoft.com/office/drawing/2014/main" id="{FB0B16F0-2FC8-4485-9FDB-7703423DF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941" y="1587264"/>
            <a:ext cx="1319051" cy="1954150"/>
          </a:xfrm>
          <a:prstGeom prst="rect">
            <a:avLst/>
          </a:prstGeom>
        </p:spPr>
      </p:pic>
      <p:pic>
        <p:nvPicPr>
          <p:cNvPr id="23" name="Picture 22">
            <a:extLst>
              <a:ext uri="{FF2B5EF4-FFF2-40B4-BE49-F238E27FC236}">
                <a16:creationId xmlns:a16="http://schemas.microsoft.com/office/drawing/2014/main" id="{471D62E0-DF3A-4D12-ADCE-A83BD0CAC6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5494" y="1556792"/>
            <a:ext cx="1765531" cy="1913384"/>
          </a:xfrm>
          <a:prstGeom prst="rect">
            <a:avLst/>
          </a:prstGeom>
        </p:spPr>
      </p:pic>
      <p:pic>
        <p:nvPicPr>
          <p:cNvPr id="24" name="Picture 23">
            <a:extLst>
              <a:ext uri="{FF2B5EF4-FFF2-40B4-BE49-F238E27FC236}">
                <a16:creationId xmlns:a16="http://schemas.microsoft.com/office/drawing/2014/main" id="{922A1F81-4044-4EC9-B459-1834245DE6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4216" y="1626741"/>
            <a:ext cx="2586096" cy="1951771"/>
          </a:xfrm>
          <a:prstGeom prst="rect">
            <a:avLst/>
          </a:prstGeom>
        </p:spPr>
      </p:pic>
    </p:spTree>
    <p:custDataLst>
      <p:tags r:id="rId1"/>
    </p:custDataLst>
    <p:extLst>
      <p:ext uri="{BB962C8B-B14F-4D97-AF65-F5344CB8AC3E}">
        <p14:creationId xmlns:p14="http://schemas.microsoft.com/office/powerpoint/2010/main" val="2258464055"/>
      </p:ext>
    </p:extLst>
  </p:cSld>
  <p:clrMapOvr>
    <a:masterClrMapping/>
  </p:clrMapOvr>
  <p:transition spd="slow">
    <p:dissolve/>
    <p:sndAc>
      <p:stSnd>
        <p:snd r:embed="rId4"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555875" y="620713"/>
            <a:ext cx="41767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4400" b="0">
                <a:solidFill>
                  <a:srgbClr val="484876"/>
                </a:solidFill>
                <a:effectLst>
                  <a:outerShdw blurRad="38100" dist="38100" dir="2700000" algn="tl">
                    <a:srgbClr val="C0C0C0"/>
                  </a:outerShdw>
                </a:effectLst>
                <a:latin typeface="Arial Black" pitchFamily="34" charset="0"/>
                <a:cs typeface="Arial" charset="0"/>
              </a:rPr>
              <a:t>BOSQUEJO</a:t>
            </a:r>
          </a:p>
        </p:txBody>
      </p:sp>
      <p:pic>
        <p:nvPicPr>
          <p:cNvPr id="2163742" name="Picture 30"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19780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3743" name="Text Box 31"/>
          <p:cNvSpPr txBox="1">
            <a:spLocks noChangeArrowheads="1"/>
          </p:cNvSpPr>
          <p:nvPr/>
        </p:nvSpPr>
        <p:spPr bwMode="auto">
          <a:xfrm>
            <a:off x="900113" y="190500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La evaluación diferencial sistemática</a:t>
            </a:r>
          </a:p>
        </p:txBody>
      </p:sp>
      <p:pic>
        <p:nvPicPr>
          <p:cNvPr id="2163744" name="Picture 3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25654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3745" name="Text Box 33"/>
          <p:cNvSpPr txBox="1">
            <a:spLocks noChangeArrowheads="1"/>
          </p:cNvSpPr>
          <p:nvPr/>
        </p:nvSpPr>
        <p:spPr bwMode="auto">
          <a:xfrm>
            <a:off x="900113" y="24923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Pruebas para la prevención de lesiones</a:t>
            </a:r>
          </a:p>
        </p:txBody>
      </p:sp>
      <p:pic>
        <p:nvPicPr>
          <p:cNvPr id="2163746" name="Picture 34"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2035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3747" name="Text Box 35"/>
          <p:cNvSpPr txBox="1">
            <a:spLocks noChangeArrowheads="1"/>
          </p:cNvSpPr>
          <p:nvPr/>
        </p:nvSpPr>
        <p:spPr bwMode="auto">
          <a:xfrm>
            <a:off x="900113" y="313055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Documentación de datos</a:t>
            </a:r>
          </a:p>
        </p:txBody>
      </p:sp>
      <p:pic>
        <p:nvPicPr>
          <p:cNvPr id="2163748" name="Picture 36"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8512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3749" name="Text Box 37"/>
          <p:cNvSpPr txBox="1">
            <a:spLocks noChangeArrowheads="1"/>
          </p:cNvSpPr>
          <p:nvPr/>
        </p:nvSpPr>
        <p:spPr bwMode="auto">
          <a:xfrm>
            <a:off x="900113" y="3865563"/>
            <a:ext cx="7631112"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Soluciones a los ejercicios de toma de decisiones clínicas</a:t>
            </a:r>
          </a:p>
        </p:txBody>
      </p:sp>
      <p:pic>
        <p:nvPicPr>
          <p:cNvPr id="2163750" name="Picture 38"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134143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3751" name="Text Box 39"/>
          <p:cNvSpPr txBox="1">
            <a:spLocks noChangeArrowheads="1"/>
          </p:cNvSpPr>
          <p:nvPr/>
        </p:nvSpPr>
        <p:spPr bwMode="auto">
          <a:xfrm>
            <a:off x="900113" y="1268413"/>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Introducción</a:t>
            </a:r>
          </a:p>
        </p:txBody>
      </p:sp>
      <p:pic>
        <p:nvPicPr>
          <p:cNvPr id="2163752" name="Picture 40"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478631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3753" name="Text Box 41"/>
          <p:cNvSpPr txBox="1">
            <a:spLocks noChangeArrowheads="1"/>
          </p:cNvSpPr>
          <p:nvPr/>
        </p:nvSpPr>
        <p:spPr bwMode="auto">
          <a:xfrm>
            <a:off x="900113" y="4713288"/>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Recursos y referencias</a:t>
            </a:r>
          </a:p>
        </p:txBody>
      </p:sp>
      <p:pic>
        <p:nvPicPr>
          <p:cNvPr id="2163754" name="Picture 4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3848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3755" name="Text Box 43"/>
          <p:cNvSpPr txBox="1">
            <a:spLocks noChangeArrowheads="1"/>
          </p:cNvSpPr>
          <p:nvPr/>
        </p:nvSpPr>
        <p:spPr bwMode="auto">
          <a:xfrm>
            <a:off x="900113" y="53117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Preguntas</a:t>
            </a:r>
          </a:p>
        </p:txBody>
      </p:sp>
      <p:pic>
        <p:nvPicPr>
          <p:cNvPr id="2163756" name="Picture 44"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6034088"/>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3757" name="Text Box 45"/>
          <p:cNvSpPr txBox="1">
            <a:spLocks noChangeArrowheads="1"/>
          </p:cNvSpPr>
          <p:nvPr/>
        </p:nvSpPr>
        <p:spPr bwMode="auto">
          <a:xfrm>
            <a:off x="900113" y="5961063"/>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Evaluación de la conferencia</a:t>
            </a:r>
          </a:p>
        </p:txBody>
      </p:sp>
    </p:spTree>
    <p:custDataLst>
      <p:tags r:id="rId1"/>
    </p:custDataLst>
  </p:cSld>
  <p:clrMapOvr>
    <a:masterClrMapping/>
  </p:clrMapOvr>
  <p:transition spd="slow">
    <p:newsflash/>
    <p:sndAc>
      <p:stSnd>
        <p:snd r:embed="rId4" name="breeze.wav"/>
      </p:stSnd>
    </p:sndAc>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D44789-3D59-47A2-BFC0-20D32AACA5F5}"/>
              </a:ext>
            </a:extLst>
          </p:cNvPr>
          <p:cNvSpPr>
            <a:spLocks noChangeArrowheads="1"/>
          </p:cNvSpPr>
          <p:nvPr/>
        </p:nvSpPr>
        <p:spPr bwMode="auto">
          <a:xfrm>
            <a:off x="395535" y="3068960"/>
            <a:ext cx="842493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4200"/>
              </a:lnSpc>
              <a:spcBef>
                <a:spcPct val="20000"/>
              </a:spcBef>
            </a:pPr>
            <a:r>
              <a:rPr lang="en-US" altLang="es-PR" sz="3000" b="1" dirty="0" err="1">
                <a:latin typeface="Arial" charset="0"/>
                <a:cs typeface="Arial" charset="0"/>
              </a:rPr>
              <a:t>Acceso</a:t>
            </a:r>
            <a:r>
              <a:rPr lang="en-US" altLang="es-PR" sz="3000" b="1" dirty="0">
                <a:latin typeface="Arial" charset="0"/>
                <a:cs typeface="Arial" charset="0"/>
              </a:rPr>
              <a:t> y </a:t>
            </a:r>
            <a:r>
              <a:rPr lang="en-US" altLang="es-PR" sz="3000" b="1" dirty="0" err="1">
                <a:latin typeface="Arial" charset="0"/>
                <a:cs typeface="Arial" charset="0"/>
              </a:rPr>
              <a:t>aprendizaje</a:t>
            </a:r>
            <a:r>
              <a:rPr lang="en-US" altLang="es-PR" sz="3000" b="1" dirty="0">
                <a:latin typeface="Arial" charset="0"/>
                <a:cs typeface="Arial" charset="0"/>
              </a:rPr>
              <a:t> </a:t>
            </a:r>
            <a:r>
              <a:rPr lang="en-US" altLang="es-PR" sz="3000" b="1" dirty="0" err="1">
                <a:latin typeface="Arial" charset="0"/>
                <a:cs typeface="Arial" charset="0"/>
              </a:rPr>
              <a:t>ubicuo</a:t>
            </a:r>
            <a:r>
              <a:rPr lang="en-US" altLang="es-PR" sz="3000" b="1" dirty="0">
                <a:latin typeface="Arial" charset="0"/>
                <a:cs typeface="Arial" charset="0"/>
              </a:rPr>
              <a:t> de</a:t>
            </a:r>
            <a:r>
              <a:rPr lang="en-US" altLang="es-PR" sz="3000" dirty="0">
                <a:latin typeface="Arial" charset="0"/>
                <a:cs typeface="Arial" charset="0"/>
              </a:rPr>
              <a:t> </a:t>
            </a:r>
            <a:r>
              <a:rPr lang="en-US" altLang="es-PR" sz="3000" dirty="0" err="1">
                <a:latin typeface="Arial" charset="0"/>
                <a:cs typeface="Arial" charset="0"/>
              </a:rPr>
              <a:t>estrategias</a:t>
            </a:r>
            <a:r>
              <a:rPr lang="en-US" altLang="es-PR" sz="3000" dirty="0">
                <a:latin typeface="Arial" charset="0"/>
                <a:cs typeface="Arial" charset="0"/>
              </a:rPr>
              <a:t> </a:t>
            </a:r>
            <a:r>
              <a:rPr lang="en-US" altLang="es-PR" sz="3000" dirty="0" err="1">
                <a:latin typeface="Arial" charset="0"/>
                <a:cs typeface="Arial" charset="0"/>
              </a:rPr>
              <a:t>pedagógicas</a:t>
            </a:r>
            <a:r>
              <a:rPr lang="en-US" altLang="es-PR" sz="3000" dirty="0">
                <a:latin typeface="Arial" charset="0"/>
                <a:cs typeface="Arial" charset="0"/>
              </a:rPr>
              <a:t> </a:t>
            </a:r>
            <a:r>
              <a:rPr lang="en-US" altLang="es-PR" sz="3000" b="1" dirty="0" err="1">
                <a:latin typeface="Arial" charset="0"/>
                <a:cs typeface="Arial" charset="0"/>
              </a:rPr>
              <a:t>virtuales</a:t>
            </a:r>
            <a:r>
              <a:rPr lang="en-US" altLang="es-PR" sz="3000" b="1" dirty="0">
                <a:latin typeface="Arial" charset="0"/>
                <a:cs typeface="Arial" charset="0"/>
              </a:rPr>
              <a:t>, </a:t>
            </a:r>
            <a:r>
              <a:rPr lang="en-US" altLang="es-PR" sz="3000" b="1" dirty="0" err="1">
                <a:latin typeface="Arial" charset="0"/>
                <a:cs typeface="Arial" charset="0"/>
              </a:rPr>
              <a:t>mediante</a:t>
            </a:r>
            <a:r>
              <a:rPr lang="en-US" altLang="es-PR" sz="3000" b="1" dirty="0">
                <a:latin typeface="Arial" charset="0"/>
                <a:cs typeface="Arial" charset="0"/>
              </a:rPr>
              <a:t> el </a:t>
            </a:r>
            <a:r>
              <a:rPr lang="en-US" altLang="es-PR" sz="3000" b="1" dirty="0" err="1">
                <a:latin typeface="Arial" charset="0"/>
                <a:cs typeface="Arial" charset="0"/>
              </a:rPr>
              <a:t>uso</a:t>
            </a:r>
            <a:r>
              <a:rPr lang="en-US" altLang="es-PR" sz="3000" b="1" dirty="0">
                <a:latin typeface="Arial" charset="0"/>
                <a:cs typeface="Arial" charset="0"/>
              </a:rPr>
              <a:t> </a:t>
            </a:r>
            <a:r>
              <a:rPr lang="en-US" altLang="es-PR" sz="3000" b="1" dirty="0" err="1">
                <a:latin typeface="Arial" charset="0"/>
                <a:cs typeface="Arial" charset="0"/>
              </a:rPr>
              <a:t>dispositivos</a:t>
            </a:r>
            <a:r>
              <a:rPr lang="en-US" altLang="es-PR" sz="3000" b="1" dirty="0">
                <a:latin typeface="Arial" charset="0"/>
                <a:cs typeface="Arial" charset="0"/>
              </a:rPr>
              <a:t> </a:t>
            </a:r>
            <a:r>
              <a:rPr lang="en-US" altLang="es-PR" sz="3000" b="1" dirty="0" err="1">
                <a:latin typeface="Arial" charset="0"/>
                <a:cs typeface="Arial" charset="0"/>
              </a:rPr>
              <a:t>móviles</a:t>
            </a:r>
            <a:r>
              <a:rPr lang="en-US" altLang="es-PR" sz="3000" b="1" dirty="0">
                <a:latin typeface="Arial" charset="0"/>
                <a:cs typeface="Arial" charset="0"/>
              </a:rPr>
              <a:t>, o </a:t>
            </a:r>
            <a:r>
              <a:rPr lang="en-US" altLang="es-PR" sz="3000" b="1" dirty="0" err="1">
                <a:latin typeface="Arial" charset="0"/>
                <a:cs typeface="Arial" charset="0"/>
              </a:rPr>
              <a:t>inalámbricos</a:t>
            </a:r>
            <a:r>
              <a:rPr lang="en-US" altLang="es-PR" sz="3000" b="1" dirty="0">
                <a:latin typeface="Arial" charset="0"/>
                <a:cs typeface="Arial" charset="0"/>
              </a:rPr>
              <a:t>, </a:t>
            </a:r>
            <a:r>
              <a:rPr lang="en-US" altLang="es-PR" sz="3000" b="1" dirty="0" err="1">
                <a:latin typeface="Arial" charset="0"/>
                <a:cs typeface="Arial" charset="0"/>
              </a:rPr>
              <a:t>incluyendo</a:t>
            </a:r>
            <a:r>
              <a:rPr lang="en-US" altLang="es-PR" sz="3000" dirty="0">
                <a:latin typeface="Arial" charset="0"/>
                <a:cs typeface="Arial" charset="0"/>
              </a:rPr>
              <a:t> la </a:t>
            </a:r>
            <a:r>
              <a:rPr lang="en-US" altLang="es-PR" sz="3000" dirty="0" err="1">
                <a:latin typeface="Arial" charset="0"/>
                <a:cs typeface="Arial" charset="0"/>
              </a:rPr>
              <a:t>comunicación</a:t>
            </a:r>
            <a:r>
              <a:rPr lang="en-US" altLang="es-PR" sz="3000" dirty="0">
                <a:latin typeface="Arial" charset="0"/>
                <a:cs typeface="Arial" charset="0"/>
              </a:rPr>
              <a:t> de </a:t>
            </a:r>
            <a:r>
              <a:rPr lang="en-US" altLang="es-PR" sz="3000" dirty="0" err="1">
                <a:latin typeface="Arial" charset="0"/>
                <a:cs typeface="Arial" charset="0"/>
              </a:rPr>
              <a:t>datos</a:t>
            </a:r>
            <a:r>
              <a:rPr lang="en-US" altLang="es-PR" sz="3000" dirty="0">
                <a:latin typeface="Arial" charset="0"/>
                <a:cs typeface="Arial" charset="0"/>
              </a:rPr>
              <a:t> y social (</a:t>
            </a:r>
            <a:r>
              <a:rPr lang="en-US" altLang="es-PR" sz="3000" dirty="0" err="1">
                <a:latin typeface="Arial" charset="0"/>
                <a:cs typeface="Arial" charset="0"/>
              </a:rPr>
              <a:t>estudiantes</a:t>
            </a:r>
            <a:r>
              <a:rPr lang="en-US" altLang="es-PR" sz="3000" dirty="0">
                <a:latin typeface="Arial" charset="0"/>
                <a:cs typeface="Arial" charset="0"/>
              </a:rPr>
              <a:t> o maestros)</a:t>
            </a:r>
          </a:p>
        </p:txBody>
      </p:sp>
      <p:sp>
        <p:nvSpPr>
          <p:cNvPr id="10" name="Title 1">
            <a:extLst>
              <a:ext uri="{FF2B5EF4-FFF2-40B4-BE49-F238E27FC236}">
                <a16:creationId xmlns:a16="http://schemas.microsoft.com/office/drawing/2014/main" id="{79C1F569-8397-4054-B2B4-BF95AC970968}"/>
              </a:ext>
            </a:extLst>
          </p:cNvPr>
          <p:cNvSpPr>
            <a:spLocks/>
          </p:cNvSpPr>
          <p:nvPr/>
        </p:nvSpPr>
        <p:spPr bwMode="auto">
          <a:xfrm>
            <a:off x="2123728" y="675844"/>
            <a:ext cx="669674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DISEÑO DIDÁCTICO M-APRENDIZAJE:</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Planificación y Desarrollo de </a:t>
            </a:r>
            <a:r>
              <a:rPr lang="es-PR" altLang="es-PR" sz="2400" b="0" i="1" dirty="0" err="1">
                <a:solidFill>
                  <a:srgbClr val="484876"/>
                </a:solidFill>
                <a:effectLst>
                  <a:outerShdw blurRad="38100" dist="38100" dir="2700000" algn="tl">
                    <a:srgbClr val="C0C0C0"/>
                  </a:outerShdw>
                </a:effectLst>
                <a:latin typeface="Arial Black" pitchFamily="34" charset="0"/>
                <a:cs typeface="Arial" charset="0"/>
              </a:rPr>
              <a:t>OAMs</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1" name="Title 1">
            <a:extLst>
              <a:ext uri="{FF2B5EF4-FFF2-40B4-BE49-F238E27FC236}">
                <a16:creationId xmlns:a16="http://schemas.microsoft.com/office/drawing/2014/main" id="{2CAF9C8A-3B2A-4D62-B461-3081EACADB1C}"/>
              </a:ext>
            </a:extLst>
          </p:cNvPr>
          <p:cNvSpPr>
            <a:spLocks/>
          </p:cNvSpPr>
          <p:nvPr/>
        </p:nvSpPr>
        <p:spPr bwMode="auto">
          <a:xfrm>
            <a:off x="2139207" y="1555453"/>
            <a:ext cx="6177209"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DISPOSITIVOS MÓVILES</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2" name="Picture 59" descr="CURVHEAD">
            <a:extLst>
              <a:ext uri="{FF2B5EF4-FFF2-40B4-BE49-F238E27FC236}">
                <a16:creationId xmlns:a16="http://schemas.microsoft.com/office/drawing/2014/main" id="{0AFEE11F-4EB5-48A1-8FC0-F8E6187E12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2132856"/>
            <a:ext cx="4104456"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48F92A9E-BAC5-418A-A1FC-5E87EF7D8D4B}"/>
              </a:ext>
            </a:extLst>
          </p:cNvPr>
          <p:cNvSpPr>
            <a:spLocks/>
          </p:cNvSpPr>
          <p:nvPr/>
        </p:nvSpPr>
        <p:spPr bwMode="auto">
          <a:xfrm>
            <a:off x="3203847" y="2204293"/>
            <a:ext cx="3600401"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M-APRENDIZAJE</a:t>
            </a:r>
          </a:p>
        </p:txBody>
      </p:sp>
      <p:sp>
        <p:nvSpPr>
          <p:cNvPr id="14" name="Text Box 6">
            <a:extLst>
              <a:ext uri="{FF2B5EF4-FFF2-40B4-BE49-F238E27FC236}">
                <a16:creationId xmlns:a16="http://schemas.microsoft.com/office/drawing/2014/main" id="{739BF552-9F76-47CC-AE16-1D15D0C4645E}"/>
              </a:ext>
            </a:extLst>
          </p:cNvPr>
          <p:cNvSpPr txBox="1">
            <a:spLocks noChangeArrowheads="1"/>
          </p:cNvSpPr>
          <p:nvPr/>
        </p:nvSpPr>
        <p:spPr bwMode="auto">
          <a:xfrm>
            <a:off x="270061" y="5941647"/>
            <a:ext cx="8694427"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n-US" altLang="es-PR" sz="1200" b="0" dirty="0" err="1">
                <a:latin typeface="Times New Roman" pitchFamily="18" charset="0"/>
              </a:rPr>
              <a:t>Adaptado</a:t>
            </a:r>
            <a:r>
              <a:rPr lang="en-US" altLang="es-PR" sz="1200" b="0" dirty="0">
                <a:latin typeface="Times New Roman" pitchFamily="18" charset="0"/>
              </a:rPr>
              <a:t> de: “Review of trends from mobile learning studies: A meta-analysis”, </a:t>
            </a:r>
            <a:r>
              <a:rPr lang="en-US" altLang="es-PR" sz="1200" b="0" dirty="0" err="1">
                <a:latin typeface="Times New Roman" pitchFamily="18" charset="0"/>
              </a:rPr>
              <a:t>por:W</a:t>
            </a:r>
            <a:r>
              <a:rPr lang="en-US" altLang="es-PR" sz="1200" b="0" dirty="0">
                <a:latin typeface="Times New Roman" pitchFamily="18" charset="0"/>
              </a:rPr>
              <a:t>. Wu, Y. Jim Wu, C. Chen, H. Kao, C. Lin, y S. Huang, 2012, </a:t>
            </a:r>
            <a:r>
              <a:rPr lang="en-US" altLang="es-PR" sz="1200" i="1" dirty="0">
                <a:latin typeface="Times New Roman" pitchFamily="18" charset="0"/>
              </a:rPr>
              <a:t>Computers &amp; Education, 59</a:t>
            </a:r>
            <a:r>
              <a:rPr lang="en-US" altLang="es-PR" sz="1200" b="0" dirty="0">
                <a:latin typeface="Times New Roman" pitchFamily="18" charset="0"/>
              </a:rPr>
              <a:t>(2), 817-827. </a:t>
            </a:r>
            <a:r>
              <a:rPr lang="en-US" altLang="es-PR" sz="1200" b="0" dirty="0" err="1">
                <a:latin typeface="Times New Roman" pitchFamily="18" charset="0"/>
              </a:rPr>
              <a:t>Recuperado</a:t>
            </a:r>
            <a:r>
              <a:rPr lang="en-US" altLang="es-PR" sz="1200" b="0" dirty="0">
                <a:latin typeface="Times New Roman" pitchFamily="18" charset="0"/>
              </a:rPr>
              <a:t> de </a:t>
            </a:r>
            <a:r>
              <a:rPr lang="en-US" altLang="es-PR" sz="1200" i="1" dirty="0">
                <a:latin typeface="Times New Roman" pitchFamily="18" charset="0"/>
                <a:hlinkClick r:id="rId3"/>
              </a:rPr>
              <a:t>https://www.researchgate.net/publication/257171197_Review_of_trends_from_mobile_learning_studies_A_meta-analysis</a:t>
            </a:r>
            <a:endParaRPr lang="en-US" altLang="es-PR" sz="1200" i="1" dirty="0">
              <a:latin typeface="Times New Roman" pitchFamily="18" charset="0"/>
            </a:endParaRPr>
          </a:p>
        </p:txBody>
      </p:sp>
      <p:pic>
        <p:nvPicPr>
          <p:cNvPr id="15" name="Picture 14">
            <a:extLst>
              <a:ext uri="{FF2B5EF4-FFF2-40B4-BE49-F238E27FC236}">
                <a16:creationId xmlns:a16="http://schemas.microsoft.com/office/drawing/2014/main" id="{425A96CE-6A3F-4682-9AAB-DDAA7AF00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39" y="675844"/>
            <a:ext cx="1446469" cy="22250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6756401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129DF43A-838F-4557-AC1F-4661692B9E75}"/>
              </a:ext>
            </a:extLst>
          </p:cNvPr>
          <p:cNvSpPr>
            <a:spLocks noChangeArrowheads="1"/>
          </p:cNvSpPr>
          <p:nvPr/>
        </p:nvSpPr>
        <p:spPr bwMode="auto">
          <a:xfrm>
            <a:off x="4802753" y="980208"/>
            <a:ext cx="3801695" cy="108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5000"/>
              </a:lnSpc>
            </a:pPr>
            <a:r>
              <a:rPr lang="en-US" altLang="es-PR" sz="3500" dirty="0">
                <a:solidFill>
                  <a:srgbClr val="484876"/>
                </a:solidFill>
                <a:effectLst>
                  <a:outerShdw blurRad="38100" dist="38100" dir="2700000" algn="tl">
                    <a:srgbClr val="C0C0C0"/>
                  </a:outerShdw>
                </a:effectLst>
                <a:latin typeface="Arial Black" pitchFamily="34" charset="0"/>
              </a:rPr>
              <a:t>SISTEMAS ENERGÉTICOS</a:t>
            </a:r>
            <a:endParaRPr lang="en-US" altLang="es-PR" sz="3500" i="1" dirty="0">
              <a:solidFill>
                <a:srgbClr val="484876"/>
              </a:solidFill>
              <a:effectLst>
                <a:outerShdw blurRad="38100" dist="38100" dir="2700000" algn="tl">
                  <a:srgbClr val="C0C0C0"/>
                </a:outerShdw>
              </a:effectLst>
              <a:latin typeface="Arial Black" pitchFamily="34" charset="0"/>
            </a:endParaRPr>
          </a:p>
        </p:txBody>
      </p:sp>
      <p:sp>
        <p:nvSpPr>
          <p:cNvPr id="11" name="Text Box 6">
            <a:extLst>
              <a:ext uri="{FF2B5EF4-FFF2-40B4-BE49-F238E27FC236}">
                <a16:creationId xmlns:a16="http://schemas.microsoft.com/office/drawing/2014/main" id="{0E3DA6D2-82EB-4252-9092-E2050A60F6C4}"/>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Adaptado</a:t>
            </a:r>
            <a:r>
              <a:rPr lang="es-ES" altLang="es-PR" sz="1200" b="0" dirty="0">
                <a:latin typeface="Times New Roman" pitchFamily="18" charset="0"/>
              </a:rPr>
              <a:t>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(pp. 10-23, 28),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sp>
        <p:nvSpPr>
          <p:cNvPr id="12" name="Rectangle 4">
            <a:extLst>
              <a:ext uri="{FF2B5EF4-FFF2-40B4-BE49-F238E27FC236}">
                <a16:creationId xmlns:a16="http://schemas.microsoft.com/office/drawing/2014/main" id="{30B0A92C-447D-4177-92D8-AC0F00D38693}"/>
              </a:ext>
            </a:extLst>
          </p:cNvPr>
          <p:cNvSpPr>
            <a:spLocks noChangeArrowheads="1"/>
          </p:cNvSpPr>
          <p:nvPr/>
        </p:nvSpPr>
        <p:spPr bwMode="auto">
          <a:xfrm>
            <a:off x="179512" y="2348879"/>
            <a:ext cx="8442684" cy="367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3000"/>
              </a:lnSpc>
              <a:spcBef>
                <a:spcPct val="20000"/>
              </a:spcBef>
            </a:pPr>
            <a:r>
              <a:rPr lang="en-US" altLang="es-PR" sz="2800" b="1" dirty="0">
                <a:latin typeface="Arial" charset="0"/>
                <a:cs typeface="Arial" charset="0"/>
              </a:rPr>
              <a:t>Fuentes de </a:t>
            </a:r>
            <a:r>
              <a:rPr lang="en-US" altLang="es-PR" sz="2800" b="1" dirty="0" err="1">
                <a:latin typeface="Arial" charset="0"/>
                <a:cs typeface="Arial" charset="0"/>
              </a:rPr>
              <a:t>energía</a:t>
            </a:r>
            <a:r>
              <a:rPr lang="en-US" altLang="es-PR" sz="2800" b="1" dirty="0">
                <a:latin typeface="Arial" charset="0"/>
                <a:cs typeface="Arial" charset="0"/>
              </a:rPr>
              <a:t> (ATP) </a:t>
            </a:r>
            <a:r>
              <a:rPr lang="en-US" altLang="es-PR" sz="2800" b="1" i="1" dirty="0" err="1">
                <a:solidFill>
                  <a:srgbClr val="FF0000"/>
                </a:solidFill>
                <a:effectLst>
                  <a:outerShdw blurRad="38100" dist="38100" dir="2700000" algn="tl">
                    <a:srgbClr val="000000">
                      <a:alpha val="43137"/>
                    </a:srgbClr>
                  </a:outerShdw>
                </a:effectLst>
                <a:latin typeface="Arial" charset="0"/>
                <a:cs typeface="Arial" charset="0"/>
              </a:rPr>
              <a:t>anaeróbicas</a:t>
            </a:r>
            <a:r>
              <a:rPr lang="en-US" altLang="es-PR" sz="2800" b="1" dirty="0">
                <a:latin typeface="Arial" charset="0"/>
                <a:cs typeface="Arial" charset="0"/>
              </a:rPr>
              <a:t> o</a:t>
            </a:r>
          </a:p>
          <a:p>
            <a:pPr algn="ctr" eaLnBrk="0" hangingPunct="0">
              <a:lnSpc>
                <a:spcPts val="3000"/>
              </a:lnSpc>
              <a:spcBef>
                <a:spcPct val="20000"/>
              </a:spcBef>
            </a:pPr>
            <a:r>
              <a:rPr lang="en-US" altLang="es-PR" sz="2800" b="1" dirty="0">
                <a:latin typeface="Arial" charset="0"/>
                <a:cs typeface="Arial" charset="0"/>
              </a:rPr>
              <a:t>no-</a:t>
            </a:r>
            <a:r>
              <a:rPr lang="en-US" altLang="es-PR" sz="2800" b="1" dirty="0" err="1">
                <a:latin typeface="Arial" charset="0"/>
                <a:cs typeface="Arial" charset="0"/>
              </a:rPr>
              <a:t>oxidativas</a:t>
            </a:r>
            <a:r>
              <a:rPr lang="en-US" altLang="es-PR" sz="2800" b="1" dirty="0">
                <a:latin typeface="Arial" charset="0"/>
                <a:cs typeface="Arial" charset="0"/>
              </a:rPr>
              <a:t> (</a:t>
            </a:r>
            <a:r>
              <a:rPr lang="en-US" altLang="es-PR" sz="2800" b="1" dirty="0" err="1">
                <a:latin typeface="Arial" charset="0"/>
                <a:cs typeface="Arial" charset="0"/>
              </a:rPr>
              <a:t>sistema</a:t>
            </a:r>
            <a:r>
              <a:rPr lang="en-US" altLang="es-PR" sz="2800" b="1" dirty="0">
                <a:latin typeface="Arial" charset="0"/>
                <a:cs typeface="Arial" charset="0"/>
              </a:rPr>
              <a:t> de ATP-</a:t>
            </a:r>
            <a:r>
              <a:rPr lang="en-US" altLang="es-PR" sz="2800" b="1" dirty="0" err="1">
                <a:latin typeface="Arial" charset="0"/>
                <a:cs typeface="Arial" charset="0"/>
              </a:rPr>
              <a:t>PCr</a:t>
            </a:r>
            <a:r>
              <a:rPr lang="en-US" altLang="es-PR" sz="2800" b="1" dirty="0">
                <a:latin typeface="Arial" charset="0"/>
                <a:cs typeface="Arial" charset="0"/>
              </a:rPr>
              <a:t> o</a:t>
            </a:r>
          </a:p>
          <a:p>
            <a:pPr algn="ctr" eaLnBrk="0" hangingPunct="0">
              <a:lnSpc>
                <a:spcPts val="3000"/>
              </a:lnSpc>
              <a:spcBef>
                <a:spcPct val="20000"/>
              </a:spcBef>
            </a:pPr>
            <a:r>
              <a:rPr lang="en-US" altLang="es-PR" sz="2800" b="1" dirty="0" err="1">
                <a:latin typeface="Arial" charset="0"/>
                <a:cs typeface="Arial" charset="0"/>
              </a:rPr>
              <a:t>fosfagénico</a:t>
            </a:r>
            <a:r>
              <a:rPr lang="en-US" altLang="es-PR" sz="2800" b="1" dirty="0">
                <a:latin typeface="Arial" charset="0"/>
                <a:cs typeface="Arial" charset="0"/>
              </a:rPr>
              <a:t> y la </a:t>
            </a:r>
            <a:r>
              <a:rPr lang="en-US" altLang="es-PR" sz="2800" b="1" dirty="0" err="1">
                <a:latin typeface="Arial" charset="0"/>
                <a:cs typeface="Arial" charset="0"/>
              </a:rPr>
              <a:t>gucólisis</a:t>
            </a:r>
            <a:r>
              <a:rPr lang="en-US" altLang="es-PR" sz="2800" b="1" dirty="0">
                <a:latin typeface="Arial" charset="0"/>
                <a:cs typeface="Arial" charset="0"/>
              </a:rPr>
              <a:t> </a:t>
            </a:r>
            <a:r>
              <a:rPr lang="en-US" altLang="es-PR" sz="2800" b="1" dirty="0" err="1">
                <a:latin typeface="Arial" charset="0"/>
                <a:cs typeface="Arial" charset="0"/>
              </a:rPr>
              <a:t>anaeróbica</a:t>
            </a:r>
            <a:r>
              <a:rPr lang="en-US" altLang="es-PR" sz="2800" b="1" dirty="0">
                <a:latin typeface="Arial" charset="0"/>
                <a:cs typeface="Arial" charset="0"/>
              </a:rPr>
              <a:t>) y</a:t>
            </a:r>
          </a:p>
          <a:p>
            <a:pPr algn="ctr" eaLnBrk="0" hangingPunct="0">
              <a:lnSpc>
                <a:spcPts val="3000"/>
              </a:lnSpc>
              <a:spcBef>
                <a:spcPct val="20000"/>
              </a:spcBef>
            </a:pPr>
            <a:r>
              <a:rPr lang="en-US" altLang="es-PR" sz="2800" b="1" i="1" dirty="0" err="1">
                <a:solidFill>
                  <a:srgbClr val="FF0000"/>
                </a:solidFill>
                <a:effectLst>
                  <a:outerShdw blurRad="38100" dist="38100" dir="2700000" algn="tl">
                    <a:srgbClr val="000000">
                      <a:alpha val="43137"/>
                    </a:srgbClr>
                  </a:outerShdw>
                </a:effectLst>
                <a:latin typeface="Arial" charset="0"/>
                <a:cs typeface="Arial" charset="0"/>
              </a:rPr>
              <a:t>aeróbicas</a:t>
            </a:r>
            <a:r>
              <a:rPr lang="en-US" altLang="es-PR" sz="2800" b="1" dirty="0">
                <a:latin typeface="Arial" charset="0"/>
                <a:cs typeface="Arial" charset="0"/>
              </a:rPr>
              <a:t> o </a:t>
            </a:r>
            <a:r>
              <a:rPr lang="en-US" altLang="es-PR" sz="2800" b="1" dirty="0" err="1">
                <a:latin typeface="Arial" charset="0"/>
                <a:cs typeface="Arial" charset="0"/>
              </a:rPr>
              <a:t>sistema</a:t>
            </a:r>
            <a:r>
              <a:rPr lang="en-US" altLang="es-PR" sz="2800" b="1" dirty="0">
                <a:latin typeface="Arial" charset="0"/>
                <a:cs typeface="Arial" charset="0"/>
              </a:rPr>
              <a:t> </a:t>
            </a:r>
            <a:r>
              <a:rPr lang="en-US" altLang="es-PR" sz="2800" b="1" dirty="0" err="1">
                <a:latin typeface="Arial" charset="0"/>
                <a:cs typeface="Arial" charset="0"/>
              </a:rPr>
              <a:t>oxidativo</a:t>
            </a:r>
            <a:r>
              <a:rPr lang="en-US" altLang="es-PR" sz="2800" b="1" dirty="0">
                <a:latin typeface="Arial" charset="0"/>
                <a:cs typeface="Arial" charset="0"/>
              </a:rPr>
              <a:t> (</a:t>
            </a:r>
            <a:r>
              <a:rPr lang="en-US" altLang="es-PR" sz="2800" b="1" dirty="0" err="1">
                <a:latin typeface="Arial" charset="0"/>
                <a:cs typeface="Arial" charset="0"/>
              </a:rPr>
              <a:t>glucólisis</a:t>
            </a:r>
            <a:r>
              <a:rPr lang="en-US" altLang="es-PR" sz="2800" b="1" dirty="0">
                <a:latin typeface="Arial" charset="0"/>
                <a:cs typeface="Arial" charset="0"/>
              </a:rPr>
              <a:t> </a:t>
            </a:r>
            <a:r>
              <a:rPr lang="en-US" altLang="es-PR" sz="2800" b="1" dirty="0" err="1">
                <a:latin typeface="Arial" charset="0"/>
                <a:cs typeface="Arial" charset="0"/>
              </a:rPr>
              <a:t>aeróbica</a:t>
            </a:r>
            <a:r>
              <a:rPr lang="en-US" altLang="es-PR" sz="2800" b="1" dirty="0">
                <a:latin typeface="Arial" charset="0"/>
                <a:cs typeface="Arial" charset="0"/>
              </a:rPr>
              <a:t>, </a:t>
            </a:r>
            <a:r>
              <a:rPr lang="en-US" altLang="es-PR" sz="2800" b="1" dirty="0" err="1">
                <a:latin typeface="Arial" charset="0"/>
                <a:cs typeface="Arial" charset="0"/>
              </a:rPr>
              <a:t>ciclo</a:t>
            </a:r>
            <a:r>
              <a:rPr lang="en-US" altLang="es-PR" sz="2800" b="1" dirty="0">
                <a:latin typeface="Arial" charset="0"/>
                <a:cs typeface="Arial" charset="0"/>
              </a:rPr>
              <a:t> de </a:t>
            </a:r>
            <a:r>
              <a:rPr lang="en-US" altLang="es-PR" sz="2800" b="1" dirty="0" err="1">
                <a:latin typeface="Arial" charset="0"/>
                <a:cs typeface="Arial" charset="0"/>
              </a:rPr>
              <a:t>ácido</a:t>
            </a:r>
            <a:r>
              <a:rPr lang="en-US" altLang="es-PR" sz="2800" b="1" dirty="0">
                <a:latin typeface="Arial" charset="0"/>
                <a:cs typeface="Arial" charset="0"/>
              </a:rPr>
              <a:t> </a:t>
            </a:r>
            <a:r>
              <a:rPr lang="en-US" altLang="es-PR" sz="2800" b="1" dirty="0" err="1">
                <a:latin typeface="Arial" charset="0"/>
                <a:cs typeface="Arial" charset="0"/>
              </a:rPr>
              <a:t>cítrico</a:t>
            </a:r>
            <a:r>
              <a:rPr lang="en-US" altLang="es-PR" sz="2800" b="1" dirty="0">
                <a:latin typeface="Arial" charset="0"/>
                <a:cs typeface="Arial" charset="0"/>
              </a:rPr>
              <a:t> y </a:t>
            </a:r>
            <a:r>
              <a:rPr lang="en-US" altLang="es-PR" sz="2800" b="1" dirty="0" err="1">
                <a:latin typeface="Arial" charset="0"/>
                <a:cs typeface="Arial" charset="0"/>
              </a:rPr>
              <a:t>sistema</a:t>
            </a:r>
            <a:r>
              <a:rPr lang="en-US" altLang="es-PR" sz="2800" b="1" dirty="0">
                <a:latin typeface="Arial" charset="0"/>
                <a:cs typeface="Arial" charset="0"/>
              </a:rPr>
              <a:t> de</a:t>
            </a:r>
          </a:p>
          <a:p>
            <a:pPr algn="ctr" eaLnBrk="0" hangingPunct="0">
              <a:lnSpc>
                <a:spcPts val="3000"/>
              </a:lnSpc>
              <a:spcBef>
                <a:spcPct val="20000"/>
              </a:spcBef>
            </a:pPr>
            <a:r>
              <a:rPr lang="en-US" altLang="es-PR" sz="2800" b="1" dirty="0" err="1">
                <a:latin typeface="Arial" charset="0"/>
                <a:cs typeface="Arial" charset="0"/>
              </a:rPr>
              <a:t>transporte</a:t>
            </a:r>
            <a:r>
              <a:rPr lang="en-US" altLang="es-PR" sz="2800" b="1" dirty="0">
                <a:latin typeface="Arial" charset="0"/>
                <a:cs typeface="Arial" charset="0"/>
              </a:rPr>
              <a:t> </a:t>
            </a:r>
            <a:r>
              <a:rPr lang="en-US" altLang="es-PR" sz="2800" b="1" dirty="0" err="1">
                <a:latin typeface="Arial" charset="0"/>
                <a:cs typeface="Arial" charset="0"/>
              </a:rPr>
              <a:t>electrónico</a:t>
            </a:r>
            <a:r>
              <a:rPr lang="en-US" altLang="es-PR" sz="2800" b="1" dirty="0">
                <a:latin typeface="Arial" charset="0"/>
                <a:cs typeface="Arial" charset="0"/>
              </a:rPr>
              <a:t>), </a:t>
            </a:r>
            <a:r>
              <a:rPr lang="en-US" altLang="es-PR" sz="2800" b="1" dirty="0" err="1">
                <a:latin typeface="Arial" charset="0"/>
                <a:cs typeface="Arial" charset="0"/>
              </a:rPr>
              <a:t>necesarias</a:t>
            </a:r>
            <a:r>
              <a:rPr lang="en-US" altLang="es-PR" sz="2800" b="1" dirty="0">
                <a:latin typeface="Arial" charset="0"/>
                <a:cs typeface="Arial" charset="0"/>
              </a:rPr>
              <a:t> para la gran</a:t>
            </a:r>
          </a:p>
          <a:p>
            <a:pPr algn="ctr" eaLnBrk="0" hangingPunct="0">
              <a:lnSpc>
                <a:spcPts val="3000"/>
              </a:lnSpc>
              <a:spcBef>
                <a:spcPct val="20000"/>
              </a:spcBef>
            </a:pPr>
            <a:r>
              <a:rPr lang="en-US" altLang="es-PR" sz="2800" b="1" dirty="0">
                <a:latin typeface="Arial" charset="0"/>
                <a:cs typeface="Arial" charset="0"/>
              </a:rPr>
              <a:t> </a:t>
            </a:r>
            <a:r>
              <a:rPr lang="en-US" altLang="es-PR" sz="2800" b="1" dirty="0" err="1">
                <a:latin typeface="Arial" charset="0"/>
                <a:cs typeface="Arial" charset="0"/>
              </a:rPr>
              <a:t>diversidad</a:t>
            </a:r>
            <a:r>
              <a:rPr lang="en-US" altLang="es-PR" sz="2800" b="1" dirty="0">
                <a:latin typeface="Arial" charset="0"/>
                <a:cs typeface="Arial" charset="0"/>
              </a:rPr>
              <a:t> de los </a:t>
            </a:r>
            <a:r>
              <a:rPr lang="en-US" altLang="es-PR" sz="2800" b="1" dirty="0" err="1">
                <a:latin typeface="Arial" charset="0"/>
                <a:cs typeface="Arial" charset="0"/>
              </a:rPr>
              <a:t>deportes</a:t>
            </a:r>
            <a:r>
              <a:rPr lang="en-US" altLang="es-PR" sz="2800" b="1" dirty="0">
                <a:latin typeface="Arial" charset="0"/>
                <a:cs typeface="Arial" charset="0"/>
              </a:rPr>
              <a:t> y </a:t>
            </a:r>
            <a:r>
              <a:rPr lang="en-US" altLang="es-PR" sz="2800" b="1" dirty="0" err="1">
                <a:latin typeface="Arial" charset="0"/>
                <a:cs typeface="Arial" charset="0"/>
              </a:rPr>
              <a:t>su</a:t>
            </a:r>
            <a:endParaRPr lang="en-US" altLang="es-PR" sz="2800" b="1" dirty="0">
              <a:latin typeface="Arial" charset="0"/>
              <a:cs typeface="Arial" charset="0"/>
            </a:endParaRPr>
          </a:p>
          <a:p>
            <a:pPr algn="ctr" eaLnBrk="0" hangingPunct="0">
              <a:lnSpc>
                <a:spcPts val="3000"/>
              </a:lnSpc>
              <a:spcBef>
                <a:spcPct val="20000"/>
              </a:spcBef>
            </a:pPr>
            <a:r>
              <a:rPr lang="en-US" altLang="es-PR" sz="2800" b="1" dirty="0" err="1">
                <a:latin typeface="Arial" charset="0"/>
                <a:cs typeface="Arial" charset="0"/>
              </a:rPr>
              <a:t>entrenamiento</a:t>
            </a:r>
            <a:r>
              <a:rPr lang="en-US" altLang="es-PR" sz="2800" b="1" dirty="0">
                <a:latin typeface="Arial" charset="0"/>
                <a:cs typeface="Arial" charset="0"/>
              </a:rPr>
              <a:t> </a:t>
            </a:r>
            <a:r>
              <a:rPr lang="en-US" altLang="es-PR" sz="2800" b="1" dirty="0" err="1">
                <a:latin typeface="Arial" charset="0"/>
                <a:cs typeface="Arial" charset="0"/>
              </a:rPr>
              <a:t>correspondiente</a:t>
            </a:r>
            <a:endParaRPr lang="en-US" altLang="es-PR" sz="2800" b="1" dirty="0">
              <a:latin typeface="Arial" charset="0"/>
              <a:cs typeface="Arial" charset="0"/>
            </a:endParaRPr>
          </a:p>
        </p:txBody>
      </p:sp>
      <p:pic>
        <p:nvPicPr>
          <p:cNvPr id="13" name="Picture 12" descr="A person throwing a tennis ball&#10;&#10;Description automatically generated">
            <a:extLst>
              <a:ext uri="{FF2B5EF4-FFF2-40B4-BE49-F238E27FC236}">
                <a16:creationId xmlns:a16="http://schemas.microsoft.com/office/drawing/2014/main" id="{491B6ACA-D44A-47D8-A697-54A5D120B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424" y="302455"/>
            <a:ext cx="4617608" cy="2334457"/>
          </a:xfrm>
          <a:prstGeom prst="rect">
            <a:avLst/>
          </a:prstGeom>
          <a:effectLst>
            <a:softEdge rad="635000"/>
          </a:effectLst>
        </p:spPr>
      </p:pic>
    </p:spTree>
    <p:custDataLst>
      <p:tags r:id="rId1"/>
    </p:custDataLst>
  </p:cSld>
  <p:clrMapOvr>
    <a:masterClrMapping/>
  </p:clrMapOvr>
  <p:transition spd="slow">
    <p:wipe dir="u"/>
    <p:sndAc>
      <p:stSnd>
        <p:snd r:embed="rId4" name="whoosh.wav"/>
      </p:stSnd>
    </p:sndAc>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3D347D38-0AF4-42FE-80D2-FFA020EC61ED}"/>
              </a:ext>
            </a:extLst>
          </p:cNvPr>
          <p:cNvSpPr>
            <a:spLocks noChangeArrowheads="1"/>
          </p:cNvSpPr>
          <p:nvPr/>
        </p:nvSpPr>
        <p:spPr bwMode="auto">
          <a:xfrm>
            <a:off x="4427984" y="728861"/>
            <a:ext cx="4575092" cy="241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7100"/>
              </a:lnSpc>
            </a:pPr>
            <a:r>
              <a:rPr lang="en-US" altLang="es-PR" sz="4300" dirty="0">
                <a:solidFill>
                  <a:srgbClr val="484876"/>
                </a:solidFill>
                <a:effectLst>
                  <a:outerShdw blurRad="38100" dist="38100" dir="2700000" algn="tl">
                    <a:srgbClr val="C0C0C0"/>
                  </a:outerShdw>
                </a:effectLst>
                <a:latin typeface="Arial Black" pitchFamily="34" charset="0"/>
              </a:rPr>
              <a:t>DESTREZAS</a:t>
            </a:r>
          </a:p>
          <a:p>
            <a:pPr eaLnBrk="0" hangingPunct="0">
              <a:lnSpc>
                <a:spcPts val="7100"/>
              </a:lnSpc>
            </a:pPr>
            <a:r>
              <a:rPr lang="en-US" altLang="es-PR" sz="4300" i="1" dirty="0">
                <a:solidFill>
                  <a:srgbClr val="484876"/>
                </a:solidFill>
                <a:effectLst>
                  <a:outerShdw blurRad="38100" dist="38100" dir="2700000" algn="tl">
                    <a:srgbClr val="C0C0C0"/>
                  </a:outerShdw>
                </a:effectLst>
                <a:latin typeface="Arial Black" pitchFamily="34" charset="0"/>
              </a:rPr>
              <a:t>ACICLICAS COMBINADAS</a:t>
            </a:r>
          </a:p>
        </p:txBody>
      </p:sp>
      <p:sp>
        <p:nvSpPr>
          <p:cNvPr id="7" name="Rectangle 10">
            <a:extLst>
              <a:ext uri="{FF2B5EF4-FFF2-40B4-BE49-F238E27FC236}">
                <a16:creationId xmlns:a16="http://schemas.microsoft.com/office/drawing/2014/main" id="{B2D47BD4-658D-4678-A03F-01AC13C5781A}"/>
              </a:ext>
            </a:extLst>
          </p:cNvPr>
          <p:cNvSpPr>
            <a:spLocks noChangeArrowheads="1"/>
          </p:cNvSpPr>
          <p:nvPr/>
        </p:nvSpPr>
        <p:spPr bwMode="auto">
          <a:xfrm>
            <a:off x="260868" y="3249141"/>
            <a:ext cx="8537350" cy="284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6300"/>
              </a:lnSpc>
              <a:spcBef>
                <a:spcPct val="20000"/>
              </a:spcBef>
            </a:pPr>
            <a:r>
              <a:rPr lang="en-US" altLang="es-PR" sz="6000" b="1" dirty="0" err="1">
                <a:latin typeface="Arial" charset="0"/>
                <a:cs typeface="Arial" charset="0"/>
              </a:rPr>
              <a:t>Movimientos</a:t>
            </a:r>
            <a:r>
              <a:rPr lang="en-US" altLang="es-PR" sz="6000" b="1" dirty="0">
                <a:latin typeface="Arial" charset="0"/>
                <a:cs typeface="Arial" charset="0"/>
              </a:rPr>
              <a:t> </a:t>
            </a:r>
            <a:r>
              <a:rPr lang="en-US" altLang="es-PR" sz="6000" b="1" dirty="0" err="1">
                <a:latin typeface="Arial" charset="0"/>
                <a:cs typeface="Arial" charset="0"/>
              </a:rPr>
              <a:t>cíclicos</a:t>
            </a:r>
            <a:endParaRPr lang="en-US" altLang="es-PR" sz="6000" b="1" dirty="0">
              <a:latin typeface="Arial" charset="0"/>
              <a:cs typeface="Arial" charset="0"/>
            </a:endParaRPr>
          </a:p>
          <a:p>
            <a:pPr algn="ctr" eaLnBrk="0" hangingPunct="0">
              <a:lnSpc>
                <a:spcPts val="6300"/>
              </a:lnSpc>
              <a:spcBef>
                <a:spcPct val="20000"/>
              </a:spcBef>
            </a:pPr>
            <a:r>
              <a:rPr lang="en-US" altLang="es-PR" sz="6000" b="1" dirty="0" err="1">
                <a:latin typeface="Arial" charset="0"/>
                <a:cs typeface="Arial" charset="0"/>
              </a:rPr>
              <a:t>seguido</a:t>
            </a:r>
            <a:r>
              <a:rPr lang="en-US" altLang="es-PR" sz="6000" b="1" dirty="0">
                <a:latin typeface="Arial" charset="0"/>
                <a:cs typeface="Arial" charset="0"/>
              </a:rPr>
              <a:t> de un</a:t>
            </a:r>
          </a:p>
          <a:p>
            <a:pPr algn="ctr" eaLnBrk="0" hangingPunct="0">
              <a:lnSpc>
                <a:spcPts val="6300"/>
              </a:lnSpc>
              <a:spcBef>
                <a:spcPct val="20000"/>
              </a:spcBef>
            </a:pPr>
            <a:r>
              <a:rPr lang="en-US" altLang="es-PR" sz="6000" b="1" dirty="0" err="1">
                <a:latin typeface="Arial" charset="0"/>
                <a:cs typeface="Arial" charset="0"/>
              </a:rPr>
              <a:t>movimiento</a:t>
            </a:r>
            <a:r>
              <a:rPr lang="en-US" altLang="es-PR" sz="6000" b="1" dirty="0">
                <a:latin typeface="Arial" charset="0"/>
                <a:cs typeface="Arial" charset="0"/>
              </a:rPr>
              <a:t> </a:t>
            </a:r>
            <a:r>
              <a:rPr lang="en-US" altLang="es-PR" sz="6000" b="1" dirty="0" err="1">
                <a:latin typeface="Arial" charset="0"/>
                <a:cs typeface="Arial" charset="0"/>
              </a:rPr>
              <a:t>acíclico</a:t>
            </a:r>
            <a:endParaRPr lang="en-US" altLang="es-PR" sz="6000" b="1" i="1" dirty="0">
              <a:solidFill>
                <a:srgbClr val="FF0000"/>
              </a:solidFill>
              <a:effectLst>
                <a:outerShdw blurRad="38100" dist="38100" dir="2700000" algn="tl">
                  <a:srgbClr val="000000">
                    <a:alpha val="43137"/>
                  </a:srgbClr>
                </a:outerShdw>
              </a:effectLst>
              <a:latin typeface="Arial Black" pitchFamily="34" charset="0"/>
              <a:cs typeface="Arial" charset="0"/>
            </a:endParaRPr>
          </a:p>
        </p:txBody>
      </p:sp>
      <p:sp>
        <p:nvSpPr>
          <p:cNvPr id="8" name="Text Box 6">
            <a:extLst>
              <a:ext uri="{FF2B5EF4-FFF2-40B4-BE49-F238E27FC236}">
                <a16:creationId xmlns:a16="http://schemas.microsoft.com/office/drawing/2014/main" id="{0330EA11-DAC5-4C0F-8530-3D5E486DC214}"/>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5),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9" name="Picture 8" descr="A person on a court&#10;&#10;Description automatically generated">
            <a:extLst>
              <a:ext uri="{FF2B5EF4-FFF2-40B4-BE49-F238E27FC236}">
                <a16:creationId xmlns:a16="http://schemas.microsoft.com/office/drawing/2014/main" id="{6BA6143E-BBB3-4D85-AE1A-84ED57913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151" y="465363"/>
            <a:ext cx="4329757" cy="2886505"/>
          </a:xfrm>
          <a:prstGeom prst="rect">
            <a:avLst/>
          </a:prstGeom>
          <a:effectLst>
            <a:softEdge rad="317500"/>
          </a:effectLst>
        </p:spPr>
      </p:pic>
    </p:spTree>
    <p:custDataLst>
      <p:tags r:id="rId1"/>
    </p:custDataLst>
    <p:extLst>
      <p:ext uri="{BB962C8B-B14F-4D97-AF65-F5344CB8AC3E}">
        <p14:creationId xmlns:p14="http://schemas.microsoft.com/office/powerpoint/2010/main" val="2560907303"/>
      </p:ext>
    </p:extLst>
  </p:cSld>
  <p:clrMapOvr>
    <a:masterClrMapping/>
  </p:clrMapOvr>
  <p:transition spd="slow">
    <p:wipe dir="u"/>
    <p:sndAc>
      <p:stSnd>
        <p:snd r:embed="rId4" name="whoosh.wav"/>
      </p:stSnd>
    </p:sndAc>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218" name="Text Box 2"/>
          <p:cNvSpPr txBox="1">
            <a:spLocks noChangeArrowheads="1"/>
          </p:cNvSpPr>
          <p:nvPr/>
        </p:nvSpPr>
        <p:spPr bwMode="auto">
          <a:xfrm>
            <a:off x="323850" y="2493963"/>
            <a:ext cx="8569325"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s-PR" sz="3000">
                <a:latin typeface="Arial" charset="0"/>
              </a:rPr>
              <a:t>Venda elástica y adhesiva de algodón</a:t>
            </a:r>
          </a:p>
          <a:p>
            <a:pPr>
              <a:lnSpc>
                <a:spcPct val="110000"/>
              </a:lnSpc>
            </a:pPr>
            <a:r>
              <a:rPr lang="es-ES" altLang="es-PR" sz="3000">
                <a:latin typeface="Arial" charset="0"/>
              </a:rPr>
              <a:t>confeccionada como una</a:t>
            </a:r>
          </a:p>
          <a:p>
            <a:pPr>
              <a:lnSpc>
                <a:spcPct val="110000"/>
              </a:lnSpc>
            </a:pPr>
            <a:r>
              <a:rPr lang="es-ES" altLang="es-PR" sz="3000">
                <a:solidFill>
                  <a:srgbClr val="660066"/>
                </a:solidFill>
                <a:latin typeface="Arial" charset="0"/>
              </a:rPr>
              <a:t>terapéutica complementaria</a:t>
            </a:r>
          </a:p>
          <a:p>
            <a:pPr>
              <a:lnSpc>
                <a:spcPct val="110000"/>
              </a:lnSpc>
            </a:pPr>
            <a:r>
              <a:rPr lang="es-ES" altLang="es-PR" sz="3000">
                <a:latin typeface="Arial" charset="0"/>
              </a:rPr>
              <a:t>para múltiples contextos adversos</a:t>
            </a:r>
          </a:p>
          <a:p>
            <a:pPr>
              <a:lnSpc>
                <a:spcPct val="110000"/>
              </a:lnSpc>
            </a:pPr>
            <a:r>
              <a:rPr lang="es-ES" altLang="es-PR" sz="3000">
                <a:latin typeface="Arial" charset="0"/>
              </a:rPr>
              <a:t> a la salud a nivel clínico y deportivo,</a:t>
            </a:r>
          </a:p>
          <a:p>
            <a:pPr>
              <a:lnSpc>
                <a:spcPct val="110000"/>
              </a:lnSpc>
            </a:pPr>
            <a:r>
              <a:rPr lang="es-ES" altLang="es-PR" sz="3000">
                <a:latin typeface="Arial" charset="0"/>
              </a:rPr>
              <a:t>con el fin de </a:t>
            </a:r>
            <a:r>
              <a:rPr lang="es-ES" altLang="es-PR" sz="3000">
                <a:solidFill>
                  <a:srgbClr val="FF0066"/>
                </a:solidFill>
                <a:latin typeface="Arial" charset="0"/>
              </a:rPr>
              <a:t>disminuir el tiempo dedicado a la recuperación de lesiones</a:t>
            </a:r>
            <a:r>
              <a:rPr lang="es-ES" altLang="es-PR" sz="3000">
                <a:latin typeface="Arial" charset="0"/>
              </a:rPr>
              <a:t> y</a:t>
            </a:r>
          </a:p>
          <a:p>
            <a:pPr>
              <a:lnSpc>
                <a:spcPct val="110000"/>
              </a:lnSpc>
            </a:pPr>
            <a:r>
              <a:rPr lang="es-ES" altLang="es-PR" sz="3000">
                <a:solidFill>
                  <a:srgbClr val="FF0066"/>
                </a:solidFill>
                <a:latin typeface="Arial" charset="0"/>
              </a:rPr>
              <a:t>facilitar los procesos de rehabilitación</a:t>
            </a:r>
          </a:p>
        </p:txBody>
      </p:sp>
      <p:sp>
        <p:nvSpPr>
          <p:cNvPr id="2" name="Title 1"/>
          <p:cNvSpPr>
            <a:spLocks/>
          </p:cNvSpPr>
          <p:nvPr/>
        </p:nvSpPr>
        <p:spPr bwMode="auto">
          <a:xfrm>
            <a:off x="2843213" y="549275"/>
            <a:ext cx="60150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4700" b="0">
                <a:solidFill>
                  <a:srgbClr val="484876"/>
                </a:solidFill>
                <a:effectLst>
                  <a:outerShdw blurRad="38100" dist="38100" dir="2700000" algn="tl">
                    <a:srgbClr val="C0C0C0"/>
                  </a:outerShdw>
                </a:effectLst>
                <a:latin typeface="Arial Black" pitchFamily="34" charset="0"/>
                <a:cs typeface="Arial" charset="0"/>
              </a:rPr>
              <a:t>KINESIO-TAPING:</a:t>
            </a:r>
            <a:endParaRPr lang="es-PR" altLang="es-PR" sz="47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843213" y="1628775"/>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700" b="0" i="1">
                <a:solidFill>
                  <a:srgbClr val="484876"/>
                </a:solidFill>
                <a:effectLst>
                  <a:outerShdw blurRad="38100" dist="38100" dir="2700000" algn="tl">
                    <a:srgbClr val="C0C0C0"/>
                  </a:outerShdw>
                </a:effectLst>
                <a:latin typeface="Arial Black" pitchFamily="34" charset="0"/>
                <a:cs typeface="Arial" charset="0"/>
              </a:rPr>
              <a:t>CONCEPTO</a:t>
            </a:r>
          </a:p>
        </p:txBody>
      </p:sp>
      <p:pic>
        <p:nvPicPr>
          <p:cNvPr id="2057221" name="Picture 5" descr="KT_00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20713"/>
            <a:ext cx="2266950" cy="18240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3182201"/>
      </p:ext>
    </p:extLst>
  </p:cSld>
  <p:clrMapOvr>
    <a:masterClrMapping/>
  </p:clrMapOvr>
  <p:transition spd="slow">
    <p:wipe dir="u"/>
    <p:sndAc>
      <p:stSnd>
        <p:snd r:embed="rId4" name="whoosh.wav"/>
      </p:stSnd>
    </p:sndAc>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17A179-D5CA-4C11-808E-D7C6F9E6D6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00" y="773329"/>
            <a:ext cx="2583500" cy="1926967"/>
          </a:xfrm>
          <a:prstGeom prst="rect">
            <a:avLst/>
          </a:prstGeom>
        </p:spPr>
      </p:pic>
      <p:sp>
        <p:nvSpPr>
          <p:cNvPr id="11" name="Rectangle 9">
            <a:extLst>
              <a:ext uri="{FF2B5EF4-FFF2-40B4-BE49-F238E27FC236}">
                <a16:creationId xmlns:a16="http://schemas.microsoft.com/office/drawing/2014/main" id="{553693BB-E629-4798-A94B-DAC0D66A1C77}"/>
              </a:ext>
            </a:extLst>
          </p:cNvPr>
          <p:cNvSpPr>
            <a:spLocks noChangeArrowheads="1"/>
          </p:cNvSpPr>
          <p:nvPr/>
        </p:nvSpPr>
        <p:spPr bwMode="auto">
          <a:xfrm>
            <a:off x="2702638" y="692696"/>
            <a:ext cx="6117834" cy="2142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3800"/>
              </a:lnSpc>
            </a:pPr>
            <a:r>
              <a:rPr lang="en-US" altLang="es-PR" sz="2800" dirty="0">
                <a:solidFill>
                  <a:srgbClr val="484876"/>
                </a:solidFill>
                <a:effectLst>
                  <a:outerShdw blurRad="38100" dist="38100" dir="2700000" algn="tl">
                    <a:srgbClr val="C0C0C0"/>
                  </a:outerShdw>
                </a:effectLst>
                <a:latin typeface="Arial Black" pitchFamily="34" charset="0"/>
              </a:rPr>
              <a:t>ATRIBUTOS FUNDAMENTALES ESPECÍFICOS:</a:t>
            </a:r>
          </a:p>
          <a:p>
            <a:pPr eaLnBrk="0" hangingPunct="0">
              <a:lnSpc>
                <a:spcPts val="3800"/>
              </a:lnSpc>
            </a:pPr>
            <a:r>
              <a:rPr lang="en-US" altLang="es-PR" sz="2800" i="1" dirty="0">
                <a:solidFill>
                  <a:srgbClr val="484876"/>
                </a:solidFill>
                <a:effectLst>
                  <a:outerShdw blurRad="38100" dist="38100" dir="2700000" algn="tl">
                    <a:srgbClr val="C0C0C0"/>
                  </a:outerShdw>
                </a:effectLst>
                <a:latin typeface="Arial Black" pitchFamily="34" charset="0"/>
              </a:rPr>
              <a:t>REQUERIDOS PARA LA</a:t>
            </a:r>
          </a:p>
          <a:p>
            <a:pPr eaLnBrk="0" hangingPunct="0">
              <a:lnSpc>
                <a:spcPts val="3800"/>
              </a:lnSpc>
            </a:pPr>
            <a:r>
              <a:rPr lang="en-US" altLang="es-PR" sz="2800" i="1" dirty="0">
                <a:solidFill>
                  <a:srgbClr val="484876"/>
                </a:solidFill>
                <a:effectLst>
                  <a:outerShdw blurRad="38100" dist="38100" dir="2700000" algn="tl">
                    <a:srgbClr val="C0C0C0"/>
                  </a:outerShdw>
                </a:effectLst>
                <a:latin typeface="Arial Black" pitchFamily="34" charset="0"/>
              </a:rPr>
              <a:t>PREPARACIÓN COMPETITIVA</a:t>
            </a:r>
          </a:p>
        </p:txBody>
      </p:sp>
      <p:sp>
        <p:nvSpPr>
          <p:cNvPr id="12" name="Rectangle 10">
            <a:extLst>
              <a:ext uri="{FF2B5EF4-FFF2-40B4-BE49-F238E27FC236}">
                <a16:creationId xmlns:a16="http://schemas.microsoft.com/office/drawing/2014/main" id="{71E065AB-1DF9-40A4-BA18-4CF977CDDEF9}"/>
              </a:ext>
            </a:extLst>
          </p:cNvPr>
          <p:cNvSpPr>
            <a:spLocks noChangeArrowheads="1"/>
          </p:cNvSpPr>
          <p:nvPr/>
        </p:nvSpPr>
        <p:spPr bwMode="auto">
          <a:xfrm>
            <a:off x="107504" y="2780928"/>
            <a:ext cx="8767540" cy="316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3600"/>
              </a:lnSpc>
              <a:spcBef>
                <a:spcPct val="20000"/>
              </a:spcBef>
            </a:pPr>
            <a:r>
              <a:rPr lang="en-US" altLang="es-PR" sz="2700" b="1" dirty="0" err="1">
                <a:latin typeface="Arial" charset="0"/>
                <a:cs typeface="Arial" charset="0"/>
              </a:rPr>
              <a:t>Alude</a:t>
            </a:r>
            <a:r>
              <a:rPr lang="en-US" altLang="es-PR" sz="2700" b="1" dirty="0">
                <a:latin typeface="Arial" charset="0"/>
                <a:cs typeface="Arial" charset="0"/>
              </a:rPr>
              <a:t> al </a:t>
            </a:r>
            <a:r>
              <a:rPr lang="en-US" altLang="es-PR" sz="2700" b="1" dirty="0" err="1">
                <a:latin typeface="Arial" charset="0"/>
                <a:cs typeface="Arial" charset="0"/>
              </a:rPr>
              <a:t>enfoque</a:t>
            </a:r>
            <a:r>
              <a:rPr lang="en-US" altLang="es-PR" sz="2700" b="1" dirty="0">
                <a:latin typeface="Arial" charset="0"/>
                <a:cs typeface="Arial" charset="0"/>
              </a:rPr>
              <a:t> particular del </a:t>
            </a:r>
            <a:r>
              <a:rPr lang="en-US" altLang="es-PR" sz="2700" b="1" dirty="0" err="1">
                <a:latin typeface="Arial" charset="0"/>
                <a:cs typeface="Arial" charset="0"/>
              </a:rPr>
              <a:t>entrenamiento</a:t>
            </a:r>
            <a:r>
              <a:rPr lang="en-US" altLang="es-PR" sz="2700" b="1" dirty="0">
                <a:latin typeface="Arial" charset="0"/>
                <a:cs typeface="Arial" charset="0"/>
              </a:rPr>
              <a:t> </a:t>
            </a:r>
            <a:r>
              <a:rPr lang="en-US" altLang="es-PR" sz="2700" b="1" dirty="0" err="1">
                <a:latin typeface="Arial" charset="0"/>
                <a:cs typeface="Arial" charset="0"/>
              </a:rPr>
              <a:t>deportivo</a:t>
            </a:r>
            <a:r>
              <a:rPr lang="en-US" altLang="es-PR" sz="2700" b="1" dirty="0">
                <a:latin typeface="Arial" charset="0"/>
                <a:cs typeface="Arial" charset="0"/>
              </a:rPr>
              <a:t>, </a:t>
            </a:r>
            <a:r>
              <a:rPr lang="en-US" altLang="es-PR" sz="2700" b="1" dirty="0" err="1">
                <a:latin typeface="Arial" charset="0"/>
                <a:cs typeface="Arial" charset="0"/>
              </a:rPr>
              <a:t>identificados</a:t>
            </a:r>
            <a:r>
              <a:rPr lang="en-US" altLang="es-PR" sz="2700" b="1" dirty="0">
                <a:latin typeface="Arial" charset="0"/>
                <a:cs typeface="Arial" charset="0"/>
              </a:rPr>
              <a:t> </a:t>
            </a:r>
            <a:r>
              <a:rPr lang="en-US" altLang="es-PR" sz="2700" b="1" dirty="0" err="1">
                <a:latin typeface="Arial" charset="0"/>
                <a:cs typeface="Arial" charset="0"/>
              </a:rPr>
              <a:t>como</a:t>
            </a:r>
            <a:r>
              <a:rPr lang="en-US" altLang="es-PR" sz="2700" b="1" dirty="0">
                <a:latin typeface="Arial" charset="0"/>
                <a:cs typeface="Arial" charset="0"/>
              </a:rPr>
              <a:t> el </a:t>
            </a:r>
            <a:r>
              <a:rPr lang="en-US" altLang="es-PR" sz="2700" b="1" dirty="0" err="1">
                <a:latin typeface="Arial" charset="0"/>
                <a:cs typeface="Arial" charset="0"/>
              </a:rPr>
              <a:t>desarrollo</a:t>
            </a:r>
            <a:r>
              <a:rPr lang="en-US" altLang="es-PR" sz="2700" b="1" dirty="0">
                <a:latin typeface="Arial" charset="0"/>
                <a:cs typeface="Arial" charset="0"/>
              </a:rPr>
              <a:t> </a:t>
            </a:r>
            <a:r>
              <a:rPr lang="en-US" altLang="es-PR" sz="2700" b="1" i="1" dirty="0" err="1">
                <a:solidFill>
                  <a:srgbClr val="FF0000"/>
                </a:solidFill>
                <a:effectLst>
                  <a:outerShdw blurRad="38100" dist="38100" dir="2700000" algn="tl">
                    <a:srgbClr val="000000">
                      <a:alpha val="43137"/>
                    </a:srgbClr>
                  </a:outerShdw>
                </a:effectLst>
                <a:latin typeface="Arial" charset="0"/>
                <a:cs typeface="Arial" charset="0"/>
              </a:rPr>
              <a:t>físico</a:t>
            </a:r>
            <a:r>
              <a:rPr lang="en-US" altLang="es-PR" sz="2700" b="1" dirty="0">
                <a:latin typeface="Arial" charset="0"/>
                <a:cs typeface="Arial" charset="0"/>
              </a:rPr>
              <a:t> (general y </a:t>
            </a:r>
            <a:r>
              <a:rPr lang="en-US" altLang="es-PR" sz="2700" b="1" dirty="0" err="1">
                <a:latin typeface="Arial" charset="0"/>
                <a:cs typeface="Arial" charset="0"/>
              </a:rPr>
              <a:t>específica</a:t>
            </a:r>
            <a:r>
              <a:rPr lang="en-US" altLang="es-PR" sz="2700" b="1" dirty="0">
                <a:latin typeface="Arial" charset="0"/>
                <a:cs typeface="Arial" charset="0"/>
              </a:rPr>
              <a:t>), los </a:t>
            </a:r>
            <a:r>
              <a:rPr lang="en-US" altLang="es-PR" sz="2700" b="1" dirty="0" err="1">
                <a:latin typeface="Arial" charset="0"/>
                <a:cs typeface="Arial" charset="0"/>
              </a:rPr>
              <a:t>factores</a:t>
            </a:r>
            <a:r>
              <a:rPr lang="en-US" altLang="es-PR" sz="2700" b="1" dirty="0">
                <a:latin typeface="Arial" charset="0"/>
                <a:cs typeface="Arial" charset="0"/>
              </a:rPr>
              <a:t> </a:t>
            </a:r>
            <a:r>
              <a:rPr lang="en-US" altLang="es-PR" sz="2700" b="1" i="1" dirty="0" err="1">
                <a:solidFill>
                  <a:srgbClr val="FF0000"/>
                </a:solidFill>
                <a:effectLst>
                  <a:outerShdw blurRad="38100" dist="38100" dir="2700000" algn="tl">
                    <a:srgbClr val="000000">
                      <a:alpha val="43137"/>
                    </a:srgbClr>
                  </a:outerShdw>
                </a:effectLst>
                <a:latin typeface="Arial" charset="0"/>
                <a:cs typeface="Arial" charset="0"/>
              </a:rPr>
              <a:t>psicológicos</a:t>
            </a:r>
            <a:r>
              <a:rPr lang="en-US" altLang="es-PR" sz="2700" b="1" dirty="0">
                <a:latin typeface="Arial" charset="0"/>
                <a:cs typeface="Arial" charset="0"/>
              </a:rPr>
              <a:t>, las </a:t>
            </a:r>
            <a:r>
              <a:rPr lang="en-US" altLang="es-PR" sz="2700" b="1" dirty="0" err="1">
                <a:latin typeface="Arial" charset="0"/>
                <a:cs typeface="Arial" charset="0"/>
              </a:rPr>
              <a:t>destrezas</a:t>
            </a:r>
            <a:r>
              <a:rPr lang="en-US" altLang="es-PR" sz="2700" b="1" dirty="0">
                <a:latin typeface="Arial" charset="0"/>
                <a:cs typeface="Arial" charset="0"/>
              </a:rPr>
              <a:t> </a:t>
            </a:r>
            <a:r>
              <a:rPr lang="en-US" altLang="es-PR" sz="2700" b="1" i="1" dirty="0" err="1">
                <a:solidFill>
                  <a:srgbClr val="FF0000"/>
                </a:solidFill>
                <a:effectLst>
                  <a:outerShdw blurRad="38100" dist="38100" dir="2700000" algn="tl">
                    <a:srgbClr val="000000">
                      <a:alpha val="43137"/>
                    </a:srgbClr>
                  </a:outerShdw>
                </a:effectLst>
                <a:latin typeface="Arial" charset="0"/>
                <a:cs typeface="Arial" charset="0"/>
              </a:rPr>
              <a:t>técnicas</a:t>
            </a:r>
            <a:r>
              <a:rPr lang="en-US" altLang="es-PR" sz="2700" b="1" dirty="0">
                <a:latin typeface="Arial" charset="0"/>
                <a:cs typeface="Arial" charset="0"/>
              </a:rPr>
              <a:t> (</a:t>
            </a:r>
            <a:r>
              <a:rPr lang="en-US" altLang="es-PR" sz="2700" b="1" dirty="0" err="1">
                <a:latin typeface="Arial" charset="0"/>
                <a:cs typeface="Arial" charset="0"/>
              </a:rPr>
              <a:t>biomecánica</a:t>
            </a:r>
            <a:r>
              <a:rPr lang="en-US" altLang="es-PR" sz="2700" b="1" dirty="0">
                <a:latin typeface="Arial" charset="0"/>
                <a:cs typeface="Arial" charset="0"/>
              </a:rPr>
              <a:t>), las </a:t>
            </a:r>
            <a:r>
              <a:rPr lang="en-US" altLang="es-PR" sz="2700" b="1" dirty="0" err="1">
                <a:latin typeface="Arial" charset="0"/>
                <a:cs typeface="Arial" charset="0"/>
              </a:rPr>
              <a:t>habilidades</a:t>
            </a:r>
            <a:r>
              <a:rPr lang="en-US" altLang="es-PR" sz="2700" b="1" dirty="0">
                <a:latin typeface="Arial" charset="0"/>
                <a:cs typeface="Arial" charset="0"/>
              </a:rPr>
              <a:t> </a:t>
            </a:r>
            <a:r>
              <a:rPr lang="en-US" altLang="es-PR" sz="2700" b="1" i="1" dirty="0" err="1">
                <a:solidFill>
                  <a:srgbClr val="FF0000"/>
                </a:solidFill>
                <a:effectLst>
                  <a:outerShdw blurRad="38100" dist="38100" dir="2700000" algn="tl">
                    <a:srgbClr val="000000">
                      <a:alpha val="43137"/>
                    </a:srgbClr>
                  </a:outerShdw>
                </a:effectLst>
                <a:latin typeface="Arial" charset="0"/>
                <a:cs typeface="Arial" charset="0"/>
              </a:rPr>
              <a:t>tácticas</a:t>
            </a:r>
            <a:r>
              <a:rPr lang="en-US" altLang="es-PR" sz="2700" b="1" dirty="0">
                <a:latin typeface="Arial" charset="0"/>
                <a:cs typeface="Arial" charset="0"/>
              </a:rPr>
              <a:t> (</a:t>
            </a:r>
            <a:r>
              <a:rPr lang="en-US" altLang="es-PR" sz="2700" b="1" dirty="0" err="1">
                <a:latin typeface="Arial" charset="0"/>
                <a:cs typeface="Arial" charset="0"/>
              </a:rPr>
              <a:t>estrategias</a:t>
            </a:r>
            <a:r>
              <a:rPr lang="en-US" altLang="es-PR" sz="2700" b="1" dirty="0">
                <a:latin typeface="Arial" charset="0"/>
                <a:cs typeface="Arial" charset="0"/>
              </a:rPr>
              <a:t>), el </a:t>
            </a:r>
            <a:r>
              <a:rPr lang="en-US" altLang="es-PR" sz="2700" b="1" dirty="0" err="1">
                <a:latin typeface="Arial" charset="0"/>
                <a:cs typeface="Arial" charset="0"/>
              </a:rPr>
              <a:t>conocimiento</a:t>
            </a:r>
            <a:r>
              <a:rPr lang="en-US" altLang="es-PR" sz="2700" b="1" dirty="0">
                <a:latin typeface="Arial" charset="0"/>
                <a:cs typeface="Arial" charset="0"/>
              </a:rPr>
              <a:t> </a:t>
            </a:r>
            <a:r>
              <a:rPr lang="en-US" altLang="es-PR" sz="2700" b="1" i="1" dirty="0" err="1">
                <a:solidFill>
                  <a:srgbClr val="FF0000"/>
                </a:solidFill>
                <a:effectLst>
                  <a:outerShdw blurRad="38100" dist="38100" dir="2700000" algn="tl">
                    <a:srgbClr val="000000">
                      <a:alpha val="43137"/>
                    </a:srgbClr>
                  </a:outerShdw>
                </a:effectLst>
                <a:latin typeface="Arial" charset="0"/>
                <a:cs typeface="Arial" charset="0"/>
              </a:rPr>
              <a:t>teórico</a:t>
            </a:r>
            <a:r>
              <a:rPr lang="en-US" altLang="es-PR" sz="2700" b="1" dirty="0">
                <a:latin typeface="Arial" charset="0"/>
                <a:cs typeface="Arial" charset="0"/>
              </a:rPr>
              <a:t> (</a:t>
            </a:r>
            <a:r>
              <a:rPr lang="en-US" altLang="es-PR" sz="2700" b="1" dirty="0" err="1">
                <a:latin typeface="Arial" charset="0"/>
                <a:cs typeface="Arial" charset="0"/>
              </a:rPr>
              <a:t>fundamentos</a:t>
            </a:r>
            <a:r>
              <a:rPr lang="en-US" altLang="es-PR" sz="2700" b="1" dirty="0">
                <a:latin typeface="Arial" charset="0"/>
                <a:cs typeface="Arial" charset="0"/>
              </a:rPr>
              <a:t> </a:t>
            </a:r>
            <a:r>
              <a:rPr lang="en-US" altLang="es-PR" sz="2700" b="1" dirty="0" err="1">
                <a:latin typeface="Arial" charset="0"/>
                <a:cs typeface="Arial" charset="0"/>
              </a:rPr>
              <a:t>científicos</a:t>
            </a:r>
            <a:r>
              <a:rPr lang="en-US" altLang="es-PR" sz="2700" b="1" dirty="0">
                <a:latin typeface="Arial" charset="0"/>
                <a:cs typeface="Arial" charset="0"/>
              </a:rPr>
              <a:t> del </a:t>
            </a:r>
            <a:r>
              <a:rPr lang="en-US" altLang="es-PR" sz="2700" b="1" dirty="0" err="1">
                <a:latin typeface="Arial" charset="0"/>
                <a:cs typeface="Arial" charset="0"/>
              </a:rPr>
              <a:t>entrenamiento</a:t>
            </a:r>
            <a:r>
              <a:rPr lang="en-US" altLang="es-PR" sz="2700" b="1" dirty="0">
                <a:latin typeface="Arial" charset="0"/>
                <a:cs typeface="Arial" charset="0"/>
              </a:rPr>
              <a:t>, </a:t>
            </a:r>
            <a:r>
              <a:rPr lang="en-US" altLang="es-PR" sz="2700" b="1" dirty="0" err="1">
                <a:latin typeface="Arial" charset="0"/>
                <a:cs typeface="Arial" charset="0"/>
              </a:rPr>
              <a:t>reglas</a:t>
            </a:r>
            <a:r>
              <a:rPr lang="en-US" altLang="es-PR" sz="2700" b="1" dirty="0">
                <a:latin typeface="Arial" charset="0"/>
                <a:cs typeface="Arial" charset="0"/>
              </a:rPr>
              <a:t>, </a:t>
            </a:r>
            <a:r>
              <a:rPr lang="en-US" altLang="es-PR" sz="2700" b="1" dirty="0" err="1">
                <a:latin typeface="Arial" charset="0"/>
                <a:cs typeface="Arial" charset="0"/>
              </a:rPr>
              <a:t>historia</a:t>
            </a:r>
            <a:r>
              <a:rPr lang="en-US" altLang="es-PR" sz="2700" b="1" dirty="0">
                <a:latin typeface="Arial" charset="0"/>
                <a:cs typeface="Arial" charset="0"/>
              </a:rPr>
              <a:t>) y </a:t>
            </a:r>
            <a:r>
              <a:rPr lang="en-US" altLang="es-PR" sz="2700" b="1" dirty="0" err="1">
                <a:latin typeface="Arial" charset="0"/>
                <a:cs typeface="Arial" charset="0"/>
              </a:rPr>
              <a:t>otros</a:t>
            </a:r>
            <a:r>
              <a:rPr lang="en-US" altLang="es-PR" sz="2700" b="1" dirty="0">
                <a:latin typeface="Arial" charset="0"/>
                <a:cs typeface="Arial" charset="0"/>
              </a:rPr>
              <a:t>. </a:t>
            </a:r>
            <a:endParaRPr lang="en-US" altLang="es-PR" sz="2700" b="1" dirty="0">
              <a:latin typeface="Arial Black" pitchFamily="34" charset="0"/>
              <a:cs typeface="Arial" charset="0"/>
            </a:endParaRPr>
          </a:p>
        </p:txBody>
      </p:sp>
      <p:sp>
        <p:nvSpPr>
          <p:cNvPr id="13" name="Text Box 6">
            <a:extLst>
              <a:ext uri="{FF2B5EF4-FFF2-40B4-BE49-F238E27FC236}">
                <a16:creationId xmlns:a16="http://schemas.microsoft.com/office/drawing/2014/main" id="{F7568093-0D1D-48A1-8BCE-C3ACF015D3DE}"/>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Adaptado de</a:t>
            </a:r>
            <a:r>
              <a:rPr lang="es-ES" altLang="es-PR" sz="1200" b="0" dirty="0">
                <a:latin typeface="Times New Roman" pitchFamily="18" charset="0"/>
              </a:rPr>
              <a:t>:</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4),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spTree>
    <p:custDataLst>
      <p:tags r:id="rId1"/>
    </p:custDataLst>
    <p:extLst>
      <p:ext uri="{BB962C8B-B14F-4D97-AF65-F5344CB8AC3E}">
        <p14:creationId xmlns:p14="http://schemas.microsoft.com/office/powerpoint/2010/main" val="2098769378"/>
      </p:ext>
    </p:extLst>
  </p:cSld>
  <p:clrMapOvr>
    <a:masterClrMapping/>
  </p:clrMapOvr>
  <p:transition spd="slow">
    <p:wipe dir="u"/>
    <p:sndAc>
      <p:stSnd>
        <p:snd r:embed="rId4" name="whoosh.wav"/>
      </p:stSnd>
    </p:sndAc>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126" name="Text Box 6"/>
          <p:cNvSpPr txBox="1">
            <a:spLocks noChangeArrowheads="1"/>
          </p:cNvSpPr>
          <p:nvPr/>
        </p:nvSpPr>
        <p:spPr bwMode="auto">
          <a:xfrm>
            <a:off x="323850" y="3054350"/>
            <a:ext cx="8569325"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s-PR" sz="3000">
                <a:latin typeface="Arial" charset="0"/>
              </a:rPr>
              <a:t>Técnica especializada de vendaje funcional</a:t>
            </a:r>
          </a:p>
          <a:p>
            <a:pPr>
              <a:lnSpc>
                <a:spcPct val="110000"/>
              </a:lnSpc>
            </a:pPr>
            <a:r>
              <a:rPr lang="es-ES" altLang="es-PR" sz="3000">
                <a:latin typeface="Arial" charset="0"/>
              </a:rPr>
              <a:t>constituido de un esparadrapo autoadhesivo,</a:t>
            </a:r>
          </a:p>
          <a:p>
            <a:pPr>
              <a:lnSpc>
                <a:spcPct val="110000"/>
              </a:lnSpc>
            </a:pPr>
            <a:r>
              <a:rPr lang="es-ES" altLang="es-PR" sz="3000">
                <a:latin typeface="Arial" charset="0"/>
              </a:rPr>
              <a:t>dirigido a </a:t>
            </a:r>
            <a:r>
              <a:rPr lang="es-ES" altLang="es-PR" sz="3000">
                <a:solidFill>
                  <a:srgbClr val="FF0066"/>
                </a:solidFill>
                <a:latin typeface="Arial" charset="0"/>
              </a:rPr>
              <a:t>optimizar las condiciones innatas</a:t>
            </a:r>
            <a:r>
              <a:rPr lang="es-ES" altLang="es-PR" sz="3000">
                <a:latin typeface="Arial" charset="0"/>
              </a:rPr>
              <a:t> del organismo necesarias para el</a:t>
            </a:r>
          </a:p>
          <a:p>
            <a:pPr>
              <a:lnSpc>
                <a:spcPct val="110000"/>
              </a:lnSpc>
            </a:pPr>
            <a:r>
              <a:rPr lang="es-ES" altLang="es-PR" sz="3000">
                <a:solidFill>
                  <a:srgbClr val="660066"/>
                </a:solidFill>
                <a:latin typeface="Arial" charset="0"/>
              </a:rPr>
              <a:t>proceso de rehabilitación</a:t>
            </a:r>
            <a:r>
              <a:rPr lang="es-ES" altLang="es-PR" sz="3000">
                <a:latin typeface="Arial" charset="0"/>
              </a:rPr>
              <a:t> de los atletas y pacientes de la población general</a:t>
            </a:r>
            <a:endParaRPr lang="es-ES" altLang="es-PR" sz="3000">
              <a:solidFill>
                <a:srgbClr val="FF0066"/>
              </a:solidFill>
              <a:latin typeface="Arial" charset="0"/>
            </a:endParaRPr>
          </a:p>
        </p:txBody>
      </p:sp>
      <p:sp>
        <p:nvSpPr>
          <p:cNvPr id="2" name="Title 1"/>
          <p:cNvSpPr>
            <a:spLocks/>
          </p:cNvSpPr>
          <p:nvPr/>
        </p:nvSpPr>
        <p:spPr bwMode="auto">
          <a:xfrm>
            <a:off x="3309938" y="838200"/>
            <a:ext cx="57261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4500" b="0">
                <a:solidFill>
                  <a:srgbClr val="484876"/>
                </a:solidFill>
                <a:effectLst>
                  <a:outerShdw blurRad="38100" dist="38100" dir="2700000" algn="tl">
                    <a:srgbClr val="C0C0C0"/>
                  </a:outerShdw>
                </a:effectLst>
                <a:latin typeface="Arial Black" pitchFamily="34" charset="0"/>
                <a:cs typeface="Arial" charset="0"/>
              </a:rPr>
              <a:t>KINESIO-TAPING:</a:t>
            </a:r>
            <a:endParaRPr lang="es-PR" altLang="es-PR" sz="45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309938" y="1917700"/>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700" b="0" i="1">
                <a:solidFill>
                  <a:srgbClr val="484876"/>
                </a:solidFill>
                <a:effectLst>
                  <a:outerShdw blurRad="38100" dist="38100" dir="2700000" algn="tl">
                    <a:srgbClr val="C0C0C0"/>
                  </a:outerShdw>
                </a:effectLst>
                <a:latin typeface="Arial Black" pitchFamily="34" charset="0"/>
                <a:cs typeface="Arial" charset="0"/>
              </a:rPr>
              <a:t>CONCEPTO</a:t>
            </a:r>
          </a:p>
        </p:txBody>
      </p:sp>
      <p:pic>
        <p:nvPicPr>
          <p:cNvPr id="2053129" name="Picture 9" descr="KT_000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836613"/>
            <a:ext cx="3048000" cy="203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174" name="Text Box 6"/>
          <p:cNvSpPr txBox="1">
            <a:spLocks noChangeArrowheads="1"/>
          </p:cNvSpPr>
          <p:nvPr/>
        </p:nvSpPr>
        <p:spPr bwMode="auto">
          <a:xfrm>
            <a:off x="323850" y="3879850"/>
            <a:ext cx="85693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s-PR" sz="3800">
                <a:latin typeface="Arial" charset="0"/>
              </a:rPr>
              <a:t>Cinta particular encargada de </a:t>
            </a:r>
            <a:r>
              <a:rPr lang="es-ES" altLang="es-PR" sz="3800">
                <a:solidFill>
                  <a:srgbClr val="660066"/>
                </a:solidFill>
                <a:latin typeface="Arial" charset="0"/>
              </a:rPr>
              <a:t>facilitar el</a:t>
            </a:r>
          </a:p>
          <a:p>
            <a:pPr>
              <a:lnSpc>
                <a:spcPct val="110000"/>
              </a:lnSpc>
            </a:pPr>
            <a:r>
              <a:rPr lang="es-ES" altLang="es-PR" sz="3800" i="1">
                <a:solidFill>
                  <a:srgbClr val="FF0066"/>
                </a:solidFill>
                <a:latin typeface="Arial" charset="0"/>
              </a:rPr>
              <a:t>proceso de sanación</a:t>
            </a:r>
          </a:p>
          <a:p>
            <a:pPr>
              <a:lnSpc>
                <a:spcPct val="110000"/>
              </a:lnSpc>
            </a:pPr>
            <a:r>
              <a:rPr lang="es-ES" altLang="es-PR" sz="3800">
                <a:latin typeface="Arial" charset="0"/>
              </a:rPr>
              <a:t>del cuerpo</a:t>
            </a:r>
          </a:p>
        </p:txBody>
      </p:sp>
      <p:sp>
        <p:nvSpPr>
          <p:cNvPr id="2" name="Title 1"/>
          <p:cNvSpPr>
            <a:spLocks/>
          </p:cNvSpPr>
          <p:nvPr/>
        </p:nvSpPr>
        <p:spPr bwMode="auto">
          <a:xfrm>
            <a:off x="2843213" y="1270000"/>
            <a:ext cx="60150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4700" b="0">
                <a:solidFill>
                  <a:srgbClr val="484876"/>
                </a:solidFill>
                <a:effectLst>
                  <a:outerShdw blurRad="38100" dist="38100" dir="2700000" algn="tl">
                    <a:srgbClr val="C0C0C0"/>
                  </a:outerShdw>
                </a:effectLst>
                <a:latin typeface="Arial Black" pitchFamily="34" charset="0"/>
                <a:cs typeface="Arial" charset="0"/>
              </a:rPr>
              <a:t>KINESIO-TAPING:</a:t>
            </a:r>
            <a:endParaRPr lang="es-PR" altLang="es-PR" sz="47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843213" y="2638425"/>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700" b="0" i="1">
                <a:solidFill>
                  <a:srgbClr val="484876"/>
                </a:solidFill>
                <a:effectLst>
                  <a:outerShdw blurRad="38100" dist="38100" dir="2700000" algn="tl">
                    <a:srgbClr val="C0C0C0"/>
                  </a:outerShdw>
                </a:effectLst>
                <a:latin typeface="Arial Black" pitchFamily="34" charset="0"/>
                <a:cs typeface="Arial" charset="0"/>
              </a:rPr>
              <a:t>CONCEPTO</a:t>
            </a:r>
          </a:p>
        </p:txBody>
      </p:sp>
      <p:pic>
        <p:nvPicPr>
          <p:cNvPr id="2055177" name="Picture 9" descr="KT_00029_Belv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836613"/>
            <a:ext cx="2024062" cy="30241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0120772"/>
      </p:ext>
    </p:extLst>
  </p:cSld>
  <p:clrMapOvr>
    <a:masterClrMapping/>
  </p:clrMapOvr>
  <p:transition spd="slow">
    <p:wipe dir="u"/>
    <p:sndAc>
      <p:stSnd>
        <p:snd r:embed="rId4" name="whoosh.wav"/>
      </p:stSnd>
    </p:sndAc>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00338" y="1344613"/>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CLASIFICAIÓN GENERAL DE LAS LESIONES:</a:t>
            </a:r>
            <a:br>
              <a:rPr lang="es-PR" altLang="es-PR" sz="3400" b="0">
                <a:solidFill>
                  <a:srgbClr val="484876"/>
                </a:solidFill>
                <a:effectLst>
                  <a:outerShdw blurRad="38100" dist="38100" dir="2700000" algn="tl">
                    <a:srgbClr val="C0C0C0"/>
                  </a:outerShdw>
                </a:effectLst>
                <a:latin typeface="Arial Black" pitchFamily="34" charset="0"/>
                <a:cs typeface="Arial" charset="0"/>
              </a:rPr>
            </a:b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700338" y="1990725"/>
            <a:ext cx="6156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LESIONES CRÓNICAS</a:t>
            </a:r>
          </a:p>
        </p:txBody>
      </p:sp>
      <p:sp>
        <p:nvSpPr>
          <p:cNvPr id="2042884" name="Text Box 4"/>
          <p:cNvSpPr txBox="1">
            <a:spLocks noChangeArrowheads="1"/>
          </p:cNvSpPr>
          <p:nvPr/>
        </p:nvSpPr>
        <p:spPr bwMode="auto">
          <a:xfrm>
            <a:off x="323850" y="3079750"/>
            <a:ext cx="8569325"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PR" sz="2600">
                <a:latin typeface="Arial" charset="0"/>
              </a:rPr>
              <a:t>Representan </a:t>
            </a:r>
            <a:r>
              <a:rPr lang="es-ES" altLang="es-PR" sz="2500" b="0" i="1">
                <a:solidFill>
                  <a:srgbClr val="484876"/>
                </a:solidFill>
                <a:effectLst>
                  <a:outerShdw blurRad="38100" dist="38100" dir="2700000" algn="tl">
                    <a:srgbClr val="C0C0C0"/>
                  </a:outerShdw>
                </a:effectLst>
                <a:latin typeface="Arial Black" pitchFamily="34" charset="0"/>
              </a:rPr>
              <a:t>síndromes de </a:t>
            </a:r>
            <a:r>
              <a:rPr lang="es-ES" altLang="es-PR" sz="2500" b="0" i="1" u="sng">
                <a:solidFill>
                  <a:srgbClr val="484876"/>
                </a:solidFill>
                <a:effectLst>
                  <a:outerShdw blurRad="38100" dist="38100" dir="2700000" algn="tl">
                    <a:srgbClr val="C0C0C0"/>
                  </a:outerShdw>
                </a:effectLst>
                <a:latin typeface="Arial Black" pitchFamily="34" charset="0"/>
              </a:rPr>
              <a:t>sobreuso</a:t>
            </a:r>
            <a:r>
              <a:rPr lang="es-ES" altLang="es-PR" sz="2600">
                <a:latin typeface="Arial" charset="0"/>
              </a:rPr>
              <a:t>,</a:t>
            </a:r>
          </a:p>
          <a:p>
            <a:r>
              <a:rPr lang="es-ES" altLang="es-PR" sz="2600">
                <a:latin typeface="Arial" charset="0"/>
              </a:rPr>
              <a:t>los cuales se fundamentan en</a:t>
            </a:r>
          </a:p>
          <a:p>
            <a:r>
              <a:rPr lang="es-ES" altLang="es-PR" sz="2600">
                <a:latin typeface="Arial" charset="0"/>
              </a:rPr>
              <a:t>lesiones musculo-esqueléticas crónicas</a:t>
            </a:r>
          </a:p>
          <a:p>
            <a:r>
              <a:rPr lang="es-ES" altLang="es-PR" sz="2600">
                <a:latin typeface="Arial" charset="0"/>
              </a:rPr>
              <a:t>que surgen cuando prevalece un exceso en el</a:t>
            </a:r>
          </a:p>
          <a:p>
            <a:r>
              <a:rPr lang="es-ES" altLang="es-PR" sz="2600">
                <a:latin typeface="Arial" charset="0"/>
              </a:rPr>
              <a:t>estado patológico de la lesión</a:t>
            </a:r>
          </a:p>
          <a:p>
            <a:r>
              <a:rPr lang="es-ES" altLang="es-PR" sz="2600">
                <a:latin typeface="Arial" charset="0"/>
              </a:rPr>
              <a:t>ante la sanación/reparación</a:t>
            </a:r>
          </a:p>
          <a:p>
            <a:r>
              <a:rPr lang="es-ES" altLang="es-PR" sz="2600">
                <a:latin typeface="Arial" charset="0"/>
              </a:rPr>
              <a:t>de aquellos tejidos sometidos al ejercicio</a:t>
            </a:r>
            <a:endParaRPr lang="es-PR" altLang="es-PR" sz="2600">
              <a:latin typeface="Arial" charset="0"/>
            </a:endParaRPr>
          </a:p>
        </p:txBody>
      </p:sp>
      <p:sp>
        <p:nvSpPr>
          <p:cNvPr id="10" name="Text Box 6"/>
          <p:cNvSpPr txBox="1">
            <a:spLocks noChangeArrowheads="1"/>
          </p:cNvSpPr>
          <p:nvPr/>
        </p:nvSpPr>
        <p:spPr bwMode="auto">
          <a:xfrm>
            <a:off x="179388" y="6021388"/>
            <a:ext cx="8785225"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“Overuse Syndromes in Runners,” por W. B. Franz, III. En </a:t>
            </a:r>
            <a:r>
              <a:rPr lang="en-US" altLang="es-PR" sz="1200" i="1">
                <a:latin typeface="Times New Roman" pitchFamily="18" charset="0"/>
              </a:rPr>
              <a:t>Office Sports Medicine</a:t>
            </a:r>
            <a:r>
              <a:rPr lang="en-US" altLang="es-PR" sz="1200" b="0">
                <a:latin typeface="Times New Roman" pitchFamily="18" charset="0"/>
              </a:rPr>
              <a:t>. 2da. ed.; (p. 298), por</a:t>
            </a:r>
            <a:r>
              <a:rPr lang="es-ES" altLang="es-PR" sz="1200">
                <a:latin typeface="Times New Roman" pitchFamily="18" charset="0"/>
              </a:rPr>
              <a:t> M. B. Mellion</a:t>
            </a:r>
            <a:r>
              <a:rPr lang="es-ES" altLang="es-PR" sz="1200" b="0">
                <a:latin typeface="Times New Roman" pitchFamily="18" charset="0"/>
              </a:rPr>
              <a:t> (Ed.), 1996, Philadelphia, PA: Hanley &amp; Belfus, Inc. C</a:t>
            </a:r>
            <a:r>
              <a:rPr lang="en-US" altLang="es-PR" sz="1200" b="0">
                <a:latin typeface="Times New Roman" pitchFamily="18" charset="0"/>
              </a:rPr>
              <a:t>opyright 1996 por Hanley &amp; Belfus, Inc.</a:t>
            </a:r>
          </a:p>
        </p:txBody>
      </p:sp>
      <p:pic>
        <p:nvPicPr>
          <p:cNvPr id="2042886" name="Picture 6" descr="Cast-Leg_Crutches_001a_Belv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20713"/>
            <a:ext cx="1568450" cy="2376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26" name="Text Box 2"/>
          <p:cNvSpPr txBox="1">
            <a:spLocks noChangeArrowheads="1"/>
          </p:cNvSpPr>
          <p:nvPr/>
        </p:nvSpPr>
        <p:spPr bwMode="auto">
          <a:xfrm>
            <a:off x="323850" y="3186113"/>
            <a:ext cx="8569325"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PR" sz="2600">
                <a:latin typeface="Arial" charset="0"/>
              </a:rPr>
              <a:t>Conjunto de Maniobras para el</a:t>
            </a:r>
          </a:p>
          <a:p>
            <a:r>
              <a:rPr lang="es-ES" altLang="es-PR" sz="2600">
                <a:latin typeface="Arial" charset="0"/>
              </a:rPr>
              <a:t>Cuidado Inmediato (de Emergencia) y</a:t>
            </a:r>
          </a:p>
          <a:p>
            <a:r>
              <a:rPr lang="es-ES" altLang="es-PR" sz="2600">
                <a:latin typeface="Arial" charset="0"/>
              </a:rPr>
              <a:t>Tratamiento Ulterior (si la Ayuda Médica se Demora o no se Encuentra Disponible) de una Víctima (Incluye su Estado Físico, Emocional/Psicológico, La Escena Total del Accidente y la</a:t>
            </a:r>
          </a:p>
          <a:p>
            <a:r>
              <a:rPr lang="es-ES" altLang="es-PR" sz="2600">
                <a:latin typeface="Arial" charset="0"/>
              </a:rPr>
              <a:t>Ayuda para el Propio Rescatador) que ha sido Herido o Repentinamente Atacado por una Enfermedad</a:t>
            </a:r>
            <a:endParaRPr lang="es-PR" altLang="es-PR" sz="2600">
              <a:latin typeface="Arial" charset="0"/>
            </a:endParaRPr>
          </a:p>
        </p:txBody>
      </p:sp>
      <p:sp>
        <p:nvSpPr>
          <p:cNvPr id="2" name="Title 1"/>
          <p:cNvSpPr>
            <a:spLocks/>
          </p:cNvSpPr>
          <p:nvPr/>
        </p:nvSpPr>
        <p:spPr bwMode="auto">
          <a:xfrm>
            <a:off x="3995738" y="981075"/>
            <a:ext cx="46085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pPr>
            <a:r>
              <a:rPr lang="es-PR" altLang="es-PR" sz="4800" b="0">
                <a:solidFill>
                  <a:srgbClr val="484876"/>
                </a:solidFill>
                <a:effectLst>
                  <a:outerShdw blurRad="38100" dist="38100" dir="2700000" algn="tl">
                    <a:srgbClr val="C0C0C0"/>
                  </a:outerShdw>
                </a:effectLst>
                <a:latin typeface="Arial Black" pitchFamily="34" charset="0"/>
                <a:cs typeface="Arial" charset="0"/>
              </a:rPr>
              <a:t>PRIMEROS</a:t>
            </a:r>
            <a:br>
              <a:rPr lang="es-PR" altLang="es-PR" sz="4800" b="0">
                <a:solidFill>
                  <a:srgbClr val="484876"/>
                </a:solidFill>
                <a:effectLst>
                  <a:outerShdw blurRad="38100" dist="38100" dir="2700000" algn="tl">
                    <a:srgbClr val="C0C0C0"/>
                  </a:outerShdw>
                </a:effectLst>
                <a:latin typeface="Arial Black" pitchFamily="34" charset="0"/>
                <a:cs typeface="Arial" charset="0"/>
              </a:rPr>
            </a:br>
            <a:r>
              <a:rPr lang="es-PR" altLang="es-PR" sz="4800" b="0">
                <a:solidFill>
                  <a:srgbClr val="484876"/>
                </a:solidFill>
                <a:effectLst>
                  <a:outerShdw blurRad="38100" dist="38100" dir="2700000" algn="tl">
                    <a:srgbClr val="C0C0C0"/>
                  </a:outerShdw>
                </a:effectLst>
                <a:latin typeface="Arial Black" pitchFamily="34" charset="0"/>
                <a:cs typeface="Arial" charset="0"/>
              </a:rPr>
              <a:t>AUXILIOS</a:t>
            </a:r>
          </a:p>
        </p:txBody>
      </p:sp>
      <p:pic>
        <p:nvPicPr>
          <p:cNvPr id="1946628" name="Picture 4" descr="first-aid-computer-key-100694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92150"/>
            <a:ext cx="2376487" cy="2376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186" name="Text Box 2"/>
          <p:cNvSpPr txBox="1">
            <a:spLocks noChangeArrowheads="1"/>
          </p:cNvSpPr>
          <p:nvPr/>
        </p:nvSpPr>
        <p:spPr bwMode="auto">
          <a:xfrm>
            <a:off x="574675" y="2967038"/>
            <a:ext cx="8096250" cy="316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s-PR" altLang="es-PR" sz="2800">
                <a:latin typeface="Arial" charset="0"/>
              </a:rPr>
              <a:t>“Habilidades o Potencial Particular para Llevar</a:t>
            </a:r>
          </a:p>
          <a:p>
            <a:pPr eaLnBrk="0" hangingPunct="0">
              <a:lnSpc>
                <a:spcPct val="90000"/>
              </a:lnSpc>
            </a:pPr>
            <a:r>
              <a:rPr lang="es-PR" altLang="es-PR" sz="2800">
                <a:latin typeface="Arial" charset="0"/>
              </a:rPr>
              <a:t>a cabo Efectivamente, y sin Fatiga Excesiva,</a:t>
            </a:r>
          </a:p>
          <a:p>
            <a:pPr eaLnBrk="0" hangingPunct="0">
              <a:lnSpc>
                <a:spcPct val="90000"/>
              </a:lnSpc>
            </a:pPr>
            <a:r>
              <a:rPr lang="es-PR" altLang="es-PR" sz="2800">
                <a:latin typeface="Arial" charset="0"/>
              </a:rPr>
              <a:t>Actividades Físicas de Diversas Dimensiones</a:t>
            </a:r>
          </a:p>
          <a:p>
            <a:pPr eaLnBrk="0" hangingPunct="0">
              <a:lnSpc>
                <a:spcPct val="90000"/>
              </a:lnSpc>
            </a:pPr>
            <a:r>
              <a:rPr lang="es-PR" altLang="es-PR" sz="2800">
                <a:latin typeface="Arial" charset="0"/>
              </a:rPr>
              <a:t>(Particularmente Actividades que Involucren</a:t>
            </a:r>
          </a:p>
          <a:p>
            <a:pPr eaLnBrk="0" hangingPunct="0">
              <a:lnSpc>
                <a:spcPct val="90000"/>
              </a:lnSpc>
            </a:pPr>
            <a:r>
              <a:rPr lang="es-PR" altLang="es-PR" sz="2800">
                <a:latin typeface="Arial" charset="0"/>
              </a:rPr>
              <a:t>Demandas Cardio-Respiratorias o Aeróbicas)</a:t>
            </a:r>
          </a:p>
          <a:p>
            <a:pPr eaLnBrk="0" hangingPunct="0">
              <a:lnSpc>
                <a:spcPct val="90000"/>
              </a:lnSpc>
            </a:pPr>
            <a:r>
              <a:rPr lang="es-PR" altLang="es-PR" sz="2800">
                <a:latin typeface="Arial" charset="0"/>
              </a:rPr>
              <a:t>y Tareas Cotidianas Diarias, con Reservas </a:t>
            </a:r>
          </a:p>
          <a:p>
            <a:pPr eaLnBrk="0" hangingPunct="0">
              <a:lnSpc>
                <a:spcPct val="90000"/>
              </a:lnSpc>
            </a:pPr>
            <a:r>
              <a:rPr lang="es-PR" altLang="es-PR" sz="2800">
                <a:latin typeface="Arial" charset="0"/>
              </a:rPr>
              <a:t>Energéticas para Cualquier otra</a:t>
            </a:r>
          </a:p>
          <a:p>
            <a:pPr eaLnBrk="0" hangingPunct="0">
              <a:lnSpc>
                <a:spcPct val="90000"/>
              </a:lnSpc>
            </a:pPr>
            <a:r>
              <a:rPr lang="es-PR" altLang="es-PR" sz="2800">
                <a:latin typeface="Arial" charset="0"/>
              </a:rPr>
              <a:t>Emergencia de Caracter Físico</a:t>
            </a:r>
            <a:r>
              <a:rPr lang="es-PR" altLang="es-PR" sz="2800"/>
              <a:t>”</a:t>
            </a:r>
          </a:p>
        </p:txBody>
      </p:sp>
      <p:pic>
        <p:nvPicPr>
          <p:cNvPr id="1885187" name="Picture 3" descr="CycVel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531813"/>
            <a:ext cx="2519362" cy="1889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684213" y="2420938"/>
            <a:ext cx="770413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a:t>
            </a:r>
            <a:r>
              <a:rPr lang="es-PR" altLang="es-PR" sz="2400" b="0" i="1">
                <a:solidFill>
                  <a:srgbClr val="484876"/>
                </a:solidFill>
                <a:effectLst>
                  <a:outerShdw blurRad="38100" dist="38100" dir="2700000" algn="tl">
                    <a:srgbClr val="C0C0C0"/>
                  </a:outerShdw>
                </a:effectLst>
                <a:latin typeface="Arial Black" pitchFamily="34" charset="0"/>
                <a:cs typeface="Arial" charset="0"/>
              </a:rPr>
              <a:t>SEGÚN: Lopategui, E. , 2006, p. 44*</a:t>
            </a:r>
          </a:p>
        </p:txBody>
      </p:sp>
      <p:sp>
        <p:nvSpPr>
          <p:cNvPr id="3" name="Title 1"/>
          <p:cNvSpPr>
            <a:spLocks/>
          </p:cNvSpPr>
          <p:nvPr/>
        </p:nvSpPr>
        <p:spPr bwMode="auto">
          <a:xfrm>
            <a:off x="3924300" y="506413"/>
            <a:ext cx="46085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pPr>
            <a:r>
              <a:rPr lang="es-PR" altLang="es-PR" sz="4800" b="0">
                <a:solidFill>
                  <a:srgbClr val="484876"/>
                </a:solidFill>
                <a:effectLst>
                  <a:outerShdw blurRad="38100" dist="38100" dir="2700000" algn="tl">
                    <a:srgbClr val="C0C0C0"/>
                  </a:outerShdw>
                </a:effectLst>
                <a:latin typeface="Arial Black" pitchFamily="34" charset="0"/>
                <a:cs typeface="Arial" charset="0"/>
              </a:rPr>
              <a:t>APTITUD</a:t>
            </a:r>
            <a:br>
              <a:rPr lang="es-PR" altLang="es-PR" sz="4800" b="0">
                <a:solidFill>
                  <a:srgbClr val="484876"/>
                </a:solidFill>
                <a:effectLst>
                  <a:outerShdw blurRad="38100" dist="38100" dir="2700000" algn="tl">
                    <a:srgbClr val="C0C0C0"/>
                  </a:outerShdw>
                </a:effectLst>
                <a:latin typeface="Arial Black" pitchFamily="34" charset="0"/>
                <a:cs typeface="Arial" charset="0"/>
              </a:rPr>
            </a:br>
            <a:r>
              <a:rPr lang="es-PR" altLang="es-PR" sz="4800" b="0">
                <a:solidFill>
                  <a:srgbClr val="484876"/>
                </a:solidFill>
                <a:effectLst>
                  <a:outerShdw blurRad="38100" dist="38100" dir="2700000" algn="tl">
                    <a:srgbClr val="C0C0C0"/>
                  </a:outerShdw>
                </a:effectLst>
                <a:latin typeface="Arial Black" pitchFamily="34" charset="0"/>
                <a:cs typeface="Arial" charset="0"/>
              </a:rPr>
              <a:t>FÍSICA</a:t>
            </a:r>
          </a:p>
        </p:txBody>
      </p:sp>
      <p:sp>
        <p:nvSpPr>
          <p:cNvPr id="10" name="Text Box 6"/>
          <p:cNvSpPr txBox="1">
            <a:spLocks noChangeArrowheads="1"/>
          </p:cNvSpPr>
          <p:nvPr/>
        </p:nvSpPr>
        <p:spPr bwMode="auto">
          <a:xfrm>
            <a:off x="179388" y="6092825"/>
            <a:ext cx="864235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Citado de: </a:t>
            </a:r>
            <a:r>
              <a:rPr lang="en-US" altLang="es-PR" sz="1200" i="1">
                <a:latin typeface="Times New Roman" pitchFamily="18" charset="0"/>
              </a:rPr>
              <a:t>Bienestar y Calidad de Vida</a:t>
            </a:r>
            <a:r>
              <a:rPr lang="en-US" altLang="es-PR" sz="1200" b="0">
                <a:latin typeface="Times New Roman" pitchFamily="18" charset="0"/>
              </a:rPr>
              <a:t>. (p. 44), por E. Lopategui. , 2006,  Hoboken, N. J.: John Wiley &amp; Sons, In. Copyright 2006 por: Edgar Lopategui Corsino.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9871" name="Picture 1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2135188"/>
            <a:ext cx="347662"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9872" name="Text Box 16"/>
          <p:cNvSpPr txBox="1">
            <a:spLocks noChangeArrowheads="1"/>
          </p:cNvSpPr>
          <p:nvPr/>
        </p:nvSpPr>
        <p:spPr bwMode="auto">
          <a:xfrm>
            <a:off x="815975" y="2062163"/>
            <a:ext cx="83280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Introducción</a:t>
            </a:r>
          </a:p>
        </p:txBody>
      </p:sp>
      <p:pic>
        <p:nvPicPr>
          <p:cNvPr id="2169873" name="Picture 1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2638425"/>
            <a:ext cx="347663"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9874" name="Text Box 18"/>
          <p:cNvSpPr txBox="1">
            <a:spLocks noChangeArrowheads="1"/>
          </p:cNvSpPr>
          <p:nvPr/>
        </p:nvSpPr>
        <p:spPr bwMode="auto">
          <a:xfrm>
            <a:off x="817563" y="2565400"/>
            <a:ext cx="807561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Terminología fundamental: </a:t>
            </a:r>
            <a:r>
              <a:rPr lang="en-US" altLang="es-PR" sz="2700" i="1">
                <a:latin typeface="Arial" charset="0"/>
              </a:rPr>
              <a:t>Conceptos Básicos</a:t>
            </a:r>
          </a:p>
        </p:txBody>
      </p:sp>
      <p:pic>
        <p:nvPicPr>
          <p:cNvPr id="2169875" name="Picture 19"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3143250"/>
            <a:ext cx="347663"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9876" name="Text Box 20"/>
          <p:cNvSpPr txBox="1">
            <a:spLocks noChangeArrowheads="1"/>
          </p:cNvSpPr>
          <p:nvPr/>
        </p:nvSpPr>
        <p:spPr bwMode="auto">
          <a:xfrm>
            <a:off x="817563" y="3070225"/>
            <a:ext cx="807561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Energía para la actividad celular</a:t>
            </a:r>
          </a:p>
        </p:txBody>
      </p:sp>
      <p:pic>
        <p:nvPicPr>
          <p:cNvPr id="2169877" name="Picture 2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3646488"/>
            <a:ext cx="347663"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9878" name="Text Box 22"/>
          <p:cNvSpPr txBox="1">
            <a:spLocks noChangeArrowheads="1"/>
          </p:cNvSpPr>
          <p:nvPr/>
        </p:nvSpPr>
        <p:spPr bwMode="auto">
          <a:xfrm>
            <a:off x="817563" y="3573463"/>
            <a:ext cx="832643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Fuentes energéticas: </a:t>
            </a:r>
            <a:r>
              <a:rPr lang="en-US" altLang="es-PR" sz="2700" i="1">
                <a:latin typeface="Arial" charset="0"/>
              </a:rPr>
              <a:t>Los sustratos</a:t>
            </a:r>
          </a:p>
        </p:txBody>
      </p:sp>
      <p:pic>
        <p:nvPicPr>
          <p:cNvPr id="2169879" name="Picture 23"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4151313"/>
            <a:ext cx="347663"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9880" name="Text Box 24"/>
          <p:cNvSpPr txBox="1">
            <a:spLocks noChangeArrowheads="1"/>
          </p:cNvSpPr>
          <p:nvPr/>
        </p:nvSpPr>
        <p:spPr bwMode="auto">
          <a:xfrm>
            <a:off x="817563" y="4078288"/>
            <a:ext cx="8002587"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Fuentes de energía para el ser humano: </a:t>
            </a:r>
            <a:r>
              <a:rPr lang="en-US" altLang="es-PR" sz="2700" i="1">
                <a:latin typeface="Arial" charset="0"/>
              </a:rPr>
              <a:t>ATP</a:t>
            </a:r>
          </a:p>
        </p:txBody>
      </p:sp>
      <p:pic>
        <p:nvPicPr>
          <p:cNvPr id="2169881" name="Picture 2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4654550"/>
            <a:ext cx="347663"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9882" name="Text Box 26"/>
          <p:cNvSpPr txBox="1">
            <a:spLocks noChangeArrowheads="1"/>
          </p:cNvSpPr>
          <p:nvPr/>
        </p:nvSpPr>
        <p:spPr bwMode="auto">
          <a:xfrm>
            <a:off x="817563" y="4581525"/>
            <a:ext cx="807561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Sistemas energéticos: </a:t>
            </a:r>
            <a:r>
              <a:rPr lang="en-US" altLang="es-PR" sz="2700" i="1">
                <a:latin typeface="Arial" charset="0"/>
              </a:rPr>
              <a:t>Fuentes de ATP</a:t>
            </a:r>
          </a:p>
        </p:txBody>
      </p:sp>
      <p:pic>
        <p:nvPicPr>
          <p:cNvPr id="2169883" name="Picture 2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5159375"/>
            <a:ext cx="347663"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9884" name="Text Box 28"/>
          <p:cNvSpPr txBox="1">
            <a:spLocks noChangeArrowheads="1"/>
          </p:cNvSpPr>
          <p:nvPr/>
        </p:nvSpPr>
        <p:spPr bwMode="auto">
          <a:xfrm>
            <a:off x="817563" y="5086350"/>
            <a:ext cx="807561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Reflexión</a:t>
            </a:r>
          </a:p>
        </p:txBody>
      </p:sp>
      <p:pic>
        <p:nvPicPr>
          <p:cNvPr id="2169885" name="Picture 29"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5662613"/>
            <a:ext cx="347663"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9886" name="Text Box 30"/>
          <p:cNvSpPr txBox="1">
            <a:spLocks noChangeArrowheads="1"/>
          </p:cNvSpPr>
          <p:nvPr/>
        </p:nvSpPr>
        <p:spPr bwMode="auto">
          <a:xfrm>
            <a:off x="817563" y="5589588"/>
            <a:ext cx="800258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Gracias</a:t>
            </a:r>
          </a:p>
        </p:txBody>
      </p:sp>
      <p:pic>
        <p:nvPicPr>
          <p:cNvPr id="2169887" name="Picture 31"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6165850"/>
            <a:ext cx="347662"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9888" name="Text Box 32"/>
          <p:cNvSpPr txBox="1">
            <a:spLocks noChangeArrowheads="1"/>
          </p:cNvSpPr>
          <p:nvPr/>
        </p:nvSpPr>
        <p:spPr bwMode="auto">
          <a:xfrm>
            <a:off x="815975" y="6092825"/>
            <a:ext cx="80772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700">
                <a:latin typeface="Arial" charset="0"/>
              </a:rPr>
              <a:t>Preguntas</a:t>
            </a:r>
          </a:p>
        </p:txBody>
      </p:sp>
      <p:sp>
        <p:nvSpPr>
          <p:cNvPr id="2" name="Title 1"/>
          <p:cNvSpPr>
            <a:spLocks/>
          </p:cNvSpPr>
          <p:nvPr/>
        </p:nvSpPr>
        <p:spPr bwMode="auto">
          <a:xfrm>
            <a:off x="3060700" y="885825"/>
            <a:ext cx="4752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600" b="0">
                <a:solidFill>
                  <a:srgbClr val="484876"/>
                </a:solidFill>
                <a:effectLst>
                  <a:outerShdw blurRad="38100" dist="38100" dir="2700000" algn="tl">
                    <a:srgbClr val="C0C0C0"/>
                  </a:outerShdw>
                </a:effectLst>
                <a:latin typeface="Arial Black" pitchFamily="34" charset="0"/>
                <a:cs typeface="Arial" charset="0"/>
              </a:rPr>
              <a:t>BOSQUEJO</a:t>
            </a:r>
          </a:p>
        </p:txBody>
      </p:sp>
      <p:pic>
        <p:nvPicPr>
          <p:cNvPr id="2169890" name="Picture 34" descr="23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549275"/>
            <a:ext cx="2305050" cy="15128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09" name="Picture 9" descr="Steeplechase_Race_Closeup_001a_Belv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3240087" cy="2300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3821113" y="1125538"/>
            <a:ext cx="5143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5000" b="0">
                <a:solidFill>
                  <a:srgbClr val="484876"/>
                </a:solidFill>
                <a:effectLst>
                  <a:outerShdw blurRad="38100" dist="38100" dir="2700000" algn="tl">
                    <a:srgbClr val="C0C0C0"/>
                  </a:outerShdw>
                </a:effectLst>
                <a:latin typeface="Arial Black" pitchFamily="34" charset="0"/>
                <a:cs typeface="Arial" charset="0"/>
              </a:rPr>
              <a:t>MIOSITIS:</a:t>
            </a:r>
            <a:endParaRPr lang="es-PR" altLang="es-PR" sz="5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821113" y="1919288"/>
            <a:ext cx="50101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51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1945612" name="Text Box 12"/>
          <p:cNvSpPr txBox="1">
            <a:spLocks noChangeArrowheads="1"/>
          </p:cNvSpPr>
          <p:nvPr/>
        </p:nvSpPr>
        <p:spPr bwMode="auto">
          <a:xfrm>
            <a:off x="323850" y="3141663"/>
            <a:ext cx="85693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s-PR" sz="3800">
                <a:latin typeface="Arial" charset="0"/>
              </a:rPr>
              <a:t>Inflamación del tejido muscular, especialmene los</a:t>
            </a:r>
          </a:p>
          <a:p>
            <a:pPr>
              <a:lnSpc>
                <a:spcPct val="110000"/>
              </a:lnSpc>
            </a:pPr>
            <a:r>
              <a:rPr lang="es-ES" altLang="es-PR" sz="3800">
                <a:latin typeface="Arial" charset="0"/>
              </a:rPr>
              <a:t>músculos voluntarios,</a:t>
            </a:r>
          </a:p>
          <a:p>
            <a:pPr>
              <a:lnSpc>
                <a:spcPct val="110000"/>
              </a:lnSpc>
            </a:pPr>
            <a:r>
              <a:rPr lang="es-ES" altLang="es-PR" sz="3800">
                <a:latin typeface="Arial" charset="0"/>
              </a:rPr>
              <a:t>como consecuencia de una irritación local/regional</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4356100" y="1489075"/>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4700" b="0">
                <a:solidFill>
                  <a:srgbClr val="484876"/>
                </a:solidFill>
                <a:effectLst>
                  <a:outerShdw blurRad="38100" dist="38100" dir="2700000" algn="tl">
                    <a:srgbClr val="C0C0C0"/>
                  </a:outerShdw>
                </a:effectLst>
                <a:latin typeface="Arial Black" pitchFamily="34" charset="0"/>
                <a:cs typeface="Arial" charset="0"/>
              </a:rPr>
              <a:t>LIGAMENTO:</a:t>
            </a:r>
            <a:endParaRPr lang="es-PR" altLang="es-PR" sz="47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4356100" y="21336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7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1964040" name="Text Box 8"/>
          <p:cNvSpPr txBox="1">
            <a:spLocks noChangeArrowheads="1"/>
          </p:cNvSpPr>
          <p:nvPr/>
        </p:nvSpPr>
        <p:spPr bwMode="auto">
          <a:xfrm>
            <a:off x="684213" y="3808413"/>
            <a:ext cx="7920037"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s-PR" sz="3800" dirty="0">
                <a:latin typeface="Arial" charset="0"/>
              </a:rPr>
              <a:t>Una banda u hoja de tejido conectivo fibroso que conecta 2 o más huesos, </a:t>
            </a:r>
            <a:r>
              <a:rPr lang="es-ES" altLang="es-PR" sz="3800" dirty="0" err="1">
                <a:latin typeface="Arial" charset="0"/>
              </a:rPr>
              <a:t>comunmente</a:t>
            </a:r>
            <a:r>
              <a:rPr lang="es-ES" altLang="es-PR" sz="3800" dirty="0">
                <a:latin typeface="Arial" charset="0"/>
              </a:rPr>
              <a:t> dentro de una coyuntura</a:t>
            </a:r>
          </a:p>
        </p:txBody>
      </p:sp>
      <p:pic>
        <p:nvPicPr>
          <p:cNvPr id="1964041" name="Picture 9" descr="Shoulder_Region_ANT_LIGAMENTS_01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692150"/>
            <a:ext cx="3708400" cy="2922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563938" y="1198563"/>
            <a:ext cx="51117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4700" b="0">
                <a:solidFill>
                  <a:srgbClr val="484876"/>
                </a:solidFill>
                <a:effectLst>
                  <a:outerShdw blurRad="38100" dist="38100" dir="2700000" algn="tl">
                    <a:srgbClr val="C0C0C0"/>
                  </a:outerShdw>
                </a:effectLst>
                <a:latin typeface="Arial Black" pitchFamily="34" charset="0"/>
                <a:cs typeface="Arial" charset="0"/>
              </a:rPr>
              <a:t>MIOSISTIS</a:t>
            </a:r>
            <a:br>
              <a:rPr lang="es-PR" altLang="es-PR" sz="4700" b="0">
                <a:solidFill>
                  <a:srgbClr val="484876"/>
                </a:solidFill>
                <a:effectLst>
                  <a:outerShdw blurRad="38100" dist="38100" dir="2700000" algn="tl">
                    <a:srgbClr val="C0C0C0"/>
                  </a:outerShdw>
                </a:effectLst>
                <a:latin typeface="Arial Black" pitchFamily="34" charset="0"/>
                <a:cs typeface="Arial" charset="0"/>
              </a:rPr>
            </a:br>
            <a:r>
              <a:rPr lang="es-PR" altLang="es-PR" sz="4700" b="0">
                <a:solidFill>
                  <a:srgbClr val="484876"/>
                </a:solidFill>
                <a:effectLst>
                  <a:outerShdw blurRad="38100" dist="38100" dir="2700000" algn="tl">
                    <a:srgbClr val="C0C0C0"/>
                  </a:outerShdw>
                </a:effectLst>
                <a:latin typeface="Arial Black" pitchFamily="34" charset="0"/>
                <a:cs typeface="Arial" charset="0"/>
              </a:rPr>
              <a:t>OSIFICANTE:</a:t>
            </a:r>
            <a:endParaRPr lang="es-PR" altLang="es-PR" sz="47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563938" y="2566988"/>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7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1953800" name="Text Box 8"/>
          <p:cNvSpPr txBox="1">
            <a:spLocks noChangeArrowheads="1"/>
          </p:cNvSpPr>
          <p:nvPr/>
        </p:nvSpPr>
        <p:spPr bwMode="auto">
          <a:xfrm>
            <a:off x="323850" y="3736975"/>
            <a:ext cx="85693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s-PR" sz="3800">
                <a:latin typeface="Arial" charset="0"/>
              </a:rPr>
              <a:t>Calcificación, o formación ósea, dentro de una zona muscular, adyacente a los huesos</a:t>
            </a:r>
          </a:p>
          <a:p>
            <a:pPr>
              <a:lnSpc>
                <a:spcPct val="110000"/>
              </a:lnSpc>
            </a:pPr>
            <a:r>
              <a:rPr lang="es-ES" altLang="es-PR" sz="3800">
                <a:latin typeface="Arial" charset="0"/>
              </a:rPr>
              <a:t>(fémur, húmero)</a:t>
            </a:r>
          </a:p>
        </p:txBody>
      </p:sp>
      <p:pic>
        <p:nvPicPr>
          <p:cNvPr id="1953801" name="Picture 9" descr="x-ray-image-knee_1a_belv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93738"/>
            <a:ext cx="2289175" cy="295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460750" y="1414463"/>
            <a:ext cx="5432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4200" b="0">
                <a:solidFill>
                  <a:srgbClr val="484876"/>
                </a:solidFill>
                <a:effectLst>
                  <a:outerShdw blurRad="38100" dist="38100" dir="2700000" algn="tl">
                    <a:srgbClr val="C0C0C0"/>
                  </a:outerShdw>
                </a:effectLst>
                <a:latin typeface="Arial Black" pitchFamily="34" charset="0"/>
                <a:cs typeface="Arial" charset="0"/>
              </a:rPr>
              <a:t>CONTRACTURAS:</a:t>
            </a:r>
            <a:endParaRPr lang="es-PR" altLang="es-PR" sz="42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460750" y="2062163"/>
            <a:ext cx="5291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3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1965060" name="Text Box 4"/>
          <p:cNvSpPr txBox="1">
            <a:spLocks noChangeArrowheads="1"/>
          </p:cNvSpPr>
          <p:nvPr/>
        </p:nvSpPr>
        <p:spPr bwMode="auto">
          <a:xfrm>
            <a:off x="323850" y="3305175"/>
            <a:ext cx="85693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s-PR" sz="3800">
                <a:latin typeface="Arial" charset="0"/>
              </a:rPr>
              <a:t>La acción de contraerse</a:t>
            </a:r>
          </a:p>
          <a:p>
            <a:pPr>
              <a:lnSpc>
                <a:spcPct val="110000"/>
              </a:lnSpc>
            </a:pPr>
            <a:r>
              <a:rPr lang="es-ES" altLang="es-PR" sz="3800">
                <a:latin typeface="Arial" charset="0"/>
              </a:rPr>
              <a:t>uno o varios músculos,</a:t>
            </a:r>
          </a:p>
          <a:p>
            <a:pPr>
              <a:lnSpc>
                <a:spcPct val="110000"/>
              </a:lnSpc>
            </a:pPr>
            <a:r>
              <a:rPr lang="es-ES" altLang="es-PR" sz="3800">
                <a:latin typeface="Arial" charset="0"/>
              </a:rPr>
              <a:t>de forma prolongada e involuntaria, sin lesión de la fibra muscular</a:t>
            </a:r>
          </a:p>
        </p:txBody>
      </p:sp>
      <p:pic>
        <p:nvPicPr>
          <p:cNvPr id="1965061" name="Picture 5" descr="shoulder-muscle-pain-001b_Belv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25538"/>
            <a:ext cx="3024187" cy="1954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62" name="Text Box 18"/>
          <p:cNvSpPr txBox="1">
            <a:spLocks noChangeArrowheads="1"/>
          </p:cNvSpPr>
          <p:nvPr/>
        </p:nvSpPr>
        <p:spPr bwMode="auto">
          <a:xfrm>
            <a:off x="323850" y="3573463"/>
            <a:ext cx="85693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s-PR" sz="3800">
                <a:latin typeface="Arial" charset="0"/>
              </a:rPr>
              <a:t>Venda elástica especializada diseñada para </a:t>
            </a:r>
            <a:r>
              <a:rPr lang="es-ES" altLang="es-PR" sz="3800">
                <a:solidFill>
                  <a:srgbClr val="660066"/>
                </a:solidFill>
                <a:latin typeface="Arial" charset="0"/>
              </a:rPr>
              <a:t>activar</a:t>
            </a:r>
            <a:r>
              <a:rPr lang="es-ES" altLang="es-PR" sz="3800">
                <a:latin typeface="Arial" charset="0"/>
              </a:rPr>
              <a:t> los</a:t>
            </a:r>
          </a:p>
          <a:p>
            <a:pPr>
              <a:lnSpc>
                <a:spcPct val="110000"/>
              </a:lnSpc>
            </a:pPr>
            <a:r>
              <a:rPr lang="es-ES" altLang="es-PR" sz="3800" i="1">
                <a:solidFill>
                  <a:srgbClr val="FF0066"/>
                </a:solidFill>
                <a:latin typeface="Arial" charset="0"/>
              </a:rPr>
              <a:t>procesos de recuperación naturales</a:t>
            </a:r>
          </a:p>
          <a:p>
            <a:pPr>
              <a:lnSpc>
                <a:spcPct val="110000"/>
              </a:lnSpc>
            </a:pPr>
            <a:r>
              <a:rPr lang="es-ES" altLang="es-PR" sz="3800">
                <a:latin typeface="Arial" charset="0"/>
              </a:rPr>
              <a:t>del organismo humano</a:t>
            </a:r>
          </a:p>
        </p:txBody>
      </p:sp>
      <p:pic>
        <p:nvPicPr>
          <p:cNvPr id="1695763" name="Picture 19" descr="KT_Tape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908050"/>
            <a:ext cx="2625725" cy="2508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949575" y="1052513"/>
            <a:ext cx="601503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4700" b="0">
                <a:solidFill>
                  <a:srgbClr val="484876"/>
                </a:solidFill>
                <a:effectLst>
                  <a:outerShdw blurRad="38100" dist="38100" dir="2700000" algn="tl">
                    <a:srgbClr val="C0C0C0"/>
                  </a:outerShdw>
                </a:effectLst>
                <a:latin typeface="Arial Black" pitchFamily="34" charset="0"/>
                <a:cs typeface="Arial" charset="0"/>
              </a:rPr>
              <a:t>KINESIO-TAPING:</a:t>
            </a:r>
            <a:endParaRPr lang="es-PR" altLang="es-PR" sz="47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949575" y="2420938"/>
            <a:ext cx="5164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700" b="0" i="1">
                <a:solidFill>
                  <a:srgbClr val="484876"/>
                </a:solidFill>
                <a:effectLst>
                  <a:outerShdw blurRad="38100" dist="38100" dir="2700000" algn="tl">
                    <a:srgbClr val="C0C0C0"/>
                  </a:outerShdw>
                </a:effectLst>
                <a:latin typeface="Arial Black" pitchFamily="34" charset="0"/>
                <a:cs typeface="Arial" charset="0"/>
              </a:rPr>
              <a:t>CONCEPTO</a:t>
            </a:r>
          </a:p>
        </p:txBody>
      </p:sp>
    </p:spTree>
    <p:custDataLst>
      <p:tags r:id="rId1"/>
    </p:custDataLst>
  </p:cSld>
  <p:clrMapOvr>
    <a:masterClrMapping/>
  </p:clrMapOvr>
  <p:transition spd="slow">
    <p:wipe dir="u"/>
    <p:sndAc>
      <p:stSnd>
        <p:snd r:embed="rId4" name="whoosh.wav"/>
      </p:stSnd>
    </p:sndAc>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708400" y="909638"/>
            <a:ext cx="51625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0000"/>
              </a:lnSpc>
            </a:pPr>
            <a:r>
              <a:rPr lang="en-US" altLang="es-PR" sz="4300" b="0">
                <a:solidFill>
                  <a:srgbClr val="000066"/>
                </a:solidFill>
                <a:effectLst>
                  <a:outerShdw blurRad="38100" dist="38100" dir="2700000" algn="tl">
                    <a:srgbClr val="C0C0C0"/>
                  </a:outerShdw>
                </a:effectLst>
                <a:latin typeface="Arial Black" pitchFamily="34" charset="0"/>
                <a:cs typeface="Arial" charset="0"/>
              </a:rPr>
              <a:t>“</a:t>
            </a:r>
            <a:r>
              <a:rPr lang="en-US" altLang="es-PR" sz="4800" b="0">
                <a:solidFill>
                  <a:srgbClr val="000066"/>
                </a:solidFill>
                <a:effectLst>
                  <a:outerShdw blurRad="38100" dist="38100" dir="2700000" algn="tl">
                    <a:srgbClr val="C0C0C0"/>
                  </a:outerShdw>
                </a:effectLst>
                <a:latin typeface="Arial Black" pitchFamily="34" charset="0"/>
                <a:cs typeface="Arial" charset="0"/>
              </a:rPr>
              <a:t>SPRAIN</a:t>
            </a:r>
            <a:r>
              <a:rPr lang="en-US" altLang="es-PR" sz="4300" b="0">
                <a:solidFill>
                  <a:srgbClr val="000066"/>
                </a:solidFill>
                <a:effectLst>
                  <a:outerShdw blurRad="38100" dist="38100" dir="2700000" algn="tl">
                    <a:srgbClr val="C0C0C0"/>
                  </a:outerShdw>
                </a:effectLst>
                <a:latin typeface="Arial Black" pitchFamily="34" charset="0"/>
                <a:cs typeface="Arial" charset="0"/>
              </a:rPr>
              <a:t>”</a:t>
            </a:r>
            <a:r>
              <a:rPr lang="en-US" altLang="es-PR" sz="4300" b="0">
                <a:solidFill>
                  <a:srgbClr val="484876"/>
                </a:solidFill>
                <a:effectLst>
                  <a:outerShdw blurRad="38100" dist="38100" dir="2700000" algn="tl">
                    <a:srgbClr val="C0C0C0"/>
                  </a:outerShdw>
                </a:effectLst>
                <a:latin typeface="Arial Black" pitchFamily="34" charset="0"/>
                <a:cs typeface="Arial" charset="0"/>
              </a:rPr>
              <a:t> -</a:t>
            </a:r>
            <a:r>
              <a:rPr lang="es-PR" altLang="es-PR" sz="4300" b="0">
                <a:solidFill>
                  <a:srgbClr val="484876"/>
                </a:solidFill>
                <a:effectLst>
                  <a:outerShdw blurRad="38100" dist="38100" dir="2700000" algn="tl">
                    <a:srgbClr val="C0C0C0"/>
                  </a:outerShdw>
                </a:effectLst>
                <a:latin typeface="Arial Black" pitchFamily="34" charset="0"/>
                <a:cs typeface="Arial" charset="0"/>
              </a:rPr>
              <a:t> </a:t>
            </a:r>
            <a:br>
              <a:rPr lang="es-PR" altLang="es-PR" sz="4300" b="0">
                <a:solidFill>
                  <a:srgbClr val="484876"/>
                </a:solidFill>
                <a:effectLst>
                  <a:outerShdw blurRad="38100" dist="38100" dir="2700000" algn="tl">
                    <a:srgbClr val="C0C0C0"/>
                  </a:outerShdw>
                </a:effectLst>
                <a:latin typeface="Arial Black" pitchFamily="34" charset="0"/>
                <a:cs typeface="Arial" charset="0"/>
              </a:rPr>
            </a:br>
            <a:r>
              <a:rPr lang="es-PR" altLang="es-PR" sz="4800" b="0" i="1">
                <a:solidFill>
                  <a:srgbClr val="484876"/>
                </a:solidFill>
                <a:effectLst>
                  <a:outerShdw blurRad="38100" dist="38100" dir="2700000" algn="tl">
                    <a:srgbClr val="C0C0C0"/>
                  </a:outerShdw>
                </a:effectLst>
                <a:latin typeface="Arial Black" pitchFamily="34" charset="0"/>
                <a:cs typeface="Arial" charset="0"/>
              </a:rPr>
              <a:t>ESGUINCE</a:t>
            </a:r>
            <a:br>
              <a:rPr lang="es-PR" altLang="es-PR" sz="4300" b="0" i="1">
                <a:solidFill>
                  <a:srgbClr val="484876"/>
                </a:solidFill>
                <a:effectLst>
                  <a:outerShdw blurRad="38100" dist="38100" dir="2700000" algn="tl">
                    <a:srgbClr val="C0C0C0"/>
                  </a:outerShdw>
                </a:effectLst>
                <a:latin typeface="Arial Black" pitchFamily="34" charset="0"/>
                <a:cs typeface="Arial" charset="0"/>
              </a:rPr>
            </a:br>
            <a:r>
              <a:rPr lang="es-PR" altLang="es-PR" sz="4300" b="0" i="1">
                <a:solidFill>
                  <a:srgbClr val="484876"/>
                </a:solidFill>
                <a:effectLst>
                  <a:outerShdw blurRad="38100" dist="38100" dir="2700000" algn="tl">
                    <a:srgbClr val="C0C0C0"/>
                  </a:outerShdw>
                </a:effectLst>
                <a:latin typeface="Arial Black" pitchFamily="34" charset="0"/>
                <a:cs typeface="Arial" charset="0"/>
              </a:rPr>
              <a:t>O TORCEDURA</a:t>
            </a:r>
            <a:r>
              <a:rPr lang="es-PR" altLang="es-PR" sz="4300" b="0">
                <a:solidFill>
                  <a:srgbClr val="484876"/>
                </a:solidFill>
                <a:effectLst>
                  <a:outerShdw blurRad="38100" dist="38100" dir="2700000" algn="tl">
                    <a:srgbClr val="C0C0C0"/>
                  </a:outerShdw>
                </a:effectLst>
                <a:latin typeface="Arial Black" pitchFamily="34" charset="0"/>
                <a:cs typeface="Arial" charset="0"/>
              </a:rPr>
              <a:t>:</a:t>
            </a:r>
            <a:endParaRPr lang="es-PR" altLang="es-PR" sz="43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635375" y="2565400"/>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700" b="0" i="1">
                <a:solidFill>
                  <a:srgbClr val="660066"/>
                </a:solidFill>
                <a:effectLst>
                  <a:outerShdw blurRad="38100" dist="38100" dir="2700000" algn="tl">
                    <a:srgbClr val="C0C0C0"/>
                  </a:outerShdw>
                </a:effectLst>
                <a:latin typeface="Arial Black" pitchFamily="34" charset="0"/>
                <a:cs typeface="Arial" charset="0"/>
              </a:rPr>
              <a:t>CONCEPTO</a:t>
            </a:r>
          </a:p>
        </p:txBody>
      </p:sp>
      <p:pic>
        <p:nvPicPr>
          <p:cNvPr id="1954824" name="Picture 8" descr="Ankle_Sprain-INVERSION_0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765175"/>
            <a:ext cx="2803525" cy="2879725"/>
          </a:xfrm>
          <a:prstGeom prst="rect">
            <a:avLst/>
          </a:prstGeom>
          <a:noFill/>
          <a:extLst>
            <a:ext uri="{909E8E84-426E-40DD-AFC4-6F175D3DCCD1}">
              <a14:hiddenFill xmlns:a14="http://schemas.microsoft.com/office/drawing/2010/main">
                <a:solidFill>
                  <a:srgbClr val="FFFFFF"/>
                </a:solidFill>
              </a14:hiddenFill>
            </a:ext>
          </a:extLst>
        </p:spPr>
      </p:pic>
      <p:sp>
        <p:nvSpPr>
          <p:cNvPr id="1954825" name="Text Box 9"/>
          <p:cNvSpPr txBox="1">
            <a:spLocks noChangeArrowheads="1"/>
          </p:cNvSpPr>
          <p:nvPr/>
        </p:nvSpPr>
        <p:spPr bwMode="auto">
          <a:xfrm>
            <a:off x="684213" y="3500438"/>
            <a:ext cx="7920037" cy="294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s-PR" sz="3400">
                <a:latin typeface="Arial" charset="0"/>
              </a:rPr>
              <a:t>Lesión a una articulación,</a:t>
            </a:r>
          </a:p>
          <a:p>
            <a:pPr>
              <a:lnSpc>
                <a:spcPct val="110000"/>
              </a:lnSpc>
            </a:pPr>
            <a:r>
              <a:rPr lang="es-ES" altLang="es-PR" sz="3400">
                <a:latin typeface="Arial" charset="0"/>
              </a:rPr>
              <a:t>usualmente involucrando los ligamentos o tendones sin fractura,</a:t>
            </a:r>
          </a:p>
          <a:p>
            <a:pPr>
              <a:lnSpc>
                <a:spcPct val="110000"/>
              </a:lnSpc>
            </a:pPr>
            <a:r>
              <a:rPr lang="es-ES" altLang="es-PR" sz="3400">
                <a:latin typeface="Arial" charset="0"/>
              </a:rPr>
              <a:t>o dislocación de los huesos</a:t>
            </a:r>
          </a:p>
          <a:p>
            <a:pPr>
              <a:lnSpc>
                <a:spcPct val="110000"/>
              </a:lnSpc>
            </a:pPr>
            <a:r>
              <a:rPr lang="es-ES" altLang="es-PR" sz="3400">
                <a:latin typeface="Arial" charset="0"/>
              </a:rPr>
              <a:t>que forman las coyunturas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339975" y="549275"/>
            <a:ext cx="64531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400" b="0">
                <a:solidFill>
                  <a:srgbClr val="484876"/>
                </a:solidFill>
                <a:effectLst>
                  <a:outerShdw blurRad="38100" dist="38100" dir="2700000" algn="tl">
                    <a:srgbClr val="C0C0C0"/>
                  </a:outerShdw>
                </a:effectLst>
                <a:latin typeface="Arial Black" pitchFamily="34" charset="0"/>
                <a:cs typeface="Arial" charset="0"/>
              </a:rPr>
              <a:t>CONTUSIÓN:</a:t>
            </a: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339975" y="1414463"/>
            <a:ext cx="67325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600" b="0" i="1">
                <a:solidFill>
                  <a:srgbClr val="484876"/>
                </a:solidFill>
                <a:effectLst>
                  <a:outerShdw blurRad="38100" dist="38100" dir="2700000" algn="tl">
                    <a:srgbClr val="C0C0C0"/>
                  </a:outerShdw>
                </a:effectLst>
                <a:latin typeface="Arial Black" pitchFamily="34" charset="0"/>
                <a:cs typeface="Arial" charset="0"/>
              </a:rPr>
              <a:t>CARDENAL O</a:t>
            </a:r>
            <a:br>
              <a:rPr lang="es-PR" altLang="es-PR" sz="3600" b="0" i="1">
                <a:solidFill>
                  <a:srgbClr val="484876"/>
                </a:solidFill>
                <a:effectLst>
                  <a:outerShdw blurRad="38100" dist="38100" dir="2700000" algn="tl">
                    <a:srgbClr val="C0C0C0"/>
                  </a:outerShdw>
                </a:effectLst>
                <a:latin typeface="Arial Black" pitchFamily="34" charset="0"/>
                <a:cs typeface="Arial" charset="0"/>
              </a:rPr>
            </a:br>
            <a:r>
              <a:rPr lang="es-PR" altLang="es-PR" sz="3600" b="0" i="1">
                <a:solidFill>
                  <a:srgbClr val="484876"/>
                </a:solidFill>
                <a:effectLst>
                  <a:outerShdw blurRad="38100" dist="38100" dir="2700000" algn="tl">
                    <a:srgbClr val="C0C0C0"/>
                  </a:outerShdw>
                </a:effectLst>
                <a:latin typeface="Arial Black" pitchFamily="34" charset="0"/>
                <a:cs typeface="Arial" charset="0"/>
              </a:rPr>
              <a:t>HEMATOMA MUSCULAR</a:t>
            </a:r>
          </a:p>
        </p:txBody>
      </p:sp>
      <p:pic>
        <p:nvPicPr>
          <p:cNvPr id="1913863" name="Picture 7"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2347913"/>
            <a:ext cx="4392612"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2195513" y="2492375"/>
            <a:ext cx="431958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 CONCEPTO</a:t>
            </a:r>
          </a:p>
        </p:txBody>
      </p:sp>
      <p:sp>
        <p:nvSpPr>
          <p:cNvPr id="1913865" name="Text Box 9"/>
          <p:cNvSpPr txBox="1">
            <a:spLocks noChangeArrowheads="1"/>
          </p:cNvSpPr>
          <p:nvPr/>
        </p:nvSpPr>
        <p:spPr bwMode="auto">
          <a:xfrm>
            <a:off x="250825" y="3327400"/>
            <a:ext cx="8569325"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PR" sz="3400">
                <a:latin typeface="Arial" charset="0"/>
              </a:rPr>
              <a:t>Representa una </a:t>
            </a:r>
            <a:r>
              <a:rPr lang="es-ES" altLang="es-PR" sz="3300" b="0" i="1">
                <a:solidFill>
                  <a:srgbClr val="484876"/>
                </a:solidFill>
                <a:effectLst>
                  <a:outerShdw blurRad="38100" dist="38100" dir="2700000" algn="tl">
                    <a:srgbClr val="C0C0C0"/>
                  </a:outerShdw>
                </a:effectLst>
                <a:latin typeface="Arial Black" pitchFamily="34" charset="0"/>
              </a:rPr>
              <a:t>magulladura</a:t>
            </a:r>
            <a:endParaRPr lang="es-ES" altLang="es-PR" sz="3400">
              <a:latin typeface="Arial" charset="0"/>
            </a:endParaRPr>
          </a:p>
          <a:p>
            <a:r>
              <a:rPr lang="es-ES" altLang="es-PR" sz="3400">
                <a:latin typeface="Arial" charset="0"/>
              </a:rPr>
              <a:t>en la piel o tejidos subyacentes producida por un golpe directo</a:t>
            </a:r>
          </a:p>
          <a:p>
            <a:r>
              <a:rPr lang="es-ES" altLang="es-PR" sz="3400">
                <a:latin typeface="Arial" charset="0"/>
              </a:rPr>
              <a:t>(patada, caída, contacto violento</a:t>
            </a:r>
          </a:p>
          <a:p>
            <a:r>
              <a:rPr lang="es-ES" altLang="es-PR" sz="3400">
                <a:latin typeface="Arial" charset="0"/>
              </a:rPr>
              <a:t>con el cuerpo duro)</a:t>
            </a:r>
          </a:p>
          <a:p>
            <a:r>
              <a:rPr lang="es-ES" altLang="es-PR" sz="3400">
                <a:latin typeface="Arial" charset="0"/>
              </a:rPr>
              <a:t>contra el tejido integumentario (piel)</a:t>
            </a:r>
            <a:endParaRPr lang="es-PR" altLang="es-PR" sz="3400">
              <a:latin typeface="Arial" charset="0"/>
            </a:endParaRPr>
          </a:p>
        </p:txBody>
      </p:sp>
      <p:pic>
        <p:nvPicPr>
          <p:cNvPr id="1913866" name="Picture 10" descr="Contusions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54050"/>
            <a:ext cx="1800225" cy="1495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23" name="Rectangle 15"/>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10" name="Text Box 6"/>
          <p:cNvSpPr txBox="1">
            <a:spLocks noChangeArrowheads="1"/>
          </p:cNvSpPr>
          <p:nvPr/>
        </p:nvSpPr>
        <p:spPr bwMode="auto">
          <a:xfrm>
            <a:off x="71438" y="6308725"/>
            <a:ext cx="9109075" cy="5032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nSpc>
                <a:spcPct val="90000"/>
              </a:lnSpc>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Concepts of Athletic Training</a:t>
            </a:r>
            <a:r>
              <a:rPr lang="en-US" altLang="es-PR" sz="1200" b="0">
                <a:latin typeface="Times New Roman" pitchFamily="18" charset="0"/>
              </a:rPr>
              <a:t>. 7maa. ed.; (p. 5), por R. P. Pfeiffer, &amp; B. C. Mangus, 215, Sudbury, MA: Jones and Bartlett Pubblishers, Inc. Copyright 2015 por Jones and Bartlett Pubblishers, Inc</a:t>
            </a:r>
            <a:r>
              <a:rPr lang="en-US" altLang="es-PR" sz="1600" b="0"/>
              <a:t>.</a:t>
            </a:r>
          </a:p>
        </p:txBody>
      </p:sp>
      <p:sp>
        <p:nvSpPr>
          <p:cNvPr id="2" name="Title 1"/>
          <p:cNvSpPr>
            <a:spLocks/>
          </p:cNvSpPr>
          <p:nvPr/>
        </p:nvSpPr>
        <p:spPr bwMode="auto">
          <a:xfrm>
            <a:off x="3743325" y="1268413"/>
            <a:ext cx="54006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400" b="0">
                <a:solidFill>
                  <a:srgbClr val="484876"/>
                </a:solidFill>
                <a:effectLst>
                  <a:outerShdw blurRad="38100" dist="38100" dir="2700000" algn="tl">
                    <a:srgbClr val="C0C0C0"/>
                  </a:outerShdw>
                </a:effectLst>
                <a:latin typeface="Arial Black" pitchFamily="34" charset="0"/>
                <a:cs typeface="Arial" charset="0"/>
              </a:rPr>
              <a:t>CONCEPTO DE</a:t>
            </a:r>
            <a:br>
              <a:rPr lang="es-PR" altLang="es-PR" sz="3400" b="0">
                <a:solidFill>
                  <a:srgbClr val="484876"/>
                </a:solidFill>
                <a:effectLst>
                  <a:outerShdw blurRad="38100" dist="38100" dir="2700000" algn="tl">
                    <a:srgbClr val="C0C0C0"/>
                  </a:outerShdw>
                </a:effectLst>
                <a:latin typeface="Arial Black" pitchFamily="34" charset="0"/>
                <a:cs typeface="Arial" charset="0"/>
              </a:rPr>
            </a:br>
            <a:r>
              <a:rPr lang="es-PR" altLang="es-PR" sz="3400" b="0">
                <a:solidFill>
                  <a:srgbClr val="484876"/>
                </a:solidFill>
                <a:effectLst>
                  <a:outerShdw blurRad="38100" dist="38100" dir="2700000" algn="tl">
                    <a:srgbClr val="C0C0C0"/>
                  </a:outerShdw>
                </a:effectLst>
                <a:latin typeface="Arial Black" pitchFamily="34" charset="0"/>
                <a:cs typeface="Arial" charset="0"/>
              </a:rPr>
              <a:t>LESIÓN DEPORTIVA:</a:t>
            </a:r>
            <a:br>
              <a:rPr lang="es-PR" altLang="es-PR" sz="3400" b="0">
                <a:solidFill>
                  <a:srgbClr val="484876"/>
                </a:solidFill>
                <a:effectLst>
                  <a:outerShdw blurRad="38100" dist="38100" dir="2700000" algn="tl">
                    <a:srgbClr val="C0C0C0"/>
                  </a:outerShdw>
                </a:effectLst>
                <a:latin typeface="Arial Black" pitchFamily="34" charset="0"/>
                <a:cs typeface="Arial" charset="0"/>
              </a:rPr>
            </a:b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743325" y="2278063"/>
            <a:ext cx="5400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500" b="0" i="1">
                <a:solidFill>
                  <a:srgbClr val="484876"/>
                </a:solidFill>
                <a:effectLst>
                  <a:outerShdw blurRad="38100" dist="38100" dir="2700000" algn="tl">
                    <a:srgbClr val="C0C0C0"/>
                  </a:outerShdw>
                </a:effectLst>
                <a:latin typeface="Arial Black" pitchFamily="34" charset="0"/>
                <a:cs typeface="Arial" charset="0"/>
              </a:rPr>
              <a:t>CONTRACCIÓN ECCÉNTRICA</a:t>
            </a:r>
          </a:p>
        </p:txBody>
      </p:sp>
      <p:sp>
        <p:nvSpPr>
          <p:cNvPr id="1886227" name="Text Box 19"/>
          <p:cNvSpPr txBox="1">
            <a:spLocks noChangeArrowheads="1"/>
          </p:cNvSpPr>
          <p:nvPr/>
        </p:nvSpPr>
        <p:spPr bwMode="auto">
          <a:xfrm>
            <a:off x="396875" y="4003675"/>
            <a:ext cx="8351838"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s-PR" sz="3400">
                <a:latin typeface="Arial" charset="0"/>
              </a:rPr>
              <a:t>El proceso simultáneo de una contracción muscular y el estiramiento de la unidad musculo-tendinosa, ocasionado por una fuerza extrínseca</a:t>
            </a:r>
          </a:p>
        </p:txBody>
      </p:sp>
      <p:pic>
        <p:nvPicPr>
          <p:cNvPr id="1886228" name="Picture 20"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3384550" cy="3235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DE95CFD-38F6-4EE1-8568-DFDD7A27EF4C}"/>
              </a:ext>
            </a:extLst>
          </p:cNvPr>
          <p:cNvSpPr>
            <a:spLocks noChangeArrowheads="1"/>
          </p:cNvSpPr>
          <p:nvPr/>
        </p:nvSpPr>
        <p:spPr bwMode="auto">
          <a:xfrm>
            <a:off x="1043608" y="2274660"/>
            <a:ext cx="6840760" cy="72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eaLnBrk="0" hangingPunct="0"/>
            <a:r>
              <a:rPr lang="en-US" altLang="es-PR" sz="2800" dirty="0">
                <a:solidFill>
                  <a:srgbClr val="484876"/>
                </a:solidFill>
                <a:effectLst>
                  <a:outerShdw blurRad="38100" dist="38100" dir="2700000" algn="tl">
                    <a:srgbClr val="C0C0C0"/>
                  </a:outerShdw>
                </a:effectLst>
                <a:latin typeface="Arial Black" pitchFamily="34" charset="0"/>
              </a:rPr>
              <a:t>PLAN DE ENTRENAMIENTO: </a:t>
            </a:r>
            <a:r>
              <a:rPr lang="en-US" altLang="es-PR" sz="2800" i="1" dirty="0">
                <a:solidFill>
                  <a:srgbClr val="484876"/>
                </a:solidFill>
                <a:effectLst>
                  <a:outerShdw blurRad="38100" dist="38100" dir="2700000" algn="tl">
                    <a:srgbClr val="C0C0C0"/>
                  </a:outerShdw>
                </a:effectLst>
                <a:latin typeface="Arial Black" pitchFamily="34" charset="0"/>
              </a:rPr>
              <a:t>ESTRUCTURADO Y SISTEMÁTICO</a:t>
            </a:r>
          </a:p>
        </p:txBody>
      </p:sp>
      <p:sp>
        <p:nvSpPr>
          <p:cNvPr id="10" name="Rectangle 10">
            <a:extLst>
              <a:ext uri="{FF2B5EF4-FFF2-40B4-BE49-F238E27FC236}">
                <a16:creationId xmlns:a16="http://schemas.microsoft.com/office/drawing/2014/main" id="{3049D1C6-EAD3-4503-8F21-C7D1EC939580}"/>
              </a:ext>
            </a:extLst>
          </p:cNvPr>
          <p:cNvSpPr>
            <a:spLocks noChangeArrowheads="1"/>
          </p:cNvSpPr>
          <p:nvPr/>
        </p:nvSpPr>
        <p:spPr bwMode="auto">
          <a:xfrm>
            <a:off x="318532" y="3156018"/>
            <a:ext cx="8069892" cy="293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2600"/>
              </a:lnSpc>
              <a:spcBef>
                <a:spcPct val="20000"/>
              </a:spcBef>
            </a:pPr>
            <a:r>
              <a:rPr lang="en-US" altLang="es-PR" sz="3000" b="1" dirty="0" err="1">
                <a:latin typeface="Arial" charset="0"/>
                <a:cs typeface="Arial" charset="0"/>
              </a:rPr>
              <a:t>Preparación</a:t>
            </a:r>
            <a:r>
              <a:rPr lang="en-US" altLang="es-PR" sz="3000" b="1" dirty="0">
                <a:latin typeface="Arial" charset="0"/>
                <a:cs typeface="Arial" charset="0"/>
              </a:rPr>
              <a:t> </a:t>
            </a:r>
            <a:r>
              <a:rPr lang="en-US" altLang="es-PR" sz="3000" b="1" dirty="0" err="1">
                <a:latin typeface="Arial" charset="0"/>
                <a:cs typeface="Arial" charset="0"/>
              </a:rPr>
              <a:t>metodológica</a:t>
            </a:r>
            <a:endParaRPr lang="en-US" altLang="es-PR" sz="3000" b="1" dirty="0">
              <a:latin typeface="Arial" charset="0"/>
              <a:cs typeface="Arial" charset="0"/>
            </a:endParaRPr>
          </a:p>
          <a:p>
            <a:pPr algn="ctr" eaLnBrk="0" hangingPunct="0">
              <a:lnSpc>
                <a:spcPts val="2600"/>
              </a:lnSpc>
              <a:spcBef>
                <a:spcPct val="20000"/>
              </a:spcBef>
            </a:pPr>
            <a:r>
              <a:rPr lang="en-US" altLang="es-PR" sz="3000" b="1" dirty="0">
                <a:latin typeface="Arial" charset="0"/>
                <a:cs typeface="Arial" charset="0"/>
              </a:rPr>
              <a:t>de los </a:t>
            </a:r>
            <a:r>
              <a:rPr lang="en-US" altLang="es-PR" sz="3000" b="1" dirty="0" err="1">
                <a:latin typeface="Arial" charset="0"/>
                <a:cs typeface="Arial" charset="0"/>
              </a:rPr>
              <a:t>atletas</a:t>
            </a:r>
            <a:r>
              <a:rPr lang="en-US" altLang="es-PR" sz="3000" b="1" dirty="0">
                <a:latin typeface="Arial" charset="0"/>
                <a:cs typeface="Arial" charset="0"/>
              </a:rPr>
              <a:t>, </a:t>
            </a:r>
            <a:r>
              <a:rPr lang="en-US" altLang="es-PR" sz="3000" b="1" dirty="0" err="1">
                <a:latin typeface="Arial" charset="0"/>
                <a:cs typeface="Arial" charset="0"/>
              </a:rPr>
              <a:t>mediante</a:t>
            </a:r>
            <a:r>
              <a:rPr lang="en-US" altLang="es-PR" sz="3000" b="1" dirty="0">
                <a:latin typeface="Arial" charset="0"/>
                <a:cs typeface="Arial" charset="0"/>
              </a:rPr>
              <a:t> un</a:t>
            </a:r>
          </a:p>
          <a:p>
            <a:pPr algn="ctr" eaLnBrk="0" hangingPunct="0">
              <a:lnSpc>
                <a:spcPts val="2600"/>
              </a:lnSpc>
              <a:spcBef>
                <a:spcPct val="20000"/>
              </a:spcBef>
            </a:pPr>
            <a:r>
              <a:rPr lang="en-US" altLang="es-PR" sz="3000" b="1" dirty="0">
                <a:latin typeface="Arial" charset="0"/>
                <a:cs typeface="Arial" charset="0"/>
              </a:rPr>
              <a:t> </a:t>
            </a:r>
            <a:r>
              <a:rPr lang="en-US" altLang="es-PR" sz="3000" b="1" dirty="0" err="1">
                <a:latin typeface="Arial" charset="0"/>
                <a:cs typeface="Arial" charset="0"/>
              </a:rPr>
              <a:t>proceso</a:t>
            </a:r>
            <a:r>
              <a:rPr lang="en-US" altLang="es-PR" sz="3000" b="1" dirty="0">
                <a:latin typeface="Arial" charset="0"/>
                <a:cs typeface="Arial" charset="0"/>
              </a:rPr>
              <a:t> de </a:t>
            </a:r>
            <a:r>
              <a:rPr lang="en-US" altLang="es-PR" sz="3000" b="1" dirty="0" err="1">
                <a:latin typeface="Arial" charset="0"/>
                <a:cs typeface="Arial" charset="0"/>
              </a:rPr>
              <a:t>modulación</a:t>
            </a:r>
            <a:r>
              <a:rPr lang="en-US" altLang="es-PR" sz="3000" b="1" dirty="0">
                <a:latin typeface="Arial" charset="0"/>
                <a:cs typeface="Arial" charset="0"/>
              </a:rPr>
              <a:t> y </a:t>
            </a:r>
            <a:r>
              <a:rPr lang="en-US" altLang="es-PR" sz="3000" b="1" dirty="0" err="1">
                <a:latin typeface="Arial" charset="0"/>
                <a:cs typeface="Arial" charset="0"/>
              </a:rPr>
              <a:t>dirección</a:t>
            </a:r>
            <a:r>
              <a:rPr lang="en-US" altLang="es-PR" sz="3000" b="1" dirty="0">
                <a:latin typeface="Arial" charset="0"/>
                <a:cs typeface="Arial" charset="0"/>
              </a:rPr>
              <a:t>,</a:t>
            </a:r>
          </a:p>
          <a:p>
            <a:pPr algn="ctr" eaLnBrk="0" hangingPunct="0">
              <a:lnSpc>
                <a:spcPts val="2600"/>
              </a:lnSpc>
              <a:spcBef>
                <a:spcPct val="20000"/>
              </a:spcBef>
            </a:pPr>
            <a:r>
              <a:rPr lang="en-US" altLang="es-PR" sz="3000" b="1" dirty="0" err="1">
                <a:latin typeface="Arial" charset="0"/>
                <a:cs typeface="Arial" charset="0"/>
              </a:rPr>
              <a:t>encausado</a:t>
            </a:r>
            <a:r>
              <a:rPr lang="en-US" altLang="es-PR" sz="3000" b="1" dirty="0">
                <a:latin typeface="Arial" charset="0"/>
                <a:cs typeface="Arial" charset="0"/>
              </a:rPr>
              <a:t> a </a:t>
            </a:r>
            <a:r>
              <a:rPr lang="en-US" altLang="es-PR" sz="3000" b="1" dirty="0" err="1">
                <a:latin typeface="Arial" charset="0"/>
                <a:cs typeface="Arial" charset="0"/>
              </a:rPr>
              <a:t>incrementar</a:t>
            </a:r>
            <a:r>
              <a:rPr lang="en-US" altLang="es-PR" sz="3000" b="1" dirty="0">
                <a:latin typeface="Arial" charset="0"/>
                <a:cs typeface="Arial" charset="0"/>
              </a:rPr>
              <a:t> las </a:t>
            </a:r>
            <a:r>
              <a:rPr lang="en-US" altLang="es-PR" sz="3000" b="1" dirty="0" err="1">
                <a:latin typeface="Arial" charset="0"/>
                <a:cs typeface="Arial" charset="0"/>
              </a:rPr>
              <a:t>destrezas</a:t>
            </a:r>
            <a:endParaRPr lang="en-US" altLang="es-PR" sz="3000" b="1" dirty="0">
              <a:latin typeface="Arial" charset="0"/>
              <a:cs typeface="Arial" charset="0"/>
            </a:endParaRPr>
          </a:p>
          <a:p>
            <a:pPr algn="ctr" eaLnBrk="0" hangingPunct="0">
              <a:lnSpc>
                <a:spcPts val="2600"/>
              </a:lnSpc>
              <a:spcBef>
                <a:spcPct val="20000"/>
              </a:spcBef>
            </a:pPr>
            <a:r>
              <a:rPr lang="en-US" altLang="es-PR" sz="3000" b="1" dirty="0">
                <a:latin typeface="Arial" charset="0"/>
                <a:cs typeface="Arial" charset="0"/>
              </a:rPr>
              <a:t>y la </a:t>
            </a:r>
            <a:r>
              <a:rPr lang="en-US" altLang="es-PR" sz="3000" b="1" dirty="0" err="1">
                <a:latin typeface="Arial" charset="0"/>
                <a:cs typeface="Arial" charset="0"/>
              </a:rPr>
              <a:t>capacidad</a:t>
            </a:r>
            <a:r>
              <a:rPr lang="en-US" altLang="es-PR" sz="3000" b="1" dirty="0">
                <a:latin typeface="Arial" charset="0"/>
                <a:cs typeface="Arial" charset="0"/>
              </a:rPr>
              <a:t> para el </a:t>
            </a:r>
            <a:r>
              <a:rPr lang="en-US" altLang="es-PR" sz="3000" b="1" dirty="0" err="1">
                <a:latin typeface="Arial" charset="0"/>
                <a:cs typeface="Arial" charset="0"/>
              </a:rPr>
              <a:t>trabajo</a:t>
            </a:r>
            <a:r>
              <a:rPr lang="en-US" altLang="es-PR" sz="3000" b="1" dirty="0">
                <a:latin typeface="Arial" charset="0"/>
                <a:cs typeface="Arial" charset="0"/>
              </a:rPr>
              <a:t> </a:t>
            </a:r>
            <a:r>
              <a:rPr lang="en-US" altLang="es-PR" sz="3000" b="1" dirty="0" err="1">
                <a:latin typeface="Arial" charset="0"/>
                <a:cs typeface="Arial" charset="0"/>
              </a:rPr>
              <a:t>físico</a:t>
            </a:r>
            <a:r>
              <a:rPr lang="en-US" altLang="es-PR" sz="3000" b="1" dirty="0">
                <a:latin typeface="Arial" charset="0"/>
                <a:cs typeface="Arial" charset="0"/>
              </a:rPr>
              <a:t>,</a:t>
            </a:r>
          </a:p>
          <a:p>
            <a:pPr algn="ctr" eaLnBrk="0" hangingPunct="0">
              <a:lnSpc>
                <a:spcPts val="2600"/>
              </a:lnSpc>
              <a:spcBef>
                <a:spcPct val="20000"/>
              </a:spcBef>
            </a:pPr>
            <a:r>
              <a:rPr lang="en-US" altLang="es-PR" sz="3000" b="1" dirty="0">
                <a:latin typeface="Arial" charset="0"/>
                <a:cs typeface="Arial" charset="0"/>
              </a:rPr>
              <a:t>con el fin de </a:t>
            </a:r>
            <a:r>
              <a:rPr lang="en-US" altLang="es-PR" sz="3000" b="1" i="1" dirty="0" err="1">
                <a:solidFill>
                  <a:srgbClr val="FF0000"/>
                </a:solidFill>
                <a:latin typeface="Arial" charset="0"/>
                <a:cs typeface="Arial" charset="0"/>
              </a:rPr>
              <a:t>optimizar</a:t>
            </a:r>
            <a:r>
              <a:rPr lang="en-US" altLang="es-PR" sz="3000" b="1" i="1" dirty="0">
                <a:solidFill>
                  <a:srgbClr val="FF0000"/>
                </a:solidFill>
                <a:latin typeface="Arial" charset="0"/>
                <a:cs typeface="Arial" charset="0"/>
              </a:rPr>
              <a:t> la</a:t>
            </a:r>
          </a:p>
          <a:p>
            <a:pPr algn="ctr" eaLnBrk="0" hangingPunct="0">
              <a:lnSpc>
                <a:spcPts val="2600"/>
              </a:lnSpc>
              <a:spcBef>
                <a:spcPct val="20000"/>
              </a:spcBef>
            </a:pPr>
            <a:r>
              <a:rPr lang="en-US" altLang="es-PR" sz="3000" b="1" i="1" dirty="0" err="1">
                <a:solidFill>
                  <a:srgbClr val="FF0000"/>
                </a:solidFill>
                <a:latin typeface="Arial" charset="0"/>
                <a:cs typeface="Arial" charset="0"/>
              </a:rPr>
              <a:t>ejecutoria</a:t>
            </a:r>
            <a:r>
              <a:rPr lang="en-US" altLang="es-PR" sz="3000" b="1" i="1" dirty="0">
                <a:solidFill>
                  <a:srgbClr val="FF0000"/>
                </a:solidFill>
                <a:latin typeface="Arial" charset="0"/>
                <a:cs typeface="Arial" charset="0"/>
              </a:rPr>
              <a:t> </a:t>
            </a:r>
            <a:r>
              <a:rPr lang="en-US" altLang="es-PR" sz="3000" b="1" i="1" dirty="0" err="1">
                <a:solidFill>
                  <a:srgbClr val="FF0000"/>
                </a:solidFill>
                <a:latin typeface="Arial" charset="0"/>
                <a:cs typeface="Arial" charset="0"/>
              </a:rPr>
              <a:t>competitiva</a:t>
            </a:r>
            <a:r>
              <a:rPr lang="en-US" altLang="es-PR" sz="3000" b="1" dirty="0">
                <a:latin typeface="Arial" charset="0"/>
                <a:cs typeface="Arial" charset="0"/>
              </a:rPr>
              <a:t> de los </a:t>
            </a:r>
            <a:r>
              <a:rPr lang="en-US" altLang="es-PR" sz="3000" b="1" dirty="0" err="1">
                <a:latin typeface="Arial" charset="0"/>
                <a:cs typeface="Arial" charset="0"/>
              </a:rPr>
              <a:t>deportistas</a:t>
            </a:r>
            <a:endParaRPr lang="en-US" altLang="es-PR" sz="3000" b="1" i="1" dirty="0">
              <a:solidFill>
                <a:srgbClr val="660033"/>
              </a:solidFill>
              <a:effectLst>
                <a:outerShdw blurRad="38100" dist="38100" dir="2700000" algn="tl">
                  <a:srgbClr val="C0C0C0"/>
                </a:outerShdw>
              </a:effectLst>
              <a:latin typeface="Arial Black" pitchFamily="34" charset="0"/>
              <a:cs typeface="Arial" charset="0"/>
            </a:endParaRPr>
          </a:p>
        </p:txBody>
      </p:sp>
      <p:sp>
        <p:nvSpPr>
          <p:cNvPr id="13" name="Text Box 6">
            <a:extLst>
              <a:ext uri="{FF2B5EF4-FFF2-40B4-BE49-F238E27FC236}">
                <a16:creationId xmlns:a16="http://schemas.microsoft.com/office/drawing/2014/main" id="{B1E904DF-9DDB-40DB-8A1D-8AC69A484F8C}"/>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(pp. 3-4),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14" name="Picture 13" descr="A person standing next to a horse&#10;&#10;Description automatically generated">
            <a:extLst>
              <a:ext uri="{FF2B5EF4-FFF2-40B4-BE49-F238E27FC236}">
                <a16:creationId xmlns:a16="http://schemas.microsoft.com/office/drawing/2014/main" id="{F1F1F5D9-F224-41CC-8F34-DDAC8E364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436"/>
            <a:ext cx="9144000" cy="1978452"/>
          </a:xfrm>
          <a:prstGeom prst="rect">
            <a:avLst/>
          </a:prstGeom>
          <a:effectLst>
            <a:softEdge rad="635000"/>
          </a:effectLst>
        </p:spPr>
      </p:pic>
    </p:spTree>
    <p:extLst>
      <p:ext uri="{BB962C8B-B14F-4D97-AF65-F5344CB8AC3E}">
        <p14:creationId xmlns:p14="http://schemas.microsoft.com/office/powerpoint/2010/main" val="21317551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B85A80A2-55FA-45A1-84C2-030CCB96BF1A}"/>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Adaptado</a:t>
            </a:r>
            <a:r>
              <a:rPr lang="es-ES" altLang="es-PR" sz="1200" b="0" dirty="0">
                <a:latin typeface="Times New Roman" pitchFamily="18" charset="0"/>
              </a:rPr>
              <a:t>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13),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8" name="Picture 7" descr="A picture containing sport&#10;&#10;Description automatically generated">
            <a:extLst>
              <a:ext uri="{FF2B5EF4-FFF2-40B4-BE49-F238E27FC236}">
                <a16:creationId xmlns:a16="http://schemas.microsoft.com/office/drawing/2014/main" id="{E568C7F2-3B4F-437E-A70D-286E302A0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498410"/>
            <a:ext cx="7267769" cy="2390714"/>
          </a:xfrm>
          <a:prstGeom prst="rect">
            <a:avLst/>
          </a:prstGeom>
        </p:spPr>
      </p:pic>
      <p:sp>
        <p:nvSpPr>
          <p:cNvPr id="9" name="Rectangle 3">
            <a:extLst>
              <a:ext uri="{FF2B5EF4-FFF2-40B4-BE49-F238E27FC236}">
                <a16:creationId xmlns:a16="http://schemas.microsoft.com/office/drawing/2014/main" id="{39FA3110-AFC2-4E6C-82D1-6BABE61D2168}"/>
              </a:ext>
            </a:extLst>
          </p:cNvPr>
          <p:cNvSpPr>
            <a:spLocks noChangeArrowheads="1"/>
          </p:cNvSpPr>
          <p:nvPr/>
        </p:nvSpPr>
        <p:spPr bwMode="auto">
          <a:xfrm>
            <a:off x="1025860" y="2894849"/>
            <a:ext cx="7056784"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eaLnBrk="0" hangingPunct="0"/>
            <a:r>
              <a:rPr lang="en-US" altLang="es-PR" sz="3600" dirty="0">
                <a:solidFill>
                  <a:srgbClr val="484876"/>
                </a:solidFill>
                <a:effectLst>
                  <a:outerShdw blurRad="38100" dist="38100" dir="2700000" algn="tl">
                    <a:srgbClr val="C0C0C0"/>
                  </a:outerShdw>
                </a:effectLst>
                <a:latin typeface="Arial Black" pitchFamily="34" charset="0"/>
              </a:rPr>
              <a:t>SUPERCOMPENSACIÓN</a:t>
            </a:r>
          </a:p>
        </p:txBody>
      </p:sp>
      <p:sp>
        <p:nvSpPr>
          <p:cNvPr id="11" name="Rectangle 4">
            <a:extLst>
              <a:ext uri="{FF2B5EF4-FFF2-40B4-BE49-F238E27FC236}">
                <a16:creationId xmlns:a16="http://schemas.microsoft.com/office/drawing/2014/main" id="{B21A1456-DF0B-4A70-A253-830DE370A35D}"/>
              </a:ext>
            </a:extLst>
          </p:cNvPr>
          <p:cNvSpPr>
            <a:spLocks noChangeArrowheads="1"/>
          </p:cNvSpPr>
          <p:nvPr/>
        </p:nvSpPr>
        <p:spPr bwMode="auto">
          <a:xfrm>
            <a:off x="504056" y="3404630"/>
            <a:ext cx="8100392" cy="261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3400"/>
              </a:lnSpc>
              <a:spcBef>
                <a:spcPct val="20000"/>
              </a:spcBef>
            </a:pPr>
            <a:r>
              <a:rPr lang="en-US" altLang="es-PR" sz="3000" b="1" dirty="0">
                <a:latin typeface="Arial" charset="0"/>
                <a:cs typeface="Arial" charset="0"/>
              </a:rPr>
              <a:t>La </a:t>
            </a:r>
            <a:r>
              <a:rPr lang="en-US" altLang="es-PR" sz="3000" b="1" dirty="0" err="1">
                <a:latin typeface="Arial" charset="0"/>
                <a:cs typeface="Arial" charset="0"/>
              </a:rPr>
              <a:t>relación</a:t>
            </a:r>
            <a:r>
              <a:rPr lang="en-US" altLang="es-PR" sz="3000" b="1" dirty="0">
                <a:latin typeface="Arial" charset="0"/>
                <a:cs typeface="Arial" charset="0"/>
              </a:rPr>
              <a:t> entre </a:t>
            </a:r>
            <a:r>
              <a:rPr lang="en-US" altLang="es-PR" sz="3000" b="1" dirty="0" err="1">
                <a:latin typeface="Arial" charset="0"/>
                <a:cs typeface="Arial" charset="0"/>
              </a:rPr>
              <a:t>trabajo</a:t>
            </a:r>
            <a:r>
              <a:rPr lang="en-US" altLang="es-PR" sz="3000" b="1" dirty="0">
                <a:latin typeface="Arial" charset="0"/>
                <a:cs typeface="Arial" charset="0"/>
              </a:rPr>
              <a:t> y </a:t>
            </a:r>
            <a:r>
              <a:rPr lang="en-US" altLang="es-PR" sz="3000" b="1" dirty="0" err="1">
                <a:latin typeface="Arial" charset="0"/>
                <a:cs typeface="Arial" charset="0"/>
              </a:rPr>
              <a:t>regeneración</a:t>
            </a:r>
            <a:r>
              <a:rPr lang="en-US" altLang="es-PR" sz="3000" b="1" dirty="0">
                <a:latin typeface="Arial" charset="0"/>
                <a:cs typeface="Arial" charset="0"/>
              </a:rPr>
              <a:t>,</a:t>
            </a:r>
          </a:p>
          <a:p>
            <a:pPr algn="ctr" eaLnBrk="0" hangingPunct="0">
              <a:lnSpc>
                <a:spcPts val="3400"/>
              </a:lnSpc>
              <a:spcBef>
                <a:spcPct val="20000"/>
              </a:spcBef>
            </a:pPr>
            <a:r>
              <a:rPr lang="en-US" altLang="es-PR" sz="3000" b="1" dirty="0" err="1">
                <a:latin typeface="Arial" charset="0"/>
                <a:cs typeface="Arial" charset="0"/>
              </a:rPr>
              <a:t>fenómeno</a:t>
            </a:r>
            <a:r>
              <a:rPr lang="en-US" altLang="es-PR" sz="3000" b="1" dirty="0">
                <a:latin typeface="Arial" charset="0"/>
                <a:cs typeface="Arial" charset="0"/>
              </a:rPr>
              <a:t> que conduce a una </a:t>
            </a:r>
            <a:r>
              <a:rPr lang="en-US" altLang="es-PR" sz="3000" b="1" i="1" dirty="0" err="1">
                <a:solidFill>
                  <a:srgbClr val="FF0000"/>
                </a:solidFill>
                <a:effectLst>
                  <a:outerShdw blurRad="38100" dist="38100" dir="2700000" algn="tl">
                    <a:srgbClr val="000000">
                      <a:alpha val="43137"/>
                    </a:srgbClr>
                  </a:outerShdw>
                </a:effectLst>
                <a:latin typeface="Arial" charset="0"/>
                <a:cs typeface="Arial" charset="0"/>
              </a:rPr>
              <a:t>adaptación</a:t>
            </a:r>
            <a:endParaRPr lang="en-US" altLang="es-PR" sz="3000" b="1" i="1" dirty="0">
              <a:solidFill>
                <a:srgbClr val="FF0000"/>
              </a:solidFill>
              <a:effectLst>
                <a:outerShdw blurRad="38100" dist="38100" dir="2700000" algn="tl">
                  <a:srgbClr val="000000">
                    <a:alpha val="43137"/>
                  </a:srgbClr>
                </a:outerShdw>
              </a:effectLst>
              <a:latin typeface="Arial" charset="0"/>
              <a:cs typeface="Arial" charset="0"/>
            </a:endParaRPr>
          </a:p>
          <a:p>
            <a:pPr algn="ctr" eaLnBrk="0" hangingPunct="0">
              <a:lnSpc>
                <a:spcPts val="3400"/>
              </a:lnSpc>
              <a:spcBef>
                <a:spcPct val="20000"/>
              </a:spcBef>
            </a:pPr>
            <a:r>
              <a:rPr lang="en-US" altLang="es-PR" sz="3000" b="1" i="1" dirty="0" err="1">
                <a:solidFill>
                  <a:srgbClr val="FF0000"/>
                </a:solidFill>
                <a:effectLst>
                  <a:outerShdw blurRad="38100" dist="38100" dir="2700000" algn="tl">
                    <a:srgbClr val="000000">
                      <a:alpha val="43137"/>
                    </a:srgbClr>
                  </a:outerShdw>
                </a:effectLst>
                <a:latin typeface="Arial" charset="0"/>
                <a:cs typeface="Arial" charset="0"/>
              </a:rPr>
              <a:t>física</a:t>
            </a:r>
            <a:r>
              <a:rPr lang="en-US" altLang="es-PR" sz="3000" b="1" i="1" dirty="0">
                <a:solidFill>
                  <a:srgbClr val="FF0000"/>
                </a:solidFill>
                <a:effectLst>
                  <a:outerShdw blurRad="38100" dist="38100" dir="2700000" algn="tl">
                    <a:srgbClr val="000000">
                      <a:alpha val="43137"/>
                    </a:srgbClr>
                  </a:outerShdw>
                </a:effectLst>
                <a:latin typeface="Arial" charset="0"/>
                <a:cs typeface="Arial" charset="0"/>
              </a:rPr>
              <a:t> </a:t>
            </a:r>
            <a:r>
              <a:rPr lang="en-US" altLang="es-PR" sz="3000" b="1" i="1" dirty="0" err="1">
                <a:solidFill>
                  <a:srgbClr val="FF0000"/>
                </a:solidFill>
                <a:effectLst>
                  <a:outerShdw blurRad="38100" dist="38100" dir="2700000" algn="tl">
                    <a:srgbClr val="000000">
                      <a:alpha val="43137"/>
                    </a:srgbClr>
                  </a:outerShdw>
                </a:effectLst>
                <a:latin typeface="Arial" charset="0"/>
                <a:cs typeface="Arial" charset="0"/>
              </a:rPr>
              <a:t>mágna</a:t>
            </a:r>
            <a:r>
              <a:rPr lang="en-US" altLang="es-PR" sz="3000" b="1" dirty="0">
                <a:latin typeface="Arial" charset="0"/>
                <a:cs typeface="Arial" charset="0"/>
              </a:rPr>
              <a:t>, </a:t>
            </a:r>
            <a:r>
              <a:rPr lang="en-US" altLang="es-PR" sz="3000" b="1" dirty="0" err="1">
                <a:latin typeface="Arial" charset="0"/>
                <a:cs typeface="Arial" charset="0"/>
              </a:rPr>
              <a:t>así</a:t>
            </a:r>
            <a:r>
              <a:rPr lang="en-US" altLang="es-PR" sz="3000" b="1" dirty="0">
                <a:latin typeface="Arial" charset="0"/>
                <a:cs typeface="Arial" charset="0"/>
              </a:rPr>
              <a:t> </a:t>
            </a:r>
            <a:r>
              <a:rPr lang="en-US" altLang="es-PR" sz="3000" b="1" dirty="0" err="1">
                <a:latin typeface="Arial" charset="0"/>
                <a:cs typeface="Arial" charset="0"/>
              </a:rPr>
              <a:t>como</a:t>
            </a:r>
            <a:r>
              <a:rPr lang="en-US" altLang="es-PR" sz="3000" b="1" dirty="0">
                <a:latin typeface="Arial" charset="0"/>
                <a:cs typeface="Arial" charset="0"/>
              </a:rPr>
              <a:t> la </a:t>
            </a:r>
            <a:r>
              <a:rPr lang="en-US" altLang="es-PR" sz="3000" b="1" dirty="0" err="1">
                <a:latin typeface="Arial" charset="0"/>
                <a:cs typeface="Arial" charset="0"/>
              </a:rPr>
              <a:t>activación</a:t>
            </a:r>
            <a:endParaRPr lang="en-US" altLang="es-PR" sz="3000" b="1" dirty="0">
              <a:latin typeface="Arial" charset="0"/>
              <a:cs typeface="Arial" charset="0"/>
            </a:endParaRPr>
          </a:p>
          <a:p>
            <a:pPr algn="ctr" eaLnBrk="0" hangingPunct="0">
              <a:lnSpc>
                <a:spcPts val="3400"/>
              </a:lnSpc>
              <a:spcBef>
                <a:spcPct val="20000"/>
              </a:spcBef>
            </a:pPr>
            <a:r>
              <a:rPr lang="en-US" altLang="es-PR" sz="3000" b="1" dirty="0" err="1">
                <a:latin typeface="Arial" charset="0"/>
                <a:cs typeface="Arial" charset="0"/>
              </a:rPr>
              <a:t>metabólica</a:t>
            </a:r>
            <a:r>
              <a:rPr lang="en-US" altLang="es-PR" sz="3000" b="1" dirty="0">
                <a:latin typeface="Arial" charset="0"/>
                <a:cs typeface="Arial" charset="0"/>
              </a:rPr>
              <a:t> y </a:t>
            </a:r>
            <a:r>
              <a:rPr lang="en-US" altLang="es-PR" sz="3000" b="1" dirty="0" err="1">
                <a:latin typeface="Arial" charset="0"/>
                <a:cs typeface="Arial" charset="0"/>
              </a:rPr>
              <a:t>neuropsicológica</a:t>
            </a:r>
            <a:endParaRPr lang="en-US" altLang="es-PR" sz="3000" b="1" dirty="0">
              <a:latin typeface="Arial" charset="0"/>
              <a:cs typeface="Arial" charset="0"/>
            </a:endParaRPr>
          </a:p>
          <a:p>
            <a:pPr algn="ctr" eaLnBrk="0" hangingPunct="0">
              <a:lnSpc>
                <a:spcPts val="3400"/>
              </a:lnSpc>
              <a:spcBef>
                <a:spcPct val="20000"/>
              </a:spcBef>
            </a:pPr>
            <a:r>
              <a:rPr lang="en-US" altLang="es-PR" sz="3000" b="1" dirty="0">
                <a:latin typeface="Arial" charset="0"/>
                <a:cs typeface="Arial" charset="0"/>
              </a:rPr>
              <a:t>antes del </a:t>
            </a:r>
            <a:r>
              <a:rPr lang="en-US" altLang="es-PR" sz="3000" b="1" dirty="0" err="1">
                <a:latin typeface="Arial" charset="0"/>
                <a:cs typeface="Arial" charset="0"/>
              </a:rPr>
              <a:t>evento</a:t>
            </a:r>
            <a:r>
              <a:rPr lang="en-US" altLang="es-PR" sz="3000" b="1" dirty="0">
                <a:latin typeface="Arial" charset="0"/>
                <a:cs typeface="Arial" charset="0"/>
              </a:rPr>
              <a:t> </a:t>
            </a:r>
            <a:r>
              <a:rPr lang="en-US" altLang="es-PR" sz="3000" b="1" dirty="0" err="1">
                <a:latin typeface="Arial" charset="0"/>
                <a:cs typeface="Arial" charset="0"/>
              </a:rPr>
              <a:t>competitivo</a:t>
            </a:r>
            <a:endParaRPr lang="en-US" altLang="es-PR" sz="3000" b="1" dirty="0">
              <a:latin typeface="Arial" charset="0"/>
              <a:cs typeface="Arial" charset="0"/>
            </a:endParaRPr>
          </a:p>
        </p:txBody>
      </p:sp>
    </p:spTree>
    <p:extLst>
      <p:ext uri="{BB962C8B-B14F-4D97-AF65-F5344CB8AC3E}">
        <p14:creationId xmlns:p14="http://schemas.microsoft.com/office/powerpoint/2010/main" val="1299199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p:cNvSpPr>
          <p:nvPr/>
        </p:nvSpPr>
        <p:spPr bwMode="auto">
          <a:xfrm>
            <a:off x="1691731" y="585679"/>
            <a:ext cx="367235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dirty="0">
                <a:solidFill>
                  <a:srgbClr val="484876"/>
                </a:solidFill>
                <a:effectLst>
                  <a:outerShdw blurRad="38100" dist="38100" dir="2700000" algn="tl">
                    <a:srgbClr val="C0C0C0"/>
                  </a:outerShdw>
                </a:effectLst>
                <a:latin typeface="Arial Black" pitchFamily="34" charset="0"/>
                <a:cs typeface="Arial" charset="0"/>
              </a:rPr>
              <a:t>BOSQUEJO</a:t>
            </a:r>
          </a:p>
        </p:txBody>
      </p:sp>
      <p:sp>
        <p:nvSpPr>
          <p:cNvPr id="16" name="Text Box 2"/>
          <p:cNvSpPr txBox="1">
            <a:spLocks noChangeArrowheads="1"/>
          </p:cNvSpPr>
          <p:nvPr/>
        </p:nvSpPr>
        <p:spPr bwMode="auto">
          <a:xfrm>
            <a:off x="466725" y="1825660"/>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s-PR" sz="2800" b="1" dirty="0" err="1">
                <a:effectLst>
                  <a:outerShdw blurRad="38100" dist="38100" dir="2700000" algn="tl">
                    <a:srgbClr val="C0C0C0"/>
                  </a:outerShdw>
                </a:effectLst>
                <a:latin typeface="Calibri" pitchFamily="34" charset="0"/>
                <a:cs typeface="Arial" pitchFamily="34" charset="0"/>
              </a:rPr>
              <a:t>P</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ropósito</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principal</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Ponencia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7"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969676"/>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466725" y="2689508"/>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El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concepto</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Aptitud</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lang="en-US" altLang="es-PR" sz="2800" b="1" i="1" dirty="0" err="1">
                <a:effectLst>
                  <a:outerShdw blurRad="38100" dist="38100" dir="2700000" algn="tl">
                    <a:srgbClr val="C0C0C0"/>
                  </a:outerShdw>
                </a:effectLst>
                <a:latin typeface="Calibri" pitchFamily="34" charset="0"/>
                <a:cs typeface="Arial" pitchFamily="34" charset="0"/>
              </a:rPr>
              <a:t>f</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ísica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9"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833524"/>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6"/>
          <p:cNvSpPr txBox="1">
            <a:spLocks noChangeArrowheads="1"/>
          </p:cNvSpPr>
          <p:nvPr/>
        </p:nvSpPr>
        <p:spPr bwMode="auto">
          <a:xfrm>
            <a:off x="466724" y="3122896"/>
            <a:ext cx="8569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Clasificación</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tipos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Evaluaciones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lang="en-US" altLang="es-PR" sz="2800" b="1" dirty="0" err="1">
                <a:effectLst>
                  <a:outerShdw blurRad="38100" dist="38100" dir="2700000" algn="tl">
                    <a:srgbClr val="C0C0C0"/>
                  </a:outerShdw>
                </a:effectLst>
                <a:latin typeface="Calibri" pitchFamily="34" charset="0"/>
                <a:cs typeface="Arial" pitchFamily="34" charset="0"/>
              </a:rPr>
              <a:t>a</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ptitud</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lang="en-US" altLang="es-PR" sz="2800" b="1" dirty="0" err="1">
                <a:effectLst>
                  <a:outerShdw blurRad="38100" dist="38100" dir="2700000" algn="tl">
                    <a:srgbClr val="C0C0C0"/>
                  </a:outerShdw>
                </a:effectLst>
                <a:latin typeface="Calibri" pitchFamily="34" charset="0"/>
                <a:cs typeface="Arial" pitchFamily="34" charset="0"/>
              </a:rPr>
              <a:t>f</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ísica</a:t>
            </a:r>
            <a:endParaRPr kumimoji="0" lang="es-PR" altLang="es-PR" sz="1800" b="0" i="0" u="none" strike="noStrike" cap="none" normalizeH="0" baseline="0" dirty="0">
              <a:ln>
                <a:noFill/>
              </a:ln>
              <a:solidFill>
                <a:schemeClr val="tx1"/>
              </a:solidFill>
              <a:effectLst/>
              <a:latin typeface="Arial" pitchFamily="34" charset="0"/>
              <a:cs typeface="Arial" pitchFamily="34" charset="0"/>
            </a:endParaRPr>
          </a:p>
        </p:txBody>
      </p:sp>
      <p:pic>
        <p:nvPicPr>
          <p:cNvPr id="21" name="Picture 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266911"/>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8"/>
          <p:cNvSpPr txBox="1">
            <a:spLocks noChangeArrowheads="1"/>
          </p:cNvSpPr>
          <p:nvPr/>
        </p:nvSpPr>
        <p:spPr bwMode="auto">
          <a:xfrm>
            <a:off x="466725" y="3554696"/>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Indicaciones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objetivos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Pruebas</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aptitud</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física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23" name="Picture 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698711"/>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10"/>
          <p:cNvSpPr txBox="1">
            <a:spLocks noChangeArrowheads="1"/>
          </p:cNvSpPr>
          <p:nvPr/>
        </p:nvSpPr>
        <p:spPr bwMode="auto">
          <a:xfrm>
            <a:off x="466725" y="3986496"/>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Análisis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Necesidades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25"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130511"/>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12"/>
          <p:cNvSpPr txBox="1">
            <a:spLocks noChangeArrowheads="1"/>
          </p:cNvSpPr>
          <p:nvPr/>
        </p:nvSpPr>
        <p:spPr bwMode="auto">
          <a:xfrm>
            <a:off x="466725" y="4850592"/>
            <a:ext cx="8677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Medidas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Seguridad</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27" name="Picture 1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99426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4"/>
          <p:cNvSpPr txBox="1">
            <a:spLocks noChangeArrowheads="1"/>
          </p:cNvSpPr>
          <p:nvPr/>
        </p:nvSpPr>
        <p:spPr bwMode="auto">
          <a:xfrm>
            <a:off x="466725" y="1412776"/>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Agradecimientos</a:t>
            </a:r>
            <a:endParaRPr kumimoji="0" lang="es-PR" altLang="es-PR" sz="1800" b="0" i="0" u="none" strike="noStrike" cap="none" normalizeH="0" baseline="0" dirty="0">
              <a:ln>
                <a:noFill/>
              </a:ln>
              <a:solidFill>
                <a:schemeClr val="tx1"/>
              </a:solidFill>
              <a:effectLst/>
              <a:latin typeface="Arial" pitchFamily="34" charset="0"/>
              <a:cs typeface="Arial" pitchFamily="34" charset="0"/>
            </a:endParaRPr>
          </a:p>
        </p:txBody>
      </p:sp>
      <p:pic>
        <p:nvPicPr>
          <p:cNvPr id="29" name="Picture 1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556791"/>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16"/>
          <p:cNvSpPr txBox="1">
            <a:spLocks noChangeArrowheads="1"/>
          </p:cNvSpPr>
          <p:nvPr/>
        </p:nvSpPr>
        <p:spPr bwMode="auto">
          <a:xfrm>
            <a:off x="466725" y="6093892"/>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a:ln>
                  <a:noFill/>
                </a:ln>
                <a:solidFill>
                  <a:schemeClr val="tx1"/>
                </a:solidFill>
                <a:effectLst>
                  <a:outerShdw blurRad="38100" dist="38100" dir="2700000" algn="tl">
                    <a:srgbClr val="C0C0C0"/>
                  </a:outerShdw>
                </a:effectLst>
                <a:latin typeface="Calibri" pitchFamily="34" charset="0"/>
                <a:cs typeface="Arial" pitchFamily="34" charset="0"/>
              </a:rPr>
              <a:t>Preguntas</a:t>
            </a:r>
            <a:endParaRPr kumimoji="0" lang="es-PR" altLang="es-PR" sz="1800" b="0" i="0" u="none" strike="noStrike" cap="none" normalizeH="0" baseline="0">
              <a:ln>
                <a:noFill/>
              </a:ln>
              <a:solidFill>
                <a:schemeClr val="tx1"/>
              </a:solidFill>
              <a:effectLst/>
              <a:latin typeface="Arial" pitchFamily="34" charset="0"/>
              <a:cs typeface="Arial" pitchFamily="34" charset="0"/>
            </a:endParaRPr>
          </a:p>
        </p:txBody>
      </p:sp>
      <p:pic>
        <p:nvPicPr>
          <p:cNvPr id="31" name="Picture 1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23790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18"/>
          <p:cNvSpPr txBox="1">
            <a:spLocks noChangeArrowheads="1"/>
          </p:cNvSpPr>
          <p:nvPr/>
        </p:nvSpPr>
        <p:spPr bwMode="auto">
          <a:xfrm>
            <a:off x="466725" y="5714688"/>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Interpretación</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e</a:t>
            </a:r>
            <a:r>
              <a:rPr lang="en-US" altLang="es-PR" sz="2800" b="1" dirty="0" err="1">
                <a:effectLst>
                  <a:outerShdw blurRad="38100" dist="38100" dir="2700000" algn="tl">
                    <a:srgbClr val="C0C0C0"/>
                  </a:outerShdw>
                </a:effectLst>
                <a:latin typeface="Calibri" pitchFamily="34" charset="0"/>
                <a:cs typeface="Arial" pitchFamily="34" charset="0"/>
              </a:rPr>
              <a:t>valuación</a:t>
            </a:r>
            <a:r>
              <a:rPr lang="en-US" altLang="es-PR" sz="2800" b="1" dirty="0">
                <a:effectLst>
                  <a:outerShdw blurRad="38100" dist="38100" dir="2700000" algn="tl">
                    <a:srgbClr val="C0C0C0"/>
                  </a:outerShdw>
                </a:effectLst>
                <a:latin typeface="Calibri" pitchFamily="34" charset="0"/>
                <a:cs typeface="Arial" pitchFamily="34" charset="0"/>
              </a:rPr>
              <a:t> de </a:t>
            </a:r>
            <a:r>
              <a:rPr lang="en-US" altLang="es-PR" sz="2800" b="1" dirty="0" err="1">
                <a:effectLst>
                  <a:outerShdw blurRad="38100" dist="38100" dir="2700000" algn="tl">
                    <a:srgbClr val="C0C0C0"/>
                  </a:outerShdw>
                </a:effectLst>
                <a:latin typeface="Calibri" pitchFamily="34" charset="0"/>
                <a:cs typeface="Arial" pitchFamily="34" charset="0"/>
              </a:rPr>
              <a:t>los</a:t>
            </a:r>
            <a:r>
              <a:rPr lang="en-US" altLang="es-PR" sz="2800" b="1" dirty="0">
                <a:effectLst>
                  <a:outerShdw blurRad="38100" dist="38100" dir="2700000" algn="tl">
                    <a:srgbClr val="C0C0C0"/>
                  </a:outerShdw>
                </a:effectLst>
                <a:latin typeface="Calibri" pitchFamily="34" charset="0"/>
                <a:cs typeface="Arial" pitchFamily="34" charset="0"/>
              </a:rPr>
              <a:t>: </a:t>
            </a:r>
            <a:r>
              <a:rPr lang="en-US" altLang="es-PR" sz="2800" b="1" i="1" dirty="0" err="1">
                <a:effectLst>
                  <a:outerShdw blurRad="38100" dist="38100" dir="2700000" algn="tl">
                    <a:srgbClr val="C0C0C0"/>
                  </a:outerShdw>
                </a:effectLst>
                <a:latin typeface="Calibri" pitchFamily="34" charset="0"/>
                <a:cs typeface="Arial" pitchFamily="34" charset="0"/>
              </a:rPr>
              <a:t>Datos</a:t>
            </a:r>
            <a:r>
              <a:rPr lang="en-US" altLang="es-PR" sz="2800" b="1" i="1" dirty="0">
                <a:effectLst>
                  <a:outerShdw blurRad="38100" dist="38100" dir="2700000" algn="tl">
                    <a:srgbClr val="C0C0C0"/>
                  </a:outerShdw>
                </a:effectLst>
                <a:latin typeface="Calibri" pitchFamily="34" charset="0"/>
                <a:cs typeface="Arial" pitchFamily="34" charset="0"/>
              </a:rPr>
              <a:t>/</a:t>
            </a:r>
            <a:r>
              <a:rPr lang="en-US" altLang="es-PR" sz="2800" b="1" i="1" dirty="0" err="1">
                <a:effectLst>
                  <a:outerShdw blurRad="38100" dist="38100" dir="2700000" algn="tl">
                    <a:srgbClr val="C0C0C0"/>
                  </a:outerShdw>
                </a:effectLst>
                <a:latin typeface="Calibri" pitchFamily="34" charset="0"/>
                <a:cs typeface="Arial" pitchFamily="34" charset="0"/>
              </a:rPr>
              <a:t>resultados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33" name="Picture 1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858704"/>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20"/>
          <p:cNvSpPr txBox="1">
            <a:spLocks noChangeArrowheads="1"/>
          </p:cNvSpPr>
          <p:nvPr/>
        </p:nvSpPr>
        <p:spPr bwMode="auto">
          <a:xfrm>
            <a:off x="466725" y="5282640"/>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Instrumentos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medición</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Bajo</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Costo</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35" name="Picture 2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42665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0"/>
          <p:cNvSpPr txBox="1">
            <a:spLocks noChangeArrowheads="1"/>
          </p:cNvSpPr>
          <p:nvPr/>
        </p:nvSpPr>
        <p:spPr bwMode="auto">
          <a:xfrm>
            <a:off x="467420" y="4399380"/>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Análisis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Validez</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confiabilidad</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objetividad</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37"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54339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
          <p:cNvSpPr txBox="1">
            <a:spLocks noChangeArrowheads="1"/>
          </p:cNvSpPr>
          <p:nvPr/>
        </p:nvSpPr>
        <p:spPr bwMode="auto">
          <a:xfrm>
            <a:off x="467420" y="2257708"/>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s-PR" sz="2800" b="1" dirty="0">
                <a:effectLst>
                  <a:outerShdw blurRad="38100" dist="38100" dir="2700000" algn="tl">
                    <a:srgbClr val="C0C0C0"/>
                  </a:outerShdw>
                </a:effectLst>
                <a:latin typeface="Calibri" pitchFamily="34" charset="0"/>
                <a:cs typeface="Arial" pitchFamily="34" charset="0"/>
              </a:rPr>
              <a:t>Material </a:t>
            </a:r>
            <a:r>
              <a:rPr lang="en-US" altLang="es-PR" sz="2800" b="1" dirty="0" err="1">
                <a:effectLst>
                  <a:outerShdw blurRad="38100" dist="38100" dir="2700000" algn="tl">
                    <a:srgbClr val="C0C0C0"/>
                  </a:outerShdw>
                </a:effectLst>
                <a:latin typeface="Calibri" pitchFamily="34" charset="0"/>
                <a:cs typeface="Arial" pitchFamily="34" charset="0"/>
              </a:rPr>
              <a:t>educativo</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Recursos</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publicaciones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39"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401724"/>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79" y="515653"/>
            <a:ext cx="1203677" cy="897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0312" y="676128"/>
            <a:ext cx="1363340" cy="2536848"/>
          </a:xfrm>
          <a:prstGeom prst="rect">
            <a:avLst/>
          </a:prstGeom>
        </p:spPr>
      </p:pic>
    </p:spTree>
    <p:custDataLst>
      <p:tags r:id="rId1"/>
    </p:custDataLst>
  </p:cSld>
  <p:clrMapOvr>
    <a:masterClrMapping/>
  </p:clrMapOvr>
  <p:transition spd="slow">
    <p:newsflash/>
    <p:sndAc>
      <p:stSnd>
        <p:snd r:embed="rId4" name="breeze.wav"/>
      </p:stSnd>
    </p:sndAc>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5618C1BB-C1D0-4AE5-A31C-E63D7834E5D4}"/>
              </a:ext>
            </a:extLst>
          </p:cNvPr>
          <p:cNvSpPr>
            <a:spLocks noChangeArrowheads="1"/>
          </p:cNvSpPr>
          <p:nvPr/>
        </p:nvSpPr>
        <p:spPr bwMode="auto">
          <a:xfrm>
            <a:off x="611560" y="3099061"/>
            <a:ext cx="7560840" cy="285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ts val="2600"/>
              </a:lnSpc>
              <a:spcBef>
                <a:spcPct val="20000"/>
              </a:spcBef>
            </a:pPr>
            <a:r>
              <a:rPr lang="en-US" altLang="es-PR" sz="3000" b="1" dirty="0" err="1">
                <a:latin typeface="Arial" charset="0"/>
                <a:cs typeface="Arial" charset="0"/>
              </a:rPr>
              <a:t>Representan</a:t>
            </a:r>
            <a:r>
              <a:rPr lang="en-US" altLang="es-PR" sz="3000" b="1" dirty="0">
                <a:latin typeface="Arial" charset="0"/>
                <a:cs typeface="Arial" charset="0"/>
              </a:rPr>
              <a:t> los </a:t>
            </a:r>
            <a:r>
              <a:rPr lang="en-US" altLang="es-PR" sz="3000" b="1" i="1" dirty="0" err="1">
                <a:solidFill>
                  <a:srgbClr val="FF0000"/>
                </a:solidFill>
                <a:effectLst>
                  <a:outerShdw blurRad="38100" dist="38100" dir="2700000" algn="tl">
                    <a:srgbClr val="000000">
                      <a:alpha val="43137"/>
                    </a:srgbClr>
                  </a:outerShdw>
                </a:effectLst>
                <a:latin typeface="Arial" charset="0"/>
                <a:cs typeface="Arial" charset="0"/>
              </a:rPr>
              <a:t>estímulos</a:t>
            </a:r>
            <a:r>
              <a:rPr lang="en-US" altLang="es-PR" sz="3000" b="1" dirty="0">
                <a:latin typeface="Arial" charset="0"/>
                <a:cs typeface="Arial" charset="0"/>
              </a:rPr>
              <a:t> del</a:t>
            </a:r>
          </a:p>
          <a:p>
            <a:pPr algn="ctr" eaLnBrk="0" hangingPunct="0">
              <a:lnSpc>
                <a:spcPts val="2600"/>
              </a:lnSpc>
              <a:spcBef>
                <a:spcPct val="20000"/>
              </a:spcBef>
            </a:pPr>
            <a:r>
              <a:rPr lang="en-US" altLang="es-PR" sz="3000" b="1" dirty="0" err="1">
                <a:latin typeface="Arial" charset="0"/>
                <a:cs typeface="Arial" charset="0"/>
              </a:rPr>
              <a:t>entrenamiento</a:t>
            </a:r>
            <a:r>
              <a:rPr lang="en-US" altLang="es-PR" sz="3000" b="1" dirty="0">
                <a:latin typeface="Arial" charset="0"/>
                <a:cs typeface="Arial" charset="0"/>
              </a:rPr>
              <a:t> </a:t>
            </a:r>
            <a:r>
              <a:rPr lang="en-US" altLang="es-PR" sz="3000" b="1" dirty="0" err="1">
                <a:latin typeface="Arial" charset="0"/>
                <a:cs typeface="Arial" charset="0"/>
              </a:rPr>
              <a:t>deportivo</a:t>
            </a:r>
            <a:r>
              <a:rPr lang="en-US" altLang="es-PR" sz="3000" b="1" dirty="0">
                <a:latin typeface="Arial" charset="0"/>
                <a:cs typeface="Arial" charset="0"/>
              </a:rPr>
              <a:t>, los </a:t>
            </a:r>
            <a:r>
              <a:rPr lang="en-US" altLang="es-PR" sz="3000" b="1" dirty="0" err="1">
                <a:latin typeface="Arial" charset="0"/>
                <a:cs typeface="Arial" charset="0"/>
              </a:rPr>
              <a:t>cuales</a:t>
            </a:r>
            <a:endParaRPr lang="en-US" altLang="es-PR" sz="3000" b="1" dirty="0">
              <a:latin typeface="Arial" charset="0"/>
              <a:cs typeface="Arial" charset="0"/>
            </a:endParaRPr>
          </a:p>
          <a:p>
            <a:pPr algn="ctr" eaLnBrk="0" hangingPunct="0">
              <a:lnSpc>
                <a:spcPts val="2600"/>
              </a:lnSpc>
              <a:spcBef>
                <a:spcPct val="20000"/>
              </a:spcBef>
            </a:pPr>
            <a:r>
              <a:rPr lang="en-US" altLang="es-PR" sz="3000" b="1" dirty="0" err="1">
                <a:latin typeface="Arial" charset="0"/>
                <a:cs typeface="Arial" charset="0"/>
              </a:rPr>
              <a:t>inducen</a:t>
            </a:r>
            <a:r>
              <a:rPr lang="en-US" altLang="es-PR" sz="3000" b="1" dirty="0">
                <a:latin typeface="Arial" charset="0"/>
                <a:cs typeface="Arial" charset="0"/>
              </a:rPr>
              <a:t> las </a:t>
            </a:r>
            <a:r>
              <a:rPr lang="en-US" altLang="es-PR" sz="3000" b="1" dirty="0" err="1">
                <a:latin typeface="Arial" charset="0"/>
                <a:cs typeface="Arial" charset="0"/>
              </a:rPr>
              <a:t>esperadas</a:t>
            </a:r>
            <a:r>
              <a:rPr lang="en-US" altLang="es-PR" sz="3000" b="1" dirty="0">
                <a:latin typeface="Arial" charset="0"/>
                <a:cs typeface="Arial" charset="0"/>
              </a:rPr>
              <a:t> </a:t>
            </a:r>
            <a:r>
              <a:rPr lang="en-US" altLang="es-PR" sz="3000" b="1" dirty="0" err="1">
                <a:latin typeface="Arial" charset="0"/>
                <a:cs typeface="Arial" charset="0"/>
              </a:rPr>
              <a:t>adaptaciones</a:t>
            </a:r>
            <a:endParaRPr lang="en-US" altLang="es-PR" sz="3000" b="1" dirty="0">
              <a:latin typeface="Arial" charset="0"/>
              <a:cs typeface="Arial" charset="0"/>
            </a:endParaRPr>
          </a:p>
          <a:p>
            <a:pPr algn="ctr" eaLnBrk="0" hangingPunct="0">
              <a:lnSpc>
                <a:spcPts val="2600"/>
              </a:lnSpc>
              <a:spcBef>
                <a:spcPct val="20000"/>
              </a:spcBef>
            </a:pPr>
            <a:r>
              <a:rPr lang="en-US" altLang="es-PR" sz="3000" b="1" dirty="0" err="1">
                <a:latin typeface="Arial" charset="0"/>
                <a:cs typeface="Arial" charset="0"/>
              </a:rPr>
              <a:t>físicas</a:t>
            </a:r>
            <a:r>
              <a:rPr lang="en-US" altLang="es-PR" sz="3000" b="1" dirty="0">
                <a:latin typeface="Arial" charset="0"/>
                <a:cs typeface="Arial" charset="0"/>
              </a:rPr>
              <a:t>, </a:t>
            </a:r>
            <a:r>
              <a:rPr lang="en-US" altLang="es-PR" sz="3000" b="1" dirty="0" err="1">
                <a:latin typeface="Arial" charset="0"/>
                <a:cs typeface="Arial" charset="0"/>
              </a:rPr>
              <a:t>estructurales</a:t>
            </a:r>
            <a:r>
              <a:rPr lang="en-US" altLang="es-PR" sz="3000" b="1" dirty="0">
                <a:latin typeface="Arial" charset="0"/>
                <a:cs typeface="Arial" charset="0"/>
              </a:rPr>
              <a:t> y </a:t>
            </a:r>
            <a:r>
              <a:rPr lang="en-US" altLang="es-PR" sz="3000" b="1" dirty="0" err="1">
                <a:latin typeface="Arial" charset="0"/>
                <a:cs typeface="Arial" charset="0"/>
              </a:rPr>
              <a:t>psicológicas</a:t>
            </a:r>
            <a:r>
              <a:rPr lang="en-US" altLang="es-PR" sz="3000" b="1" dirty="0">
                <a:latin typeface="Arial" charset="0"/>
                <a:cs typeface="Arial" charset="0"/>
              </a:rPr>
              <a:t>,</a:t>
            </a:r>
          </a:p>
          <a:p>
            <a:pPr algn="ctr" eaLnBrk="0" hangingPunct="0">
              <a:lnSpc>
                <a:spcPts val="2600"/>
              </a:lnSpc>
              <a:spcBef>
                <a:spcPct val="20000"/>
              </a:spcBef>
            </a:pPr>
            <a:r>
              <a:rPr lang="en-US" altLang="es-PR" sz="3000" b="1" dirty="0" err="1">
                <a:latin typeface="Arial" charset="0"/>
                <a:cs typeface="Arial" charset="0"/>
              </a:rPr>
              <a:t>necesarias</a:t>
            </a:r>
            <a:r>
              <a:rPr lang="en-US" altLang="es-PR" sz="3000" b="1" dirty="0">
                <a:latin typeface="Arial" charset="0"/>
                <a:cs typeface="Arial" charset="0"/>
              </a:rPr>
              <a:t> para el </a:t>
            </a:r>
            <a:r>
              <a:rPr lang="en-US" altLang="es-PR" sz="3000" b="1" dirty="0" err="1">
                <a:latin typeface="Arial" charset="0"/>
                <a:cs typeface="Arial" charset="0"/>
              </a:rPr>
              <a:t>nivel</a:t>
            </a:r>
            <a:r>
              <a:rPr lang="en-US" altLang="es-PR" sz="3000" b="1" dirty="0">
                <a:latin typeface="Arial" charset="0"/>
                <a:cs typeface="Arial" charset="0"/>
              </a:rPr>
              <a:t> </a:t>
            </a:r>
            <a:r>
              <a:rPr lang="en-US" altLang="es-PR" sz="3000" b="1" dirty="0" err="1">
                <a:latin typeface="Arial" charset="0"/>
                <a:cs typeface="Arial" charset="0"/>
              </a:rPr>
              <a:t>previsto</a:t>
            </a:r>
            <a:r>
              <a:rPr lang="en-US" altLang="es-PR" sz="3000" b="1" dirty="0">
                <a:latin typeface="Arial" charset="0"/>
                <a:cs typeface="Arial" charset="0"/>
              </a:rPr>
              <a:t> de la</a:t>
            </a:r>
          </a:p>
          <a:p>
            <a:pPr algn="ctr" eaLnBrk="0" hangingPunct="0">
              <a:lnSpc>
                <a:spcPts val="2600"/>
              </a:lnSpc>
              <a:spcBef>
                <a:spcPct val="20000"/>
              </a:spcBef>
            </a:pPr>
            <a:r>
              <a:rPr lang="en-US" altLang="es-PR" sz="3000" b="1" dirty="0" err="1">
                <a:latin typeface="Arial" charset="0"/>
                <a:cs typeface="Arial" charset="0"/>
              </a:rPr>
              <a:t>ejecutoria</a:t>
            </a:r>
            <a:r>
              <a:rPr lang="en-US" altLang="es-PR" sz="3000" b="1" dirty="0">
                <a:latin typeface="Arial" charset="0"/>
                <a:cs typeface="Arial" charset="0"/>
              </a:rPr>
              <a:t> </a:t>
            </a:r>
            <a:r>
              <a:rPr lang="en-US" altLang="es-PR" sz="3000" b="1" dirty="0" err="1">
                <a:latin typeface="Arial" charset="0"/>
                <a:cs typeface="Arial" charset="0"/>
              </a:rPr>
              <a:t>deportiva</a:t>
            </a:r>
            <a:r>
              <a:rPr lang="en-US" altLang="es-PR" sz="3000" b="1" dirty="0">
                <a:latin typeface="Arial" charset="0"/>
                <a:cs typeface="Arial" charset="0"/>
              </a:rPr>
              <a:t> </a:t>
            </a:r>
            <a:r>
              <a:rPr lang="en-US" altLang="es-PR" sz="3000" b="1" dirty="0" err="1">
                <a:latin typeface="Arial" charset="0"/>
                <a:cs typeface="Arial" charset="0"/>
              </a:rPr>
              <a:t>durante</a:t>
            </a:r>
            <a:r>
              <a:rPr lang="en-US" altLang="es-PR" sz="3000" b="1" dirty="0">
                <a:latin typeface="Arial" charset="0"/>
                <a:cs typeface="Arial" charset="0"/>
              </a:rPr>
              <a:t> los</a:t>
            </a:r>
          </a:p>
          <a:p>
            <a:pPr algn="ctr" eaLnBrk="0" hangingPunct="0">
              <a:lnSpc>
                <a:spcPts val="2600"/>
              </a:lnSpc>
              <a:spcBef>
                <a:spcPct val="20000"/>
              </a:spcBef>
            </a:pPr>
            <a:r>
              <a:rPr lang="en-US" altLang="es-PR" sz="3000" b="1" dirty="0" err="1">
                <a:latin typeface="Arial" charset="0"/>
                <a:cs typeface="Arial" charset="0"/>
              </a:rPr>
              <a:t>eventos</a:t>
            </a:r>
            <a:r>
              <a:rPr lang="en-US" altLang="es-PR" sz="3000" b="1" dirty="0">
                <a:latin typeface="Arial" charset="0"/>
                <a:cs typeface="Arial" charset="0"/>
              </a:rPr>
              <a:t> </a:t>
            </a:r>
            <a:r>
              <a:rPr lang="en-US" altLang="es-PR" sz="3000" b="1" dirty="0" err="1">
                <a:latin typeface="Arial" charset="0"/>
                <a:cs typeface="Arial" charset="0"/>
              </a:rPr>
              <a:t>competitivos</a:t>
            </a:r>
            <a:endParaRPr lang="en-US" altLang="es-PR" sz="3000" b="1" i="1" dirty="0">
              <a:solidFill>
                <a:srgbClr val="660033"/>
              </a:solidFill>
              <a:effectLst>
                <a:outerShdw blurRad="38100" dist="38100" dir="2700000" algn="tl">
                  <a:srgbClr val="C0C0C0"/>
                </a:outerShdw>
              </a:effectLst>
              <a:latin typeface="Arial Black" pitchFamily="34" charset="0"/>
              <a:cs typeface="Arial" charset="0"/>
            </a:endParaRPr>
          </a:p>
        </p:txBody>
      </p:sp>
      <p:sp>
        <p:nvSpPr>
          <p:cNvPr id="13" name="Text Box 6">
            <a:extLst>
              <a:ext uri="{FF2B5EF4-FFF2-40B4-BE49-F238E27FC236}">
                <a16:creationId xmlns:a16="http://schemas.microsoft.com/office/drawing/2014/main" id="{D6EA34AC-25B5-4493-947E-507D937BA083}"/>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(pp. 3, 8-9),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pic>
        <p:nvPicPr>
          <p:cNvPr id="14" name="Picture 13" descr="A picture containing clipart&#10;&#10;Description automatically generated">
            <a:extLst>
              <a:ext uri="{FF2B5EF4-FFF2-40B4-BE49-F238E27FC236}">
                <a16:creationId xmlns:a16="http://schemas.microsoft.com/office/drawing/2014/main" id="{6B7C5A33-2B93-480D-BCF5-A7A4CF072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017"/>
            <a:ext cx="9144000" cy="2147701"/>
          </a:xfrm>
          <a:prstGeom prst="rect">
            <a:avLst/>
          </a:prstGeom>
          <a:effectLst>
            <a:softEdge rad="635000"/>
          </a:effectLst>
        </p:spPr>
      </p:pic>
      <p:sp>
        <p:nvSpPr>
          <p:cNvPr id="15" name="Rectangle 9">
            <a:extLst>
              <a:ext uri="{FF2B5EF4-FFF2-40B4-BE49-F238E27FC236}">
                <a16:creationId xmlns:a16="http://schemas.microsoft.com/office/drawing/2014/main" id="{EC718AF5-0605-4D8D-BF41-3D03B9148B67}"/>
              </a:ext>
            </a:extLst>
          </p:cNvPr>
          <p:cNvSpPr>
            <a:spLocks noChangeArrowheads="1"/>
          </p:cNvSpPr>
          <p:nvPr/>
        </p:nvSpPr>
        <p:spPr bwMode="auto">
          <a:xfrm>
            <a:off x="1979712" y="2448777"/>
            <a:ext cx="4671747" cy="72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eaLnBrk="0" hangingPunct="0"/>
            <a:r>
              <a:rPr lang="en-US" altLang="es-PR" sz="3600" dirty="0">
                <a:solidFill>
                  <a:srgbClr val="484876"/>
                </a:solidFill>
                <a:effectLst>
                  <a:outerShdw blurRad="38100" dist="38100" dir="2700000" algn="tl">
                    <a:srgbClr val="C0C0C0"/>
                  </a:outerShdw>
                </a:effectLst>
                <a:latin typeface="Arial Black" pitchFamily="34" charset="0"/>
              </a:rPr>
              <a:t>ESTRESANTES</a:t>
            </a:r>
          </a:p>
        </p:txBody>
      </p:sp>
    </p:spTree>
    <p:extLst>
      <p:ext uri="{BB962C8B-B14F-4D97-AF65-F5344CB8AC3E}">
        <p14:creationId xmlns:p14="http://schemas.microsoft.com/office/powerpoint/2010/main" val="249668365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23" name="Rectangle 15"/>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8" name="Rectangle 9">
            <a:extLst>
              <a:ext uri="{FF2B5EF4-FFF2-40B4-BE49-F238E27FC236}">
                <a16:creationId xmlns:a16="http://schemas.microsoft.com/office/drawing/2014/main" id="{8E34EF3A-33A2-4007-9698-47548DBE0439}"/>
              </a:ext>
            </a:extLst>
          </p:cNvPr>
          <p:cNvSpPr>
            <a:spLocks noChangeArrowheads="1"/>
          </p:cNvSpPr>
          <p:nvPr/>
        </p:nvSpPr>
        <p:spPr bwMode="auto">
          <a:xfrm>
            <a:off x="2236126" y="4146868"/>
            <a:ext cx="4671747" cy="72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000" dirty="0">
                <a:solidFill>
                  <a:srgbClr val="484876"/>
                </a:solidFill>
                <a:effectLst>
                  <a:outerShdw blurRad="38100" dist="38100" dir="2700000" algn="tl">
                    <a:srgbClr val="C0C0C0"/>
                  </a:outerShdw>
                </a:effectLst>
                <a:latin typeface="Arial Black" pitchFamily="34" charset="0"/>
              </a:rPr>
              <a:t>MOVIMIENTOS</a:t>
            </a:r>
          </a:p>
        </p:txBody>
      </p:sp>
      <p:sp>
        <p:nvSpPr>
          <p:cNvPr id="9" name="Rectangle 10">
            <a:extLst>
              <a:ext uri="{FF2B5EF4-FFF2-40B4-BE49-F238E27FC236}">
                <a16:creationId xmlns:a16="http://schemas.microsoft.com/office/drawing/2014/main" id="{C43FB6FB-41E6-4BA5-B9DE-261F9D4AC69C}"/>
              </a:ext>
            </a:extLst>
          </p:cNvPr>
          <p:cNvSpPr>
            <a:spLocks noChangeArrowheads="1"/>
          </p:cNvSpPr>
          <p:nvPr/>
        </p:nvSpPr>
        <p:spPr bwMode="auto">
          <a:xfrm>
            <a:off x="323776" y="4797152"/>
            <a:ext cx="8136656"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spcBef>
                <a:spcPct val="20000"/>
              </a:spcBef>
            </a:pPr>
            <a:r>
              <a:rPr lang="en-US" altLang="es-PR" sz="3600" b="1" dirty="0" err="1">
                <a:latin typeface="Arial" charset="0"/>
                <a:cs typeface="Arial" charset="0"/>
              </a:rPr>
              <a:t>Representan</a:t>
            </a:r>
            <a:r>
              <a:rPr lang="en-US" altLang="es-PR" sz="3600" b="1" dirty="0">
                <a:latin typeface="Arial" charset="0"/>
                <a:cs typeface="Arial" charset="0"/>
              </a:rPr>
              <a:t> los </a:t>
            </a:r>
            <a:r>
              <a:rPr lang="en-US" altLang="es-PR" sz="3600" b="1" dirty="0" err="1">
                <a:latin typeface="Arial" charset="0"/>
                <a:cs typeface="Arial" charset="0"/>
              </a:rPr>
              <a:t>constituyentes</a:t>
            </a:r>
            <a:r>
              <a:rPr lang="en-US" altLang="es-PR" sz="3600" b="1" dirty="0">
                <a:latin typeface="Arial" charset="0"/>
                <a:cs typeface="Arial" charset="0"/>
              </a:rPr>
              <a:t> de una </a:t>
            </a:r>
            <a:r>
              <a:rPr lang="en-US" altLang="es-PR" sz="3600" b="1" dirty="0" err="1">
                <a:latin typeface="Arial" charset="0"/>
                <a:cs typeface="Arial" charset="0"/>
              </a:rPr>
              <a:t>acción</a:t>
            </a:r>
            <a:r>
              <a:rPr lang="en-US" altLang="es-PR" sz="3600" b="1" dirty="0">
                <a:latin typeface="Arial" charset="0"/>
                <a:cs typeface="Arial" charset="0"/>
              </a:rPr>
              <a:t> o </a:t>
            </a:r>
            <a:r>
              <a:rPr lang="en-US" altLang="es-PR" sz="3600" b="1" dirty="0" err="1">
                <a:latin typeface="Arial" charset="0"/>
                <a:cs typeface="Arial" charset="0"/>
              </a:rPr>
              <a:t>destreza</a:t>
            </a:r>
            <a:r>
              <a:rPr lang="en-US" altLang="es-PR" sz="3600" b="1" dirty="0">
                <a:latin typeface="Arial" charset="0"/>
                <a:cs typeface="Arial" charset="0"/>
              </a:rPr>
              <a:t> </a:t>
            </a:r>
            <a:r>
              <a:rPr lang="en-US" altLang="es-PR" sz="3600" b="1" dirty="0" err="1">
                <a:latin typeface="Arial" charset="0"/>
                <a:cs typeface="Arial" charset="0"/>
              </a:rPr>
              <a:t>motriz</a:t>
            </a:r>
            <a:endParaRPr lang="en-US" altLang="es-PR" sz="3600" b="1" i="1" dirty="0">
              <a:solidFill>
                <a:srgbClr val="660033"/>
              </a:solidFill>
              <a:effectLst>
                <a:outerShdw blurRad="38100" dist="38100" dir="2700000" algn="tl">
                  <a:srgbClr val="C0C0C0"/>
                </a:outerShdw>
              </a:effectLst>
              <a:latin typeface="Arial Black" pitchFamily="34" charset="0"/>
              <a:cs typeface="Arial" charset="0"/>
            </a:endParaRPr>
          </a:p>
        </p:txBody>
      </p:sp>
      <p:sp>
        <p:nvSpPr>
          <p:cNvPr id="11" name="Text Box 6">
            <a:extLst>
              <a:ext uri="{FF2B5EF4-FFF2-40B4-BE49-F238E27FC236}">
                <a16:creationId xmlns:a16="http://schemas.microsoft.com/office/drawing/2014/main" id="{A6518A88-09E2-496D-BB4C-4092CC5CC1AF}"/>
              </a:ext>
            </a:extLst>
          </p:cNvPr>
          <p:cNvSpPr txBox="1">
            <a:spLocks noChangeArrowheads="1"/>
          </p:cNvSpPr>
          <p:nvPr/>
        </p:nvSpPr>
        <p:spPr bwMode="auto">
          <a:xfrm>
            <a:off x="395734" y="6021536"/>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Adaptado de</a:t>
            </a:r>
            <a:r>
              <a:rPr lang="en-US" altLang="es-PR" sz="1200" dirty="0">
                <a:latin typeface="Times New Roman" pitchFamily="18" charset="0"/>
              </a:rPr>
              <a:t>: </a:t>
            </a:r>
            <a:r>
              <a:rPr lang="en-US" altLang="es-PR" sz="1200" b="1" i="1" dirty="0">
                <a:latin typeface="Times New Roman" pitchFamily="18" charset="0"/>
              </a:rPr>
              <a:t>Motor Learning and Control</a:t>
            </a:r>
            <a:r>
              <a:rPr lang="en-US" altLang="es-PR" sz="1200" i="1" dirty="0">
                <a:latin typeface="Times New Roman" pitchFamily="18" charset="0"/>
              </a:rPr>
              <a:t>. 8va</a:t>
            </a:r>
            <a:r>
              <a:rPr lang="en-US" altLang="es-PR" sz="1200" dirty="0">
                <a:latin typeface="Times New Roman" pitchFamily="18" charset="0"/>
              </a:rPr>
              <a:t> ed., (pp. 3, 439), por R. A. Magill, 2007, New York, NY: McGraw-Hill Companies, Inc. Copyright 2007 por: The McGraw-Hill Companies, Inc.</a:t>
            </a:r>
          </a:p>
        </p:txBody>
      </p:sp>
      <p:pic>
        <p:nvPicPr>
          <p:cNvPr id="12" name="Picture 11">
            <a:extLst>
              <a:ext uri="{FF2B5EF4-FFF2-40B4-BE49-F238E27FC236}">
                <a16:creationId xmlns:a16="http://schemas.microsoft.com/office/drawing/2014/main" id="{E8A3AD10-FBCF-4057-8428-E3F10BDA6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27" y="404664"/>
            <a:ext cx="8136656" cy="4068328"/>
          </a:xfrm>
          <a:prstGeom prst="rect">
            <a:avLst/>
          </a:prstGeom>
          <a:effectLst>
            <a:softEdge rad="635000"/>
          </a:effectLst>
        </p:spPr>
      </p:pic>
    </p:spTree>
    <p:extLst>
      <p:ext uri="{BB962C8B-B14F-4D97-AF65-F5344CB8AC3E}">
        <p14:creationId xmlns:p14="http://schemas.microsoft.com/office/powerpoint/2010/main" val="180549137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3F321B-F527-45B3-9BAD-CDC213DE6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69" y="694884"/>
            <a:ext cx="1667335" cy="2230060"/>
          </a:xfrm>
          <a:prstGeom prst="rect">
            <a:avLst/>
          </a:prstGeom>
        </p:spPr>
      </p:pic>
      <p:sp>
        <p:nvSpPr>
          <p:cNvPr id="17" name="Title 1">
            <a:extLst>
              <a:ext uri="{FF2B5EF4-FFF2-40B4-BE49-F238E27FC236}">
                <a16:creationId xmlns:a16="http://schemas.microsoft.com/office/drawing/2014/main" id="{60E6C287-399D-45D3-91C2-9EDBA80F32D0}"/>
              </a:ext>
            </a:extLst>
          </p:cNvPr>
          <p:cNvSpPr>
            <a:spLocks/>
          </p:cNvSpPr>
          <p:nvPr/>
        </p:nvSpPr>
        <p:spPr bwMode="auto">
          <a:xfrm>
            <a:off x="1907704" y="548680"/>
            <a:ext cx="712879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LIDERAZGO EDUCATIVO EMPRENDEDOR:</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ORIENTADO HACIA LA </a:t>
            </a:r>
            <a:r>
              <a:rPr lang="es-PR" altLang="es-PR" sz="2400" b="0" i="1" dirty="0" err="1">
                <a:solidFill>
                  <a:srgbClr val="484876"/>
                </a:solidFill>
                <a:effectLst>
                  <a:outerShdw blurRad="38100" dist="38100" dir="2700000" algn="tl">
                    <a:srgbClr val="C0C0C0"/>
                  </a:outerShdw>
                </a:effectLst>
                <a:latin typeface="Arial Black" pitchFamily="34" charset="0"/>
                <a:cs typeface="Arial" charset="0"/>
              </a:rPr>
              <a:t>EaD</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8" name="Title 1">
            <a:extLst>
              <a:ext uri="{FF2B5EF4-FFF2-40B4-BE49-F238E27FC236}">
                <a16:creationId xmlns:a16="http://schemas.microsoft.com/office/drawing/2014/main" id="{8A092F37-252E-477A-85F4-878686E352F4}"/>
              </a:ext>
            </a:extLst>
          </p:cNvPr>
          <p:cNvSpPr>
            <a:spLocks/>
          </p:cNvSpPr>
          <p:nvPr/>
        </p:nvSpPr>
        <p:spPr bwMode="auto">
          <a:xfrm>
            <a:off x="1923183" y="1428289"/>
            <a:ext cx="662319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DISPOSITIVOS MÓVILES</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9" name="Picture 59" descr="CURVHEAD">
            <a:extLst>
              <a:ext uri="{FF2B5EF4-FFF2-40B4-BE49-F238E27FC236}">
                <a16:creationId xmlns:a16="http://schemas.microsoft.com/office/drawing/2014/main" id="{4034C1A4-D99C-4D0F-9B40-DD089FFA19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5190" y="1988840"/>
            <a:ext cx="6753274" cy="104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a:extLst>
              <a:ext uri="{FF2B5EF4-FFF2-40B4-BE49-F238E27FC236}">
                <a16:creationId xmlns:a16="http://schemas.microsoft.com/office/drawing/2014/main" id="{1679E6FC-E628-465A-B7FA-06F0C401290E}"/>
              </a:ext>
            </a:extLst>
          </p:cNvPr>
          <p:cNvSpPr>
            <a:spLocks/>
          </p:cNvSpPr>
          <p:nvPr/>
        </p:nvSpPr>
        <p:spPr bwMode="auto">
          <a:xfrm>
            <a:off x="1995190" y="1988840"/>
            <a:ext cx="6666636" cy="106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ts val="25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400" b="0" dirty="0">
                <a:solidFill>
                  <a:srgbClr val="484876"/>
                </a:solidFill>
                <a:effectLst>
                  <a:outerShdw blurRad="38100" dist="38100" dir="2700000" algn="tl">
                    <a:srgbClr val="C0C0C0"/>
                  </a:outerShdw>
                </a:effectLst>
                <a:latin typeface="Arial Black" pitchFamily="34" charset="0"/>
                <a:cs typeface="Arial" charset="0"/>
              </a:rPr>
              <a:t>LIDERAZGO DIDACTICO:</a:t>
            </a:r>
          </a:p>
          <a:p>
            <a:pPr algn="ctr">
              <a:lnSpc>
                <a:spcPts val="2500"/>
              </a:lnSpc>
            </a:pPr>
            <a:r>
              <a:rPr lang="en-US" altLang="es-PR" sz="2400" b="0" i="1" dirty="0">
                <a:solidFill>
                  <a:srgbClr val="484876"/>
                </a:solidFill>
                <a:effectLst>
                  <a:outerShdw blurRad="38100" dist="38100" dir="2700000" algn="tl">
                    <a:srgbClr val="C0C0C0"/>
                  </a:outerShdw>
                </a:effectLst>
                <a:latin typeface="Arial Black" pitchFamily="34" charset="0"/>
                <a:cs typeface="Arial" charset="0"/>
              </a:rPr>
              <a:t>TRANSFORMACIONAL-VISIONARIO</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1" name="Title 5">
            <a:extLst>
              <a:ext uri="{FF2B5EF4-FFF2-40B4-BE49-F238E27FC236}">
                <a16:creationId xmlns:a16="http://schemas.microsoft.com/office/drawing/2014/main" id="{634B63CF-A595-4FD0-BEC7-5F79F129023A}"/>
              </a:ext>
            </a:extLst>
          </p:cNvPr>
          <p:cNvSpPr txBox="1">
            <a:spLocks/>
          </p:cNvSpPr>
          <p:nvPr/>
        </p:nvSpPr>
        <p:spPr bwMode="auto">
          <a:xfrm>
            <a:off x="395536" y="3212976"/>
            <a:ext cx="8496944" cy="469776"/>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32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INNOVACIÓN EDUCATIVA: </a:t>
            </a:r>
            <a:r>
              <a:rPr lang="es-PR" altLang="es-PR" sz="3200" i="1"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MÓVIL</a:t>
            </a:r>
            <a:r>
              <a:rPr lang="es-PR" altLang="es-PR" sz="32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a:t>
            </a:r>
          </a:p>
        </p:txBody>
      </p:sp>
      <p:sp>
        <p:nvSpPr>
          <p:cNvPr id="22" name="Text Box 9">
            <a:extLst>
              <a:ext uri="{FF2B5EF4-FFF2-40B4-BE49-F238E27FC236}">
                <a16:creationId xmlns:a16="http://schemas.microsoft.com/office/drawing/2014/main" id="{21FE0E60-5CB4-44D3-A14C-ECFB2359E943}"/>
              </a:ext>
            </a:extLst>
          </p:cNvPr>
          <p:cNvSpPr txBox="1">
            <a:spLocks noChangeArrowheads="1"/>
          </p:cNvSpPr>
          <p:nvPr/>
        </p:nvSpPr>
        <p:spPr bwMode="auto">
          <a:xfrm>
            <a:off x="877576" y="4384212"/>
            <a:ext cx="239828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Justificación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3" name="Picture 10" descr="PntBlue1">
            <a:extLst>
              <a:ext uri="{FF2B5EF4-FFF2-40B4-BE49-F238E27FC236}">
                <a16:creationId xmlns:a16="http://schemas.microsoft.com/office/drawing/2014/main" id="{EEAC6EE2-BF1C-445F-901E-5B407A18AE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68" y="43664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9">
            <a:extLst>
              <a:ext uri="{FF2B5EF4-FFF2-40B4-BE49-F238E27FC236}">
                <a16:creationId xmlns:a16="http://schemas.microsoft.com/office/drawing/2014/main" id="{0793E764-65B3-4E36-B5B7-A5A36916CFF0}"/>
              </a:ext>
            </a:extLst>
          </p:cNvPr>
          <p:cNvSpPr txBox="1">
            <a:spLocks noChangeArrowheads="1"/>
          </p:cNvSpPr>
          <p:nvPr/>
        </p:nvSpPr>
        <p:spPr bwMode="auto">
          <a:xfrm>
            <a:off x="877576" y="5536742"/>
            <a:ext cx="290233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Comunicación</a:t>
            </a:r>
          </a:p>
        </p:txBody>
      </p:sp>
      <p:pic>
        <p:nvPicPr>
          <p:cNvPr id="25" name="Picture 10" descr="PntBlue1">
            <a:extLst>
              <a:ext uri="{FF2B5EF4-FFF2-40B4-BE49-F238E27FC236}">
                <a16:creationId xmlns:a16="http://schemas.microsoft.com/office/drawing/2014/main" id="{61D16C58-FD8C-4A99-8E6F-4446FE5DD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68" y="551893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
            <a:extLst>
              <a:ext uri="{FF2B5EF4-FFF2-40B4-BE49-F238E27FC236}">
                <a16:creationId xmlns:a16="http://schemas.microsoft.com/office/drawing/2014/main" id="{40347553-6883-4CBE-A861-181AE3B1DDBE}"/>
              </a:ext>
            </a:extLst>
          </p:cNvPr>
          <p:cNvSpPr txBox="1">
            <a:spLocks noChangeArrowheads="1"/>
          </p:cNvSpPr>
          <p:nvPr/>
        </p:nvSpPr>
        <p:spPr bwMode="auto">
          <a:xfrm>
            <a:off x="883364" y="6155991"/>
            <a:ext cx="419269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I</a:t>
            </a:r>
            <a:r>
              <a:rPr lang="es-PR" altLang="es-PR" sz="2600" b="1" dirty="0">
                <a:solidFill>
                  <a:srgbClr val="26263E"/>
                </a:solidFill>
                <a:latin typeface="Arial" panose="020B0604020202020204" pitchFamily="34" charset="0"/>
                <a:cs typeface="Arial" panose="020B0604020202020204" pitchFamily="34" charset="0"/>
              </a:rPr>
              <a:t>nnovación Disruptiva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7" name="Picture 10" descr="PntBlue1">
            <a:extLst>
              <a:ext uri="{FF2B5EF4-FFF2-40B4-BE49-F238E27FC236}">
                <a16:creationId xmlns:a16="http://schemas.microsoft.com/office/drawing/2014/main" id="{C5781FC6-3322-460F-9169-F5E11BC079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556" y="609499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9">
            <a:extLst>
              <a:ext uri="{FF2B5EF4-FFF2-40B4-BE49-F238E27FC236}">
                <a16:creationId xmlns:a16="http://schemas.microsoft.com/office/drawing/2014/main" id="{5E49511C-54E2-4F0B-9B58-5448501E81D2}"/>
              </a:ext>
            </a:extLst>
          </p:cNvPr>
          <p:cNvSpPr txBox="1">
            <a:spLocks noChangeArrowheads="1"/>
          </p:cNvSpPr>
          <p:nvPr/>
        </p:nvSpPr>
        <p:spPr bwMode="auto">
          <a:xfrm>
            <a:off x="883364" y="4960276"/>
            <a:ext cx="239249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Requisitos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9" name="Picture 10" descr="PntBlue1">
            <a:extLst>
              <a:ext uri="{FF2B5EF4-FFF2-40B4-BE49-F238E27FC236}">
                <a16:creationId xmlns:a16="http://schemas.microsoft.com/office/drawing/2014/main" id="{EC8AE477-5A43-4264-AC13-AD0DED79BC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556" y="494246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9">
            <a:extLst>
              <a:ext uri="{FF2B5EF4-FFF2-40B4-BE49-F238E27FC236}">
                <a16:creationId xmlns:a16="http://schemas.microsoft.com/office/drawing/2014/main" id="{D12651D7-C5BB-46EF-AC16-AA3D40A15941}"/>
              </a:ext>
            </a:extLst>
          </p:cNvPr>
          <p:cNvSpPr txBox="1">
            <a:spLocks noChangeArrowheads="1"/>
          </p:cNvSpPr>
          <p:nvPr/>
        </p:nvSpPr>
        <p:spPr bwMode="auto">
          <a:xfrm>
            <a:off x="877576" y="3808550"/>
            <a:ext cx="686277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VISIÓN Estratégica: </a:t>
            </a:r>
            <a:r>
              <a:rPr lang="es-PR" altLang="es-PR" sz="2600" i="1" dirty="0">
                <a:solidFill>
                  <a:srgbClr val="26263E"/>
                </a:solidFill>
                <a:latin typeface="Arial" panose="020B0604020202020204" pitchFamily="34" charset="0"/>
                <a:cs typeface="Arial" panose="020B0604020202020204" pitchFamily="34" charset="0"/>
              </a:rPr>
              <a:t>para el M-Aprendizaje</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1" name="Picture 10" descr="PntBlue1">
            <a:extLst>
              <a:ext uri="{FF2B5EF4-FFF2-40B4-BE49-F238E27FC236}">
                <a16:creationId xmlns:a16="http://schemas.microsoft.com/office/drawing/2014/main" id="{443A4262-477C-4202-A5E1-CD2805325C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68" y="3790740"/>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65E9708-7E01-466F-AE8A-3A7A3BE84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6754" y="3967617"/>
            <a:ext cx="4999742" cy="2810159"/>
          </a:xfrm>
          <a:prstGeom prst="rect">
            <a:avLst/>
          </a:prstGeom>
          <a:effectLst>
            <a:softEdge rad="635000"/>
          </a:effectLst>
        </p:spPr>
      </p:pic>
    </p:spTree>
    <p:extLst>
      <p:ext uri="{BB962C8B-B14F-4D97-AF65-F5344CB8AC3E}">
        <p14:creationId xmlns:p14="http://schemas.microsoft.com/office/powerpoint/2010/main" val="146437195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76672"/>
            <a:ext cx="2462472" cy="2897026"/>
          </a:xfrm>
          <a:prstGeom prst="rect">
            <a:avLst/>
          </a:prstGeom>
        </p:spPr>
      </p:pic>
      <p:sp>
        <p:nvSpPr>
          <p:cNvPr id="9" name="Title 1"/>
          <p:cNvSpPr>
            <a:spLocks/>
          </p:cNvSpPr>
          <p:nvPr/>
        </p:nvSpPr>
        <p:spPr bwMode="auto">
          <a:xfrm>
            <a:off x="2787289" y="692696"/>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1" name="Title 1"/>
          <p:cNvSpPr>
            <a:spLocks/>
          </p:cNvSpPr>
          <p:nvPr/>
        </p:nvSpPr>
        <p:spPr bwMode="auto">
          <a:xfrm>
            <a:off x="2787290" y="1533017"/>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2" name="Title 5"/>
          <p:cNvSpPr txBox="1">
            <a:spLocks/>
          </p:cNvSpPr>
          <p:nvPr/>
        </p:nvSpPr>
        <p:spPr bwMode="auto">
          <a:xfrm>
            <a:off x="2858008" y="2998862"/>
            <a:ext cx="5803286"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s-PR" altLang="es-PR" sz="2800"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INTREGRA LOS 4 PILARES</a:t>
            </a:r>
            <a:endParaRPr lang="es-PR" altLang="es-PR" sz="28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13" name="Text Box 6"/>
          <p:cNvSpPr txBox="1">
            <a:spLocks noChangeArrowheads="1"/>
          </p:cNvSpPr>
          <p:nvPr/>
        </p:nvSpPr>
        <p:spPr bwMode="auto">
          <a:xfrm>
            <a:off x="462548" y="6020965"/>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pic>
        <p:nvPicPr>
          <p:cNvPr id="14" name="Picture 23"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5098" y="2130946"/>
            <a:ext cx="3069254"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a:spLocks/>
          </p:cNvSpPr>
          <p:nvPr/>
        </p:nvSpPr>
        <p:spPr bwMode="auto">
          <a:xfrm>
            <a:off x="2885099" y="2194446"/>
            <a:ext cx="281707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LOCOMOCIÓN</a:t>
            </a:r>
          </a:p>
        </p:txBody>
      </p:sp>
      <p:sp>
        <p:nvSpPr>
          <p:cNvPr id="16" name="Text Box 2"/>
          <p:cNvSpPr txBox="1">
            <a:spLocks noChangeArrowheads="1"/>
          </p:cNvSpPr>
          <p:nvPr/>
        </p:nvSpPr>
        <p:spPr bwMode="auto">
          <a:xfrm>
            <a:off x="889161" y="3572384"/>
            <a:ext cx="7813357"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800" b="1" dirty="0">
                <a:solidFill>
                  <a:srgbClr val="680068"/>
                </a:solidFill>
                <a:latin typeface="Arial" panose="020B0604020202020204" pitchFamily="34" charset="0"/>
                <a:cs typeface="Arial" panose="020B0604020202020204" pitchFamily="34" charset="0"/>
              </a:rPr>
              <a:t>PILAR 4</a:t>
            </a:r>
            <a:r>
              <a:rPr lang="es-PR" altLang="es-PR" sz="2800" b="1" dirty="0">
                <a:latin typeface="Arial" panose="020B0604020202020204" pitchFamily="34" charset="0"/>
                <a:cs typeface="Arial" panose="020B0604020202020204" pitchFamily="34" charset="0"/>
              </a:rPr>
              <a:t>: </a:t>
            </a:r>
            <a:r>
              <a:rPr lang="es-PR" altLang="es-PR" sz="2800" dirty="0">
                <a:latin typeface="Arial" panose="020B0604020202020204" pitchFamily="34" charset="0"/>
                <a:cs typeface="Arial" panose="020B0604020202020204" pitchFamily="34" charset="0"/>
              </a:rPr>
              <a:t>Los movimientos contralaterales</a:t>
            </a:r>
          </a:p>
          <a:p>
            <a:pPr algn="l">
              <a:lnSpc>
                <a:spcPct val="90000"/>
              </a:lnSpc>
            </a:pPr>
            <a:r>
              <a:rPr lang="es-PR" altLang="es-PR" sz="2800" dirty="0">
                <a:latin typeface="Arial" panose="020B0604020202020204" pitchFamily="34" charset="0"/>
                <a:cs typeface="Arial" panose="020B0604020202020204" pitchFamily="34" charset="0"/>
              </a:rPr>
              <a:t>entre la región superior e inferior del</a:t>
            </a:r>
          </a:p>
          <a:p>
            <a:pPr algn="l">
              <a:lnSpc>
                <a:spcPct val="90000"/>
              </a:lnSpc>
            </a:pPr>
            <a:r>
              <a:rPr lang="es-PR" altLang="es-PR" sz="2800" dirty="0">
                <a:latin typeface="Arial" panose="020B0604020202020204" pitchFamily="34" charset="0"/>
                <a:cs typeface="Arial" panose="020B0604020202020204" pitchFamily="34" charset="0"/>
              </a:rPr>
              <a:t>cuerpo, genera el componente</a:t>
            </a:r>
          </a:p>
          <a:p>
            <a:pPr algn="l">
              <a:lnSpc>
                <a:spcPct val="90000"/>
              </a:lnSpc>
            </a:pPr>
            <a:r>
              <a:rPr lang="es-PR" altLang="es-PR" sz="2800" dirty="0">
                <a:latin typeface="Arial" panose="020B0604020202020204" pitchFamily="34" charset="0"/>
                <a:cs typeface="Arial" panose="020B0604020202020204" pitchFamily="34" charset="0"/>
              </a:rPr>
              <a:t>rotacional (</a:t>
            </a:r>
            <a:r>
              <a:rPr lang="es-PR" altLang="es-PR" sz="2800" i="1" dirty="0">
                <a:solidFill>
                  <a:srgbClr val="68006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rotación</a:t>
            </a:r>
            <a:r>
              <a:rPr lang="es-PR" altLang="es-PR" sz="2800" dirty="0">
                <a:latin typeface="Arial" panose="020B0604020202020204" pitchFamily="34" charset="0"/>
                <a:cs typeface="Arial" panose="020B0604020202020204" pitchFamily="34" charset="0"/>
              </a:rPr>
              <a:t>) de la locomoción lineal,</a:t>
            </a:r>
          </a:p>
          <a:p>
            <a:pPr algn="l">
              <a:lnSpc>
                <a:spcPct val="90000"/>
              </a:lnSpc>
            </a:pPr>
            <a:r>
              <a:rPr lang="en-US" altLang="es-PR" sz="2800" dirty="0">
                <a:latin typeface="Arial" panose="020B0604020202020204" pitchFamily="34" charset="0"/>
                <a:cs typeface="Arial" panose="020B0604020202020204" pitchFamily="34" charset="0"/>
              </a:rPr>
              <a:t>que </a:t>
            </a:r>
            <a:r>
              <a:rPr lang="en-US" altLang="es-PR" sz="2800" dirty="0" err="1">
                <a:latin typeface="Arial" panose="020B0604020202020204" pitchFamily="34" charset="0"/>
                <a:cs typeface="Arial" panose="020B0604020202020204" pitchFamily="34" charset="0"/>
              </a:rPr>
              <a:t>es</a:t>
            </a:r>
            <a:r>
              <a:rPr lang="en-US" altLang="es-PR" sz="2800" dirty="0">
                <a:latin typeface="Arial" panose="020B0604020202020204" pitchFamily="34" charset="0"/>
                <a:cs typeface="Arial" panose="020B0604020202020204" pitchFamily="34" charset="0"/>
              </a:rPr>
              <a:t> fundamental para un </a:t>
            </a:r>
            <a:r>
              <a:rPr lang="en-US" altLang="es-PR" sz="2800" dirty="0" err="1">
                <a:latin typeface="Arial" panose="020B0604020202020204" pitchFamily="34" charset="0"/>
                <a:cs typeface="Arial" panose="020B0604020202020204" pitchFamily="34" charset="0"/>
              </a:rPr>
              <a:t>movimiento</a:t>
            </a:r>
            <a:endParaRPr lang="en-US" altLang="es-PR" sz="2800" dirty="0">
              <a:latin typeface="Arial" panose="020B0604020202020204" pitchFamily="34" charset="0"/>
              <a:cs typeface="Arial" panose="020B0604020202020204" pitchFamily="34" charset="0"/>
            </a:endParaRPr>
          </a:p>
          <a:p>
            <a:pPr algn="l">
              <a:lnSpc>
                <a:spcPct val="90000"/>
              </a:lnSpc>
            </a:pPr>
            <a:r>
              <a:rPr lang="en-US" altLang="es-PR" sz="2800" dirty="0" err="1">
                <a:latin typeface="Arial" panose="020B0604020202020204" pitchFamily="34" charset="0"/>
                <a:cs typeface="Arial" panose="020B0604020202020204" pitchFamily="34" charset="0"/>
              </a:rPr>
              <a:t>hacia</a:t>
            </a:r>
            <a:r>
              <a:rPr lang="en-US" altLang="es-PR" sz="2800" dirty="0">
                <a:latin typeface="Arial" panose="020B0604020202020204" pitchFamily="34" charset="0"/>
                <a:cs typeface="Arial" panose="020B0604020202020204" pitchFamily="34" charset="0"/>
              </a:rPr>
              <a:t> </a:t>
            </a:r>
            <a:r>
              <a:rPr lang="en-US" altLang="es-PR" sz="2800" dirty="0" err="1">
                <a:latin typeface="Arial" panose="020B0604020202020204" pitchFamily="34" charset="0"/>
                <a:cs typeface="Arial" panose="020B0604020202020204" pitchFamily="34" charset="0"/>
              </a:rPr>
              <a:t>alfrente</a:t>
            </a:r>
            <a:r>
              <a:rPr lang="en-US" altLang="es-PR" sz="2800" dirty="0">
                <a:latin typeface="Arial" panose="020B0604020202020204" pitchFamily="34" charset="0"/>
                <a:cs typeface="Arial" panose="020B0604020202020204" pitchFamily="34" charset="0"/>
              </a:rPr>
              <a:t> </a:t>
            </a:r>
            <a:r>
              <a:rPr lang="en-US" altLang="es-PR" sz="2800" dirty="0" err="1">
                <a:latin typeface="Arial" panose="020B0604020202020204" pitchFamily="34" charset="0"/>
                <a:cs typeface="Arial" panose="020B0604020202020204" pitchFamily="34" charset="0"/>
              </a:rPr>
              <a:t>eficiente</a:t>
            </a:r>
            <a:endParaRPr lang="es-PR" altLang="es-PR" sz="2800" b="1" dirty="0">
              <a:latin typeface="Arial" panose="020B0604020202020204" pitchFamily="34" charset="0"/>
              <a:cs typeface="Arial" panose="020B0604020202020204" pitchFamily="34" charset="0"/>
            </a:endParaRPr>
          </a:p>
        </p:txBody>
      </p:sp>
      <p:pic>
        <p:nvPicPr>
          <p:cNvPr id="17"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549" y="3501008"/>
            <a:ext cx="457200" cy="41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47985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548680"/>
            <a:ext cx="2001085" cy="3413616"/>
          </a:xfrm>
          <a:prstGeom prst="rect">
            <a:avLst/>
          </a:prstGeom>
        </p:spPr>
      </p:pic>
      <p:sp>
        <p:nvSpPr>
          <p:cNvPr id="19" name="Title 1"/>
          <p:cNvSpPr>
            <a:spLocks/>
          </p:cNvSpPr>
          <p:nvPr/>
        </p:nvSpPr>
        <p:spPr bwMode="auto">
          <a:xfrm>
            <a:off x="2684653" y="936621"/>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0" name="Title 1"/>
          <p:cNvSpPr>
            <a:spLocks/>
          </p:cNvSpPr>
          <p:nvPr/>
        </p:nvSpPr>
        <p:spPr bwMode="auto">
          <a:xfrm>
            <a:off x="2684654" y="2088749"/>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1" name="Picture 23"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7380" y="2954556"/>
            <a:ext cx="446449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le 1"/>
          <p:cNvSpPr>
            <a:spLocks/>
          </p:cNvSpPr>
          <p:nvPr/>
        </p:nvSpPr>
        <p:spPr bwMode="auto">
          <a:xfrm>
            <a:off x="2899389" y="3018056"/>
            <a:ext cx="4104456"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NIVELES DE CAMBIO</a:t>
            </a:r>
          </a:p>
        </p:txBody>
      </p:sp>
      <p:sp>
        <p:nvSpPr>
          <p:cNvPr id="23" name="Text Box 9"/>
          <p:cNvSpPr txBox="1">
            <a:spLocks noChangeArrowheads="1"/>
          </p:cNvSpPr>
          <p:nvPr/>
        </p:nvSpPr>
        <p:spPr bwMode="auto">
          <a:xfrm>
            <a:off x="462548" y="4014847"/>
            <a:ext cx="8213908"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ts val="5000"/>
              </a:lnSpc>
            </a:pPr>
            <a:r>
              <a:rPr lang="es-ES" altLang="es-PR" sz="3800" dirty="0">
                <a:solidFill>
                  <a:srgbClr val="000000"/>
                </a:solidFill>
                <a:latin typeface="Arial" panose="020B0604020202020204" pitchFamily="34" charset="0"/>
              </a:rPr>
              <a:t>Se refiere a los niveles de cambio en el</a:t>
            </a:r>
          </a:p>
          <a:p>
            <a:pPr algn="ctr" eaLnBrk="0" hangingPunct="0">
              <a:lnSpc>
                <a:spcPts val="5000"/>
              </a:lnSpc>
            </a:pPr>
            <a:r>
              <a:rPr lang="es-ES" altLang="es-PR" sz="3800" i="1" dirty="0">
                <a:solidFill>
                  <a:srgbClr val="FF0000"/>
                </a:solidFill>
                <a:effectLst>
                  <a:outerShdw blurRad="38100" dist="38100" dir="2700000" algn="tl">
                    <a:srgbClr val="000000">
                      <a:alpha val="43137"/>
                    </a:srgbClr>
                  </a:outerShdw>
                </a:effectLst>
                <a:latin typeface="Arial" panose="020B0604020202020204" pitchFamily="34" charset="0"/>
              </a:rPr>
              <a:t>centro de masa</a:t>
            </a:r>
            <a:r>
              <a:rPr lang="es-ES" altLang="es-PR" sz="3800" dirty="0">
                <a:solidFill>
                  <a:srgbClr val="000000"/>
                </a:solidFill>
                <a:latin typeface="Arial" panose="020B0604020202020204" pitchFamily="34" charset="0"/>
              </a:rPr>
              <a:t> del individuo</a:t>
            </a:r>
          </a:p>
        </p:txBody>
      </p:sp>
      <p:sp>
        <p:nvSpPr>
          <p:cNvPr id="24" name="Text Box 6"/>
          <p:cNvSpPr txBox="1">
            <a:spLocks noChangeArrowheads="1"/>
          </p:cNvSpPr>
          <p:nvPr/>
        </p:nvSpPr>
        <p:spPr bwMode="auto">
          <a:xfrm>
            <a:off x="462548" y="6020965"/>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 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Tree>
    <p:extLst>
      <p:ext uri="{BB962C8B-B14F-4D97-AF65-F5344CB8AC3E}">
        <p14:creationId xmlns:p14="http://schemas.microsoft.com/office/powerpoint/2010/main" val="80754127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643124"/>
            <a:ext cx="2097946" cy="3052780"/>
          </a:xfrm>
          <a:prstGeom prst="rect">
            <a:avLst/>
          </a:prstGeom>
        </p:spPr>
      </p:pic>
      <p:sp>
        <p:nvSpPr>
          <p:cNvPr id="9" name="Title 1"/>
          <p:cNvSpPr>
            <a:spLocks/>
          </p:cNvSpPr>
          <p:nvPr/>
        </p:nvSpPr>
        <p:spPr bwMode="auto">
          <a:xfrm>
            <a:off x="2599959" y="643124"/>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1" name="Title 1"/>
          <p:cNvSpPr>
            <a:spLocks/>
          </p:cNvSpPr>
          <p:nvPr/>
        </p:nvSpPr>
        <p:spPr bwMode="auto">
          <a:xfrm>
            <a:off x="2599960" y="1483445"/>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PILARES</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2" name="Picture 23"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2686" y="2012987"/>
            <a:ext cx="5400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p:cNvSpPr>
          <p:nvPr/>
        </p:nvSpPr>
        <p:spPr bwMode="auto">
          <a:xfrm>
            <a:off x="2742686" y="2076487"/>
            <a:ext cx="518586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LOCOMOCIÓN Y POSTURA</a:t>
            </a:r>
          </a:p>
        </p:txBody>
      </p:sp>
      <p:sp>
        <p:nvSpPr>
          <p:cNvPr id="14" name="Text Box 9"/>
          <p:cNvSpPr txBox="1">
            <a:spLocks noChangeArrowheads="1"/>
          </p:cNvSpPr>
          <p:nvPr/>
        </p:nvSpPr>
        <p:spPr bwMode="auto">
          <a:xfrm>
            <a:off x="539552" y="3695904"/>
            <a:ext cx="7920880" cy="210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ts val="4000"/>
              </a:lnSpc>
            </a:pPr>
            <a:r>
              <a:rPr lang="es-ES" altLang="es-PR" sz="3200" dirty="0">
                <a:solidFill>
                  <a:srgbClr val="000000"/>
                </a:solidFill>
                <a:latin typeface="Arial" panose="020B0604020202020204" pitchFamily="34" charset="0"/>
              </a:rPr>
              <a:t>La locomoción ocurre en una sola pierna a la vez, creando una estructura que transfiere fuerzas desde el suelo hacia el resto del cuerpo</a:t>
            </a:r>
          </a:p>
        </p:txBody>
      </p:sp>
      <p:sp>
        <p:nvSpPr>
          <p:cNvPr id="15" name="Title 5"/>
          <p:cNvSpPr txBox="1">
            <a:spLocks/>
          </p:cNvSpPr>
          <p:nvPr/>
        </p:nvSpPr>
        <p:spPr bwMode="auto">
          <a:xfrm>
            <a:off x="2595756" y="3070870"/>
            <a:ext cx="6267610"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s-PR" altLang="es-PR" sz="2200"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LOCOMOCIÓN EN UNA SOLA PIERNA:</a:t>
            </a:r>
          </a:p>
          <a:p>
            <a:pPr algn="l" eaLnBrk="1" hangingPunct="1">
              <a:lnSpc>
                <a:spcPct val="90000"/>
              </a:lnSpc>
            </a:pPr>
            <a:r>
              <a:rPr lang="en-US" altLang="es-PR" sz="2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Los 7 </a:t>
            </a:r>
            <a:r>
              <a:rPr lang="en-US" altLang="es-PR" sz="2200" i="1" dirty="0" err="1">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Fotogramas</a:t>
            </a:r>
            <a:endParaRPr lang="es-PR" altLang="es-PR" sz="2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16" name="Text Box 6"/>
          <p:cNvSpPr txBox="1">
            <a:spLocks noChangeArrowheads="1"/>
          </p:cNvSpPr>
          <p:nvPr/>
        </p:nvSpPr>
        <p:spPr bwMode="auto">
          <a:xfrm>
            <a:off x="462548" y="6021288"/>
            <a:ext cx="8357924"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Functional Training: Exercises and Programming for Training &amp; Performance</a:t>
            </a:r>
            <a:r>
              <a:rPr lang="en-US" altLang="es-PR" sz="1200" b="0" dirty="0">
                <a:latin typeface="Times New Roman" pitchFamily="18" charset="0"/>
              </a:rPr>
              <a:t>. (pp. 13-14), </a:t>
            </a:r>
            <a:r>
              <a:rPr lang="en-US" altLang="es-PR" sz="1200" b="0" dirty="0" err="1">
                <a:latin typeface="Times New Roman" pitchFamily="18" charset="0"/>
              </a:rPr>
              <a:t>por</a:t>
            </a:r>
            <a:r>
              <a:rPr lang="en-US" altLang="es-PR" sz="1200" b="0" dirty="0">
                <a:latin typeface="Times New Roman" panose="02020603050405020304" pitchFamily="18" charset="0"/>
                <a:cs typeface="Times New Roman" panose="02020603050405020304" pitchFamily="18" charset="0"/>
              </a:rPr>
              <a:t> J. C</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Santana</a:t>
            </a:r>
            <a:r>
              <a:rPr lang="en-US" altLang="es-PR" sz="1200" b="0" dirty="0">
                <a:latin typeface="Times New Roman" pitchFamily="18" charset="0"/>
              </a:rPr>
              <a:t>, 2016,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2016 </a:t>
            </a:r>
            <a:r>
              <a:rPr lang="en-US" altLang="es-PR" sz="1200" b="0" dirty="0" err="1">
                <a:latin typeface="Times New Roman" pitchFamily="18" charset="0"/>
              </a:rPr>
              <a:t>por</a:t>
            </a:r>
            <a:r>
              <a:rPr lang="en-US" altLang="es-PR" sz="1200" b="0" dirty="0">
                <a:latin typeface="Times New Roman" pitchFamily="18" charset="0"/>
              </a:rPr>
              <a:t> Juan Carlos Santana</a:t>
            </a:r>
          </a:p>
        </p:txBody>
      </p:sp>
    </p:spTree>
    <p:extLst>
      <p:ext uri="{BB962C8B-B14F-4D97-AF65-F5344CB8AC3E}">
        <p14:creationId xmlns:p14="http://schemas.microsoft.com/office/powerpoint/2010/main" val="339777712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3" y="652774"/>
            <a:ext cx="2196490" cy="2128155"/>
          </a:xfrm>
          <a:prstGeom prst="rect">
            <a:avLst/>
          </a:prstGeom>
        </p:spPr>
      </p:pic>
      <p:sp>
        <p:nvSpPr>
          <p:cNvPr id="17" name="Text Box 6"/>
          <p:cNvSpPr txBox="1">
            <a:spLocks noChangeArrowheads="1"/>
          </p:cNvSpPr>
          <p:nvPr/>
        </p:nvSpPr>
        <p:spPr bwMode="auto">
          <a:xfrm>
            <a:off x="323528" y="5876925"/>
            <a:ext cx="8676133" cy="647700"/>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_tradnl" altLang="es-PR" sz="1200" i="1" dirty="0">
                <a:latin typeface="Times New Roman" panose="02020603050405020304" pitchFamily="18" charset="0"/>
                <a:cs typeface="Times New Roman" panose="02020603050405020304" pitchFamily="18" charset="0"/>
              </a:rPr>
              <a:t>NOTA</a:t>
            </a:r>
            <a:r>
              <a:rPr lang="es-ES_tradnl" altLang="es-PR" sz="1200" dirty="0">
                <a:latin typeface="Times New Roman" panose="02020603050405020304" pitchFamily="18" charset="0"/>
                <a:cs typeface="Times New Roman" panose="02020603050405020304" pitchFamily="18" charset="0"/>
              </a:rPr>
              <a:t>.</a:t>
            </a:r>
            <a:r>
              <a:rPr lang="es-ES_tradnl" altLang="es-PR" sz="1200" b="0" dirty="0">
                <a:latin typeface="Times New Roman" panose="02020603050405020304" pitchFamily="18" charset="0"/>
                <a:cs typeface="Times New Roman" panose="02020603050405020304" pitchFamily="18" charset="0"/>
              </a:rPr>
              <a:t> Reproducido de: ¨Essentials of </a:t>
            </a:r>
            <a:r>
              <a:rPr lang="es-ES_tradnl" altLang="es-PR" sz="1200" b="0" dirty="0" err="1">
                <a:latin typeface="Times New Roman" panose="02020603050405020304" pitchFamily="18" charset="0"/>
                <a:cs typeface="Times New Roman" panose="02020603050405020304" pitchFamily="18" charset="0"/>
              </a:rPr>
              <a:t>Integrated</a:t>
            </a:r>
            <a:r>
              <a:rPr lang="es-ES_tradnl" altLang="es-PR" sz="1200" b="0" dirty="0">
                <a:latin typeface="Times New Roman" panose="02020603050405020304" pitchFamily="18" charset="0"/>
                <a:cs typeface="Times New Roman" panose="02020603050405020304" pitchFamily="18" charset="0"/>
              </a:rPr>
              <a:t> Training,¨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En </a:t>
            </a:r>
            <a:r>
              <a:rPr lang="es-ES_tradnl" altLang="es-PR" sz="1200" i="1" dirty="0">
                <a:latin typeface="Times New Roman" panose="02020603050405020304" pitchFamily="18" charset="0"/>
                <a:cs typeface="Times New Roman" panose="02020603050405020304" pitchFamily="18" charset="0"/>
              </a:rPr>
              <a:t>NASM Essentials of </a:t>
            </a:r>
            <a:r>
              <a:rPr lang="es-ES_tradnl" altLang="es-PR" sz="1200" i="1" dirty="0" err="1">
                <a:latin typeface="Times New Roman" panose="02020603050405020304" pitchFamily="18" charset="0"/>
                <a:cs typeface="Times New Roman" panose="02020603050405020304" pitchFamily="18" charset="0"/>
              </a:rPr>
              <a:t>Sports</a:t>
            </a:r>
            <a:r>
              <a:rPr lang="es-ES_tradnl" altLang="es-PR" sz="1200" i="1" dirty="0">
                <a:latin typeface="Times New Roman" panose="02020603050405020304" pitchFamily="18" charset="0"/>
                <a:cs typeface="Times New Roman" panose="02020603050405020304" pitchFamily="18" charset="0"/>
              </a:rPr>
              <a:t> Performance Training</a:t>
            </a:r>
            <a:r>
              <a:rPr lang="es-ES_tradnl" altLang="es-PR" sz="1200" b="0" dirty="0">
                <a:latin typeface="Times New Roman" panose="02020603050405020304" pitchFamily="18" charset="0"/>
                <a:cs typeface="Times New Roman" panose="02020603050405020304" pitchFamily="18" charset="0"/>
              </a:rPr>
              <a:t>. (p. 6),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(Eds.), 2015, Burlington, MA: Jones &amp; Bartlett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Copyright 2015 por: </a:t>
            </a:r>
            <a:r>
              <a:rPr lang="es-ES_tradnl" altLang="es-PR" sz="1200" b="0" dirty="0" err="1">
                <a:latin typeface="Times New Roman" panose="02020603050405020304" pitchFamily="18" charset="0"/>
                <a:cs typeface="Times New Roman" panose="02020603050405020304" pitchFamily="18" charset="0"/>
              </a:rPr>
              <a:t>National</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Academy</a:t>
            </a:r>
            <a:r>
              <a:rPr lang="es-ES_tradnl" altLang="es-PR" sz="1200" b="0" dirty="0">
                <a:latin typeface="Times New Roman" panose="02020603050405020304" pitchFamily="18" charset="0"/>
                <a:cs typeface="Times New Roman" panose="02020603050405020304" pitchFamily="18" charset="0"/>
              </a:rPr>
              <a:t> of </a:t>
            </a:r>
            <a:r>
              <a:rPr lang="es-ES_tradnl" altLang="es-PR" sz="1200" b="0" dirty="0" err="1">
                <a:latin typeface="Times New Roman" panose="02020603050405020304" pitchFamily="18" charset="0"/>
                <a:cs typeface="Times New Roman" panose="02020603050405020304" pitchFamily="18" charset="0"/>
              </a:rPr>
              <a:t>Sports</a:t>
            </a:r>
            <a:r>
              <a:rPr lang="es-ES_tradnl" altLang="es-PR" sz="1200" b="0" dirty="0">
                <a:latin typeface="Times New Roman" panose="02020603050405020304" pitchFamily="18" charset="0"/>
                <a:cs typeface="Times New Roman" panose="02020603050405020304" pitchFamily="18" charset="0"/>
              </a:rPr>
              <a:t> Medicine, </a:t>
            </a:r>
            <a:r>
              <a:rPr lang="es-ES_tradnl" altLang="es-PR" sz="1200" b="0" dirty="0" err="1">
                <a:latin typeface="Times New Roman" panose="02020603050405020304" pitchFamily="18" charset="0"/>
                <a:cs typeface="Times New Roman" panose="02020603050405020304" pitchFamily="18" charset="0"/>
              </a:rPr>
              <a:t>an</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Ascend</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Company. </a:t>
            </a:r>
            <a:endParaRPr lang="en-US" altLang="es-PR" sz="1200" b="0" dirty="0">
              <a:latin typeface="Times New Roman" panose="02020603050405020304" pitchFamily="18" charset="0"/>
              <a:cs typeface="Times New Roman" panose="02020603050405020304" pitchFamily="18" charset="0"/>
            </a:endParaRPr>
          </a:p>
        </p:txBody>
      </p:sp>
      <p:sp>
        <p:nvSpPr>
          <p:cNvPr id="18" name="Text Box 9"/>
          <p:cNvSpPr txBox="1">
            <a:spLocks noChangeArrowheads="1"/>
          </p:cNvSpPr>
          <p:nvPr/>
        </p:nvSpPr>
        <p:spPr bwMode="auto">
          <a:xfrm>
            <a:off x="360363" y="2819638"/>
            <a:ext cx="8316093" cy="291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ts val="4400"/>
              </a:lnSpc>
            </a:pPr>
            <a:r>
              <a:rPr lang="es-ES" altLang="es-PR" sz="4000" dirty="0">
                <a:solidFill>
                  <a:srgbClr val="000000"/>
                </a:solidFill>
                <a:latin typeface="Arial" panose="020B0604020202020204" pitchFamily="34" charset="0"/>
              </a:rPr>
              <a:t>Los músculos trabajan </a:t>
            </a:r>
            <a:r>
              <a:rPr lang="es-ES" altLang="es-PR" sz="4000" dirty="0" err="1">
                <a:solidFill>
                  <a:srgbClr val="000000"/>
                </a:solidFill>
                <a:latin typeface="Arial" panose="020B0604020202020204" pitchFamily="34" charset="0"/>
              </a:rPr>
              <a:t>eccéntricamente</a:t>
            </a:r>
            <a:r>
              <a:rPr lang="es-ES" altLang="es-PR" sz="4000" dirty="0">
                <a:solidFill>
                  <a:srgbClr val="000000"/>
                </a:solidFill>
                <a:latin typeface="Arial" panose="020B0604020202020204" pitchFamily="34" charset="0"/>
              </a:rPr>
              <a:t>, isométricamente y concéntricamente bajo los tres planos de movimiento</a:t>
            </a:r>
            <a:endParaRPr lang="es-ES" altLang="es-PR" sz="3600" dirty="0">
              <a:solidFill>
                <a:srgbClr val="000000"/>
              </a:solidFill>
              <a:latin typeface="Arial" panose="020B0604020202020204" pitchFamily="34" charset="0"/>
            </a:endParaRPr>
          </a:p>
        </p:txBody>
      </p:sp>
      <p:sp>
        <p:nvSpPr>
          <p:cNvPr id="19" name="Title 1"/>
          <p:cNvSpPr>
            <a:spLocks/>
          </p:cNvSpPr>
          <p:nvPr/>
        </p:nvSpPr>
        <p:spPr bwMode="auto">
          <a:xfrm>
            <a:off x="2699792" y="571116"/>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20" name="Title 1"/>
          <p:cNvSpPr>
            <a:spLocks/>
          </p:cNvSpPr>
          <p:nvPr/>
        </p:nvSpPr>
        <p:spPr bwMode="auto">
          <a:xfrm>
            <a:off x="2699793" y="1363204"/>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PRINCIPIOS</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1" name="Picture 23"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1844824"/>
            <a:ext cx="5759698" cy="93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le 1"/>
          <p:cNvSpPr>
            <a:spLocks/>
          </p:cNvSpPr>
          <p:nvPr/>
        </p:nvSpPr>
        <p:spPr bwMode="auto">
          <a:xfrm>
            <a:off x="3141513" y="1988841"/>
            <a:ext cx="5102895" cy="72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ts val="25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b="0" i="1" dirty="0">
                <a:solidFill>
                  <a:srgbClr val="484876"/>
                </a:solidFill>
                <a:effectLst>
                  <a:outerShdw blurRad="38100" dist="38100" dir="2700000" algn="tl">
                    <a:srgbClr val="C0C0C0"/>
                  </a:outerShdw>
                </a:effectLst>
                <a:latin typeface="Arial Black" pitchFamily="34" charset="0"/>
                <a:cs typeface="Arial" charset="0"/>
              </a:rPr>
              <a:t>ENTRENANDO PARA LA</a:t>
            </a:r>
          </a:p>
          <a:p>
            <a:pPr algn="ctr">
              <a:lnSpc>
                <a:spcPts val="2500"/>
              </a:lnSpc>
            </a:pPr>
            <a:r>
              <a:rPr lang="es-PR" altLang="es-PR" sz="2300" b="0" i="1" dirty="0">
                <a:solidFill>
                  <a:srgbClr val="484876"/>
                </a:solidFill>
                <a:effectLst>
                  <a:outerShdw blurRad="38100" dist="38100" dir="2700000" algn="tl">
                    <a:srgbClr val="C0C0C0"/>
                  </a:outerShdw>
                </a:effectLst>
                <a:latin typeface="Arial Black" pitchFamily="34" charset="0"/>
                <a:cs typeface="Arial" charset="0"/>
              </a:rPr>
              <a:t>FUNCIÓN MUSCULAR ÓPTIMA</a:t>
            </a:r>
          </a:p>
        </p:txBody>
      </p:sp>
    </p:spTree>
    <p:extLst>
      <p:ext uri="{BB962C8B-B14F-4D97-AF65-F5344CB8AC3E}">
        <p14:creationId xmlns:p14="http://schemas.microsoft.com/office/powerpoint/2010/main" val="190966770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13" y="643124"/>
            <a:ext cx="2591194" cy="2295995"/>
          </a:xfrm>
          <a:prstGeom prst="rect">
            <a:avLst/>
          </a:prstGeom>
        </p:spPr>
      </p:pic>
      <p:sp>
        <p:nvSpPr>
          <p:cNvPr id="9" name="Text Box 6"/>
          <p:cNvSpPr txBox="1">
            <a:spLocks noChangeArrowheads="1"/>
          </p:cNvSpPr>
          <p:nvPr/>
        </p:nvSpPr>
        <p:spPr bwMode="auto">
          <a:xfrm>
            <a:off x="323528" y="5876925"/>
            <a:ext cx="8676133" cy="647700"/>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_tradnl" altLang="es-PR" sz="1200" i="1" dirty="0">
                <a:latin typeface="Times New Roman" panose="02020603050405020304" pitchFamily="18" charset="0"/>
                <a:cs typeface="Times New Roman" panose="02020603050405020304" pitchFamily="18" charset="0"/>
              </a:rPr>
              <a:t>NOTA</a:t>
            </a:r>
            <a:r>
              <a:rPr lang="es-ES_tradnl" altLang="es-PR" sz="1200" dirty="0">
                <a:latin typeface="Times New Roman" panose="02020603050405020304" pitchFamily="18" charset="0"/>
                <a:cs typeface="Times New Roman" panose="02020603050405020304" pitchFamily="18" charset="0"/>
              </a:rPr>
              <a:t>.</a:t>
            </a:r>
            <a:r>
              <a:rPr lang="es-ES_tradnl" altLang="es-PR" sz="1200" b="0" dirty="0">
                <a:latin typeface="Times New Roman" panose="02020603050405020304" pitchFamily="18" charset="0"/>
                <a:cs typeface="Times New Roman" panose="02020603050405020304" pitchFamily="18" charset="0"/>
              </a:rPr>
              <a:t> Reproducido de: ¨Essentials of </a:t>
            </a:r>
            <a:r>
              <a:rPr lang="es-ES_tradnl" altLang="es-PR" sz="1200" b="0" dirty="0" err="1">
                <a:latin typeface="Times New Roman" panose="02020603050405020304" pitchFamily="18" charset="0"/>
                <a:cs typeface="Times New Roman" panose="02020603050405020304" pitchFamily="18" charset="0"/>
              </a:rPr>
              <a:t>Integrated</a:t>
            </a:r>
            <a:r>
              <a:rPr lang="es-ES_tradnl" altLang="es-PR" sz="1200" b="0" dirty="0">
                <a:latin typeface="Times New Roman" panose="02020603050405020304" pitchFamily="18" charset="0"/>
                <a:cs typeface="Times New Roman" panose="02020603050405020304" pitchFamily="18" charset="0"/>
              </a:rPr>
              <a:t> Training,¨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En </a:t>
            </a:r>
            <a:r>
              <a:rPr lang="es-ES_tradnl" altLang="es-PR" sz="1200" i="1" dirty="0">
                <a:latin typeface="Times New Roman" panose="02020603050405020304" pitchFamily="18" charset="0"/>
                <a:cs typeface="Times New Roman" panose="02020603050405020304" pitchFamily="18" charset="0"/>
              </a:rPr>
              <a:t>NASM Essentials of </a:t>
            </a:r>
            <a:r>
              <a:rPr lang="es-ES_tradnl" altLang="es-PR" sz="1200" i="1" dirty="0" err="1">
                <a:latin typeface="Times New Roman" panose="02020603050405020304" pitchFamily="18" charset="0"/>
                <a:cs typeface="Times New Roman" panose="02020603050405020304" pitchFamily="18" charset="0"/>
              </a:rPr>
              <a:t>Sports</a:t>
            </a:r>
            <a:r>
              <a:rPr lang="es-ES_tradnl" altLang="es-PR" sz="1200" i="1" dirty="0">
                <a:latin typeface="Times New Roman" panose="02020603050405020304" pitchFamily="18" charset="0"/>
                <a:cs typeface="Times New Roman" panose="02020603050405020304" pitchFamily="18" charset="0"/>
              </a:rPr>
              <a:t> Performance Training</a:t>
            </a:r>
            <a:r>
              <a:rPr lang="es-ES_tradnl" altLang="es-PR" sz="1200" b="0" dirty="0">
                <a:latin typeface="Times New Roman" panose="02020603050405020304" pitchFamily="18" charset="0"/>
                <a:cs typeface="Times New Roman" panose="02020603050405020304" pitchFamily="18" charset="0"/>
              </a:rPr>
              <a:t>. (p. 6),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(Eds.), 2015, Burlington, MA: Jones &amp; Bartlett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Copyright 2015 por: </a:t>
            </a:r>
            <a:r>
              <a:rPr lang="es-ES_tradnl" altLang="es-PR" sz="1200" b="0" dirty="0" err="1">
                <a:latin typeface="Times New Roman" panose="02020603050405020304" pitchFamily="18" charset="0"/>
                <a:cs typeface="Times New Roman" panose="02020603050405020304" pitchFamily="18" charset="0"/>
              </a:rPr>
              <a:t>National</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Academy</a:t>
            </a:r>
            <a:r>
              <a:rPr lang="es-ES_tradnl" altLang="es-PR" sz="1200" b="0" dirty="0">
                <a:latin typeface="Times New Roman" panose="02020603050405020304" pitchFamily="18" charset="0"/>
                <a:cs typeface="Times New Roman" panose="02020603050405020304" pitchFamily="18" charset="0"/>
              </a:rPr>
              <a:t> of </a:t>
            </a:r>
            <a:r>
              <a:rPr lang="es-ES_tradnl" altLang="es-PR" sz="1200" b="0" dirty="0" err="1">
                <a:latin typeface="Times New Roman" panose="02020603050405020304" pitchFamily="18" charset="0"/>
                <a:cs typeface="Times New Roman" panose="02020603050405020304" pitchFamily="18" charset="0"/>
              </a:rPr>
              <a:t>Sports</a:t>
            </a:r>
            <a:r>
              <a:rPr lang="es-ES_tradnl" altLang="es-PR" sz="1200" b="0" dirty="0">
                <a:latin typeface="Times New Roman" panose="02020603050405020304" pitchFamily="18" charset="0"/>
                <a:cs typeface="Times New Roman" panose="02020603050405020304" pitchFamily="18" charset="0"/>
              </a:rPr>
              <a:t> Medicine, </a:t>
            </a:r>
            <a:r>
              <a:rPr lang="es-ES_tradnl" altLang="es-PR" sz="1200" b="0" dirty="0" err="1">
                <a:latin typeface="Times New Roman" panose="02020603050405020304" pitchFamily="18" charset="0"/>
                <a:cs typeface="Times New Roman" panose="02020603050405020304" pitchFamily="18" charset="0"/>
              </a:rPr>
              <a:t>an</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Ascend</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Company. </a:t>
            </a:r>
            <a:endParaRPr lang="en-US" altLang="es-PR" sz="1200" b="0" dirty="0">
              <a:latin typeface="Times New Roman" panose="02020603050405020304" pitchFamily="18" charset="0"/>
              <a:cs typeface="Times New Roman" panose="02020603050405020304" pitchFamily="18" charset="0"/>
            </a:endParaRPr>
          </a:p>
        </p:txBody>
      </p:sp>
      <p:sp>
        <p:nvSpPr>
          <p:cNvPr id="11" name="Text Box 9"/>
          <p:cNvSpPr txBox="1">
            <a:spLocks noChangeArrowheads="1"/>
          </p:cNvSpPr>
          <p:nvPr/>
        </p:nvSpPr>
        <p:spPr bwMode="auto">
          <a:xfrm>
            <a:off x="360363" y="2990069"/>
            <a:ext cx="8316093" cy="274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ts val="3500"/>
              </a:lnSpc>
            </a:pPr>
            <a:r>
              <a:rPr lang="es-ES" altLang="es-PR" sz="2400" dirty="0">
                <a:solidFill>
                  <a:srgbClr val="000000"/>
                </a:solidFill>
                <a:latin typeface="Arial" panose="020B0604020202020204" pitchFamily="34" charset="0"/>
              </a:rPr>
              <a:t>El movimiento es un evento complejo regulado por el sistema nervioso central, el cual ejecuta patrones de movimientos pre-programados que pueden ser modificados en respuesta a la gravedad, fuerzas de reacciones contra el suelo y el </a:t>
            </a:r>
            <a:r>
              <a:rPr lang="es-ES" altLang="es-PR" sz="2400" dirty="0" err="1">
                <a:solidFill>
                  <a:srgbClr val="000000"/>
                </a:solidFill>
                <a:latin typeface="Arial" panose="020B0604020202020204" pitchFamily="34" charset="0"/>
              </a:rPr>
              <a:t>momentum</a:t>
            </a:r>
            <a:r>
              <a:rPr lang="es-ES" altLang="es-PR" sz="2400" dirty="0">
                <a:solidFill>
                  <a:srgbClr val="000000"/>
                </a:solidFill>
                <a:latin typeface="Arial" panose="020B0604020202020204" pitchFamily="34" charset="0"/>
              </a:rPr>
              <a:t>, que deben ser entrenados correspondientemente</a:t>
            </a:r>
            <a:endParaRPr lang="es-ES" altLang="es-PR" dirty="0">
              <a:solidFill>
                <a:srgbClr val="000000"/>
              </a:solidFill>
              <a:latin typeface="Arial" panose="020B0604020202020204" pitchFamily="34" charset="0"/>
            </a:endParaRPr>
          </a:p>
        </p:txBody>
      </p:sp>
      <p:sp>
        <p:nvSpPr>
          <p:cNvPr id="12" name="Title 1"/>
          <p:cNvSpPr>
            <a:spLocks/>
          </p:cNvSpPr>
          <p:nvPr/>
        </p:nvSpPr>
        <p:spPr bwMode="auto">
          <a:xfrm>
            <a:off x="2773089" y="643124"/>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3" name="Title 1"/>
          <p:cNvSpPr>
            <a:spLocks/>
          </p:cNvSpPr>
          <p:nvPr/>
        </p:nvSpPr>
        <p:spPr bwMode="auto">
          <a:xfrm>
            <a:off x="2773090" y="1435212"/>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PRINCIPIOS</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14" name="Picture 23"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510" y="1988839"/>
            <a:ext cx="5759698" cy="93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a:spLocks/>
          </p:cNvSpPr>
          <p:nvPr/>
        </p:nvSpPr>
        <p:spPr bwMode="auto">
          <a:xfrm>
            <a:off x="3214810" y="2132856"/>
            <a:ext cx="5102895" cy="72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ts val="25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b="0" i="1" dirty="0">
                <a:solidFill>
                  <a:srgbClr val="484876"/>
                </a:solidFill>
                <a:effectLst>
                  <a:outerShdw blurRad="38100" dist="38100" dir="2700000" algn="tl">
                    <a:srgbClr val="C0C0C0"/>
                  </a:outerShdw>
                </a:effectLst>
                <a:latin typeface="Arial Black" pitchFamily="34" charset="0"/>
                <a:cs typeface="Arial" charset="0"/>
              </a:rPr>
              <a:t>ENTRENANDO PARA LA</a:t>
            </a:r>
          </a:p>
          <a:p>
            <a:pPr algn="ctr">
              <a:lnSpc>
                <a:spcPts val="2500"/>
              </a:lnSpc>
            </a:pPr>
            <a:r>
              <a:rPr lang="es-PR" altLang="es-PR" sz="2300" b="0" i="1" dirty="0">
                <a:solidFill>
                  <a:srgbClr val="484876"/>
                </a:solidFill>
                <a:effectLst>
                  <a:outerShdw blurRad="38100" dist="38100" dir="2700000" algn="tl">
                    <a:srgbClr val="C0C0C0"/>
                  </a:outerShdw>
                </a:effectLst>
                <a:latin typeface="Arial Black" pitchFamily="34" charset="0"/>
                <a:cs typeface="Arial" charset="0"/>
              </a:rPr>
              <a:t>FUNCIÓN MUSCULAR ÓPTIMA</a:t>
            </a:r>
          </a:p>
        </p:txBody>
      </p:sp>
    </p:spTree>
    <p:extLst>
      <p:ext uri="{BB962C8B-B14F-4D97-AF65-F5344CB8AC3E}">
        <p14:creationId xmlns:p14="http://schemas.microsoft.com/office/powerpoint/2010/main" val="193877326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63" y="944352"/>
            <a:ext cx="3458033" cy="5220952"/>
          </a:xfrm>
          <a:prstGeom prst="rect">
            <a:avLst/>
          </a:prstGeom>
        </p:spPr>
      </p:pic>
      <p:sp>
        <p:nvSpPr>
          <p:cNvPr id="3" name="Title 1"/>
          <p:cNvSpPr>
            <a:spLocks/>
          </p:cNvSpPr>
          <p:nvPr/>
        </p:nvSpPr>
        <p:spPr bwMode="auto">
          <a:xfrm>
            <a:off x="3491880" y="692696"/>
            <a:ext cx="561662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PRUEBAS DE APTITUD FÍSICA: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AUTENTICIDAD CIENTÍFICA</a:t>
            </a:r>
          </a:p>
        </p:txBody>
      </p:sp>
      <p:sp>
        <p:nvSpPr>
          <p:cNvPr id="4" name="Title 1"/>
          <p:cNvSpPr>
            <a:spLocks/>
          </p:cNvSpPr>
          <p:nvPr/>
        </p:nvSpPr>
        <p:spPr bwMode="auto">
          <a:xfrm>
            <a:off x="3491880" y="1699567"/>
            <a:ext cx="52197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4400" b="0" dirty="0">
                <a:solidFill>
                  <a:srgbClr val="484876"/>
                </a:solidFill>
                <a:effectLst>
                  <a:outerShdw blurRad="38100" dist="38100" dir="2700000" algn="tl">
                    <a:srgbClr val="C0C0C0"/>
                  </a:outerShdw>
                </a:effectLst>
                <a:latin typeface="Arial Black" pitchFamily="34" charset="0"/>
                <a:cs typeface="Arial" charset="0"/>
              </a:rPr>
              <a:t>OBJETIVIDAD</a:t>
            </a:r>
            <a:endParaRPr lang="es-PR" altLang="es-PR" sz="4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5" name="Rectangle 4"/>
          <p:cNvSpPr>
            <a:spLocks noChangeArrowheads="1"/>
          </p:cNvSpPr>
          <p:nvPr/>
        </p:nvSpPr>
        <p:spPr bwMode="auto">
          <a:xfrm>
            <a:off x="3491880" y="2349078"/>
            <a:ext cx="547260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5400" b="1" dirty="0">
                <a:latin typeface="Arial" charset="0"/>
                <a:cs typeface="Arial" charset="0"/>
              </a:rPr>
              <a:t>Dos o </a:t>
            </a:r>
            <a:r>
              <a:rPr lang="en-US" altLang="es-PR" sz="5400" b="1" dirty="0" err="1">
                <a:latin typeface="Arial" charset="0"/>
                <a:cs typeface="Arial" charset="0"/>
              </a:rPr>
              <a:t>más</a:t>
            </a:r>
            <a:endParaRPr lang="en-US" altLang="es-PR" sz="5400" b="1" dirty="0">
              <a:latin typeface="Arial" charset="0"/>
              <a:cs typeface="Arial" charset="0"/>
            </a:endParaRPr>
          </a:p>
          <a:p>
            <a:pPr eaLnBrk="0" hangingPunct="0">
              <a:spcBef>
                <a:spcPct val="20000"/>
              </a:spcBef>
            </a:pPr>
            <a:r>
              <a:rPr lang="en-US" altLang="es-PR" sz="5400" b="1" dirty="0" err="1">
                <a:latin typeface="Arial" charset="0"/>
                <a:cs typeface="Arial" charset="0"/>
              </a:rPr>
              <a:t>evaluadores</a:t>
            </a:r>
            <a:r>
              <a:rPr lang="en-US" altLang="es-PR" sz="5400" b="1" dirty="0">
                <a:latin typeface="Arial" charset="0"/>
                <a:cs typeface="Arial" charset="0"/>
              </a:rPr>
              <a:t> se</a:t>
            </a:r>
          </a:p>
          <a:p>
            <a:pPr eaLnBrk="0" hangingPunct="0">
              <a:spcBef>
                <a:spcPct val="20000"/>
              </a:spcBef>
            </a:pPr>
            <a:r>
              <a:rPr lang="en-US" altLang="es-PR" sz="5400" b="1" dirty="0" err="1">
                <a:latin typeface="Arial" charset="0"/>
                <a:cs typeface="Arial" charset="0"/>
              </a:rPr>
              <a:t>encuentran</a:t>
            </a:r>
            <a:endParaRPr lang="en-US" altLang="es-PR" sz="5400" b="1" dirty="0">
              <a:latin typeface="Arial" charset="0"/>
              <a:cs typeface="Arial" charset="0"/>
            </a:endParaRPr>
          </a:p>
          <a:p>
            <a:pPr eaLnBrk="0" hangingPunct="0">
              <a:spcBef>
                <a:spcPct val="20000"/>
              </a:spcBef>
            </a:pPr>
            <a:r>
              <a:rPr lang="en-US" altLang="es-PR" sz="5400" b="1" dirty="0" err="1">
                <a:latin typeface="Arial" charset="0"/>
                <a:cs typeface="Arial" charset="0"/>
              </a:rPr>
              <a:t>involucrados</a:t>
            </a:r>
            <a:endParaRPr lang="en-US" altLang="es-PR" sz="5400" b="1" i="1" dirty="0">
              <a:solidFill>
                <a:srgbClr val="660033"/>
              </a:solidFill>
              <a:effectLst>
                <a:outerShdw blurRad="38100" dist="38100" dir="2700000" algn="tl">
                  <a:srgbClr val="C0C0C0"/>
                </a:outerShdw>
              </a:effectLst>
              <a:latin typeface="Arial Black" pitchFamily="34" charset="0"/>
              <a:cs typeface="Arial" charset="0"/>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24744"/>
            <a:ext cx="3091547" cy="4832763"/>
          </a:xfrm>
          <a:prstGeom prst="rect">
            <a:avLst/>
          </a:prstGeom>
        </p:spPr>
      </p:pic>
      <p:sp>
        <p:nvSpPr>
          <p:cNvPr id="3" name="Title 1"/>
          <p:cNvSpPr>
            <a:spLocks/>
          </p:cNvSpPr>
          <p:nvPr/>
        </p:nvSpPr>
        <p:spPr bwMode="auto">
          <a:xfrm>
            <a:off x="3347864" y="692696"/>
            <a:ext cx="561662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PRUEBAS DE APTITUD FÍSICA: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AUTENTICIDAD CIENTÍFICA</a:t>
            </a:r>
          </a:p>
        </p:txBody>
      </p:sp>
      <p:sp>
        <p:nvSpPr>
          <p:cNvPr id="4" name="Title 1"/>
          <p:cNvSpPr>
            <a:spLocks/>
          </p:cNvSpPr>
          <p:nvPr/>
        </p:nvSpPr>
        <p:spPr bwMode="auto">
          <a:xfrm>
            <a:off x="3347864" y="1699567"/>
            <a:ext cx="52197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4400" b="0" dirty="0">
                <a:solidFill>
                  <a:srgbClr val="484876"/>
                </a:solidFill>
                <a:effectLst>
                  <a:outerShdw blurRad="38100" dist="38100" dir="2700000" algn="tl">
                    <a:srgbClr val="C0C0C0"/>
                  </a:outerShdw>
                </a:effectLst>
                <a:latin typeface="Arial Black" pitchFamily="34" charset="0"/>
                <a:cs typeface="Arial" charset="0"/>
              </a:rPr>
              <a:t>OBJETIVIDAD</a:t>
            </a:r>
            <a:endParaRPr lang="es-PR" altLang="es-PR" sz="4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5" name="Rectangle 4"/>
          <p:cNvSpPr>
            <a:spLocks noChangeArrowheads="1"/>
          </p:cNvSpPr>
          <p:nvPr/>
        </p:nvSpPr>
        <p:spPr bwMode="auto">
          <a:xfrm>
            <a:off x="3347864" y="2349078"/>
            <a:ext cx="576064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4400" b="1" dirty="0">
                <a:latin typeface="Arial" charset="0"/>
                <a:cs typeface="Arial" charset="0"/>
              </a:rPr>
              <a:t>El </a:t>
            </a:r>
            <a:r>
              <a:rPr lang="en-US" altLang="es-PR" sz="4400" b="1" dirty="0" err="1">
                <a:latin typeface="Arial" charset="0"/>
                <a:cs typeface="Arial" charset="0"/>
              </a:rPr>
              <a:t>grado</a:t>
            </a:r>
            <a:r>
              <a:rPr lang="en-US" altLang="es-PR" sz="4400" b="1" dirty="0">
                <a:latin typeface="Arial" charset="0"/>
                <a:cs typeface="Arial" charset="0"/>
              </a:rPr>
              <a:t> de</a:t>
            </a:r>
          </a:p>
          <a:p>
            <a:pPr eaLnBrk="0" hangingPunct="0">
              <a:spcBef>
                <a:spcPct val="20000"/>
              </a:spcBef>
            </a:pPr>
            <a:r>
              <a:rPr lang="en-US" altLang="es-PR" sz="4400" b="1" dirty="0" err="1">
                <a:latin typeface="Arial" charset="0"/>
                <a:cs typeface="Arial" charset="0"/>
              </a:rPr>
              <a:t>uniformidad</a:t>
            </a:r>
            <a:r>
              <a:rPr lang="en-US" altLang="es-PR" sz="4400" b="1" dirty="0">
                <a:latin typeface="Arial" charset="0"/>
                <a:cs typeface="Arial" charset="0"/>
              </a:rPr>
              <a:t> con que</a:t>
            </a:r>
          </a:p>
          <a:p>
            <a:pPr eaLnBrk="0" hangingPunct="0">
              <a:spcBef>
                <a:spcPct val="20000"/>
              </a:spcBef>
            </a:pPr>
            <a:r>
              <a:rPr lang="en-US" altLang="es-PR" sz="4400" b="1" dirty="0" err="1">
                <a:latin typeface="Arial" charset="0"/>
                <a:cs typeface="Arial" charset="0"/>
              </a:rPr>
              <a:t>varios</a:t>
            </a:r>
            <a:r>
              <a:rPr lang="en-US" altLang="es-PR" sz="4400" b="1" dirty="0">
                <a:latin typeface="Arial" charset="0"/>
                <a:cs typeface="Arial" charset="0"/>
              </a:rPr>
              <a:t> </a:t>
            </a:r>
            <a:r>
              <a:rPr lang="en-US" altLang="es-PR" sz="4400" b="1" dirty="0" err="1">
                <a:latin typeface="Arial" charset="0"/>
                <a:cs typeface="Arial" charset="0"/>
              </a:rPr>
              <a:t>individuos</a:t>
            </a:r>
            <a:endParaRPr lang="en-US" altLang="es-PR" sz="4400" b="1" dirty="0">
              <a:latin typeface="Arial" charset="0"/>
              <a:cs typeface="Arial" charset="0"/>
            </a:endParaRPr>
          </a:p>
          <a:p>
            <a:pPr eaLnBrk="0" hangingPunct="0">
              <a:spcBef>
                <a:spcPct val="20000"/>
              </a:spcBef>
            </a:pPr>
            <a:r>
              <a:rPr lang="en-US" altLang="es-PR" sz="4400" b="1" dirty="0" err="1">
                <a:latin typeface="Arial" charset="0"/>
                <a:cs typeface="Arial" charset="0"/>
              </a:rPr>
              <a:t>pueden</a:t>
            </a:r>
            <a:r>
              <a:rPr lang="en-US" altLang="es-PR" sz="4400" b="1" dirty="0">
                <a:latin typeface="Arial" charset="0"/>
                <a:cs typeface="Arial" charset="0"/>
              </a:rPr>
              <a:t> </a:t>
            </a:r>
            <a:r>
              <a:rPr lang="en-US" altLang="es-PR" sz="4400" b="1" dirty="0" err="1">
                <a:latin typeface="Arial" charset="0"/>
                <a:cs typeface="Arial" charset="0"/>
              </a:rPr>
              <a:t>aplicar</a:t>
            </a:r>
            <a:r>
              <a:rPr lang="en-US" altLang="es-PR" sz="4400" b="1" dirty="0">
                <a:latin typeface="Arial" charset="0"/>
                <a:cs typeface="Arial" charset="0"/>
              </a:rPr>
              <a:t> la</a:t>
            </a:r>
          </a:p>
          <a:p>
            <a:pPr eaLnBrk="0" hangingPunct="0">
              <a:spcBef>
                <a:spcPct val="20000"/>
              </a:spcBef>
            </a:pPr>
            <a:r>
              <a:rPr lang="en-US" altLang="es-PR" sz="4400" b="1" dirty="0" err="1">
                <a:latin typeface="Arial" charset="0"/>
                <a:cs typeface="Arial" charset="0"/>
              </a:rPr>
              <a:t>misma</a:t>
            </a:r>
            <a:r>
              <a:rPr lang="en-US" altLang="es-PR" sz="4400" b="1" dirty="0">
                <a:latin typeface="Arial" charset="0"/>
                <a:cs typeface="Arial" charset="0"/>
              </a:rPr>
              <a:t> </a:t>
            </a:r>
            <a:r>
              <a:rPr lang="en-US" altLang="es-PR" sz="4400" b="1" dirty="0" err="1">
                <a:latin typeface="Arial" charset="0"/>
                <a:cs typeface="Arial" charset="0"/>
              </a:rPr>
              <a:t>prueba</a:t>
            </a:r>
            <a:endParaRPr lang="en-US" altLang="es-PR" sz="4400" b="1" i="1" dirty="0">
              <a:solidFill>
                <a:srgbClr val="660033"/>
              </a:solidFill>
              <a:effectLst>
                <a:outerShdw blurRad="38100" dist="38100" dir="2700000" algn="tl">
                  <a:srgbClr val="C0C0C0"/>
                </a:outerShdw>
              </a:effectLst>
              <a:latin typeface="Arial Black" pitchFamily="34" charset="0"/>
              <a:cs typeface="Arial" charset="0"/>
            </a:endParaRPr>
          </a:p>
        </p:txBody>
      </p:sp>
    </p:spTree>
    <p:extLst>
      <p:ext uri="{BB962C8B-B14F-4D97-AF65-F5344CB8AC3E}">
        <p14:creationId xmlns:p14="http://schemas.microsoft.com/office/powerpoint/2010/main" val="2439493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492500" y="1125538"/>
            <a:ext cx="4752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600" b="0">
                <a:solidFill>
                  <a:srgbClr val="484876"/>
                </a:solidFill>
                <a:effectLst>
                  <a:outerShdw blurRad="38100" dist="38100" dir="2700000" algn="tl">
                    <a:srgbClr val="C0C0C0"/>
                  </a:outerShdw>
                </a:effectLst>
                <a:latin typeface="Arial Black" pitchFamily="34" charset="0"/>
                <a:cs typeface="Arial" charset="0"/>
              </a:rPr>
              <a:t>BOSQUEJO</a:t>
            </a:r>
          </a:p>
        </p:txBody>
      </p:sp>
      <p:sp>
        <p:nvSpPr>
          <p:cNvPr id="2210819" name="Text Box 3"/>
          <p:cNvSpPr txBox="1">
            <a:spLocks noChangeArrowheads="1"/>
          </p:cNvSpPr>
          <p:nvPr/>
        </p:nvSpPr>
        <p:spPr bwMode="auto">
          <a:xfrm>
            <a:off x="717550" y="3063875"/>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Fase de respuesta inflamatoria</a:t>
            </a:r>
            <a:endParaRPr lang="en-US" altLang="es-PR" sz="2900" b="0" i="1">
              <a:solidFill>
                <a:srgbClr val="FF0000"/>
              </a:solidFill>
              <a:latin typeface="Arial Black" pitchFamily="34" charset="0"/>
            </a:endParaRPr>
          </a:p>
        </p:txBody>
      </p:sp>
      <p:pic>
        <p:nvPicPr>
          <p:cNvPr id="2210820" name="Picture 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3111500"/>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210821" name="Text Box 5"/>
          <p:cNvSpPr txBox="1">
            <a:spLocks noChangeArrowheads="1"/>
          </p:cNvSpPr>
          <p:nvPr/>
        </p:nvSpPr>
        <p:spPr bwMode="auto">
          <a:xfrm>
            <a:off x="717550" y="3667125"/>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Fase de reparación fibroblástica</a:t>
            </a:r>
            <a:endParaRPr lang="en-US" altLang="es-PR" sz="2900" b="0" i="1">
              <a:solidFill>
                <a:srgbClr val="FF0000"/>
              </a:solidFill>
              <a:latin typeface="Arial Black" pitchFamily="34" charset="0"/>
            </a:endParaRPr>
          </a:p>
        </p:txBody>
      </p:sp>
      <p:pic>
        <p:nvPicPr>
          <p:cNvPr id="2210822" name="Picture 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3714750"/>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210823" name="Text Box 7"/>
          <p:cNvSpPr txBox="1">
            <a:spLocks noChangeArrowheads="1"/>
          </p:cNvSpPr>
          <p:nvPr/>
        </p:nvSpPr>
        <p:spPr bwMode="auto">
          <a:xfrm>
            <a:off x="717550" y="4268788"/>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Fase de maduración-remodelación</a:t>
            </a:r>
            <a:endParaRPr lang="en-US" altLang="es-PR" sz="2900" b="0" i="1">
              <a:solidFill>
                <a:srgbClr val="FF0000"/>
              </a:solidFill>
              <a:latin typeface="Arial Black" pitchFamily="34" charset="0"/>
            </a:endParaRPr>
          </a:p>
        </p:txBody>
      </p:sp>
      <p:pic>
        <p:nvPicPr>
          <p:cNvPr id="2210824" name="Picture 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4316413"/>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210825" name="Text Box 9"/>
          <p:cNvSpPr txBox="1">
            <a:spLocks noChangeArrowheads="1"/>
          </p:cNvSpPr>
          <p:nvPr/>
        </p:nvSpPr>
        <p:spPr bwMode="auto">
          <a:xfrm>
            <a:off x="717550" y="2514600"/>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La lesión primaria</a:t>
            </a:r>
            <a:endParaRPr lang="en-US" altLang="es-PR" sz="2900" b="0" i="1">
              <a:solidFill>
                <a:srgbClr val="FF0000"/>
              </a:solidFill>
              <a:latin typeface="Arial Black" pitchFamily="34" charset="0"/>
            </a:endParaRPr>
          </a:p>
        </p:txBody>
      </p:sp>
      <p:pic>
        <p:nvPicPr>
          <p:cNvPr id="2210826" name="Picture 1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2562225"/>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210827" name="Text Box 11"/>
          <p:cNvSpPr txBox="1">
            <a:spLocks noChangeArrowheads="1"/>
          </p:cNvSpPr>
          <p:nvPr/>
        </p:nvSpPr>
        <p:spPr bwMode="auto">
          <a:xfrm>
            <a:off x="717550" y="4845050"/>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Función de la movilidad progresiva</a:t>
            </a:r>
            <a:endParaRPr lang="en-US" altLang="es-PR" sz="2900" b="0" i="1">
              <a:solidFill>
                <a:srgbClr val="FF0000"/>
              </a:solidFill>
              <a:latin typeface="Arial Black" pitchFamily="34" charset="0"/>
            </a:endParaRPr>
          </a:p>
        </p:txBody>
      </p:sp>
      <p:pic>
        <p:nvPicPr>
          <p:cNvPr id="2210828" name="Picture 1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4892675"/>
            <a:ext cx="396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210829" name="Text Box 13"/>
          <p:cNvSpPr txBox="1">
            <a:spLocks noChangeArrowheads="1"/>
          </p:cNvSpPr>
          <p:nvPr/>
        </p:nvSpPr>
        <p:spPr bwMode="auto">
          <a:xfrm>
            <a:off x="717550" y="5419725"/>
            <a:ext cx="8318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3200">
                <a:solidFill>
                  <a:srgbClr val="000000"/>
                </a:solidFill>
                <a:latin typeface="Calibri" pitchFamily="34" charset="0"/>
              </a:rPr>
              <a:t>Factores que entorpecen la curación</a:t>
            </a:r>
            <a:endParaRPr lang="en-US" altLang="es-PR" sz="2900" b="0" i="1">
              <a:solidFill>
                <a:srgbClr val="FF0000"/>
              </a:solidFill>
              <a:latin typeface="Arial Black" pitchFamily="34" charset="0"/>
            </a:endParaRPr>
          </a:p>
        </p:txBody>
      </p:sp>
      <p:pic>
        <p:nvPicPr>
          <p:cNvPr id="2210830" name="Picture 1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 y="5467350"/>
            <a:ext cx="396875" cy="390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7570335"/>
      </p:ext>
    </p:extLst>
  </p:cSld>
  <p:clrMapOvr>
    <a:masterClrMapping/>
  </p:clrMapOvr>
  <p:transition spd="slow">
    <p:newsflash/>
    <p:sndAc>
      <p:stSnd>
        <p:snd r:embed="rId4" name="breeze.wav"/>
      </p:stSnd>
    </p:sndAc>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275856" y="692696"/>
            <a:ext cx="561662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PRUEBAS DE APTITUD FÍSICA: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AUTENTICIDAD CIENTÍFICA</a:t>
            </a:r>
          </a:p>
        </p:txBody>
      </p:sp>
      <p:sp>
        <p:nvSpPr>
          <p:cNvPr id="3" name="Title 1"/>
          <p:cNvSpPr>
            <a:spLocks/>
          </p:cNvSpPr>
          <p:nvPr/>
        </p:nvSpPr>
        <p:spPr bwMode="auto">
          <a:xfrm>
            <a:off x="3275856" y="1699567"/>
            <a:ext cx="52197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4400" b="0" dirty="0">
                <a:solidFill>
                  <a:srgbClr val="484876"/>
                </a:solidFill>
                <a:effectLst>
                  <a:outerShdw blurRad="38100" dist="38100" dir="2700000" algn="tl">
                    <a:srgbClr val="C0C0C0"/>
                  </a:outerShdw>
                </a:effectLst>
                <a:latin typeface="Arial Black" pitchFamily="34" charset="0"/>
                <a:cs typeface="Arial" charset="0"/>
              </a:rPr>
              <a:t>VALIDEZ</a:t>
            </a:r>
            <a:endParaRPr lang="es-PR" altLang="es-PR" sz="4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4" name="Rectangle 4"/>
          <p:cNvSpPr>
            <a:spLocks noChangeArrowheads="1"/>
          </p:cNvSpPr>
          <p:nvPr/>
        </p:nvSpPr>
        <p:spPr bwMode="auto">
          <a:xfrm>
            <a:off x="3275856" y="2349078"/>
            <a:ext cx="511256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4400" b="1" dirty="0" err="1">
                <a:latin typeface="Arial" charset="0"/>
                <a:cs typeface="Arial" charset="0"/>
              </a:rPr>
              <a:t>Representa</a:t>
            </a:r>
            <a:r>
              <a:rPr lang="en-US" altLang="es-PR" sz="4400" b="1" dirty="0">
                <a:latin typeface="Arial" charset="0"/>
                <a:cs typeface="Arial" charset="0"/>
              </a:rPr>
              <a:t> el</a:t>
            </a:r>
          </a:p>
          <a:p>
            <a:pPr eaLnBrk="0" hangingPunct="0">
              <a:spcBef>
                <a:spcPct val="20000"/>
              </a:spcBef>
            </a:pPr>
            <a:r>
              <a:rPr lang="en-US" altLang="es-PR" sz="4400" b="1" dirty="0" err="1">
                <a:latin typeface="Arial" charset="0"/>
                <a:cs typeface="Arial" charset="0"/>
              </a:rPr>
              <a:t>grado</a:t>
            </a:r>
            <a:r>
              <a:rPr lang="en-US" altLang="es-PR" sz="4400" b="1" dirty="0">
                <a:latin typeface="Arial" charset="0"/>
                <a:cs typeface="Arial" charset="0"/>
              </a:rPr>
              <a:t> </a:t>
            </a:r>
            <a:r>
              <a:rPr lang="en-US" altLang="es-PR" sz="4400" b="1" dirty="0" err="1">
                <a:latin typeface="Arial" charset="0"/>
                <a:cs typeface="Arial" charset="0"/>
              </a:rPr>
              <a:t>en</a:t>
            </a:r>
            <a:r>
              <a:rPr lang="en-US" altLang="es-PR" sz="4400" b="1" dirty="0">
                <a:latin typeface="Arial" charset="0"/>
                <a:cs typeface="Arial" charset="0"/>
              </a:rPr>
              <a:t> el </a:t>
            </a:r>
            <a:r>
              <a:rPr lang="en-US" altLang="es-PR" sz="4400" b="1" dirty="0" err="1">
                <a:latin typeface="Arial" charset="0"/>
                <a:cs typeface="Arial" charset="0"/>
              </a:rPr>
              <a:t>cual</a:t>
            </a:r>
            <a:r>
              <a:rPr lang="en-US" altLang="es-PR" sz="4400" b="1" dirty="0">
                <a:latin typeface="Arial" charset="0"/>
                <a:cs typeface="Arial" charset="0"/>
              </a:rPr>
              <a:t> la</a:t>
            </a:r>
          </a:p>
          <a:p>
            <a:pPr eaLnBrk="0" hangingPunct="0">
              <a:spcBef>
                <a:spcPct val="20000"/>
              </a:spcBef>
            </a:pPr>
            <a:r>
              <a:rPr lang="en-US" altLang="es-PR" sz="4400" b="1" dirty="0" err="1">
                <a:latin typeface="Arial" charset="0"/>
                <a:cs typeface="Arial" charset="0"/>
              </a:rPr>
              <a:t>prueba</a:t>
            </a:r>
            <a:r>
              <a:rPr lang="en-US" altLang="es-PR" sz="4400" b="1" dirty="0">
                <a:latin typeface="Arial" charset="0"/>
                <a:cs typeface="Arial" charset="0"/>
              </a:rPr>
              <a:t> </a:t>
            </a:r>
            <a:r>
              <a:rPr lang="en-US" altLang="es-PR" sz="4400" b="1" dirty="0" err="1">
                <a:latin typeface="Arial" charset="0"/>
                <a:cs typeface="Arial" charset="0"/>
              </a:rPr>
              <a:t>mide</a:t>
            </a:r>
            <a:endParaRPr lang="en-US" altLang="es-PR" sz="4400" b="1" dirty="0">
              <a:latin typeface="Arial" charset="0"/>
              <a:cs typeface="Arial" charset="0"/>
            </a:endParaRPr>
          </a:p>
          <a:p>
            <a:pPr eaLnBrk="0" hangingPunct="0">
              <a:spcBef>
                <a:spcPct val="20000"/>
              </a:spcBef>
            </a:pPr>
            <a:r>
              <a:rPr lang="en-US" altLang="es-PR" sz="4400" b="1" dirty="0" err="1">
                <a:latin typeface="Arial" charset="0"/>
                <a:cs typeface="Arial" charset="0"/>
              </a:rPr>
              <a:t>aquello</a:t>
            </a:r>
            <a:r>
              <a:rPr lang="en-US" altLang="es-PR" sz="4400" b="1" dirty="0">
                <a:latin typeface="Arial" charset="0"/>
                <a:cs typeface="Arial" charset="0"/>
              </a:rPr>
              <a:t> que</a:t>
            </a:r>
          </a:p>
          <a:p>
            <a:pPr eaLnBrk="0" hangingPunct="0">
              <a:spcBef>
                <a:spcPct val="20000"/>
              </a:spcBef>
            </a:pPr>
            <a:r>
              <a:rPr lang="en-US" altLang="es-PR" sz="4400" b="1" dirty="0" err="1">
                <a:latin typeface="Arial" charset="0"/>
                <a:cs typeface="Arial" charset="0"/>
              </a:rPr>
              <a:t>pretende</a:t>
            </a:r>
            <a:r>
              <a:rPr lang="en-US" altLang="es-PR" sz="4400" b="1" dirty="0">
                <a:latin typeface="Arial" charset="0"/>
                <a:cs typeface="Arial" charset="0"/>
              </a:rPr>
              <a:t> </a:t>
            </a:r>
            <a:r>
              <a:rPr lang="en-US" altLang="es-PR" sz="4400" b="1" dirty="0" err="1">
                <a:latin typeface="Arial" charset="0"/>
                <a:cs typeface="Arial" charset="0"/>
              </a:rPr>
              <a:t>medir</a:t>
            </a:r>
            <a:endParaRPr lang="en-US" altLang="es-PR" sz="4400" b="1" i="1" dirty="0">
              <a:solidFill>
                <a:srgbClr val="660033"/>
              </a:solidFill>
              <a:effectLst>
                <a:outerShdw blurRad="38100" dist="38100" dir="2700000" algn="tl">
                  <a:srgbClr val="C0C0C0"/>
                </a:outerShdw>
              </a:effectLst>
              <a:latin typeface="Arial Black" pitchFamily="34"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5" y="578883"/>
            <a:ext cx="2782805" cy="5802445"/>
          </a:xfrm>
          <a:prstGeom prst="rect">
            <a:avLst/>
          </a:prstGeom>
        </p:spPr>
      </p:pic>
    </p:spTree>
    <p:extLst>
      <p:ext uri="{BB962C8B-B14F-4D97-AF65-F5344CB8AC3E}">
        <p14:creationId xmlns:p14="http://schemas.microsoft.com/office/powerpoint/2010/main" val="301430990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326600" y="6025357"/>
            <a:ext cx="8565880" cy="571995"/>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n-US" altLang="es-PR" sz="1200" i="1" dirty="0">
                <a:latin typeface="Times New Roman" panose="02020603050405020304" pitchFamily="18" charset="0"/>
                <a:cs typeface="Times New Roman" panose="02020603050405020304" pitchFamily="18" charset="0"/>
              </a:rPr>
              <a:t>NOTA.</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Adaptado</a:t>
            </a:r>
            <a:r>
              <a:rPr lang="en-US" altLang="es-PR" sz="1200" b="0" dirty="0">
                <a:latin typeface="Times New Roman" panose="02020603050405020304" pitchFamily="18" charset="0"/>
                <a:cs typeface="Times New Roman" panose="02020603050405020304" pitchFamily="18" charset="0"/>
              </a:rPr>
              <a:t> de: </a:t>
            </a:r>
            <a:r>
              <a:rPr lang="en-US" altLang="es-PR" sz="1200" i="1" dirty="0">
                <a:latin typeface="Times New Roman" panose="02020603050405020304" pitchFamily="18" charset="0"/>
                <a:cs typeface="Times New Roman" panose="02020603050405020304" pitchFamily="18" charset="0"/>
              </a:rPr>
              <a:t>Basic Biomechanics</a:t>
            </a:r>
            <a:r>
              <a:rPr lang="en-US" altLang="es-PR" sz="1200" b="0" dirty="0">
                <a:latin typeface="Times New Roman" panose="02020603050405020304" pitchFamily="18" charset="0"/>
                <a:cs typeface="Times New Roman" panose="02020603050405020304" pitchFamily="18" charset="0"/>
              </a:rPr>
              <a:t>. 6ta. ed.; (pp.. 63, 518), </a:t>
            </a:r>
            <a:r>
              <a:rPr lang="en-US" altLang="es-PR" sz="1200" b="0" dirty="0" err="1">
                <a:latin typeface="Times New Roman" panose="02020603050405020304" pitchFamily="18" charset="0"/>
                <a:cs typeface="Times New Roman" panose="02020603050405020304" pitchFamily="18" charset="0"/>
              </a:rPr>
              <a:t>por</a:t>
            </a:r>
            <a:r>
              <a:rPr lang="en-US" altLang="es-PR" sz="1200" b="0" dirty="0">
                <a:latin typeface="Times New Roman" panose="02020603050405020304" pitchFamily="18" charset="0"/>
                <a:cs typeface="Times New Roman" panose="02020603050405020304" pitchFamily="18" charset="0"/>
              </a:rPr>
              <a:t> S. J. Hall, 2012, New York: The McGraw-Hill Companies, Inc. Copyright 2012 </a:t>
            </a:r>
            <a:r>
              <a:rPr lang="en-US" altLang="es-PR" sz="1200" b="0" dirty="0" err="1">
                <a:latin typeface="Times New Roman" panose="02020603050405020304" pitchFamily="18" charset="0"/>
                <a:cs typeface="Times New Roman" panose="02020603050405020304" pitchFamily="18" charset="0"/>
              </a:rPr>
              <a:t>por</a:t>
            </a:r>
            <a:r>
              <a:rPr lang="en-US" altLang="es-PR" sz="1200" b="0" dirty="0">
                <a:latin typeface="Times New Roman" panose="02020603050405020304" pitchFamily="18" charset="0"/>
                <a:cs typeface="Times New Roman" panose="02020603050405020304" pitchFamily="18" charset="0"/>
              </a:rPr>
              <a:t> the McGraw-Hill Companies, Inc.</a:t>
            </a:r>
          </a:p>
          <a:p>
            <a:pPr algn="l" eaLnBrk="1" hangingPunct="1">
              <a:spcBef>
                <a:spcPct val="50000"/>
              </a:spcBef>
            </a:pPr>
            <a:endParaRPr lang="es-ES" altLang="es-PR" sz="1200" b="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08" y="1407486"/>
            <a:ext cx="2724441" cy="4469786"/>
          </a:xfrm>
          <a:prstGeom prst="rect">
            <a:avLst/>
          </a:prstGeom>
        </p:spPr>
      </p:pic>
      <p:sp>
        <p:nvSpPr>
          <p:cNvPr id="8" name="Rectangle 7"/>
          <p:cNvSpPr>
            <a:spLocks noChangeArrowheads="1"/>
          </p:cNvSpPr>
          <p:nvPr/>
        </p:nvSpPr>
        <p:spPr bwMode="auto">
          <a:xfrm>
            <a:off x="3339072" y="2371973"/>
            <a:ext cx="5409392" cy="336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5500"/>
              </a:lnSpc>
              <a:spcBef>
                <a:spcPct val="20000"/>
              </a:spcBef>
            </a:pPr>
            <a:r>
              <a:rPr lang="en-US" altLang="es-PR" sz="5400" b="1" dirty="0">
                <a:latin typeface="Arial" charset="0"/>
                <a:cs typeface="Arial" charset="0"/>
              </a:rPr>
              <a:t>La </a:t>
            </a:r>
            <a:r>
              <a:rPr lang="en-US" altLang="es-PR" sz="5400" b="1" dirty="0" err="1">
                <a:latin typeface="Arial" charset="0"/>
                <a:cs typeface="Arial" charset="0"/>
              </a:rPr>
              <a:t>acción</a:t>
            </a:r>
            <a:r>
              <a:rPr lang="en-US" altLang="es-PR" sz="5400" b="1" dirty="0">
                <a:latin typeface="Arial" charset="0"/>
                <a:cs typeface="Arial" charset="0"/>
              </a:rPr>
              <a:t> de</a:t>
            </a:r>
          </a:p>
          <a:p>
            <a:pPr eaLnBrk="0" hangingPunct="0">
              <a:lnSpc>
                <a:spcPts val="5500"/>
              </a:lnSpc>
              <a:spcBef>
                <a:spcPct val="20000"/>
              </a:spcBef>
            </a:pPr>
            <a:r>
              <a:rPr lang="en-US" altLang="es-PR" sz="5400" b="1" i="1" dirty="0" err="1">
                <a:solidFill>
                  <a:srgbClr val="FF0000"/>
                </a:solidFill>
                <a:effectLst>
                  <a:outerShdw blurRad="38100" dist="38100" dir="2700000" algn="tl">
                    <a:srgbClr val="000000">
                      <a:alpha val="43137"/>
                    </a:srgbClr>
                  </a:outerShdw>
                </a:effectLst>
                <a:latin typeface="Arial" charset="0"/>
                <a:cs typeface="Arial" charset="0"/>
              </a:rPr>
              <a:t>empujar</a:t>
            </a:r>
            <a:r>
              <a:rPr lang="en-US" altLang="es-PR" sz="5400" b="1" dirty="0">
                <a:latin typeface="Arial" charset="0"/>
                <a:cs typeface="Arial" charset="0"/>
              </a:rPr>
              <a:t> o </a:t>
            </a:r>
            <a:r>
              <a:rPr lang="en-US" altLang="es-PR" sz="5400" b="1" i="1" dirty="0" err="1">
                <a:solidFill>
                  <a:srgbClr val="FF0000"/>
                </a:solidFill>
                <a:effectLst>
                  <a:outerShdw blurRad="38100" dist="38100" dir="2700000" algn="tl">
                    <a:srgbClr val="000000">
                      <a:alpha val="43137"/>
                    </a:srgbClr>
                  </a:outerShdw>
                </a:effectLst>
                <a:latin typeface="Arial" charset="0"/>
                <a:cs typeface="Arial" charset="0"/>
              </a:rPr>
              <a:t>halar</a:t>
            </a:r>
            <a:endParaRPr lang="en-US" altLang="es-PR" sz="5400" b="1" i="1" dirty="0">
              <a:solidFill>
                <a:srgbClr val="FF0000"/>
              </a:solidFill>
              <a:effectLst>
                <a:outerShdw blurRad="38100" dist="38100" dir="2700000" algn="tl">
                  <a:srgbClr val="000000">
                    <a:alpha val="43137"/>
                  </a:srgbClr>
                </a:outerShdw>
              </a:effectLst>
              <a:latin typeface="Arial" charset="0"/>
              <a:cs typeface="Arial" charset="0"/>
            </a:endParaRPr>
          </a:p>
          <a:p>
            <a:pPr eaLnBrk="0" hangingPunct="0">
              <a:lnSpc>
                <a:spcPts val="5500"/>
              </a:lnSpc>
              <a:spcBef>
                <a:spcPct val="20000"/>
              </a:spcBef>
            </a:pPr>
            <a:r>
              <a:rPr lang="en-US" altLang="es-PR" sz="5400" b="1" dirty="0" err="1">
                <a:latin typeface="Arial" charset="0"/>
                <a:cs typeface="Arial" charset="0"/>
              </a:rPr>
              <a:t>sobre</a:t>
            </a:r>
            <a:r>
              <a:rPr lang="en-US" altLang="es-PR" sz="5400" b="1" dirty="0">
                <a:latin typeface="Arial" charset="0"/>
                <a:cs typeface="Arial" charset="0"/>
              </a:rPr>
              <a:t> el</a:t>
            </a:r>
          </a:p>
          <a:p>
            <a:pPr eaLnBrk="0" hangingPunct="0">
              <a:lnSpc>
                <a:spcPts val="5500"/>
              </a:lnSpc>
              <a:spcBef>
                <a:spcPct val="20000"/>
              </a:spcBef>
            </a:pPr>
            <a:r>
              <a:rPr lang="en-US" altLang="es-PR" sz="5400" dirty="0" err="1">
                <a:latin typeface="Arial" charset="0"/>
                <a:cs typeface="Arial" charset="0"/>
              </a:rPr>
              <a:t>c</a:t>
            </a:r>
            <a:r>
              <a:rPr lang="en-US" altLang="es-PR" sz="5400" b="1" dirty="0" err="1">
                <a:latin typeface="Arial" charset="0"/>
                <a:cs typeface="Arial" charset="0"/>
              </a:rPr>
              <a:t>uerpo</a:t>
            </a:r>
            <a:r>
              <a:rPr lang="en-US" altLang="es-PR" sz="5400" b="1" dirty="0">
                <a:latin typeface="Arial" charset="0"/>
                <a:cs typeface="Arial" charset="0"/>
              </a:rPr>
              <a:t> </a:t>
            </a:r>
            <a:r>
              <a:rPr lang="en-US" altLang="es-PR" sz="5400" b="1" dirty="0" err="1">
                <a:latin typeface="Arial" charset="0"/>
                <a:cs typeface="Arial" charset="0"/>
              </a:rPr>
              <a:t>humano</a:t>
            </a:r>
            <a:endParaRPr lang="en-US" altLang="es-PR" sz="5400" b="1" i="1" dirty="0">
              <a:solidFill>
                <a:srgbClr val="FF0000"/>
              </a:solidFill>
              <a:effectLst>
                <a:outerShdw blurRad="38100" dist="38100" dir="2700000" algn="tl">
                  <a:srgbClr val="000000">
                    <a:alpha val="43137"/>
                  </a:srgbClr>
                </a:outerShdw>
              </a:effectLst>
              <a:latin typeface="Arial Black" pitchFamily="34" charset="0"/>
              <a:cs typeface="Arial" charset="0"/>
            </a:endParaRPr>
          </a:p>
        </p:txBody>
      </p:sp>
      <p:sp>
        <p:nvSpPr>
          <p:cNvPr id="9" name="Title 1"/>
          <p:cNvSpPr>
            <a:spLocks/>
          </p:cNvSpPr>
          <p:nvPr/>
        </p:nvSpPr>
        <p:spPr bwMode="auto">
          <a:xfrm>
            <a:off x="398608" y="692696"/>
            <a:ext cx="827784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8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800" b="0" dirty="0">
                <a:solidFill>
                  <a:srgbClr val="484876"/>
                </a:solidFill>
                <a:effectLst>
                  <a:outerShdw blurRad="38100" dist="38100" dir="2700000" algn="tl">
                    <a:srgbClr val="C0C0C0"/>
                  </a:outerShdw>
                </a:effectLst>
                <a:latin typeface="Arial Black" pitchFamily="34" charset="0"/>
                <a:cs typeface="Arial" charset="0"/>
              </a:rPr>
            </a:b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0" name="Title 1"/>
          <p:cNvSpPr>
            <a:spLocks/>
          </p:cNvSpPr>
          <p:nvPr/>
        </p:nvSpPr>
        <p:spPr bwMode="auto">
          <a:xfrm>
            <a:off x="3349400" y="1771477"/>
            <a:ext cx="388689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b="0" dirty="0">
                <a:solidFill>
                  <a:srgbClr val="484876"/>
                </a:solidFill>
                <a:effectLst>
                  <a:outerShdw blurRad="38100" dist="38100" dir="2700000" algn="tl">
                    <a:srgbClr val="C0C0C0"/>
                  </a:outerShdw>
                </a:effectLst>
                <a:latin typeface="Arial Black" pitchFamily="34" charset="0"/>
                <a:cs typeface="Arial" charset="0"/>
              </a:rPr>
              <a:t>FUERZA</a:t>
            </a:r>
            <a:endParaRPr lang="es-PR" altLang="es-PR" b="0" i="1" dirty="0">
              <a:solidFill>
                <a:srgbClr val="484876"/>
              </a:solidFill>
              <a:effectLst>
                <a:outerShdw blurRad="38100" dist="38100" dir="2700000" algn="tl">
                  <a:srgbClr val="C0C0C0"/>
                </a:outerShdw>
              </a:effectLst>
              <a:latin typeface="Arial Black" pitchFamily="34" charset="0"/>
              <a:cs typeface="Arial" charset="0"/>
            </a:endParaRPr>
          </a:p>
        </p:txBody>
      </p:sp>
    </p:spTree>
    <p:extLst>
      <p:ext uri="{BB962C8B-B14F-4D97-AF65-F5344CB8AC3E}">
        <p14:creationId xmlns:p14="http://schemas.microsoft.com/office/powerpoint/2010/main" val="43515527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267744" y="2276773"/>
            <a:ext cx="6623199" cy="351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200"/>
              </a:lnSpc>
              <a:spcBef>
                <a:spcPct val="20000"/>
              </a:spcBef>
            </a:pPr>
            <a:r>
              <a:rPr lang="en-US" altLang="es-PR" sz="3200" b="1" dirty="0" err="1">
                <a:latin typeface="Arial" charset="0"/>
                <a:cs typeface="Arial" charset="0"/>
              </a:rPr>
              <a:t>Sistema</a:t>
            </a:r>
            <a:r>
              <a:rPr lang="en-US" altLang="es-PR" sz="3200" dirty="0" err="1">
                <a:latin typeface="Arial" charset="0"/>
                <a:cs typeface="Arial" charset="0"/>
              </a:rPr>
              <a:t>s</a:t>
            </a:r>
            <a:r>
              <a:rPr lang="en-US" altLang="es-PR" sz="3200" dirty="0">
                <a:latin typeface="Arial" charset="0"/>
                <a:cs typeface="Arial" charset="0"/>
              </a:rPr>
              <a:t> </a:t>
            </a:r>
            <a:r>
              <a:rPr lang="en-US" altLang="es-PR" sz="3200" dirty="0" err="1">
                <a:latin typeface="Arial" charset="0"/>
                <a:cs typeface="Arial" charset="0"/>
              </a:rPr>
              <a:t>orgánicos</a:t>
            </a:r>
            <a:r>
              <a:rPr lang="en-US" altLang="es-PR" sz="3200" dirty="0">
                <a:latin typeface="Arial" charset="0"/>
                <a:cs typeface="Arial" charset="0"/>
              </a:rPr>
              <a:t> </a:t>
            </a:r>
            <a:r>
              <a:rPr lang="en-US" altLang="es-PR" sz="3200" dirty="0" err="1">
                <a:latin typeface="Arial" charset="0"/>
                <a:cs typeface="Arial" charset="0"/>
              </a:rPr>
              <a:t>funcionales</a:t>
            </a:r>
            <a:endParaRPr lang="en-US" altLang="es-PR" sz="3200" dirty="0">
              <a:latin typeface="Arial" charset="0"/>
              <a:cs typeface="Arial" charset="0"/>
            </a:endParaRPr>
          </a:p>
          <a:p>
            <a:pPr eaLnBrk="0" hangingPunct="0">
              <a:lnSpc>
                <a:spcPts val="3200"/>
              </a:lnSpc>
              <a:spcBef>
                <a:spcPct val="20000"/>
              </a:spcBef>
            </a:pPr>
            <a:r>
              <a:rPr lang="en-US" altLang="es-PR" sz="3200" dirty="0">
                <a:latin typeface="Arial" charset="0"/>
                <a:cs typeface="Arial" charset="0"/>
              </a:rPr>
              <a:t>(muscular/</a:t>
            </a:r>
            <a:r>
              <a:rPr lang="en-US" altLang="es-PR" sz="3200" dirty="0" err="1">
                <a:latin typeface="Arial" charset="0"/>
                <a:cs typeface="Arial" charset="0"/>
              </a:rPr>
              <a:t>miofascial</a:t>
            </a:r>
            <a:r>
              <a:rPr lang="en-US" altLang="es-PR" sz="3200" dirty="0">
                <a:latin typeface="Arial" charset="0"/>
                <a:cs typeface="Arial" charset="0"/>
              </a:rPr>
              <a:t>/, articular y</a:t>
            </a:r>
          </a:p>
          <a:p>
            <a:pPr eaLnBrk="0" hangingPunct="0">
              <a:lnSpc>
                <a:spcPts val="3200"/>
              </a:lnSpc>
              <a:spcBef>
                <a:spcPct val="20000"/>
              </a:spcBef>
            </a:pPr>
            <a:r>
              <a:rPr lang="en-US" altLang="es-PR" sz="3200" dirty="0" err="1">
                <a:latin typeface="Arial" charset="0"/>
                <a:cs typeface="Arial" charset="0"/>
              </a:rPr>
              <a:t>nervioso</a:t>
            </a:r>
            <a:r>
              <a:rPr lang="en-US" altLang="es-PR" sz="3200" dirty="0">
                <a:latin typeface="Arial" charset="0"/>
                <a:cs typeface="Arial" charset="0"/>
              </a:rPr>
              <a:t>) que </a:t>
            </a:r>
            <a:r>
              <a:rPr lang="en-US" altLang="es-PR" sz="3200" dirty="0" err="1">
                <a:latin typeface="Arial" charset="0"/>
                <a:cs typeface="Arial" charset="0"/>
              </a:rPr>
              <a:t>operan</a:t>
            </a:r>
            <a:endParaRPr lang="en-US" altLang="es-PR" sz="3200" dirty="0">
              <a:latin typeface="Arial" charset="0"/>
              <a:cs typeface="Arial" charset="0"/>
            </a:endParaRPr>
          </a:p>
          <a:p>
            <a:pPr eaLnBrk="0" hangingPunct="0">
              <a:lnSpc>
                <a:spcPts val="3200"/>
              </a:lnSpc>
              <a:spcBef>
                <a:spcPct val="20000"/>
              </a:spcBef>
            </a:pPr>
            <a:r>
              <a:rPr lang="en-US" altLang="es-PR" sz="3200" dirty="0" err="1">
                <a:latin typeface="Arial" charset="0"/>
                <a:cs typeface="Arial" charset="0"/>
              </a:rPr>
              <a:t>simultáneamenta</a:t>
            </a:r>
            <a:r>
              <a:rPr lang="en-US" altLang="es-PR" sz="3200" dirty="0">
                <a:latin typeface="Arial" charset="0"/>
                <a:cs typeface="Arial" charset="0"/>
              </a:rPr>
              <a:t> (</a:t>
            </a:r>
            <a:r>
              <a:rPr lang="en-US" altLang="es-PR" sz="3200" dirty="0" err="1">
                <a:latin typeface="Arial" charset="0"/>
                <a:cs typeface="Arial" charset="0"/>
              </a:rPr>
              <a:t>unidad</a:t>
            </a:r>
            <a:endParaRPr lang="en-US" altLang="es-PR" sz="3200" dirty="0">
              <a:latin typeface="Arial" charset="0"/>
              <a:cs typeface="Arial" charset="0"/>
            </a:endParaRPr>
          </a:p>
          <a:p>
            <a:pPr eaLnBrk="0" hangingPunct="0">
              <a:lnSpc>
                <a:spcPts val="3200"/>
              </a:lnSpc>
              <a:spcBef>
                <a:spcPct val="20000"/>
              </a:spcBef>
            </a:pPr>
            <a:r>
              <a:rPr lang="en-US" altLang="es-PR" sz="3200" dirty="0">
                <a:latin typeface="Arial" charset="0"/>
                <a:cs typeface="Arial" charset="0"/>
              </a:rPr>
              <a:t>functional </a:t>
            </a:r>
            <a:r>
              <a:rPr lang="en-US" altLang="es-PR" sz="3200" dirty="0" err="1">
                <a:latin typeface="Arial" charset="0"/>
                <a:cs typeface="Arial" charset="0"/>
              </a:rPr>
              <a:t>integrado</a:t>
            </a:r>
            <a:r>
              <a:rPr lang="en-US" altLang="es-PR" sz="3200" dirty="0">
                <a:latin typeface="Arial" charset="0"/>
                <a:cs typeface="Arial" charset="0"/>
              </a:rPr>
              <a:t>), con el fin</a:t>
            </a:r>
          </a:p>
          <a:p>
            <a:pPr eaLnBrk="0" hangingPunct="0">
              <a:lnSpc>
                <a:spcPts val="3200"/>
              </a:lnSpc>
              <a:spcBef>
                <a:spcPct val="20000"/>
              </a:spcBef>
            </a:pPr>
            <a:r>
              <a:rPr lang="en-US" altLang="es-PR" sz="3200" dirty="0">
                <a:latin typeface="Arial" charset="0"/>
                <a:cs typeface="Arial" charset="0"/>
              </a:rPr>
              <a:t>de </a:t>
            </a:r>
            <a:r>
              <a:rPr lang="en-US" altLang="es-PR" sz="3200" dirty="0" err="1">
                <a:latin typeface="Arial" charset="0"/>
                <a:cs typeface="Arial" charset="0"/>
              </a:rPr>
              <a:t>establecer</a:t>
            </a:r>
            <a:r>
              <a:rPr lang="en-US" altLang="es-PR" sz="3200" dirty="0">
                <a:latin typeface="Arial" charset="0"/>
                <a:cs typeface="Arial" charset="0"/>
              </a:rPr>
              <a:t> </a:t>
            </a:r>
            <a:r>
              <a:rPr lang="en-US" altLang="es-PR" sz="3200" dirty="0" err="1">
                <a:latin typeface="Arial" charset="0"/>
                <a:cs typeface="Arial" charset="0"/>
              </a:rPr>
              <a:t>una</a:t>
            </a:r>
            <a:r>
              <a:rPr lang="en-US" altLang="es-PR" sz="3200" dirty="0">
                <a:latin typeface="Arial" charset="0"/>
                <a:cs typeface="Arial" charset="0"/>
              </a:rPr>
              <a:t> </a:t>
            </a:r>
            <a:r>
              <a:rPr lang="en-US" altLang="es-PR" sz="3200" dirty="0" err="1">
                <a:latin typeface="Arial" charset="0"/>
                <a:cs typeface="Arial" charset="0"/>
              </a:rPr>
              <a:t>eficiencia</a:t>
            </a:r>
            <a:endParaRPr lang="en-US" altLang="es-PR" sz="3200" dirty="0">
              <a:latin typeface="Arial" charset="0"/>
              <a:cs typeface="Arial" charset="0"/>
            </a:endParaRPr>
          </a:p>
          <a:p>
            <a:pPr eaLnBrk="0" hangingPunct="0">
              <a:lnSpc>
                <a:spcPts val="3200"/>
              </a:lnSpc>
              <a:spcBef>
                <a:spcPct val="20000"/>
              </a:spcBef>
            </a:pPr>
            <a:r>
              <a:rPr lang="en-US" altLang="es-PR" sz="3200" dirty="0" err="1">
                <a:latin typeface="Arial" charset="0"/>
                <a:cs typeface="Arial" charset="0"/>
              </a:rPr>
              <a:t>estructural</a:t>
            </a:r>
            <a:r>
              <a:rPr lang="en-US" altLang="es-PR" sz="3200" dirty="0">
                <a:latin typeface="Arial" charset="0"/>
                <a:cs typeface="Arial" charset="0"/>
              </a:rPr>
              <a:t> y </a:t>
            </a:r>
            <a:r>
              <a:rPr lang="en-US" altLang="es-PR" sz="3200" dirty="0" err="1">
                <a:latin typeface="Arial" charset="0"/>
                <a:cs typeface="Arial" charset="0"/>
              </a:rPr>
              <a:t>funcional</a:t>
            </a:r>
            <a:endParaRPr lang="en-US" altLang="es-PR" sz="3200" b="1" i="1" dirty="0">
              <a:solidFill>
                <a:srgbClr val="660033"/>
              </a:solidFill>
              <a:effectLst>
                <a:outerShdw blurRad="38100" dist="38100" dir="2700000" algn="tl">
                  <a:srgbClr val="C0C0C0"/>
                </a:outerShdw>
              </a:effectLst>
              <a:latin typeface="Arial Black" pitchFamily="34" charset="0"/>
              <a:cs typeface="Arial" charset="0"/>
            </a:endParaRPr>
          </a:p>
        </p:txBody>
      </p:sp>
      <p:sp>
        <p:nvSpPr>
          <p:cNvPr id="7" name="Title 1"/>
          <p:cNvSpPr>
            <a:spLocks/>
          </p:cNvSpPr>
          <p:nvPr/>
        </p:nvSpPr>
        <p:spPr bwMode="auto">
          <a:xfrm>
            <a:off x="2267745" y="692696"/>
            <a:ext cx="662319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8" name="Title 1"/>
          <p:cNvSpPr>
            <a:spLocks/>
          </p:cNvSpPr>
          <p:nvPr/>
        </p:nvSpPr>
        <p:spPr bwMode="auto">
          <a:xfrm>
            <a:off x="2267746" y="1642492"/>
            <a:ext cx="662319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CADENA CINÉTICA</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9" name="Text Box 6"/>
          <p:cNvSpPr txBox="1">
            <a:spLocks noChangeArrowheads="1"/>
          </p:cNvSpPr>
          <p:nvPr/>
        </p:nvSpPr>
        <p:spPr bwMode="auto">
          <a:xfrm>
            <a:off x="107504" y="5903913"/>
            <a:ext cx="8964612" cy="693737"/>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200" i="1" dirty="0">
                <a:latin typeface="Times New Roman" panose="02020603050405020304" pitchFamily="18" charset="0"/>
                <a:cs typeface="Times New Roman" panose="02020603050405020304" pitchFamily="18" charset="0"/>
              </a:rPr>
              <a:t>NOTA</a:t>
            </a:r>
            <a:r>
              <a:rPr lang="es-ES" altLang="es-PR" sz="1200" b="0" dirty="0">
                <a:latin typeface="Times New Roman" panose="02020603050405020304" pitchFamily="18" charset="0"/>
                <a:cs typeface="Times New Roman" panose="02020603050405020304" pitchFamily="18" charset="0"/>
              </a:rPr>
              <a:t>. Adaptado de: “</a:t>
            </a:r>
            <a:r>
              <a:rPr lang="es-ES" altLang="es-PR" sz="1200" b="0" dirty="0" err="1">
                <a:latin typeface="Times New Roman" panose="02020603050405020304" pitchFamily="18" charset="0"/>
                <a:cs typeface="Times New Roman" panose="02020603050405020304" pitchFamily="18" charset="0"/>
              </a:rPr>
              <a:t>Chapter</a:t>
            </a:r>
            <a:r>
              <a:rPr lang="es-ES" altLang="es-PR" sz="1200" b="0" dirty="0">
                <a:latin typeface="Times New Roman" panose="02020603050405020304" pitchFamily="18" charset="0"/>
                <a:cs typeface="Times New Roman" panose="02020603050405020304" pitchFamily="18" charset="0"/>
              </a:rPr>
              <a:t> 1: </a:t>
            </a:r>
            <a:r>
              <a:rPr lang="es-ES" altLang="es-PR" sz="1200" b="0" dirty="0" err="1">
                <a:latin typeface="Times New Roman" panose="02020603050405020304" pitchFamily="18" charset="0"/>
                <a:cs typeface="Times New Roman" panose="02020603050405020304" pitchFamily="18" charset="0"/>
              </a:rPr>
              <a:t>Essential</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considerations</a:t>
            </a:r>
            <a:r>
              <a:rPr lang="es-ES" altLang="es-PR" sz="1200" b="0" dirty="0">
                <a:latin typeface="Times New Roman" panose="02020603050405020304" pitchFamily="18" charset="0"/>
                <a:cs typeface="Times New Roman" panose="02020603050405020304" pitchFamily="18" charset="0"/>
              </a:rPr>
              <a:t> in </a:t>
            </a:r>
            <a:r>
              <a:rPr lang="es-ES" altLang="es-PR" sz="1200" b="0" dirty="0" err="1">
                <a:latin typeface="Times New Roman" panose="02020603050405020304" pitchFamily="18" charset="0"/>
                <a:cs typeface="Times New Roman" panose="02020603050405020304" pitchFamily="18" charset="0"/>
              </a:rPr>
              <a:t>designing</a:t>
            </a:r>
            <a:r>
              <a:rPr lang="es-ES" altLang="es-PR" sz="1200" b="0" dirty="0">
                <a:latin typeface="Times New Roman" panose="02020603050405020304" pitchFamily="18" charset="0"/>
                <a:cs typeface="Times New Roman" panose="02020603050405020304" pitchFamily="18" charset="0"/>
              </a:rPr>
              <a:t> a </a:t>
            </a:r>
            <a:r>
              <a:rPr lang="es-ES" altLang="es-PR" sz="1200" b="0" dirty="0" err="1">
                <a:latin typeface="Times New Roman" panose="02020603050405020304" pitchFamily="18" charset="0"/>
                <a:cs typeface="Times New Roman" panose="02020603050405020304" pitchFamily="18" charset="0"/>
              </a:rPr>
              <a:t>rehabilitation</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program</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for</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the</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injured</a:t>
            </a:r>
            <a:r>
              <a:rPr lang="es-ES" altLang="es-PR" sz="1200" b="0" dirty="0">
                <a:latin typeface="Times New Roman" panose="02020603050405020304" pitchFamily="18" charset="0"/>
                <a:cs typeface="Times New Roman" panose="02020603050405020304" pitchFamily="18" charset="0"/>
              </a:rPr>
              <a:t> </a:t>
            </a:r>
            <a:r>
              <a:rPr lang="es-ES" altLang="es-PR" sz="1200" b="0" dirty="0" err="1">
                <a:latin typeface="Times New Roman" panose="02020603050405020304" pitchFamily="18" charset="0"/>
                <a:cs typeface="Times New Roman" panose="02020603050405020304" pitchFamily="18" charset="0"/>
              </a:rPr>
              <a:t>patient</a:t>
            </a:r>
            <a:r>
              <a:rPr lang="es-ES" altLang="es-PR" sz="1200" b="0" dirty="0">
                <a:latin typeface="Times New Roman" panose="02020603050405020304" pitchFamily="18" charset="0"/>
                <a:cs typeface="Times New Roman" panose="02020603050405020304" pitchFamily="18" charset="0"/>
              </a:rPr>
              <a:t>,” por W. E. Prentice. </a:t>
            </a:r>
            <a:r>
              <a:rPr lang="es-ES" altLang="es-PR" sz="1200" i="1" dirty="0" err="1">
                <a:latin typeface="Times New Roman" panose="02020603050405020304" pitchFamily="18" charset="0"/>
                <a:cs typeface="Times New Roman" panose="02020603050405020304" pitchFamily="18" charset="0"/>
              </a:rPr>
              <a:t>Rehabilitation</a:t>
            </a:r>
            <a:r>
              <a:rPr lang="es-ES" altLang="es-PR" sz="1200" i="1" dirty="0">
                <a:latin typeface="Times New Roman" panose="02020603050405020304" pitchFamily="18" charset="0"/>
                <a:cs typeface="Times New Roman" panose="02020603050405020304" pitchFamily="18" charset="0"/>
              </a:rPr>
              <a:t> </a:t>
            </a:r>
            <a:r>
              <a:rPr lang="es-ES" altLang="es-PR" sz="1200" i="1" dirty="0" err="1">
                <a:latin typeface="Times New Roman" panose="02020603050405020304" pitchFamily="18" charset="0"/>
                <a:cs typeface="Times New Roman" panose="02020603050405020304" pitchFamily="18" charset="0"/>
              </a:rPr>
              <a:t>Techniques</a:t>
            </a:r>
            <a:r>
              <a:rPr lang="es-ES" altLang="es-PR" sz="1200" i="1" dirty="0">
                <a:latin typeface="Times New Roman" panose="02020603050405020304" pitchFamily="18" charset="0"/>
                <a:cs typeface="Times New Roman" panose="02020603050405020304" pitchFamily="18" charset="0"/>
              </a:rPr>
              <a:t> </a:t>
            </a:r>
            <a:r>
              <a:rPr lang="es-ES" altLang="es-PR" sz="1200" i="1" dirty="0" err="1">
                <a:latin typeface="Times New Roman" panose="02020603050405020304" pitchFamily="18" charset="0"/>
                <a:cs typeface="Times New Roman" panose="02020603050405020304" pitchFamily="18" charset="0"/>
              </a:rPr>
              <a:t>for</a:t>
            </a:r>
            <a:r>
              <a:rPr lang="es-ES" altLang="es-PR" sz="1200" i="1" dirty="0">
                <a:latin typeface="Times New Roman" panose="02020603050405020304" pitchFamily="18" charset="0"/>
                <a:cs typeface="Times New Roman" panose="02020603050405020304" pitchFamily="18" charset="0"/>
              </a:rPr>
              <a:t> </a:t>
            </a:r>
            <a:r>
              <a:rPr lang="es-ES" altLang="es-PR" sz="1200" i="1" dirty="0" err="1">
                <a:latin typeface="Times New Roman" panose="02020603050405020304" pitchFamily="18" charset="0"/>
                <a:cs typeface="Times New Roman" panose="02020603050405020304" pitchFamily="18" charset="0"/>
              </a:rPr>
              <a:t>Sports</a:t>
            </a:r>
            <a:r>
              <a:rPr lang="es-ES" altLang="es-PR" sz="1200" i="1" dirty="0">
                <a:latin typeface="Times New Roman" panose="02020603050405020304" pitchFamily="18" charset="0"/>
                <a:cs typeface="Times New Roman" panose="02020603050405020304" pitchFamily="18" charset="0"/>
              </a:rPr>
              <a:t> Medicine and Athletic Training</a:t>
            </a:r>
            <a:r>
              <a:rPr lang="es-ES" altLang="es-PR" sz="1200" b="0" dirty="0">
                <a:latin typeface="Times New Roman" panose="02020603050405020304" pitchFamily="18" charset="0"/>
                <a:cs typeface="Times New Roman" panose="02020603050405020304" pitchFamily="18" charset="0"/>
              </a:rPr>
              <a:t>. 6ta. ed.; (p. 7), por W. E. Prentice (Ed.), 2015, </a:t>
            </a:r>
            <a:r>
              <a:rPr lang="es-ES" altLang="es-PR" sz="1200" b="0" dirty="0" err="1">
                <a:latin typeface="Times New Roman" panose="02020603050405020304" pitchFamily="18" charset="0"/>
                <a:cs typeface="Times New Roman" panose="02020603050405020304" pitchFamily="18" charset="0"/>
              </a:rPr>
              <a:t>Thorofare</a:t>
            </a:r>
            <a:r>
              <a:rPr lang="es-ES" altLang="es-PR" sz="1200" b="0" dirty="0">
                <a:latin typeface="Times New Roman" panose="02020603050405020304" pitchFamily="18" charset="0"/>
                <a:cs typeface="Times New Roman" panose="02020603050405020304" pitchFamily="18" charset="0"/>
              </a:rPr>
              <a:t>, NJ: SLACK </a:t>
            </a:r>
            <a:r>
              <a:rPr lang="es-ES" altLang="es-PR" sz="1200" b="0" dirty="0" err="1">
                <a:latin typeface="Times New Roman" panose="02020603050405020304" pitchFamily="18" charset="0"/>
                <a:cs typeface="Times New Roman" panose="02020603050405020304" pitchFamily="18" charset="0"/>
              </a:rPr>
              <a:t>incorporated</a:t>
            </a:r>
            <a:r>
              <a:rPr lang="es-ES" altLang="es-PR" sz="1200" b="0" dirty="0">
                <a:latin typeface="Times New Roman" panose="02020603050405020304" pitchFamily="18" charset="0"/>
                <a:cs typeface="Times New Roman" panose="02020603050405020304" pitchFamily="18" charset="0"/>
              </a:rPr>
              <a:t>. Copyright 2015 por William E. Prentice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41" y="692696"/>
            <a:ext cx="1625481" cy="4946104"/>
          </a:xfrm>
          <a:prstGeom prst="rect">
            <a:avLst/>
          </a:prstGeom>
        </p:spPr>
      </p:pic>
    </p:spTree>
    <p:extLst>
      <p:ext uri="{BB962C8B-B14F-4D97-AF65-F5344CB8AC3E}">
        <p14:creationId xmlns:p14="http://schemas.microsoft.com/office/powerpoint/2010/main" val="150813976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779838" y="909638"/>
            <a:ext cx="51117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4700" b="0">
                <a:solidFill>
                  <a:srgbClr val="484876"/>
                </a:solidFill>
                <a:effectLst>
                  <a:outerShdw blurRad="38100" dist="38100" dir="2700000" algn="tl">
                    <a:srgbClr val="C0C0C0"/>
                  </a:outerShdw>
                </a:effectLst>
                <a:latin typeface="Arial Black" pitchFamily="34" charset="0"/>
                <a:cs typeface="Arial" charset="0"/>
              </a:rPr>
              <a:t>ESPASMOS</a:t>
            </a:r>
            <a:br>
              <a:rPr lang="es-PR" altLang="es-PR" sz="4700" b="0">
                <a:solidFill>
                  <a:srgbClr val="484876"/>
                </a:solidFill>
                <a:effectLst>
                  <a:outerShdw blurRad="38100" dist="38100" dir="2700000" algn="tl">
                    <a:srgbClr val="C0C0C0"/>
                  </a:outerShdw>
                </a:effectLst>
                <a:latin typeface="Arial Black" pitchFamily="34" charset="0"/>
                <a:cs typeface="Arial" charset="0"/>
              </a:rPr>
            </a:br>
            <a:r>
              <a:rPr lang="es-PR" altLang="es-PR" sz="4700" b="0">
                <a:solidFill>
                  <a:srgbClr val="484876"/>
                </a:solidFill>
                <a:effectLst>
                  <a:outerShdw blurRad="38100" dist="38100" dir="2700000" algn="tl">
                    <a:srgbClr val="C0C0C0"/>
                  </a:outerShdw>
                </a:effectLst>
                <a:latin typeface="Arial Black" pitchFamily="34" charset="0"/>
                <a:cs typeface="Arial" charset="0"/>
              </a:rPr>
              <a:t>MUSCULARES:</a:t>
            </a:r>
            <a:endParaRPr lang="es-PR" altLang="es-PR" sz="47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779838" y="2205038"/>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7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2199556" name="Text Box 4"/>
          <p:cNvSpPr txBox="1">
            <a:spLocks noChangeArrowheads="1"/>
          </p:cNvSpPr>
          <p:nvPr/>
        </p:nvSpPr>
        <p:spPr bwMode="auto">
          <a:xfrm>
            <a:off x="3708400" y="3168650"/>
            <a:ext cx="48958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altLang="es-PR" sz="5000">
                <a:latin typeface="Arial" charset="0"/>
              </a:rPr>
              <a:t>Contracción violenta/súbita</a:t>
            </a:r>
          </a:p>
          <a:p>
            <a:pPr algn="l"/>
            <a:r>
              <a:rPr lang="es-ES" altLang="es-PR" sz="5000">
                <a:latin typeface="Arial" charset="0"/>
              </a:rPr>
              <a:t>e involuntaria</a:t>
            </a:r>
          </a:p>
          <a:p>
            <a:pPr algn="l"/>
            <a:r>
              <a:rPr lang="es-ES" altLang="es-PR" sz="5000">
                <a:latin typeface="Arial" charset="0"/>
              </a:rPr>
              <a:t>de un músculo</a:t>
            </a:r>
          </a:p>
        </p:txBody>
      </p:sp>
      <p:pic>
        <p:nvPicPr>
          <p:cNvPr id="2199557" name="Picture 5" descr="Runners_Track_Distance_001b_Edge_GAL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549275"/>
            <a:ext cx="3195637"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75507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3106" name="Picture 2" descr="Stretch-Meditat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925" y="692150"/>
            <a:ext cx="4354513" cy="5761038"/>
          </a:xfrm>
          <a:prstGeom prst="rect">
            <a:avLst/>
          </a:prstGeom>
          <a:noFill/>
          <a:extLst>
            <a:ext uri="{909E8E84-426E-40DD-AFC4-6F175D3DCCD1}">
              <a14:hiddenFill xmlns:a14="http://schemas.microsoft.com/office/drawing/2010/main">
                <a:solidFill>
                  <a:srgbClr val="FFFFFF"/>
                </a:solidFill>
              </a14:hiddenFill>
            </a:ext>
          </a:extLst>
        </p:spPr>
      </p:pic>
      <p:sp>
        <p:nvSpPr>
          <p:cNvPr id="2223107" name="Rectangle 3"/>
          <p:cNvSpPr>
            <a:spLocks noChangeArrowheads="1"/>
          </p:cNvSpPr>
          <p:nvPr/>
        </p:nvSpPr>
        <p:spPr bwMode="auto">
          <a:xfrm>
            <a:off x="4716463" y="1022350"/>
            <a:ext cx="4176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7200" b="0">
                <a:solidFill>
                  <a:srgbClr val="484876"/>
                </a:solidFill>
                <a:effectLst>
                  <a:outerShdw blurRad="38100" dist="38100" dir="2700000" algn="tl">
                    <a:srgbClr val="C0C0C0"/>
                  </a:outerShdw>
                </a:effectLst>
                <a:latin typeface="Arial Black" pitchFamily="34" charset="0"/>
              </a:rPr>
              <a:t>SALUD</a:t>
            </a:r>
          </a:p>
        </p:txBody>
      </p:sp>
      <p:sp>
        <p:nvSpPr>
          <p:cNvPr id="2223108" name="Rectangle 4"/>
          <p:cNvSpPr>
            <a:spLocks noChangeArrowheads="1"/>
          </p:cNvSpPr>
          <p:nvPr/>
        </p:nvSpPr>
        <p:spPr bwMode="auto">
          <a:xfrm>
            <a:off x="4789488" y="2205038"/>
            <a:ext cx="4103687"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4100">
                <a:latin typeface="Arial" charset="0"/>
                <a:cs typeface="Arial" charset="0"/>
              </a:rPr>
              <a:t>No implica</a:t>
            </a:r>
          </a:p>
          <a:p>
            <a:pPr eaLnBrk="0" hangingPunct="0">
              <a:spcBef>
                <a:spcPct val="20000"/>
              </a:spcBef>
            </a:pPr>
            <a:r>
              <a:rPr lang="en-US" altLang="es-PR" sz="4100">
                <a:latin typeface="Arial" charset="0"/>
                <a:cs typeface="Arial" charset="0"/>
              </a:rPr>
              <a:t>únicamente la</a:t>
            </a:r>
          </a:p>
          <a:p>
            <a:pPr eaLnBrk="0" hangingPunct="0">
              <a:spcBef>
                <a:spcPct val="20000"/>
              </a:spcBef>
            </a:pPr>
            <a:r>
              <a:rPr lang="en-US" altLang="es-PR" sz="4100">
                <a:latin typeface="Arial" charset="0"/>
                <a:cs typeface="Arial" charset="0"/>
              </a:rPr>
              <a:t>ausencia de</a:t>
            </a:r>
          </a:p>
          <a:p>
            <a:pPr eaLnBrk="0" hangingPunct="0">
              <a:spcBef>
                <a:spcPct val="20000"/>
              </a:spcBef>
            </a:pPr>
            <a:r>
              <a:rPr lang="en-US" altLang="es-PR" sz="4100">
                <a:latin typeface="Arial" charset="0"/>
                <a:cs typeface="Arial" charset="0"/>
              </a:rPr>
              <a:t>enfermedad o</a:t>
            </a:r>
          </a:p>
          <a:p>
            <a:pPr eaLnBrk="0" hangingPunct="0">
              <a:spcBef>
                <a:spcPct val="20000"/>
              </a:spcBef>
            </a:pPr>
            <a:r>
              <a:rPr lang="en-US" altLang="es-PR" sz="4100">
                <a:latin typeface="Arial" charset="0"/>
                <a:cs typeface="Arial" charset="0"/>
              </a:rPr>
              <a:t>de incapacidad</a:t>
            </a:r>
            <a:endParaRPr lang="en-US" altLang="es-PR" sz="4100" i="1">
              <a:solidFill>
                <a:srgbClr val="660033"/>
              </a:solidFill>
              <a:effectLst>
                <a:outerShdw blurRad="38100" dist="38100" dir="2700000" algn="tl">
                  <a:srgbClr val="C0C0C0"/>
                </a:outerShdw>
              </a:effectLst>
              <a:latin typeface="Arial Black" pitchFamily="34" charset="0"/>
              <a:cs typeface="Arial" charset="0"/>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1062" name="Rectangle 6"/>
          <p:cNvSpPr>
            <a:spLocks noChangeArrowheads="1"/>
          </p:cNvSpPr>
          <p:nvPr/>
        </p:nvSpPr>
        <p:spPr bwMode="auto">
          <a:xfrm>
            <a:off x="3203575" y="806450"/>
            <a:ext cx="53292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8800" b="0">
                <a:solidFill>
                  <a:srgbClr val="484876"/>
                </a:solidFill>
                <a:effectLst>
                  <a:outerShdw blurRad="38100" dist="38100" dir="2700000" algn="tl">
                    <a:srgbClr val="C0C0C0"/>
                  </a:outerShdw>
                </a:effectLst>
                <a:latin typeface="Arial Black" pitchFamily="34" charset="0"/>
              </a:rPr>
              <a:t>SALUD</a:t>
            </a:r>
          </a:p>
        </p:txBody>
      </p:sp>
      <p:sp>
        <p:nvSpPr>
          <p:cNvPr id="2221063" name="Rectangle 7"/>
          <p:cNvSpPr>
            <a:spLocks noChangeArrowheads="1"/>
          </p:cNvSpPr>
          <p:nvPr/>
        </p:nvSpPr>
        <p:spPr bwMode="auto">
          <a:xfrm>
            <a:off x="3275013" y="1916113"/>
            <a:ext cx="5618162"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3300" dirty="0">
                <a:latin typeface="Arial" charset="0"/>
                <a:cs typeface="Arial" charset="0"/>
              </a:rPr>
              <a:t>Conjunto de </a:t>
            </a:r>
            <a:r>
              <a:rPr lang="en-US" altLang="es-PR" sz="3300" dirty="0" err="1">
                <a:latin typeface="Arial" charset="0"/>
                <a:cs typeface="Arial" charset="0"/>
              </a:rPr>
              <a:t>acciones</a:t>
            </a:r>
            <a:endParaRPr lang="en-US" altLang="es-PR" sz="3300" dirty="0">
              <a:latin typeface="Arial" charset="0"/>
              <a:cs typeface="Arial" charset="0"/>
            </a:endParaRPr>
          </a:p>
          <a:p>
            <a:pPr eaLnBrk="0" hangingPunct="0">
              <a:spcBef>
                <a:spcPct val="20000"/>
              </a:spcBef>
            </a:pPr>
            <a:r>
              <a:rPr lang="en-US" altLang="es-PR" sz="3300" dirty="0" err="1">
                <a:latin typeface="Arial" charset="0"/>
                <a:cs typeface="Arial" charset="0"/>
              </a:rPr>
              <a:t>dirigidas</a:t>
            </a:r>
            <a:r>
              <a:rPr lang="en-US" altLang="es-PR" sz="3300" dirty="0">
                <a:latin typeface="Arial" charset="0"/>
                <a:cs typeface="Arial" charset="0"/>
              </a:rPr>
              <a:t> a </a:t>
            </a:r>
            <a:r>
              <a:rPr lang="en-US" altLang="es-PR" sz="3300" dirty="0" err="1">
                <a:latin typeface="Arial" charset="0"/>
                <a:cs typeface="Arial" charset="0"/>
              </a:rPr>
              <a:t>establecer</a:t>
            </a:r>
            <a:r>
              <a:rPr lang="en-US" altLang="es-PR" sz="3300" dirty="0">
                <a:latin typeface="Arial" charset="0"/>
                <a:cs typeface="Arial" charset="0"/>
              </a:rPr>
              <a:t> un</a:t>
            </a:r>
          </a:p>
          <a:p>
            <a:pPr eaLnBrk="0" hangingPunct="0">
              <a:spcBef>
                <a:spcPct val="20000"/>
              </a:spcBef>
            </a:pPr>
            <a:r>
              <a:rPr lang="en-US" altLang="es-PR" sz="3300" dirty="0" err="1">
                <a:latin typeface="Arial" charset="0"/>
                <a:cs typeface="Arial" charset="0"/>
              </a:rPr>
              <a:t>estado</a:t>
            </a:r>
            <a:r>
              <a:rPr lang="en-US" altLang="es-PR" sz="3300" dirty="0">
                <a:latin typeface="Arial" charset="0"/>
                <a:cs typeface="Arial" charset="0"/>
              </a:rPr>
              <a:t> </a:t>
            </a:r>
            <a:r>
              <a:rPr lang="en-US" altLang="es-PR" sz="3300" dirty="0" err="1">
                <a:latin typeface="Arial" charset="0"/>
                <a:cs typeface="Arial" charset="0"/>
              </a:rPr>
              <a:t>óptimo</a:t>
            </a:r>
            <a:r>
              <a:rPr lang="en-US" altLang="es-PR" sz="3300" dirty="0">
                <a:latin typeface="Arial" charset="0"/>
                <a:cs typeface="Arial" charset="0"/>
              </a:rPr>
              <a:t> de</a:t>
            </a:r>
          </a:p>
          <a:p>
            <a:pPr eaLnBrk="0" hangingPunct="0">
              <a:spcBef>
                <a:spcPct val="20000"/>
              </a:spcBef>
            </a:pPr>
            <a:r>
              <a:rPr lang="en-US" altLang="es-PR" sz="3300" b="0" i="1" dirty="0" err="1">
                <a:solidFill>
                  <a:srgbClr val="484876"/>
                </a:solidFill>
                <a:effectLst>
                  <a:outerShdw blurRad="38100" dist="38100" dir="2700000" algn="tl">
                    <a:srgbClr val="C0C0C0"/>
                  </a:outerShdw>
                </a:effectLst>
                <a:latin typeface="Arial Black" pitchFamily="34" charset="0"/>
                <a:cs typeface="Arial" charset="0"/>
              </a:rPr>
              <a:t>bienestar</a:t>
            </a:r>
            <a:r>
              <a:rPr lang="en-US" altLang="es-PR" sz="3300" dirty="0">
                <a:latin typeface="Arial" charset="0"/>
                <a:cs typeface="Arial" charset="0"/>
              </a:rPr>
              <a:t> a </a:t>
            </a:r>
            <a:r>
              <a:rPr lang="en-US" altLang="es-PR" sz="3300" dirty="0" err="1">
                <a:latin typeface="Arial" charset="0"/>
                <a:cs typeface="Arial" charset="0"/>
              </a:rPr>
              <a:t>nivel</a:t>
            </a:r>
            <a:r>
              <a:rPr lang="en-US" altLang="es-PR" sz="3300" dirty="0">
                <a:latin typeface="Arial" charset="0"/>
                <a:cs typeface="Arial" charset="0"/>
              </a:rPr>
              <a:t> </a:t>
            </a:r>
            <a:r>
              <a:rPr lang="en-US" altLang="es-PR" sz="3300" b="0" i="1" dirty="0" err="1">
                <a:solidFill>
                  <a:srgbClr val="660033"/>
                </a:solidFill>
                <a:effectLst>
                  <a:outerShdw blurRad="38100" dist="38100" dir="2700000" algn="tl">
                    <a:srgbClr val="C0C0C0"/>
                  </a:outerShdw>
                </a:effectLst>
                <a:latin typeface="Arial Black" pitchFamily="34" charset="0"/>
                <a:cs typeface="Arial" charset="0"/>
              </a:rPr>
              <a:t>físico</a:t>
            </a:r>
            <a:r>
              <a:rPr lang="en-US" altLang="es-PR" sz="3300" dirty="0">
                <a:latin typeface="Arial" charset="0"/>
                <a:cs typeface="Arial" charset="0"/>
              </a:rPr>
              <a:t>,</a:t>
            </a:r>
          </a:p>
          <a:p>
            <a:pPr eaLnBrk="0" hangingPunct="0">
              <a:spcBef>
                <a:spcPct val="20000"/>
              </a:spcBef>
            </a:pPr>
            <a:r>
              <a:rPr lang="en-US" altLang="es-PR" sz="3300" b="0" i="1" dirty="0">
                <a:solidFill>
                  <a:srgbClr val="660033"/>
                </a:solidFill>
                <a:effectLst>
                  <a:outerShdw blurRad="38100" dist="38100" dir="2700000" algn="tl">
                    <a:srgbClr val="C0C0C0"/>
                  </a:outerShdw>
                </a:effectLst>
                <a:latin typeface="Arial Black" pitchFamily="34" charset="0"/>
                <a:cs typeface="Arial" charset="0"/>
              </a:rPr>
              <a:t>mental</a:t>
            </a:r>
            <a:r>
              <a:rPr lang="en-US" altLang="es-PR" sz="3300" dirty="0">
                <a:latin typeface="Arial" charset="0"/>
                <a:cs typeface="Arial" charset="0"/>
              </a:rPr>
              <a:t>, </a:t>
            </a:r>
            <a:r>
              <a:rPr lang="en-US" altLang="es-PR" sz="3300" b="0" i="1" dirty="0" err="1">
                <a:solidFill>
                  <a:srgbClr val="660033"/>
                </a:solidFill>
                <a:effectLst>
                  <a:outerShdw blurRad="38100" dist="38100" dir="2700000" algn="tl">
                    <a:srgbClr val="C0C0C0"/>
                  </a:outerShdw>
                </a:effectLst>
                <a:latin typeface="Arial Black" pitchFamily="34" charset="0"/>
                <a:cs typeface="Arial" charset="0"/>
              </a:rPr>
              <a:t>emocional</a:t>
            </a:r>
            <a:r>
              <a:rPr lang="en-US" altLang="es-PR" sz="3300" dirty="0">
                <a:latin typeface="Arial" charset="0"/>
                <a:cs typeface="Arial" charset="0"/>
              </a:rPr>
              <a:t>,</a:t>
            </a:r>
          </a:p>
          <a:p>
            <a:pPr eaLnBrk="0" hangingPunct="0">
              <a:spcBef>
                <a:spcPct val="20000"/>
              </a:spcBef>
            </a:pPr>
            <a:r>
              <a:rPr lang="en-US" altLang="es-PR" sz="3300" b="0" i="1" dirty="0">
                <a:solidFill>
                  <a:srgbClr val="660033"/>
                </a:solidFill>
                <a:effectLst>
                  <a:outerShdw blurRad="38100" dist="38100" dir="2700000" algn="tl">
                    <a:srgbClr val="C0C0C0"/>
                  </a:outerShdw>
                </a:effectLst>
                <a:latin typeface="Arial Black" pitchFamily="34" charset="0"/>
                <a:cs typeface="Arial" charset="0"/>
              </a:rPr>
              <a:t>social</a:t>
            </a:r>
            <a:r>
              <a:rPr lang="en-US" altLang="es-PR" sz="3300" dirty="0">
                <a:latin typeface="Arial" charset="0"/>
                <a:cs typeface="Arial" charset="0"/>
              </a:rPr>
              <a:t>, </a:t>
            </a:r>
            <a:r>
              <a:rPr lang="en-US" altLang="es-PR" sz="3300" b="0" i="1" dirty="0" err="1">
                <a:solidFill>
                  <a:srgbClr val="660033"/>
                </a:solidFill>
                <a:effectLst>
                  <a:outerShdw blurRad="38100" dist="38100" dir="2700000" algn="tl">
                    <a:srgbClr val="C0C0C0"/>
                  </a:outerShdw>
                </a:effectLst>
                <a:latin typeface="Arial Black" pitchFamily="34" charset="0"/>
                <a:cs typeface="Arial" charset="0"/>
              </a:rPr>
              <a:t>espiritual</a:t>
            </a:r>
            <a:r>
              <a:rPr lang="en-US" altLang="es-PR" sz="3300" dirty="0">
                <a:latin typeface="Arial" charset="0"/>
                <a:cs typeface="Arial" charset="0"/>
              </a:rPr>
              <a:t>,</a:t>
            </a:r>
          </a:p>
          <a:p>
            <a:pPr eaLnBrk="0" hangingPunct="0">
              <a:spcBef>
                <a:spcPct val="20000"/>
              </a:spcBef>
            </a:pPr>
            <a:r>
              <a:rPr lang="en-US" altLang="es-PR" sz="3300" b="0" i="1" dirty="0" err="1">
                <a:solidFill>
                  <a:srgbClr val="660033"/>
                </a:solidFill>
                <a:effectLst>
                  <a:outerShdw blurRad="38100" dist="38100" dir="2700000" algn="tl">
                    <a:srgbClr val="C0C0C0"/>
                  </a:outerShdw>
                </a:effectLst>
                <a:latin typeface="Arial Black" pitchFamily="34" charset="0"/>
                <a:cs typeface="Arial" charset="0"/>
              </a:rPr>
              <a:t>ecológico</a:t>
            </a:r>
            <a:r>
              <a:rPr lang="en-US" altLang="es-PR" sz="3300" dirty="0">
                <a:latin typeface="Arial" charset="0"/>
                <a:cs typeface="Arial" charset="0"/>
              </a:rPr>
              <a:t> </a:t>
            </a:r>
            <a:r>
              <a:rPr lang="en-US" altLang="es-PR" sz="3300" dirty="0" err="1">
                <a:latin typeface="Arial" charset="0"/>
                <a:cs typeface="Arial" charset="0"/>
              </a:rPr>
              <a:t>y</a:t>
            </a:r>
            <a:r>
              <a:rPr lang="en-US" altLang="es-PR" sz="3300" i="1" dirty="0" err="1">
                <a:solidFill>
                  <a:srgbClr val="660033"/>
                </a:solidFill>
                <a:effectLst>
                  <a:outerShdw blurRad="38100" dist="38100" dir="2700000" algn="tl">
                    <a:srgbClr val="C0C0C0"/>
                  </a:outerShdw>
                </a:effectLst>
                <a:latin typeface="Arial Black" pitchFamily="34" charset="0"/>
                <a:cs typeface="Arial" charset="0"/>
              </a:rPr>
              <a:t>ocupacional</a:t>
            </a:r>
            <a:endParaRPr lang="en-US" altLang="es-PR" sz="3300" i="1" dirty="0">
              <a:solidFill>
                <a:srgbClr val="660033"/>
              </a:solidFill>
              <a:effectLst>
                <a:outerShdw blurRad="38100" dist="38100" dir="2700000" algn="tl">
                  <a:srgbClr val="C0C0C0"/>
                </a:outerShdw>
              </a:effectLst>
              <a:latin typeface="Arial Black" pitchFamily="34" charset="0"/>
              <a:cs typeface="Arial" charset="0"/>
            </a:endParaRPr>
          </a:p>
        </p:txBody>
      </p:sp>
      <p:pic>
        <p:nvPicPr>
          <p:cNvPr id="2221064" name="Picture 8" descr="Family Wal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9275"/>
            <a:ext cx="3095625" cy="5832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303" name="Rectangle 7"/>
          <p:cNvSpPr>
            <a:spLocks noChangeArrowheads="1"/>
          </p:cNvSpPr>
          <p:nvPr/>
        </p:nvSpPr>
        <p:spPr bwMode="auto">
          <a:xfrm>
            <a:off x="2771775" y="765175"/>
            <a:ext cx="62245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000" b="0">
                <a:solidFill>
                  <a:srgbClr val="484876"/>
                </a:solidFill>
                <a:effectLst>
                  <a:outerShdw blurRad="38100" dist="38100" dir="2700000" algn="tl">
                    <a:srgbClr val="C0C0C0"/>
                  </a:outerShdw>
                </a:effectLst>
                <a:latin typeface="Arial Black" pitchFamily="34" charset="0"/>
              </a:rPr>
              <a:t>COMPORTAMIENTOS</a:t>
            </a:r>
            <a:endParaRPr lang="en-US" altLang="es-PR" sz="3800" b="0" i="1">
              <a:solidFill>
                <a:srgbClr val="484876"/>
              </a:solidFill>
              <a:effectLst>
                <a:outerShdw blurRad="38100" dist="38100" dir="2700000" algn="tl">
                  <a:srgbClr val="C0C0C0"/>
                </a:outerShdw>
              </a:effectLst>
              <a:latin typeface="Arial Black" pitchFamily="34" charset="0"/>
            </a:endParaRPr>
          </a:p>
        </p:txBody>
      </p:sp>
      <p:sp>
        <p:nvSpPr>
          <p:cNvPr id="2231304" name="Rectangle 8"/>
          <p:cNvSpPr>
            <a:spLocks noChangeArrowheads="1"/>
          </p:cNvSpPr>
          <p:nvPr/>
        </p:nvSpPr>
        <p:spPr bwMode="auto">
          <a:xfrm>
            <a:off x="2843213" y="1628775"/>
            <a:ext cx="5976937"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4600">
                <a:latin typeface="Arial" charset="0"/>
                <a:cs typeface="Arial" charset="0"/>
              </a:rPr>
              <a:t>Formas de actuar y</a:t>
            </a:r>
          </a:p>
          <a:p>
            <a:pPr eaLnBrk="0" hangingPunct="0">
              <a:lnSpc>
                <a:spcPct val="90000"/>
              </a:lnSpc>
              <a:spcBef>
                <a:spcPct val="20000"/>
              </a:spcBef>
            </a:pPr>
            <a:r>
              <a:rPr lang="es-ES" altLang="es-PR" sz="4600">
                <a:latin typeface="Arial" charset="0"/>
                <a:cs typeface="Arial" charset="0"/>
              </a:rPr>
              <a:t>reaccionar ante una</a:t>
            </a:r>
          </a:p>
          <a:p>
            <a:pPr eaLnBrk="0" hangingPunct="0">
              <a:lnSpc>
                <a:spcPct val="90000"/>
              </a:lnSpc>
              <a:spcBef>
                <a:spcPct val="20000"/>
              </a:spcBef>
            </a:pPr>
            <a:r>
              <a:rPr lang="es-ES" altLang="es-PR" sz="4600">
                <a:latin typeface="Arial" charset="0"/>
                <a:cs typeface="Arial" charset="0"/>
              </a:rPr>
              <a:t>diversidad de</a:t>
            </a:r>
          </a:p>
          <a:p>
            <a:pPr eaLnBrk="0" hangingPunct="0">
              <a:lnSpc>
                <a:spcPct val="90000"/>
              </a:lnSpc>
              <a:spcBef>
                <a:spcPct val="20000"/>
              </a:spcBef>
            </a:pPr>
            <a:r>
              <a:rPr lang="es-ES" altLang="es-PR" sz="4600">
                <a:latin typeface="Arial" charset="0"/>
                <a:cs typeface="Arial" charset="0"/>
              </a:rPr>
              <a:t>estímulos en</a:t>
            </a:r>
          </a:p>
          <a:p>
            <a:pPr eaLnBrk="0" hangingPunct="0">
              <a:lnSpc>
                <a:spcPct val="90000"/>
              </a:lnSpc>
              <a:spcBef>
                <a:spcPct val="20000"/>
              </a:spcBef>
            </a:pPr>
            <a:r>
              <a:rPr lang="es-ES" altLang="es-PR" sz="4600">
                <a:latin typeface="Arial" charset="0"/>
                <a:cs typeface="Arial" charset="0"/>
              </a:rPr>
              <a:t>el ambiente social y</a:t>
            </a:r>
          </a:p>
          <a:p>
            <a:pPr eaLnBrk="0" hangingPunct="0">
              <a:lnSpc>
                <a:spcPct val="90000"/>
              </a:lnSpc>
              <a:spcBef>
                <a:spcPct val="20000"/>
              </a:spcBef>
            </a:pPr>
            <a:r>
              <a:rPr lang="es-ES" altLang="es-PR" sz="4600">
                <a:latin typeface="Arial" charset="0"/>
                <a:cs typeface="Arial" charset="0"/>
              </a:rPr>
              <a:t>físico</a:t>
            </a:r>
          </a:p>
        </p:txBody>
      </p:sp>
      <p:pic>
        <p:nvPicPr>
          <p:cNvPr id="2231305" name="Picture 9" descr="Woman_Pushing_Baby_Stro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20713"/>
            <a:ext cx="2255837" cy="568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431800" y="5876925"/>
            <a:ext cx="8532688" cy="647700"/>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_tradnl" altLang="es-PR" sz="1200" i="1" dirty="0">
                <a:latin typeface="Times New Roman" panose="02020603050405020304" pitchFamily="18" charset="0"/>
                <a:cs typeface="Times New Roman" panose="02020603050405020304" pitchFamily="18" charset="0"/>
              </a:rPr>
              <a:t>NOTA</a:t>
            </a:r>
            <a:r>
              <a:rPr lang="es-ES_tradnl" altLang="es-PR" sz="1200" dirty="0">
                <a:latin typeface="Times New Roman" panose="02020603050405020304" pitchFamily="18" charset="0"/>
                <a:cs typeface="Times New Roman" panose="02020603050405020304" pitchFamily="18" charset="0"/>
              </a:rPr>
              <a:t>.</a:t>
            </a:r>
            <a:r>
              <a:rPr lang="es-ES_tradnl" altLang="es-PR" sz="1200" b="0" dirty="0">
                <a:latin typeface="Times New Roman" panose="02020603050405020304" pitchFamily="18" charset="0"/>
                <a:cs typeface="Times New Roman" panose="02020603050405020304" pitchFamily="18" charset="0"/>
              </a:rPr>
              <a:t> Reproducido de: ¨Essentials of </a:t>
            </a:r>
            <a:r>
              <a:rPr lang="es-ES_tradnl" altLang="es-PR" sz="1200" b="0" dirty="0" err="1">
                <a:latin typeface="Times New Roman" panose="02020603050405020304" pitchFamily="18" charset="0"/>
                <a:cs typeface="Times New Roman" panose="02020603050405020304" pitchFamily="18" charset="0"/>
              </a:rPr>
              <a:t>Integrated</a:t>
            </a:r>
            <a:r>
              <a:rPr lang="es-ES_tradnl" altLang="es-PR" sz="1200" b="0" dirty="0">
                <a:latin typeface="Times New Roman" panose="02020603050405020304" pitchFamily="18" charset="0"/>
                <a:cs typeface="Times New Roman" panose="02020603050405020304" pitchFamily="18" charset="0"/>
              </a:rPr>
              <a:t> Training,¨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En </a:t>
            </a:r>
            <a:r>
              <a:rPr lang="es-ES_tradnl" altLang="es-PR" sz="1200" i="1" dirty="0">
                <a:latin typeface="Times New Roman" panose="02020603050405020304" pitchFamily="18" charset="0"/>
                <a:cs typeface="Times New Roman" panose="02020603050405020304" pitchFamily="18" charset="0"/>
              </a:rPr>
              <a:t>NASM Essentials of </a:t>
            </a:r>
            <a:r>
              <a:rPr lang="es-ES_tradnl" altLang="es-PR" sz="1200" i="1" dirty="0" err="1">
                <a:latin typeface="Times New Roman" panose="02020603050405020304" pitchFamily="18" charset="0"/>
                <a:cs typeface="Times New Roman" panose="02020603050405020304" pitchFamily="18" charset="0"/>
              </a:rPr>
              <a:t>Sports</a:t>
            </a:r>
            <a:r>
              <a:rPr lang="es-ES_tradnl" altLang="es-PR" sz="1200" i="1" dirty="0">
                <a:latin typeface="Times New Roman" panose="02020603050405020304" pitchFamily="18" charset="0"/>
                <a:cs typeface="Times New Roman" panose="02020603050405020304" pitchFamily="18" charset="0"/>
              </a:rPr>
              <a:t> Performance Training</a:t>
            </a:r>
            <a:r>
              <a:rPr lang="es-ES_tradnl" altLang="es-PR" sz="1200" b="0" dirty="0">
                <a:latin typeface="Times New Roman" panose="02020603050405020304" pitchFamily="18" charset="0"/>
                <a:cs typeface="Times New Roman" panose="02020603050405020304" pitchFamily="18" charset="0"/>
              </a:rPr>
              <a:t>. (p. 6),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(Eds.), 2015, Burlington, MA: Jones &amp; Bartlett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Copyright 2015 por: </a:t>
            </a:r>
            <a:r>
              <a:rPr lang="es-ES_tradnl" altLang="es-PR" sz="1200" b="0" dirty="0" err="1">
                <a:latin typeface="Times New Roman" panose="02020603050405020304" pitchFamily="18" charset="0"/>
                <a:cs typeface="Times New Roman" panose="02020603050405020304" pitchFamily="18" charset="0"/>
              </a:rPr>
              <a:t>National</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Academy</a:t>
            </a:r>
            <a:r>
              <a:rPr lang="es-ES_tradnl" altLang="es-PR" sz="1200" b="0" dirty="0">
                <a:latin typeface="Times New Roman" panose="02020603050405020304" pitchFamily="18" charset="0"/>
                <a:cs typeface="Times New Roman" panose="02020603050405020304" pitchFamily="18" charset="0"/>
              </a:rPr>
              <a:t> of </a:t>
            </a:r>
            <a:r>
              <a:rPr lang="es-ES_tradnl" altLang="es-PR" sz="1200" b="0" dirty="0" err="1">
                <a:latin typeface="Times New Roman" panose="02020603050405020304" pitchFamily="18" charset="0"/>
                <a:cs typeface="Times New Roman" panose="02020603050405020304" pitchFamily="18" charset="0"/>
              </a:rPr>
              <a:t>Sports</a:t>
            </a:r>
            <a:r>
              <a:rPr lang="es-ES_tradnl" altLang="es-PR" sz="1200" b="0" dirty="0">
                <a:latin typeface="Times New Roman" panose="02020603050405020304" pitchFamily="18" charset="0"/>
                <a:cs typeface="Times New Roman" panose="02020603050405020304" pitchFamily="18" charset="0"/>
              </a:rPr>
              <a:t> Medicine, </a:t>
            </a:r>
            <a:r>
              <a:rPr lang="es-ES_tradnl" altLang="es-PR" sz="1200" b="0" dirty="0" err="1">
                <a:latin typeface="Times New Roman" panose="02020603050405020304" pitchFamily="18" charset="0"/>
                <a:cs typeface="Times New Roman" panose="02020603050405020304" pitchFamily="18" charset="0"/>
              </a:rPr>
              <a:t>an</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Ascend</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Company. </a:t>
            </a:r>
            <a:endParaRPr lang="en-US" altLang="es-PR" sz="1200" b="0" dirty="0">
              <a:latin typeface="Times New Roman" panose="02020603050405020304" pitchFamily="18" charset="0"/>
              <a:cs typeface="Times New Roman" panose="02020603050405020304" pitchFamily="18" charset="0"/>
            </a:endParaRPr>
          </a:p>
        </p:txBody>
      </p:sp>
      <p:sp>
        <p:nvSpPr>
          <p:cNvPr id="10" name="Title 1"/>
          <p:cNvSpPr>
            <a:spLocks/>
          </p:cNvSpPr>
          <p:nvPr/>
        </p:nvSpPr>
        <p:spPr bwMode="auto">
          <a:xfrm>
            <a:off x="3779912" y="836712"/>
            <a:ext cx="5112568" cy="68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INHIBICIÓN RECÍPROCA ALTERADA</a:t>
            </a:r>
          </a:p>
        </p:txBody>
      </p:sp>
      <p:sp>
        <p:nvSpPr>
          <p:cNvPr id="11" name="Text Box 9"/>
          <p:cNvSpPr txBox="1">
            <a:spLocks noChangeArrowheads="1"/>
          </p:cNvSpPr>
          <p:nvPr/>
        </p:nvSpPr>
        <p:spPr bwMode="auto">
          <a:xfrm>
            <a:off x="3779913" y="1628800"/>
            <a:ext cx="4680520" cy="418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4600"/>
              </a:lnSpc>
            </a:pPr>
            <a:r>
              <a:rPr lang="es-ES" altLang="es-PR" sz="3700" dirty="0">
                <a:solidFill>
                  <a:srgbClr val="000000"/>
                </a:solidFill>
                <a:latin typeface="Arial" panose="020B0604020202020204" pitchFamily="34" charset="0"/>
              </a:rPr>
              <a:t>Cuando un músculo tenso ocasiona una disminución en la actividad nerviosa para su antagonista funcional</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32166"/>
            <a:ext cx="3314353" cy="5163666"/>
          </a:xfrm>
          <a:prstGeom prst="rect">
            <a:avLst/>
          </a:prstGeom>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31800" y="5876925"/>
            <a:ext cx="8316664" cy="647700"/>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_tradnl" altLang="es-PR" sz="1200" i="1" dirty="0">
                <a:latin typeface="Times New Roman" panose="02020603050405020304" pitchFamily="18" charset="0"/>
                <a:cs typeface="Times New Roman" panose="02020603050405020304" pitchFamily="18" charset="0"/>
              </a:rPr>
              <a:t>NOTA</a:t>
            </a:r>
            <a:r>
              <a:rPr lang="es-ES_tradnl" altLang="es-PR" sz="1200" dirty="0">
                <a:latin typeface="Times New Roman" panose="02020603050405020304" pitchFamily="18" charset="0"/>
                <a:cs typeface="Times New Roman" panose="02020603050405020304" pitchFamily="18" charset="0"/>
              </a:rPr>
              <a:t>.</a:t>
            </a:r>
            <a:r>
              <a:rPr lang="es-ES_tradnl" altLang="es-PR" sz="1200" b="0" dirty="0">
                <a:latin typeface="Times New Roman" panose="02020603050405020304" pitchFamily="18" charset="0"/>
                <a:cs typeface="Times New Roman" panose="02020603050405020304" pitchFamily="18" charset="0"/>
              </a:rPr>
              <a:t> Reproducido de: ¨Essentials of </a:t>
            </a:r>
            <a:r>
              <a:rPr lang="es-ES_tradnl" altLang="es-PR" sz="1200" b="0" dirty="0" err="1">
                <a:latin typeface="Times New Roman" panose="02020603050405020304" pitchFamily="18" charset="0"/>
                <a:cs typeface="Times New Roman" panose="02020603050405020304" pitchFamily="18" charset="0"/>
              </a:rPr>
              <a:t>Integrated</a:t>
            </a:r>
            <a:r>
              <a:rPr lang="es-ES_tradnl" altLang="es-PR" sz="1200" b="0" dirty="0">
                <a:latin typeface="Times New Roman" panose="02020603050405020304" pitchFamily="18" charset="0"/>
                <a:cs typeface="Times New Roman" panose="02020603050405020304" pitchFamily="18" charset="0"/>
              </a:rPr>
              <a:t> Training,¨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En </a:t>
            </a:r>
            <a:r>
              <a:rPr lang="es-ES_tradnl" altLang="es-PR" sz="1200" i="1" dirty="0">
                <a:latin typeface="Times New Roman" panose="02020603050405020304" pitchFamily="18" charset="0"/>
                <a:cs typeface="Times New Roman" panose="02020603050405020304" pitchFamily="18" charset="0"/>
              </a:rPr>
              <a:t>NASM Essentials of </a:t>
            </a:r>
            <a:r>
              <a:rPr lang="es-ES_tradnl" altLang="es-PR" sz="1200" i="1" dirty="0" err="1">
                <a:latin typeface="Times New Roman" panose="02020603050405020304" pitchFamily="18" charset="0"/>
                <a:cs typeface="Times New Roman" panose="02020603050405020304" pitchFamily="18" charset="0"/>
              </a:rPr>
              <a:t>Sports</a:t>
            </a:r>
            <a:r>
              <a:rPr lang="es-ES_tradnl" altLang="es-PR" sz="1200" i="1" dirty="0">
                <a:latin typeface="Times New Roman" panose="02020603050405020304" pitchFamily="18" charset="0"/>
                <a:cs typeface="Times New Roman" panose="02020603050405020304" pitchFamily="18" charset="0"/>
              </a:rPr>
              <a:t> Performance Training</a:t>
            </a:r>
            <a:r>
              <a:rPr lang="es-ES_tradnl" altLang="es-PR" sz="1200" b="0" dirty="0">
                <a:latin typeface="Times New Roman" panose="02020603050405020304" pitchFamily="18" charset="0"/>
                <a:cs typeface="Times New Roman" panose="02020603050405020304" pitchFamily="18" charset="0"/>
              </a:rPr>
              <a:t>. (p. 6), por M. A. Clark &amp; S. C. </a:t>
            </a:r>
            <a:r>
              <a:rPr lang="es-ES_tradnl" altLang="es-PR" sz="1200" b="0" dirty="0" err="1">
                <a:latin typeface="Times New Roman" panose="02020603050405020304" pitchFamily="18" charset="0"/>
                <a:cs typeface="Times New Roman" panose="02020603050405020304" pitchFamily="18" charset="0"/>
              </a:rPr>
              <a:t>Lucett</a:t>
            </a:r>
            <a:r>
              <a:rPr lang="es-ES_tradnl" altLang="es-PR" sz="1200" b="0" dirty="0">
                <a:latin typeface="Times New Roman" panose="02020603050405020304" pitchFamily="18" charset="0"/>
                <a:cs typeface="Times New Roman" panose="02020603050405020304" pitchFamily="18" charset="0"/>
              </a:rPr>
              <a:t>, (Eds.), 2015, Burlington, MA: Jones &amp; Bartlett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Copyright 2015 por: </a:t>
            </a:r>
            <a:r>
              <a:rPr lang="es-ES_tradnl" altLang="es-PR" sz="1200" b="0" dirty="0" err="1">
                <a:latin typeface="Times New Roman" panose="02020603050405020304" pitchFamily="18" charset="0"/>
                <a:cs typeface="Times New Roman" panose="02020603050405020304" pitchFamily="18" charset="0"/>
              </a:rPr>
              <a:t>National</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Academy</a:t>
            </a:r>
            <a:r>
              <a:rPr lang="es-ES_tradnl" altLang="es-PR" sz="1200" b="0" dirty="0">
                <a:latin typeface="Times New Roman" panose="02020603050405020304" pitchFamily="18" charset="0"/>
                <a:cs typeface="Times New Roman" panose="02020603050405020304" pitchFamily="18" charset="0"/>
              </a:rPr>
              <a:t> of </a:t>
            </a:r>
            <a:r>
              <a:rPr lang="es-ES_tradnl" altLang="es-PR" sz="1200" b="0" dirty="0" err="1">
                <a:latin typeface="Times New Roman" panose="02020603050405020304" pitchFamily="18" charset="0"/>
                <a:cs typeface="Times New Roman" panose="02020603050405020304" pitchFamily="18" charset="0"/>
              </a:rPr>
              <a:t>Sports</a:t>
            </a:r>
            <a:r>
              <a:rPr lang="es-ES_tradnl" altLang="es-PR" sz="1200" b="0" dirty="0">
                <a:latin typeface="Times New Roman" panose="02020603050405020304" pitchFamily="18" charset="0"/>
                <a:cs typeface="Times New Roman" panose="02020603050405020304" pitchFamily="18" charset="0"/>
              </a:rPr>
              <a:t> Medicine, </a:t>
            </a:r>
            <a:r>
              <a:rPr lang="es-ES_tradnl" altLang="es-PR" sz="1200" b="0" dirty="0" err="1">
                <a:latin typeface="Times New Roman" panose="02020603050405020304" pitchFamily="18" charset="0"/>
                <a:cs typeface="Times New Roman" panose="02020603050405020304" pitchFamily="18" charset="0"/>
              </a:rPr>
              <a:t>an</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Ascend</a:t>
            </a:r>
            <a:r>
              <a:rPr lang="es-ES_tradnl" altLang="es-PR" sz="1200" b="0" dirty="0">
                <a:latin typeface="Times New Roman" panose="02020603050405020304" pitchFamily="18" charset="0"/>
                <a:cs typeface="Times New Roman" panose="02020603050405020304" pitchFamily="18" charset="0"/>
              </a:rPr>
              <a:t> </a:t>
            </a:r>
            <a:r>
              <a:rPr lang="es-ES_tradnl" altLang="es-PR" sz="1200" b="0" dirty="0" err="1">
                <a:latin typeface="Times New Roman" panose="02020603050405020304" pitchFamily="18" charset="0"/>
                <a:cs typeface="Times New Roman" panose="02020603050405020304" pitchFamily="18" charset="0"/>
              </a:rPr>
              <a:t>Learning</a:t>
            </a:r>
            <a:r>
              <a:rPr lang="es-ES_tradnl" altLang="es-PR" sz="1200" b="0" dirty="0">
                <a:latin typeface="Times New Roman" panose="02020603050405020304" pitchFamily="18" charset="0"/>
                <a:cs typeface="Times New Roman" panose="02020603050405020304" pitchFamily="18" charset="0"/>
              </a:rPr>
              <a:t> Company. </a:t>
            </a:r>
            <a:endParaRPr lang="en-US" altLang="es-PR" sz="1200" b="0" dirty="0">
              <a:latin typeface="Times New Roman" panose="02020603050405020304" pitchFamily="18" charset="0"/>
              <a:cs typeface="Times New Roman" panose="02020603050405020304" pitchFamily="18" charset="0"/>
            </a:endParaRPr>
          </a:p>
        </p:txBody>
      </p:sp>
      <p:sp>
        <p:nvSpPr>
          <p:cNvPr id="6" name="Title 1"/>
          <p:cNvSpPr>
            <a:spLocks/>
          </p:cNvSpPr>
          <p:nvPr/>
        </p:nvSpPr>
        <p:spPr bwMode="auto">
          <a:xfrm>
            <a:off x="3923928" y="881088"/>
            <a:ext cx="5040560" cy="68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700"/>
              </a:lnSpc>
            </a:pPr>
            <a:r>
              <a:rPr lang="es-PR" altLang="es-PR" sz="3200" b="0" dirty="0">
                <a:solidFill>
                  <a:srgbClr val="484876"/>
                </a:solidFill>
                <a:effectLst>
                  <a:outerShdw blurRad="38100" dist="38100" dir="2700000" algn="tl">
                    <a:srgbClr val="C0C0C0"/>
                  </a:outerShdw>
                </a:effectLst>
                <a:latin typeface="Arial Black" pitchFamily="34" charset="0"/>
                <a:cs typeface="Arial" charset="0"/>
              </a:rPr>
              <a:t>DOMINANCIA SINERGÍSTICA</a:t>
            </a:r>
          </a:p>
        </p:txBody>
      </p:sp>
      <p:sp>
        <p:nvSpPr>
          <p:cNvPr id="7" name="Text Box 9"/>
          <p:cNvSpPr txBox="1">
            <a:spLocks noChangeArrowheads="1"/>
          </p:cNvSpPr>
          <p:nvPr/>
        </p:nvSpPr>
        <p:spPr bwMode="auto">
          <a:xfrm>
            <a:off x="3923928" y="1681252"/>
            <a:ext cx="4896544" cy="419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4000"/>
              </a:lnSpc>
            </a:pPr>
            <a:r>
              <a:rPr lang="es-ES" altLang="es-PR" sz="3000" dirty="0">
                <a:solidFill>
                  <a:srgbClr val="000000"/>
                </a:solidFill>
                <a:latin typeface="Arial" panose="020B0604020202020204" pitchFamily="34" charset="0"/>
              </a:rPr>
              <a:t>Cuando un </a:t>
            </a:r>
            <a:r>
              <a:rPr lang="es-ES" altLang="es-PR" sz="3000" dirty="0" err="1">
                <a:solidFill>
                  <a:srgbClr val="000000"/>
                </a:solidFill>
                <a:latin typeface="Arial" panose="020B0604020202020204" pitchFamily="34" charset="0"/>
              </a:rPr>
              <a:t>sinergista</a:t>
            </a:r>
            <a:r>
              <a:rPr lang="es-ES" altLang="es-PR" sz="3000" dirty="0">
                <a:solidFill>
                  <a:srgbClr val="000000"/>
                </a:solidFill>
                <a:latin typeface="Arial" panose="020B0604020202020204" pitchFamily="34" charset="0"/>
              </a:rPr>
              <a:t> compensa por un motor primario débil o inhibido, en un intento por mantener la producción de fuerza y los patrones de movimiento funcionales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92696"/>
            <a:ext cx="3186498" cy="5013424"/>
          </a:xfrm>
          <a:prstGeom prst="rect">
            <a:avLst/>
          </a:prstGeom>
        </p:spPr>
      </p:pic>
    </p:spTree>
    <p:extLst>
      <p:ext uri="{BB962C8B-B14F-4D97-AF65-F5344CB8AC3E}">
        <p14:creationId xmlns:p14="http://schemas.microsoft.com/office/powerpoint/2010/main" val="131626159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0973" name="Rectangle 13"/>
          <p:cNvSpPr>
            <a:spLocks noChangeArrowheads="1"/>
          </p:cNvSpPr>
          <p:nvPr/>
        </p:nvSpPr>
        <p:spPr bwMode="auto">
          <a:xfrm>
            <a:off x="4181475" y="982663"/>
            <a:ext cx="463867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7500" b="0">
                <a:solidFill>
                  <a:srgbClr val="484876"/>
                </a:solidFill>
                <a:effectLst>
                  <a:outerShdw blurRad="38100" dist="38100" dir="2700000" algn="tl">
                    <a:srgbClr val="C0C0C0"/>
                  </a:outerShdw>
                </a:effectLst>
                <a:latin typeface="Arial Black" pitchFamily="34" charset="0"/>
              </a:rPr>
              <a:t>HÁBITO</a:t>
            </a:r>
            <a:endParaRPr lang="en-US" altLang="es-PR" sz="7500" b="0" i="1">
              <a:solidFill>
                <a:srgbClr val="484876"/>
              </a:solidFill>
              <a:effectLst>
                <a:outerShdw blurRad="38100" dist="38100" dir="2700000" algn="tl">
                  <a:srgbClr val="C0C0C0"/>
                </a:outerShdw>
              </a:effectLst>
              <a:latin typeface="Arial Black" pitchFamily="34" charset="0"/>
            </a:endParaRPr>
          </a:p>
        </p:txBody>
      </p:sp>
      <p:sp>
        <p:nvSpPr>
          <p:cNvPr id="1960974" name="Rectangle 14"/>
          <p:cNvSpPr>
            <a:spLocks noChangeArrowheads="1"/>
          </p:cNvSpPr>
          <p:nvPr/>
        </p:nvSpPr>
        <p:spPr bwMode="auto">
          <a:xfrm>
            <a:off x="4211638" y="2133600"/>
            <a:ext cx="4824412"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500">
                <a:latin typeface="Arial" charset="0"/>
                <a:cs typeface="Arial" charset="0"/>
              </a:rPr>
              <a:t>Es todo aquello</a:t>
            </a:r>
          </a:p>
          <a:p>
            <a:pPr eaLnBrk="0" hangingPunct="0">
              <a:lnSpc>
                <a:spcPct val="90000"/>
              </a:lnSpc>
              <a:spcBef>
                <a:spcPct val="20000"/>
              </a:spcBef>
            </a:pPr>
            <a:r>
              <a:rPr lang="es-ES" altLang="es-PR" sz="3500">
                <a:latin typeface="Arial" charset="0"/>
                <a:cs typeface="Arial" charset="0"/>
              </a:rPr>
              <a:t>que comienza a</a:t>
            </a:r>
          </a:p>
          <a:p>
            <a:pPr eaLnBrk="0" hangingPunct="0">
              <a:lnSpc>
                <a:spcPct val="90000"/>
              </a:lnSpc>
              <a:spcBef>
                <a:spcPct val="20000"/>
              </a:spcBef>
            </a:pPr>
            <a:r>
              <a:rPr lang="es-ES" altLang="es-PR" sz="3500">
                <a:latin typeface="Arial" charset="0"/>
                <a:cs typeface="Arial" charset="0"/>
              </a:rPr>
              <a:t>practicarse mediante</a:t>
            </a:r>
          </a:p>
          <a:p>
            <a:pPr eaLnBrk="0" hangingPunct="0">
              <a:lnSpc>
                <a:spcPct val="90000"/>
              </a:lnSpc>
              <a:spcBef>
                <a:spcPct val="20000"/>
              </a:spcBef>
            </a:pPr>
            <a:r>
              <a:rPr lang="es-ES" altLang="es-PR" sz="3500">
                <a:latin typeface="Arial" charset="0"/>
                <a:cs typeface="Arial" charset="0"/>
              </a:rPr>
              <a:t>aprendizaje</a:t>
            </a:r>
          </a:p>
          <a:p>
            <a:pPr eaLnBrk="0" hangingPunct="0">
              <a:lnSpc>
                <a:spcPct val="90000"/>
              </a:lnSpc>
              <a:spcBef>
                <a:spcPct val="20000"/>
              </a:spcBef>
            </a:pPr>
            <a:r>
              <a:rPr lang="es-ES" altLang="es-PR" sz="3500">
                <a:latin typeface="Arial" charset="0"/>
                <a:cs typeface="Arial" charset="0"/>
              </a:rPr>
              <a:t>previo y termina </a:t>
            </a:r>
          </a:p>
          <a:p>
            <a:pPr eaLnBrk="0" hangingPunct="0">
              <a:lnSpc>
                <a:spcPct val="90000"/>
              </a:lnSpc>
              <a:spcBef>
                <a:spcPct val="20000"/>
              </a:spcBef>
            </a:pPr>
            <a:r>
              <a:rPr lang="es-ES" altLang="es-PR" sz="3500">
                <a:latin typeface="Arial" charset="0"/>
                <a:cs typeface="Arial" charset="0"/>
              </a:rPr>
              <a:t>convirtiéndose</a:t>
            </a:r>
          </a:p>
          <a:p>
            <a:pPr eaLnBrk="0" hangingPunct="0">
              <a:lnSpc>
                <a:spcPct val="90000"/>
              </a:lnSpc>
              <a:spcBef>
                <a:spcPct val="20000"/>
              </a:spcBef>
            </a:pPr>
            <a:r>
              <a:rPr lang="es-ES" altLang="es-PR" sz="3500">
                <a:latin typeface="Arial" charset="0"/>
                <a:cs typeface="Arial" charset="0"/>
              </a:rPr>
              <a:t>en automático</a:t>
            </a:r>
          </a:p>
        </p:txBody>
      </p:sp>
      <p:pic>
        <p:nvPicPr>
          <p:cNvPr id="1960975" name="Picture 15" descr="mother helping girl on b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3" y="765175"/>
            <a:ext cx="3683000" cy="554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625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33" y="525193"/>
            <a:ext cx="2255735" cy="2255735"/>
          </a:xfrm>
          <a:prstGeom prst="rect">
            <a:avLst/>
          </a:prstGeom>
        </p:spPr>
      </p:pic>
      <p:sp>
        <p:nvSpPr>
          <p:cNvPr id="16" name="Text Box 2"/>
          <p:cNvSpPr txBox="1">
            <a:spLocks noChangeArrowheads="1"/>
          </p:cNvSpPr>
          <p:nvPr/>
        </p:nvSpPr>
        <p:spPr bwMode="auto">
          <a:xfrm>
            <a:off x="666768" y="2879641"/>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Informar sobre el estado de aptitud física</a:t>
            </a:r>
          </a:p>
        </p:txBody>
      </p:sp>
      <p:pic>
        <p:nvPicPr>
          <p:cNvPr id="17"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287964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666769" y="3528532"/>
            <a:ext cx="844173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Planificar un programa de ejercicios individualizado</a:t>
            </a:r>
          </a:p>
        </p:txBody>
      </p:sp>
      <p:pic>
        <p:nvPicPr>
          <p:cNvPr id="19"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348534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666769" y="4122406"/>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Evaluar grado de logro de las metas de entrena</a:t>
            </a:r>
          </a:p>
        </p:txBody>
      </p:sp>
      <p:pic>
        <p:nvPicPr>
          <p:cNvPr id="21"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410459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1"/>
          <p:cNvSpPr txBox="1">
            <a:spLocks noChangeArrowheads="1"/>
          </p:cNvSpPr>
          <p:nvPr/>
        </p:nvSpPr>
        <p:spPr bwMode="auto">
          <a:xfrm>
            <a:off x="666769" y="4780192"/>
            <a:ext cx="755206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Evaluar el progreso del programa de ejercicio</a:t>
            </a:r>
          </a:p>
        </p:txBody>
      </p:sp>
      <p:pic>
        <p:nvPicPr>
          <p:cNvPr id="23" name="Picture 12"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4746492"/>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4" name="WordArt 6"/>
          <p:cNvSpPr>
            <a:spLocks noChangeArrowheads="1" noChangeShapeType="1" noTextEdit="1"/>
          </p:cNvSpPr>
          <p:nvPr/>
        </p:nvSpPr>
        <p:spPr bwMode="auto">
          <a:xfrm>
            <a:off x="2123728" y="836712"/>
            <a:ext cx="6696745" cy="57606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PRUEBAS DE APTITUD FÍSICA</a:t>
            </a:r>
          </a:p>
        </p:txBody>
      </p:sp>
      <p:sp>
        <p:nvSpPr>
          <p:cNvPr id="25" name="WordArt 7"/>
          <p:cNvSpPr>
            <a:spLocks noChangeArrowheads="1" noChangeShapeType="1" noTextEdit="1"/>
          </p:cNvSpPr>
          <p:nvPr/>
        </p:nvSpPr>
        <p:spPr bwMode="auto">
          <a:xfrm>
            <a:off x="2843808" y="1916832"/>
            <a:ext cx="4826509" cy="470756"/>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OBJETIVOS -</a:t>
            </a:r>
          </a:p>
        </p:txBody>
      </p:sp>
      <p:sp>
        <p:nvSpPr>
          <p:cNvPr id="26" name="Text Box 2"/>
          <p:cNvSpPr txBox="1">
            <a:spLocks noChangeArrowheads="1"/>
          </p:cNvSpPr>
          <p:nvPr/>
        </p:nvSpPr>
        <p:spPr bwMode="auto">
          <a:xfrm>
            <a:off x="666768" y="5392024"/>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Motivar a los participantes del programa</a:t>
            </a:r>
          </a:p>
        </p:txBody>
      </p:sp>
      <p:pic>
        <p:nvPicPr>
          <p:cNvPr id="27"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539202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4"/>
          <p:cNvSpPr txBox="1">
            <a:spLocks noChangeArrowheads="1"/>
          </p:cNvSpPr>
          <p:nvPr/>
        </p:nvSpPr>
        <p:spPr bwMode="auto">
          <a:xfrm>
            <a:off x="666769" y="6040915"/>
            <a:ext cx="844173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Evaluar nivel de éxito del programa de aptitud física</a:t>
            </a:r>
          </a:p>
        </p:txBody>
      </p:sp>
      <p:pic>
        <p:nvPicPr>
          <p:cNvPr id="29"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961" y="5997731"/>
            <a:ext cx="442395" cy="40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24179450"/>
      </p:ext>
    </p:extLst>
  </p:cSld>
  <p:clrMapOvr>
    <a:masterClrMapping/>
  </p:clrMapOvr>
  <p:transition spd="slow">
    <p:newsflash/>
    <p:sndAc>
      <p:stSnd>
        <p:snd r:embed="rId4" name="breeze.wav"/>
      </p:stSnd>
    </p:sndAc>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843808" y="764704"/>
            <a:ext cx="5648524" cy="36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2800" b="0" dirty="0">
                <a:solidFill>
                  <a:srgbClr val="484876"/>
                </a:solidFill>
                <a:effectLst>
                  <a:outerShdw blurRad="38100" dist="38100" dir="2700000" algn="tl">
                    <a:srgbClr val="C0C0C0"/>
                  </a:outerShdw>
                </a:effectLst>
                <a:latin typeface="Arial Black" pitchFamily="34" charset="0"/>
              </a:rPr>
              <a:t>ESTÁNDARES NORMATIVOS</a:t>
            </a:r>
            <a:endParaRPr lang="en-US" altLang="es-PR" sz="2800" b="0" i="1" dirty="0">
              <a:solidFill>
                <a:srgbClr val="484876"/>
              </a:solidFill>
              <a:effectLst>
                <a:outerShdw blurRad="38100" dist="38100" dir="2700000" algn="tl">
                  <a:srgbClr val="C0C0C0"/>
                </a:outerShdw>
              </a:effectLst>
              <a:latin typeface="Arial Black" pitchFamily="34" charset="0"/>
            </a:endParaRPr>
          </a:p>
        </p:txBody>
      </p:sp>
      <p:sp>
        <p:nvSpPr>
          <p:cNvPr id="6" name="Rectangle 8"/>
          <p:cNvSpPr>
            <a:spLocks noChangeArrowheads="1"/>
          </p:cNvSpPr>
          <p:nvPr/>
        </p:nvSpPr>
        <p:spPr bwMode="auto">
          <a:xfrm>
            <a:off x="2875708" y="1196752"/>
            <a:ext cx="583264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100"/>
              </a:lnSpc>
              <a:spcBef>
                <a:spcPct val="20000"/>
              </a:spcBef>
            </a:pPr>
            <a:r>
              <a:rPr lang="es-ES" altLang="es-PR" sz="2800" b="1" dirty="0">
                <a:latin typeface="Arial" charset="0"/>
                <a:cs typeface="Arial" charset="0"/>
              </a:rPr>
              <a:t>La interpretación de los</a:t>
            </a:r>
          </a:p>
          <a:p>
            <a:pPr eaLnBrk="0" hangingPunct="0">
              <a:lnSpc>
                <a:spcPts val="3100"/>
              </a:lnSpc>
              <a:spcBef>
                <a:spcPct val="20000"/>
              </a:spcBef>
            </a:pPr>
            <a:r>
              <a:rPr lang="es-ES" altLang="es-PR" sz="2800" b="1" dirty="0">
                <a:latin typeface="Arial" charset="0"/>
                <a:cs typeface="Arial" charset="0"/>
              </a:rPr>
              <a:t>resultados de una prueba de</a:t>
            </a:r>
          </a:p>
          <a:p>
            <a:pPr eaLnBrk="0" hangingPunct="0">
              <a:lnSpc>
                <a:spcPts val="3100"/>
              </a:lnSpc>
              <a:spcBef>
                <a:spcPct val="20000"/>
              </a:spcBef>
            </a:pPr>
            <a:r>
              <a:rPr lang="es-ES" altLang="es-PR" sz="2800" b="1" dirty="0">
                <a:latin typeface="Arial" charset="0"/>
                <a:cs typeface="Arial" charset="0"/>
              </a:rPr>
              <a:t>aptitud física en relación a los</a:t>
            </a:r>
          </a:p>
          <a:p>
            <a:pPr eaLnBrk="0" hangingPunct="0">
              <a:lnSpc>
                <a:spcPts val="3100"/>
              </a:lnSpc>
              <a:spcBef>
                <a:spcPct val="20000"/>
              </a:spcBef>
            </a:pPr>
            <a:r>
              <a:rPr lang="es-ES" altLang="es-PR" sz="2800" b="1" dirty="0">
                <a:latin typeface="Arial" charset="0"/>
                <a:cs typeface="Arial" charset="0"/>
              </a:rPr>
              <a:t>datos recolectados de la misma</a:t>
            </a:r>
          </a:p>
          <a:p>
            <a:pPr eaLnBrk="0" hangingPunct="0">
              <a:lnSpc>
                <a:spcPts val="3100"/>
              </a:lnSpc>
              <a:spcBef>
                <a:spcPct val="20000"/>
              </a:spcBef>
            </a:pPr>
            <a:r>
              <a:rPr lang="es-ES" altLang="es-PR" sz="2800" b="1" dirty="0">
                <a:latin typeface="Arial" charset="0"/>
                <a:cs typeface="Arial" charset="0"/>
              </a:rPr>
              <a:t>prueba, efectuado en el pasado,</a:t>
            </a:r>
          </a:p>
          <a:p>
            <a:pPr eaLnBrk="0" hangingPunct="0">
              <a:lnSpc>
                <a:spcPts val="3100"/>
              </a:lnSpc>
              <a:spcBef>
                <a:spcPct val="20000"/>
              </a:spcBef>
            </a:pPr>
            <a:r>
              <a:rPr lang="es-ES" altLang="es-PR" sz="2800" b="1" dirty="0">
                <a:latin typeface="Arial" charset="0"/>
                <a:cs typeface="Arial" charset="0"/>
              </a:rPr>
              <a:t>utilizando un grupo de sujetos</a:t>
            </a:r>
          </a:p>
          <a:p>
            <a:pPr eaLnBrk="0" hangingPunct="0">
              <a:lnSpc>
                <a:spcPts val="3100"/>
              </a:lnSpc>
              <a:spcBef>
                <a:spcPct val="20000"/>
              </a:spcBef>
            </a:pPr>
            <a:r>
              <a:rPr lang="es-ES" altLang="es-PR" sz="2800" b="1" dirty="0">
                <a:latin typeface="Arial" charset="0"/>
                <a:cs typeface="Arial" charset="0"/>
              </a:rPr>
              <a:t>bien definido (</a:t>
            </a:r>
            <a:r>
              <a:rPr lang="es-ES" altLang="es-PR" sz="2800" b="1" i="1" dirty="0">
                <a:solidFill>
                  <a:srgbClr val="FF0000"/>
                </a:solidFill>
                <a:effectLst>
                  <a:outerShdw blurRad="38100" dist="38100" dir="2700000" algn="tl">
                    <a:srgbClr val="000000">
                      <a:alpha val="43137"/>
                    </a:srgbClr>
                  </a:outerShdw>
                </a:effectLst>
                <a:latin typeface="Arial" charset="0"/>
                <a:cs typeface="Arial" charset="0"/>
              </a:rPr>
              <a:t>grupo normativo</a:t>
            </a:r>
            <a:r>
              <a:rPr lang="es-ES" altLang="es-PR" sz="2800" b="1" dirty="0">
                <a:latin typeface="Arial" charset="0"/>
                <a:cs typeface="Arial" charset="0"/>
              </a:rPr>
              <a:t>),</a:t>
            </a:r>
          </a:p>
          <a:p>
            <a:pPr eaLnBrk="0" hangingPunct="0">
              <a:lnSpc>
                <a:spcPts val="3100"/>
              </a:lnSpc>
              <a:spcBef>
                <a:spcPct val="20000"/>
              </a:spcBef>
            </a:pPr>
            <a:r>
              <a:rPr lang="es-ES" altLang="es-PR" sz="2800" b="1" dirty="0">
                <a:latin typeface="Arial" charset="0"/>
                <a:cs typeface="Arial" charset="0"/>
              </a:rPr>
              <a:t>los cuales poseen</a:t>
            </a:r>
          </a:p>
          <a:p>
            <a:pPr eaLnBrk="0" hangingPunct="0">
              <a:lnSpc>
                <a:spcPts val="3100"/>
              </a:lnSpc>
              <a:spcBef>
                <a:spcPct val="20000"/>
              </a:spcBef>
            </a:pPr>
            <a:r>
              <a:rPr lang="es-ES" altLang="es-PR" sz="2800" b="1" i="1" dirty="0">
                <a:solidFill>
                  <a:srgbClr val="FF0000"/>
                </a:solidFill>
                <a:effectLst>
                  <a:outerShdw blurRad="38100" dist="38100" dir="2700000" algn="tl">
                    <a:srgbClr val="000000">
                      <a:alpha val="43137"/>
                    </a:srgbClr>
                  </a:outerShdw>
                </a:effectLst>
                <a:latin typeface="Arial" charset="0"/>
                <a:cs typeface="Arial" charset="0"/>
              </a:rPr>
              <a:t>características similares</a:t>
            </a:r>
            <a:r>
              <a:rPr lang="es-ES" altLang="es-PR" sz="2800" b="1" dirty="0">
                <a:latin typeface="Arial" charset="0"/>
                <a:cs typeface="Arial" charset="0"/>
              </a:rPr>
              <a:t> al</a:t>
            </a:r>
          </a:p>
          <a:p>
            <a:pPr eaLnBrk="0" hangingPunct="0">
              <a:lnSpc>
                <a:spcPts val="3100"/>
              </a:lnSpc>
              <a:spcBef>
                <a:spcPct val="20000"/>
              </a:spcBef>
            </a:pPr>
            <a:r>
              <a:rPr lang="es-ES" altLang="es-PR" sz="2800" b="1" dirty="0">
                <a:latin typeface="Arial" charset="0"/>
                <a:cs typeface="Arial" charset="0"/>
              </a:rPr>
              <a:t>colectivo evaluado en el</a:t>
            </a:r>
          </a:p>
          <a:p>
            <a:pPr eaLnBrk="0" hangingPunct="0">
              <a:lnSpc>
                <a:spcPts val="3100"/>
              </a:lnSpc>
              <a:spcBef>
                <a:spcPct val="20000"/>
              </a:spcBef>
            </a:pPr>
            <a:r>
              <a:rPr lang="es-ES" altLang="es-PR" sz="2800" b="1" dirty="0">
                <a:latin typeface="Arial" charset="0"/>
                <a:cs typeface="Arial" charset="0"/>
              </a:rPr>
              <a:t>presente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59724"/>
            <a:ext cx="2448272" cy="6057580"/>
          </a:xfrm>
          <a:prstGeom prst="rect">
            <a:avLst/>
          </a:prstGeom>
          <a:effectLst>
            <a:softEdge rad="127000"/>
          </a:effectLst>
        </p:spPr>
      </p:pic>
    </p:spTree>
    <p:extLst>
      <p:ext uri="{BB962C8B-B14F-4D97-AF65-F5344CB8AC3E}">
        <p14:creationId xmlns:p14="http://schemas.microsoft.com/office/powerpoint/2010/main" val="298582491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ChangeArrowheads="1"/>
          </p:cNvSpPr>
          <p:nvPr/>
        </p:nvSpPr>
        <p:spPr bwMode="auto">
          <a:xfrm>
            <a:off x="2627784" y="764704"/>
            <a:ext cx="626469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000" b="0" dirty="0">
                <a:solidFill>
                  <a:srgbClr val="484876"/>
                </a:solidFill>
                <a:effectLst>
                  <a:outerShdw blurRad="38100" dist="38100" dir="2700000" algn="tl">
                    <a:srgbClr val="C0C0C0"/>
                  </a:outerShdw>
                </a:effectLst>
                <a:latin typeface="Arial Black" pitchFamily="34" charset="0"/>
              </a:rPr>
              <a:t>ESTÁNDARES BASADOS</a:t>
            </a:r>
            <a:r>
              <a:rPr lang="en-US" altLang="es-PR" sz="3000" dirty="0">
                <a:solidFill>
                  <a:srgbClr val="484876"/>
                </a:solidFill>
                <a:effectLst>
                  <a:outerShdw blurRad="38100" dist="38100" dir="2700000" algn="tl">
                    <a:srgbClr val="C0C0C0"/>
                  </a:outerShdw>
                </a:effectLst>
                <a:latin typeface="Arial Black" pitchFamily="34" charset="0"/>
              </a:rPr>
              <a:t> EN</a:t>
            </a:r>
          </a:p>
          <a:p>
            <a:pPr eaLnBrk="0" hangingPunct="0"/>
            <a:r>
              <a:rPr lang="en-US" altLang="es-PR" sz="3000" dirty="0">
                <a:solidFill>
                  <a:srgbClr val="484876"/>
                </a:solidFill>
                <a:effectLst>
                  <a:outerShdw blurRad="38100" dist="38100" dir="2700000" algn="tl">
                    <a:srgbClr val="C0C0C0"/>
                  </a:outerShdw>
                </a:effectLst>
                <a:latin typeface="Arial Black" pitchFamily="34" charset="0"/>
              </a:rPr>
              <a:t>REFERENCIA A CRITERIOS</a:t>
            </a:r>
            <a:endParaRPr lang="en-US" altLang="es-PR" sz="3000" b="0" i="1" dirty="0">
              <a:solidFill>
                <a:srgbClr val="484876"/>
              </a:solidFill>
              <a:effectLst>
                <a:outerShdw blurRad="38100" dist="38100" dir="2700000" algn="tl">
                  <a:srgbClr val="C0C0C0"/>
                </a:outerShdw>
              </a:effectLst>
              <a:latin typeface="Arial Black" pitchFamily="34" charset="0"/>
            </a:endParaRPr>
          </a:p>
        </p:txBody>
      </p:sp>
      <p:sp>
        <p:nvSpPr>
          <p:cNvPr id="12" name="Rectangle 8"/>
          <p:cNvSpPr>
            <a:spLocks noChangeArrowheads="1"/>
          </p:cNvSpPr>
          <p:nvPr/>
        </p:nvSpPr>
        <p:spPr bwMode="auto">
          <a:xfrm>
            <a:off x="2627784" y="1628800"/>
            <a:ext cx="6408712"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4100"/>
              </a:lnSpc>
              <a:spcBef>
                <a:spcPct val="20000"/>
              </a:spcBef>
            </a:pPr>
            <a:r>
              <a:rPr lang="es-ES" altLang="es-PR" sz="2900" b="1" dirty="0">
                <a:latin typeface="Arial" charset="0"/>
                <a:cs typeface="Arial" charset="0"/>
              </a:rPr>
              <a:t>Se refiere a un estándar (estado de</a:t>
            </a:r>
          </a:p>
          <a:p>
            <a:pPr eaLnBrk="0" hangingPunct="0">
              <a:lnSpc>
                <a:spcPts val="4100"/>
              </a:lnSpc>
              <a:spcBef>
                <a:spcPct val="20000"/>
              </a:spcBef>
            </a:pPr>
            <a:r>
              <a:rPr lang="es-ES" altLang="es-PR" sz="2900" b="1" dirty="0">
                <a:latin typeface="Arial" charset="0"/>
                <a:cs typeface="Arial" charset="0"/>
              </a:rPr>
              <a:t>rendimiento recomendado), según</a:t>
            </a:r>
          </a:p>
          <a:p>
            <a:pPr eaLnBrk="0" hangingPunct="0">
              <a:lnSpc>
                <a:spcPts val="4100"/>
              </a:lnSpc>
              <a:spcBef>
                <a:spcPct val="20000"/>
              </a:spcBef>
            </a:pPr>
            <a:r>
              <a:rPr lang="es-ES" altLang="es-PR" sz="2900" b="1" dirty="0">
                <a:latin typeface="Arial" charset="0"/>
                <a:cs typeface="Arial" charset="0"/>
              </a:rPr>
              <a:t>se indica por el valor o puntaje, el</a:t>
            </a:r>
          </a:p>
          <a:p>
            <a:pPr eaLnBrk="0" hangingPunct="0">
              <a:lnSpc>
                <a:spcPts val="4100"/>
              </a:lnSpc>
              <a:spcBef>
                <a:spcPct val="20000"/>
              </a:spcBef>
            </a:pPr>
            <a:r>
              <a:rPr lang="es-ES" altLang="es-PR" sz="2900" b="1" dirty="0">
                <a:latin typeface="Arial" charset="0"/>
                <a:cs typeface="Arial" charset="0"/>
              </a:rPr>
              <a:t>cual implica que el individuo</a:t>
            </a:r>
          </a:p>
          <a:p>
            <a:pPr eaLnBrk="0" hangingPunct="0">
              <a:lnSpc>
                <a:spcPts val="4100"/>
              </a:lnSpc>
              <a:spcBef>
                <a:spcPct val="20000"/>
              </a:spcBef>
            </a:pPr>
            <a:r>
              <a:rPr lang="es-ES" altLang="es-PR" sz="2900" b="1" dirty="0">
                <a:latin typeface="Arial" charset="0"/>
                <a:cs typeface="Arial" charset="0"/>
              </a:rPr>
              <a:t>evaluado ha logrado un nivel de</a:t>
            </a:r>
          </a:p>
          <a:p>
            <a:pPr eaLnBrk="0" hangingPunct="0">
              <a:lnSpc>
                <a:spcPts val="4100"/>
              </a:lnSpc>
              <a:spcBef>
                <a:spcPct val="20000"/>
              </a:spcBef>
            </a:pPr>
            <a:r>
              <a:rPr lang="es-ES" altLang="es-PR" sz="2900" b="1" dirty="0">
                <a:latin typeface="Arial" charset="0"/>
                <a:cs typeface="Arial" charset="0"/>
              </a:rPr>
              <a:t>ejecución deseado, es decir, ha</a:t>
            </a:r>
          </a:p>
          <a:p>
            <a:pPr eaLnBrk="0" hangingPunct="0">
              <a:lnSpc>
                <a:spcPts val="4100"/>
              </a:lnSpc>
              <a:spcBef>
                <a:spcPct val="20000"/>
              </a:spcBef>
            </a:pPr>
            <a:r>
              <a:rPr lang="es-ES" altLang="es-PR" sz="2900" b="1" dirty="0">
                <a:latin typeface="Arial" charset="0"/>
                <a:cs typeface="Arial" charset="0"/>
              </a:rPr>
              <a:t>cumplido con el criterio</a:t>
            </a:r>
          </a:p>
          <a:p>
            <a:pPr eaLnBrk="0" hangingPunct="0">
              <a:lnSpc>
                <a:spcPts val="4100"/>
              </a:lnSpc>
              <a:spcBef>
                <a:spcPct val="20000"/>
              </a:spcBef>
            </a:pPr>
            <a:r>
              <a:rPr lang="es-ES" altLang="es-PR" sz="2900" b="1" dirty="0">
                <a:latin typeface="Arial" charset="0"/>
                <a:cs typeface="Arial" charset="0"/>
              </a:rPr>
              <a:t>previamente establecido</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20688"/>
            <a:ext cx="2362762" cy="5969084"/>
          </a:xfrm>
          <a:prstGeom prst="rect">
            <a:avLst/>
          </a:prstGeom>
          <a:effectLst>
            <a:softEdge rad="127000"/>
          </a:effectLst>
        </p:spPr>
      </p:pic>
    </p:spTree>
    <p:extLst>
      <p:ext uri="{BB962C8B-B14F-4D97-AF65-F5344CB8AC3E}">
        <p14:creationId xmlns:p14="http://schemas.microsoft.com/office/powerpoint/2010/main" val="257392037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64704"/>
            <a:ext cx="1728192" cy="5727722"/>
          </a:xfrm>
          <a:prstGeom prst="rect">
            <a:avLst/>
          </a:prstGeom>
        </p:spPr>
      </p:pic>
      <p:sp>
        <p:nvSpPr>
          <p:cNvPr id="6" name="Rectangle 7"/>
          <p:cNvSpPr>
            <a:spLocks noChangeArrowheads="1"/>
          </p:cNvSpPr>
          <p:nvPr/>
        </p:nvSpPr>
        <p:spPr bwMode="auto">
          <a:xfrm>
            <a:off x="2123728" y="764704"/>
            <a:ext cx="669674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000" b="0" dirty="0">
                <a:solidFill>
                  <a:srgbClr val="484876"/>
                </a:solidFill>
                <a:effectLst>
                  <a:outerShdw blurRad="38100" dist="38100" dir="2700000" algn="tl">
                    <a:srgbClr val="C0C0C0"/>
                  </a:outerShdw>
                </a:effectLst>
                <a:latin typeface="Arial Black" pitchFamily="34" charset="0"/>
              </a:rPr>
              <a:t>ESTÁNDARES BASADOS EN</a:t>
            </a:r>
            <a:endParaRPr lang="en-US" altLang="es-PR" sz="3000" dirty="0">
              <a:solidFill>
                <a:srgbClr val="484876"/>
              </a:solidFill>
              <a:effectLst>
                <a:outerShdw blurRad="38100" dist="38100" dir="2700000" algn="tl">
                  <a:srgbClr val="C0C0C0"/>
                </a:outerShdw>
              </a:effectLst>
              <a:latin typeface="Arial Black" pitchFamily="34" charset="0"/>
            </a:endParaRPr>
          </a:p>
          <a:p>
            <a:pPr eaLnBrk="0" hangingPunct="0"/>
            <a:r>
              <a:rPr lang="en-US" altLang="es-PR" sz="3000" dirty="0">
                <a:solidFill>
                  <a:srgbClr val="484876"/>
                </a:solidFill>
                <a:effectLst>
                  <a:outerShdw blurRad="38100" dist="38100" dir="2700000" algn="tl">
                    <a:srgbClr val="C0C0C0"/>
                  </a:outerShdw>
                </a:effectLst>
                <a:latin typeface="Arial Black" pitchFamily="34" charset="0"/>
              </a:rPr>
              <a:t>REFERENCIA A CRITERIOS</a:t>
            </a:r>
            <a:endParaRPr lang="en-US" altLang="es-PR" sz="3000" b="0" i="1" dirty="0">
              <a:solidFill>
                <a:srgbClr val="484876"/>
              </a:solidFill>
              <a:effectLst>
                <a:outerShdw blurRad="38100" dist="38100" dir="2700000" algn="tl">
                  <a:srgbClr val="C0C0C0"/>
                </a:outerShdw>
              </a:effectLst>
              <a:latin typeface="Arial Black" pitchFamily="34" charset="0"/>
            </a:endParaRPr>
          </a:p>
        </p:txBody>
      </p:sp>
      <p:sp>
        <p:nvSpPr>
          <p:cNvPr id="7" name="Rectangle 8"/>
          <p:cNvSpPr>
            <a:spLocks noChangeArrowheads="1"/>
          </p:cNvSpPr>
          <p:nvPr/>
        </p:nvSpPr>
        <p:spPr bwMode="auto">
          <a:xfrm>
            <a:off x="2123728" y="1628800"/>
            <a:ext cx="684076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4100"/>
              </a:lnSpc>
              <a:spcBef>
                <a:spcPct val="20000"/>
              </a:spcBef>
            </a:pPr>
            <a:r>
              <a:rPr lang="es-ES" altLang="es-PR" sz="2500" b="1" dirty="0">
                <a:latin typeface="Arial" charset="0"/>
                <a:cs typeface="Arial" charset="0"/>
              </a:rPr>
              <a:t>Representa un conjunto de puntuaciones,</a:t>
            </a:r>
          </a:p>
          <a:p>
            <a:pPr eaLnBrk="0" hangingPunct="0">
              <a:lnSpc>
                <a:spcPts val="4100"/>
              </a:lnSpc>
              <a:spcBef>
                <a:spcPct val="20000"/>
              </a:spcBef>
            </a:pPr>
            <a:r>
              <a:rPr lang="es-ES" altLang="es-PR" sz="2500" b="1" dirty="0">
                <a:latin typeface="Arial" charset="0"/>
                <a:cs typeface="Arial" charset="0"/>
              </a:rPr>
              <a:t>o valores, que clasifican a los resultados</a:t>
            </a:r>
          </a:p>
          <a:p>
            <a:pPr eaLnBrk="0" hangingPunct="0">
              <a:lnSpc>
                <a:spcPts val="4100"/>
              </a:lnSpc>
              <a:spcBef>
                <a:spcPct val="20000"/>
              </a:spcBef>
            </a:pPr>
            <a:r>
              <a:rPr lang="es-ES" altLang="es-PR" sz="2500" b="1" dirty="0">
                <a:latin typeface="Arial" charset="0"/>
                <a:cs typeface="Arial" charset="0"/>
              </a:rPr>
              <a:t>(ejecutoria) como deseable, (o por encima,</a:t>
            </a:r>
          </a:p>
          <a:p>
            <a:pPr eaLnBrk="0" hangingPunct="0">
              <a:lnSpc>
                <a:spcPts val="4100"/>
              </a:lnSpc>
              <a:spcBef>
                <a:spcPct val="20000"/>
              </a:spcBef>
            </a:pPr>
            <a:r>
              <a:rPr lang="es-ES" altLang="es-PR" sz="2500" b="1" dirty="0">
                <a:latin typeface="Arial" charset="0"/>
                <a:cs typeface="Arial" charset="0"/>
              </a:rPr>
              <a:t>o por debajo de lo deseable), adecuado o</a:t>
            </a:r>
          </a:p>
          <a:p>
            <a:pPr eaLnBrk="0" hangingPunct="0">
              <a:lnSpc>
                <a:spcPts val="4100"/>
              </a:lnSpc>
              <a:spcBef>
                <a:spcPct val="20000"/>
              </a:spcBef>
            </a:pPr>
            <a:r>
              <a:rPr lang="es-ES" altLang="es-PR" sz="2500" b="1" dirty="0">
                <a:latin typeface="Arial" charset="0"/>
                <a:cs typeface="Arial" charset="0"/>
              </a:rPr>
              <a:t>recomendado (nivel ideal de una ejecutoria</a:t>
            </a:r>
          </a:p>
          <a:p>
            <a:pPr eaLnBrk="0" hangingPunct="0">
              <a:lnSpc>
                <a:spcPts val="4100"/>
              </a:lnSpc>
              <a:spcBef>
                <a:spcPct val="20000"/>
              </a:spcBef>
            </a:pPr>
            <a:r>
              <a:rPr lang="es-ES" altLang="es-PR" sz="2500" b="1" dirty="0">
                <a:latin typeface="Arial" charset="0"/>
                <a:cs typeface="Arial" charset="0"/>
              </a:rPr>
              <a:t>específica), lo cual se fundamenta en algún</a:t>
            </a:r>
          </a:p>
          <a:p>
            <a:pPr eaLnBrk="0" hangingPunct="0">
              <a:lnSpc>
                <a:spcPts val="4100"/>
              </a:lnSpc>
              <a:spcBef>
                <a:spcPct val="20000"/>
              </a:spcBef>
            </a:pPr>
            <a:r>
              <a:rPr lang="es-ES" altLang="es-PR" sz="2500" b="1" dirty="0">
                <a:latin typeface="Arial" charset="0"/>
                <a:cs typeface="Arial" charset="0"/>
              </a:rPr>
              <a:t>criterio externo, como lo puede ser el</a:t>
            </a:r>
          </a:p>
          <a:p>
            <a:pPr eaLnBrk="0" hangingPunct="0">
              <a:lnSpc>
                <a:spcPts val="4100"/>
              </a:lnSpc>
              <a:spcBef>
                <a:spcPct val="20000"/>
              </a:spcBef>
            </a:pPr>
            <a:r>
              <a:rPr lang="es-ES" altLang="es-PR" sz="2500" b="1" dirty="0">
                <a:latin typeface="Arial" charset="0"/>
                <a:cs typeface="Arial" charset="0"/>
              </a:rPr>
              <a:t>mejoramiento de la salud (ACSM, 2014, p.8).</a:t>
            </a:r>
          </a:p>
        </p:txBody>
      </p:sp>
    </p:spTree>
    <p:extLst>
      <p:ext uri="{BB962C8B-B14F-4D97-AF65-F5344CB8AC3E}">
        <p14:creationId xmlns:p14="http://schemas.microsoft.com/office/powerpoint/2010/main" val="124841804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4370" name="Picture 2" descr="Placa_de_Cartilago_Epifisario_v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557338"/>
            <a:ext cx="5473700" cy="4702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539750" y="692150"/>
            <a:ext cx="79930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600" b="0">
                <a:solidFill>
                  <a:srgbClr val="484876"/>
                </a:solidFill>
                <a:effectLst>
                  <a:outerShdw blurRad="38100" dist="38100" dir="2700000" algn="tl">
                    <a:srgbClr val="C0C0C0"/>
                  </a:outerShdw>
                </a:effectLst>
                <a:latin typeface="Arial Black" pitchFamily="34" charset="0"/>
                <a:cs typeface="Arial" charset="0"/>
              </a:rPr>
              <a:t>PLACA O LÁMINA </a:t>
            </a:r>
            <a:r>
              <a:rPr lang="es-PR" altLang="es-PR" sz="3600" b="0" i="1">
                <a:solidFill>
                  <a:srgbClr val="484876"/>
                </a:solidFill>
                <a:effectLst>
                  <a:outerShdw blurRad="38100" dist="38100" dir="2700000" algn="tl">
                    <a:srgbClr val="C0C0C0"/>
                  </a:outerShdw>
                </a:effectLst>
                <a:latin typeface="Arial Black" pitchFamily="34" charset="0"/>
                <a:cs typeface="Arial" charset="0"/>
              </a:rPr>
              <a:t>EPIFISARIA</a:t>
            </a:r>
            <a:r>
              <a:rPr lang="es-PR" altLang="es-PR" sz="3600" b="0">
                <a:solidFill>
                  <a:srgbClr val="484876"/>
                </a:solidFill>
                <a:effectLst>
                  <a:outerShdw blurRad="38100" dist="38100" dir="2700000" algn="tl">
                    <a:srgbClr val="C0C0C0"/>
                  </a:outerShdw>
                </a:effectLst>
                <a:latin typeface="Arial Black" pitchFamily="34" charset="0"/>
                <a:cs typeface="Arial" charset="0"/>
              </a:rPr>
              <a:t>:</a:t>
            </a:r>
            <a:endParaRPr lang="es-PR" altLang="es-PR" sz="3600" b="0" i="1">
              <a:solidFill>
                <a:srgbClr val="484876"/>
              </a:solidFill>
              <a:effectLst>
                <a:outerShdw blurRad="38100" dist="38100" dir="2700000" algn="tl">
                  <a:srgbClr val="C0C0C0"/>
                </a:outerShdw>
              </a:effectLst>
              <a:latin typeface="Arial Black" pitchFamily="34" charset="0"/>
              <a:cs typeface="Arial" charset="0"/>
            </a:endParaRPr>
          </a:p>
        </p:txBody>
      </p:sp>
      <p:sp>
        <p:nvSpPr>
          <p:cNvPr id="2234372" name="Text Box 4"/>
          <p:cNvSpPr txBox="1">
            <a:spLocks noChangeArrowheads="1"/>
          </p:cNvSpPr>
          <p:nvPr/>
        </p:nvSpPr>
        <p:spPr bwMode="auto">
          <a:xfrm>
            <a:off x="5795963" y="1341438"/>
            <a:ext cx="3168650" cy="522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pPr>
            <a:r>
              <a:rPr lang="es-ES" altLang="es-PR" sz="3400">
                <a:latin typeface="Arial" charset="0"/>
              </a:rPr>
              <a:t>Placa de cartílago entre la epífisis y la diáfisis de los huesos largos, donde ocurre el crecimiento óseo</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502025" y="908050"/>
            <a:ext cx="51117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900" b="0">
                <a:solidFill>
                  <a:srgbClr val="484876"/>
                </a:solidFill>
                <a:effectLst>
                  <a:outerShdw blurRad="38100" dist="38100" dir="2700000" algn="tl">
                    <a:srgbClr val="C0C0C0"/>
                  </a:outerShdw>
                </a:effectLst>
                <a:latin typeface="Arial Black" pitchFamily="34" charset="0"/>
                <a:cs typeface="Arial" charset="0"/>
              </a:rPr>
              <a:t>TENOSINOVITIS:</a:t>
            </a:r>
            <a:endParaRPr lang="es-PR" altLang="es-PR" sz="39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502025" y="1552575"/>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9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1959940" name="Text Box 4"/>
          <p:cNvSpPr txBox="1">
            <a:spLocks noChangeArrowheads="1"/>
          </p:cNvSpPr>
          <p:nvPr/>
        </p:nvSpPr>
        <p:spPr bwMode="auto">
          <a:xfrm>
            <a:off x="3646488" y="2276475"/>
            <a:ext cx="4822825"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pPr>
            <a:r>
              <a:rPr lang="es-ES" altLang="es-PR" sz="3800">
                <a:latin typeface="Arial" charset="0"/>
              </a:rPr>
              <a:t>Proceso inflamatorio de las vainas sinoviales que se encuentran alrededor de los tendones</a:t>
            </a:r>
          </a:p>
        </p:txBody>
      </p:sp>
      <p:pic>
        <p:nvPicPr>
          <p:cNvPr id="1959941" name="Picture 5" descr="Aquiles_Tendon_BACK_0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54063"/>
            <a:ext cx="1954213" cy="5627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852863" y="1116013"/>
            <a:ext cx="51117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900" b="0">
                <a:solidFill>
                  <a:srgbClr val="484876"/>
                </a:solidFill>
                <a:effectLst>
                  <a:outerShdw blurRad="38100" dist="38100" dir="2700000" algn="tl">
                    <a:srgbClr val="C0C0C0"/>
                  </a:outerShdw>
                </a:effectLst>
                <a:latin typeface="Arial Black" pitchFamily="34" charset="0"/>
                <a:cs typeface="Arial" charset="0"/>
              </a:rPr>
              <a:t>PERITENDINITIS:</a:t>
            </a:r>
            <a:endParaRPr lang="es-PR" altLang="es-PR" sz="39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852863" y="1760538"/>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9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2189316" name="Text Box 4"/>
          <p:cNvSpPr txBox="1">
            <a:spLocks noChangeArrowheads="1"/>
          </p:cNvSpPr>
          <p:nvPr/>
        </p:nvSpPr>
        <p:spPr bwMode="auto">
          <a:xfrm>
            <a:off x="3997325" y="2628900"/>
            <a:ext cx="4822825"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pPr>
            <a:r>
              <a:rPr lang="es-ES" altLang="es-PR" sz="4200">
                <a:latin typeface="Arial" charset="0"/>
              </a:rPr>
              <a:t>Inflamaciones crónicas alrededor de la inserción del tendón</a:t>
            </a:r>
          </a:p>
        </p:txBody>
      </p:sp>
      <p:pic>
        <p:nvPicPr>
          <p:cNvPr id="2189317" name="Picture 5" descr="AARM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476250"/>
            <a:ext cx="3246437" cy="600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8919" name="Rectangle 7"/>
          <p:cNvSpPr>
            <a:spLocks noChangeArrowheads="1"/>
          </p:cNvSpPr>
          <p:nvPr/>
        </p:nvSpPr>
        <p:spPr bwMode="auto">
          <a:xfrm>
            <a:off x="4479925" y="720725"/>
            <a:ext cx="43719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6000" b="0">
                <a:solidFill>
                  <a:srgbClr val="484876"/>
                </a:solidFill>
                <a:effectLst>
                  <a:outerShdw blurRad="38100" dist="38100" dir="2700000" algn="tl">
                    <a:srgbClr val="C0C0C0"/>
                  </a:outerShdw>
                </a:effectLst>
                <a:latin typeface="Arial Black" pitchFamily="34" charset="0"/>
              </a:rPr>
              <a:t>ENERGÍA</a:t>
            </a:r>
          </a:p>
        </p:txBody>
      </p:sp>
      <p:sp>
        <p:nvSpPr>
          <p:cNvPr id="1958920" name="Rectangle 8"/>
          <p:cNvSpPr>
            <a:spLocks noChangeArrowheads="1"/>
          </p:cNvSpPr>
          <p:nvPr/>
        </p:nvSpPr>
        <p:spPr bwMode="auto">
          <a:xfrm>
            <a:off x="4594225" y="1855788"/>
            <a:ext cx="4286250"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110000"/>
              </a:lnSpc>
              <a:spcBef>
                <a:spcPct val="20000"/>
              </a:spcBef>
            </a:pPr>
            <a:r>
              <a:rPr lang="en-US" altLang="es-PR" sz="5000">
                <a:latin typeface="Arial" charset="0"/>
                <a:cs typeface="Arial" charset="0"/>
              </a:rPr>
              <a:t>La capacidad </a:t>
            </a:r>
          </a:p>
          <a:p>
            <a:pPr eaLnBrk="0" hangingPunct="0">
              <a:lnSpc>
                <a:spcPct val="110000"/>
              </a:lnSpc>
              <a:spcBef>
                <a:spcPct val="20000"/>
              </a:spcBef>
            </a:pPr>
            <a:r>
              <a:rPr lang="en-US" altLang="es-PR" sz="5000">
                <a:latin typeface="Arial" charset="0"/>
                <a:cs typeface="Arial" charset="0"/>
              </a:rPr>
              <a:t>para</a:t>
            </a:r>
          </a:p>
          <a:p>
            <a:pPr eaLnBrk="0" hangingPunct="0">
              <a:lnSpc>
                <a:spcPct val="110000"/>
              </a:lnSpc>
              <a:spcBef>
                <a:spcPct val="20000"/>
              </a:spcBef>
            </a:pPr>
            <a:r>
              <a:rPr lang="en-US" altLang="es-PR" sz="5000">
                <a:latin typeface="Arial" charset="0"/>
                <a:cs typeface="Arial" charset="0"/>
              </a:rPr>
              <a:t>desempeñar</a:t>
            </a:r>
          </a:p>
          <a:p>
            <a:pPr eaLnBrk="0" hangingPunct="0">
              <a:lnSpc>
                <a:spcPct val="110000"/>
              </a:lnSpc>
              <a:spcBef>
                <a:spcPct val="20000"/>
              </a:spcBef>
            </a:pPr>
            <a:r>
              <a:rPr lang="en-US" altLang="es-PR" sz="5000">
                <a:latin typeface="Arial" charset="0"/>
                <a:cs typeface="Arial" charset="0"/>
              </a:rPr>
              <a:t>trabajo</a:t>
            </a: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p>
        </p:txBody>
      </p:sp>
      <p:pic>
        <p:nvPicPr>
          <p:cNvPr id="1958922" name="Picture 10" descr="2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350" y="444500"/>
            <a:ext cx="4211638" cy="59388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499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116), por J. H. Wilmore, &amp; D. L. Costill, 2004, Barcelona, España: Editorial Paidotribo. Copyright 2004 por Jack H. Wilmore y David L. Costill.</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4208463" y="1054100"/>
            <a:ext cx="46370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4700" b="0">
                <a:solidFill>
                  <a:srgbClr val="484876"/>
                </a:solidFill>
                <a:effectLst>
                  <a:outerShdw blurRad="38100" dist="38100" dir="2700000" algn="tl">
                    <a:srgbClr val="C0C0C0"/>
                  </a:outerShdw>
                </a:effectLst>
                <a:latin typeface="Arial Black" pitchFamily="34" charset="0"/>
                <a:cs typeface="Arial" charset="0"/>
              </a:rPr>
              <a:t>ATROFIA</a:t>
            </a:r>
            <a:br>
              <a:rPr lang="es-PR" altLang="es-PR" sz="4700" b="0">
                <a:solidFill>
                  <a:srgbClr val="484876"/>
                </a:solidFill>
                <a:effectLst>
                  <a:outerShdw blurRad="38100" dist="38100" dir="2700000" algn="tl">
                    <a:srgbClr val="C0C0C0"/>
                  </a:outerShdw>
                </a:effectLst>
                <a:latin typeface="Arial Black" pitchFamily="34" charset="0"/>
                <a:cs typeface="Arial" charset="0"/>
              </a:rPr>
            </a:br>
            <a:r>
              <a:rPr lang="es-PR" altLang="es-PR" sz="4700" b="0">
                <a:solidFill>
                  <a:srgbClr val="484876"/>
                </a:solidFill>
                <a:effectLst>
                  <a:outerShdw blurRad="38100" dist="38100" dir="2700000" algn="tl">
                    <a:srgbClr val="C0C0C0"/>
                  </a:outerShdw>
                </a:effectLst>
                <a:latin typeface="Arial Black" pitchFamily="34" charset="0"/>
                <a:cs typeface="Arial" charset="0"/>
              </a:rPr>
              <a:t>MUSCULAR:</a:t>
            </a:r>
            <a:endParaRPr lang="es-PR" altLang="es-PR" sz="47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4208463" y="2349500"/>
            <a:ext cx="46847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47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2209796" name="Text Box 4"/>
          <p:cNvSpPr txBox="1">
            <a:spLocks noChangeArrowheads="1"/>
          </p:cNvSpPr>
          <p:nvPr/>
        </p:nvSpPr>
        <p:spPr bwMode="auto">
          <a:xfrm>
            <a:off x="4332288" y="3284538"/>
            <a:ext cx="4516437"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pPr>
            <a:r>
              <a:rPr lang="es-ES" altLang="es-PR" sz="4200">
                <a:latin typeface="Arial" charset="0"/>
              </a:rPr>
              <a:t>Disminución</a:t>
            </a:r>
          </a:p>
          <a:p>
            <a:pPr algn="l">
              <a:lnSpc>
                <a:spcPct val="110000"/>
              </a:lnSpc>
            </a:pPr>
            <a:r>
              <a:rPr lang="es-ES" altLang="es-PR" sz="4200">
                <a:latin typeface="Arial" charset="0"/>
              </a:rPr>
              <a:t>en el</a:t>
            </a:r>
          </a:p>
          <a:p>
            <a:pPr algn="l">
              <a:lnSpc>
                <a:spcPct val="110000"/>
              </a:lnSpc>
            </a:pPr>
            <a:r>
              <a:rPr lang="es-ES" altLang="es-PR" sz="4200">
                <a:latin typeface="Arial" charset="0"/>
              </a:rPr>
              <a:t>volumen del</a:t>
            </a:r>
          </a:p>
          <a:p>
            <a:pPr algn="l">
              <a:lnSpc>
                <a:spcPct val="110000"/>
              </a:lnSpc>
            </a:pPr>
            <a:r>
              <a:rPr lang="es-ES" altLang="es-PR" sz="4200">
                <a:latin typeface="Arial" charset="0"/>
              </a:rPr>
              <a:t>tejido muscular</a:t>
            </a:r>
          </a:p>
        </p:txBody>
      </p:sp>
      <p:pic>
        <p:nvPicPr>
          <p:cNvPr id="2209797" name="Picture 5" descr="aTRO2_bELV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908050"/>
            <a:ext cx="3494088"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8782" name="Rectangle 14"/>
          <p:cNvSpPr>
            <a:spLocks noChangeArrowheads="1"/>
          </p:cNvSpPr>
          <p:nvPr/>
        </p:nvSpPr>
        <p:spPr bwMode="auto">
          <a:xfrm>
            <a:off x="3251200" y="806450"/>
            <a:ext cx="53292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400" b="0">
                <a:solidFill>
                  <a:srgbClr val="484876"/>
                </a:solidFill>
                <a:effectLst>
                  <a:outerShdw blurRad="38100" dist="38100" dir="2700000" algn="tl">
                    <a:srgbClr val="C0C0C0"/>
                  </a:outerShdw>
                </a:effectLst>
                <a:latin typeface="Arial Black" pitchFamily="34" charset="0"/>
              </a:rPr>
              <a:t>DÉFICIT DE OXÍGENO</a:t>
            </a:r>
          </a:p>
        </p:txBody>
      </p:sp>
      <p:sp>
        <p:nvSpPr>
          <p:cNvPr id="2208783" name="Rectangle 15"/>
          <p:cNvSpPr>
            <a:spLocks noChangeArrowheads="1"/>
          </p:cNvSpPr>
          <p:nvPr/>
        </p:nvSpPr>
        <p:spPr bwMode="auto">
          <a:xfrm>
            <a:off x="3322638" y="2012950"/>
            <a:ext cx="5329237"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2600">
                <a:latin typeface="Arial" charset="0"/>
                <a:cs typeface="Arial" charset="0"/>
              </a:rPr>
              <a:t>El período que abarca los</a:t>
            </a:r>
          </a:p>
          <a:p>
            <a:pPr eaLnBrk="0" hangingPunct="0">
              <a:spcBef>
                <a:spcPct val="20000"/>
              </a:spcBef>
            </a:pPr>
            <a:r>
              <a:rPr lang="en-US" altLang="es-PR" sz="2600">
                <a:latin typeface="Arial" charset="0"/>
                <a:cs typeface="Arial" charset="0"/>
              </a:rPr>
              <a:t>primeros 2 a 3 minutos del</a:t>
            </a:r>
          </a:p>
          <a:p>
            <a:pPr eaLnBrk="0" hangingPunct="0">
              <a:spcBef>
                <a:spcPct val="20000"/>
              </a:spcBef>
            </a:pPr>
            <a:r>
              <a:rPr lang="en-US" altLang="es-PR" sz="2600">
                <a:latin typeface="Arial" charset="0"/>
                <a:cs typeface="Arial" charset="0"/>
              </a:rPr>
              <a:t>ejercicio durante el cual la</a:t>
            </a:r>
          </a:p>
          <a:p>
            <a:pPr eaLnBrk="0" hangingPunct="0">
              <a:spcBef>
                <a:spcPct val="20000"/>
              </a:spcBef>
            </a:pPr>
            <a:r>
              <a:rPr lang="en-US" altLang="es-PR" sz="2600">
                <a:latin typeface="Arial" charset="0"/>
                <a:cs typeface="Arial" charset="0"/>
              </a:rPr>
              <a:t>energía emitida cuando se</a:t>
            </a:r>
          </a:p>
          <a:p>
            <a:pPr eaLnBrk="0" hangingPunct="0">
              <a:spcBef>
                <a:spcPct val="20000"/>
              </a:spcBef>
            </a:pPr>
            <a:r>
              <a:rPr lang="en-US" altLang="es-PR" sz="2600">
                <a:latin typeface="Arial" charset="0"/>
                <a:cs typeface="Arial" charset="0"/>
              </a:rPr>
              <a:t>consume una cantidad de</a:t>
            </a:r>
          </a:p>
          <a:p>
            <a:pPr eaLnBrk="0" hangingPunct="0">
              <a:spcBef>
                <a:spcPct val="20000"/>
              </a:spcBef>
            </a:pPr>
            <a:r>
              <a:rPr lang="en-US" altLang="es-PR" sz="2600">
                <a:latin typeface="Arial" charset="0"/>
                <a:cs typeface="Arial" charset="0"/>
              </a:rPr>
              <a:t>glucógeno, o de grasa, no es</a:t>
            </a:r>
          </a:p>
          <a:p>
            <a:pPr eaLnBrk="0" hangingPunct="0">
              <a:spcBef>
                <a:spcPct val="20000"/>
              </a:spcBef>
            </a:pPr>
            <a:r>
              <a:rPr lang="en-US" altLang="es-PR" sz="2600">
                <a:latin typeface="Arial" charset="0"/>
                <a:cs typeface="Arial" charset="0"/>
              </a:rPr>
              <a:t>suficiente para resintetizar todo</a:t>
            </a:r>
          </a:p>
          <a:p>
            <a:pPr eaLnBrk="0" hangingPunct="0">
              <a:spcBef>
                <a:spcPct val="20000"/>
              </a:spcBef>
            </a:pPr>
            <a:r>
              <a:rPr lang="en-US" altLang="es-PR" sz="2600">
                <a:latin typeface="Arial" charset="0"/>
                <a:cs typeface="Arial" charset="0"/>
              </a:rPr>
              <a:t>el ATP (mediante reacciones</a:t>
            </a:r>
          </a:p>
          <a:p>
            <a:pPr eaLnBrk="0" hangingPunct="0">
              <a:spcBef>
                <a:spcPct val="20000"/>
              </a:spcBef>
            </a:pPr>
            <a:r>
              <a:rPr lang="en-US" altLang="es-PR" sz="2600">
                <a:latin typeface="Arial" charset="0"/>
                <a:cs typeface="Arial" charset="0"/>
              </a:rPr>
              <a:t>acopladas) </a:t>
            </a:r>
          </a:p>
        </p:txBody>
      </p:sp>
      <p:pic>
        <p:nvPicPr>
          <p:cNvPr id="2208784" name="Picture 16" descr="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620713"/>
            <a:ext cx="2351088" cy="5761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8530" name="Picture 2" descr="Car_Crash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8050" y="1917700"/>
            <a:ext cx="4175125" cy="3932238"/>
          </a:xfrm>
          <a:prstGeom prst="rect">
            <a:avLst/>
          </a:prstGeom>
          <a:noFill/>
          <a:extLst>
            <a:ext uri="{909E8E84-426E-40DD-AFC4-6F175D3DCCD1}">
              <a14:hiddenFill xmlns:a14="http://schemas.microsoft.com/office/drawing/2010/main">
                <a:solidFill>
                  <a:srgbClr val="FFFFFF"/>
                </a:solidFill>
              </a14:hiddenFill>
            </a:ext>
          </a:extLst>
        </p:spPr>
      </p:pic>
      <p:sp>
        <p:nvSpPr>
          <p:cNvPr id="2198531" name="Text Box 3"/>
          <p:cNvSpPr txBox="1">
            <a:spLocks noChangeArrowheads="1"/>
          </p:cNvSpPr>
          <p:nvPr/>
        </p:nvSpPr>
        <p:spPr bwMode="auto">
          <a:xfrm>
            <a:off x="323850" y="1746250"/>
            <a:ext cx="446405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altLang="es-PR" sz="2700">
                <a:latin typeface="Arial" charset="0"/>
              </a:rPr>
              <a:t>La Diestra Aplicación</a:t>
            </a:r>
          </a:p>
          <a:p>
            <a:pPr algn="l"/>
            <a:r>
              <a:rPr lang="es-ES" altLang="es-PR" sz="2700">
                <a:latin typeface="Arial" charset="0"/>
              </a:rPr>
              <a:t>de unos Principios y</a:t>
            </a:r>
          </a:p>
          <a:p>
            <a:pPr algn="l"/>
            <a:r>
              <a:rPr lang="es-ES" altLang="es-PR" sz="2700">
                <a:latin typeface="Arial" charset="0"/>
              </a:rPr>
              <a:t>Técnicas Aceptados de Tratamiento en Caso de</a:t>
            </a:r>
          </a:p>
          <a:p>
            <a:pPr algn="l"/>
            <a:r>
              <a:rPr lang="es-ES" altLang="es-PR" sz="2700">
                <a:latin typeface="Arial" charset="0"/>
              </a:rPr>
              <a:t>Lesión o Dolencia Súbita, Utilizando los Medios</a:t>
            </a:r>
          </a:p>
          <a:p>
            <a:pPr algn="l"/>
            <a:r>
              <a:rPr lang="es-ES" altLang="es-PR" sz="2700">
                <a:latin typeface="Arial" charset="0"/>
              </a:rPr>
              <a:t>y Materiales que se Dispone en el Momento</a:t>
            </a:r>
          </a:p>
          <a:p>
            <a:pPr algn="l"/>
            <a:r>
              <a:rPr lang="es-ES" altLang="es-PR" sz="2700">
                <a:latin typeface="Arial" charset="0"/>
              </a:rPr>
              <a:t>de la Emergencia Médica (Lesión o Dolencia)</a:t>
            </a:r>
            <a:endParaRPr lang="en-US" altLang="es-PR" sz="2700">
              <a:latin typeface="Arial" charset="0"/>
            </a:endParaRPr>
          </a:p>
        </p:txBody>
      </p:sp>
      <p:sp>
        <p:nvSpPr>
          <p:cNvPr id="2" name="Title 1"/>
          <p:cNvSpPr>
            <a:spLocks/>
          </p:cNvSpPr>
          <p:nvPr/>
        </p:nvSpPr>
        <p:spPr bwMode="auto">
          <a:xfrm>
            <a:off x="107950" y="836613"/>
            <a:ext cx="8964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80000"/>
              </a:lnSpc>
            </a:pPr>
            <a:r>
              <a:rPr lang="es-PR" altLang="es-PR" sz="6600" b="0">
                <a:cs typeface="Arial" charset="0"/>
              </a:rPr>
              <a:t> </a:t>
            </a:r>
            <a:r>
              <a:rPr lang="es-PR" altLang="es-PR" b="0">
                <a:solidFill>
                  <a:srgbClr val="484876"/>
                </a:solidFill>
                <a:effectLst>
                  <a:outerShdw blurRad="38100" dist="38100" dir="2700000" algn="tl">
                    <a:srgbClr val="C0C0C0"/>
                  </a:outerShdw>
                </a:effectLst>
                <a:latin typeface="Arial Black" pitchFamily="34" charset="0"/>
                <a:cs typeface="Arial" charset="0"/>
              </a:rPr>
              <a:t>PRIMEROS AUXILIOS</a:t>
            </a:r>
            <a:endParaRPr lang="es-PR" altLang="es-PR" sz="3600" b="0" i="1">
              <a:solidFill>
                <a:srgbClr val="484876"/>
              </a:solidFill>
              <a:effectLst>
                <a:outerShdw blurRad="38100" dist="38100" dir="2700000" algn="tl">
                  <a:srgbClr val="C0C0C0"/>
                </a:outerShdw>
              </a:effectLst>
              <a:latin typeface="Arial Black" pitchFamily="34" charset="0"/>
            </a:endParaRPr>
          </a:p>
        </p:txBody>
      </p:sp>
      <p:sp>
        <p:nvSpPr>
          <p:cNvPr id="2198533" name="Rectangle 5"/>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79388" y="6165850"/>
            <a:ext cx="8964612" cy="3587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2400" i="1">
                <a:latin typeface="Calibri" pitchFamily="34" charset="0"/>
              </a:rPr>
              <a:t>NOTA</a:t>
            </a:r>
            <a:r>
              <a:rPr lang="es-ES" altLang="es-PR" sz="2400">
                <a:latin typeface="Calibri" pitchFamily="34" charset="0"/>
              </a:rPr>
              <a:t>.</a:t>
            </a:r>
            <a:r>
              <a:rPr lang="es-ES" altLang="es-PR" sz="2400" b="0">
                <a:latin typeface="Calibri" pitchFamily="34" charset="0"/>
              </a:rPr>
              <a:t> </a:t>
            </a:r>
            <a:r>
              <a:rPr lang="en-US" altLang="es-PR" sz="2400" b="0">
                <a:latin typeface="Calibri" pitchFamily="34" charset="0"/>
              </a:rPr>
              <a:t>de: Janette Rojas, EMT, MPHE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871663" y="908050"/>
            <a:ext cx="7092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400" b="0">
                <a:solidFill>
                  <a:srgbClr val="484876"/>
                </a:solidFill>
                <a:effectLst>
                  <a:outerShdw blurRad="38100" dist="38100" dir="2700000" algn="tl">
                    <a:srgbClr val="C0C0C0"/>
                  </a:outerShdw>
                </a:effectLst>
                <a:latin typeface="Arial Black" pitchFamily="34" charset="0"/>
                <a:cs typeface="Arial" charset="0"/>
              </a:rPr>
              <a:t>CONTENIDO PRESENTACIÓN</a:t>
            </a:r>
            <a:endParaRPr lang="es-PR" altLang="es-PR" sz="34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731613" name="Picture 29" descr="Anat-Th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1412875"/>
            <a:ext cx="1077913" cy="1223963"/>
          </a:xfrm>
          <a:prstGeom prst="rect">
            <a:avLst/>
          </a:prstGeom>
          <a:noFill/>
          <a:extLst>
            <a:ext uri="{909E8E84-426E-40DD-AFC4-6F175D3DCCD1}">
              <a14:hiddenFill xmlns:a14="http://schemas.microsoft.com/office/drawing/2010/main">
                <a:solidFill>
                  <a:srgbClr val="FFFFFF"/>
                </a:solidFill>
              </a14:hiddenFill>
            </a:ext>
          </a:extLst>
        </p:spPr>
      </p:pic>
      <p:pic>
        <p:nvPicPr>
          <p:cNvPr id="1731614" name="Picture 30" descr="Hand-Anat_Ilust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8488" y="1466850"/>
            <a:ext cx="2879725" cy="1241425"/>
          </a:xfrm>
          <a:prstGeom prst="rect">
            <a:avLst/>
          </a:prstGeom>
          <a:noFill/>
          <a:extLst>
            <a:ext uri="{909E8E84-426E-40DD-AFC4-6F175D3DCCD1}">
              <a14:hiddenFill xmlns:a14="http://schemas.microsoft.com/office/drawing/2010/main">
                <a:solidFill>
                  <a:srgbClr val="FFFFFF"/>
                </a:solidFill>
              </a14:hiddenFill>
            </a:ext>
          </a:extLst>
        </p:spPr>
      </p:pic>
      <p:pic>
        <p:nvPicPr>
          <p:cNvPr id="1731615" name="Picture 31" descr="human-body-anatomy-Dv-B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4437063"/>
            <a:ext cx="3048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1731616" name="Text Box 32"/>
          <p:cNvSpPr txBox="1">
            <a:spLocks noChangeArrowheads="1"/>
          </p:cNvSpPr>
          <p:nvPr/>
        </p:nvSpPr>
        <p:spPr bwMode="auto">
          <a:xfrm>
            <a:off x="539750" y="18002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Introducción</a:t>
            </a:r>
            <a:endParaRPr lang="en-US" altLang="es-PR" sz="2500" b="0" i="1">
              <a:latin typeface="Arial Black" pitchFamily="34" charset="0"/>
            </a:endParaRPr>
          </a:p>
        </p:txBody>
      </p:sp>
      <p:pic>
        <p:nvPicPr>
          <p:cNvPr id="1731617" name="Picture 33"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18716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18" name="Text Box 34"/>
          <p:cNvSpPr txBox="1">
            <a:spLocks noChangeArrowheads="1"/>
          </p:cNvSpPr>
          <p:nvPr/>
        </p:nvSpPr>
        <p:spPr bwMode="auto">
          <a:xfrm>
            <a:off x="539750" y="22050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Prueba diagnóstica</a:t>
            </a:r>
            <a:endParaRPr lang="en-US" altLang="es-PR" sz="2500" b="0" i="1">
              <a:latin typeface="Arial Black" pitchFamily="34" charset="0"/>
            </a:endParaRPr>
          </a:p>
        </p:txBody>
      </p:sp>
      <p:pic>
        <p:nvPicPr>
          <p:cNvPr id="1731619" name="Picture 35"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23034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20" name="Text Box 36"/>
          <p:cNvSpPr txBox="1">
            <a:spLocks noChangeArrowheads="1"/>
          </p:cNvSpPr>
          <p:nvPr/>
        </p:nvSpPr>
        <p:spPr bwMode="auto">
          <a:xfrm>
            <a:off x="539750" y="2665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Importancia de la: </a:t>
            </a:r>
            <a:r>
              <a:rPr lang="en-US" altLang="es-PR" sz="2800" i="1">
                <a:effectLst>
                  <a:outerShdw blurRad="38100" dist="38100" dir="2700000" algn="tl">
                    <a:srgbClr val="C0C0C0"/>
                  </a:outerShdw>
                </a:effectLst>
                <a:latin typeface="Calibri" pitchFamily="34" charset="0"/>
              </a:rPr>
              <a:t>Anatomía Funcional y Aplicada</a:t>
            </a:r>
            <a:endParaRPr lang="en-US" altLang="es-PR" sz="2500" b="0" i="1">
              <a:latin typeface="Arial Black" pitchFamily="34" charset="0"/>
            </a:endParaRPr>
          </a:p>
        </p:txBody>
      </p:sp>
      <p:pic>
        <p:nvPicPr>
          <p:cNvPr id="1731621" name="Picture 37"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27368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22" name="Text Box 38"/>
          <p:cNvSpPr txBox="1">
            <a:spLocks noChangeArrowheads="1"/>
          </p:cNvSpPr>
          <p:nvPr/>
        </p:nvSpPr>
        <p:spPr bwMode="auto">
          <a:xfrm>
            <a:off x="539750" y="30972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Conceptos Básicos: </a:t>
            </a:r>
            <a:r>
              <a:rPr lang="en-US" altLang="es-PR" sz="2800" i="1">
                <a:effectLst>
                  <a:outerShdw blurRad="38100" dist="38100" dir="2700000" algn="tl">
                    <a:srgbClr val="C0C0C0"/>
                  </a:outerShdw>
                </a:effectLst>
                <a:latin typeface="Calibri" pitchFamily="34" charset="0"/>
              </a:rPr>
              <a:t>Terminología Común Fundamental</a:t>
            </a:r>
            <a:endParaRPr lang="en-US" altLang="es-PR" sz="2500" b="0" i="1">
              <a:latin typeface="Arial Black" pitchFamily="34" charset="0"/>
            </a:endParaRPr>
          </a:p>
        </p:txBody>
      </p:sp>
      <p:pic>
        <p:nvPicPr>
          <p:cNvPr id="1731623" name="Picture 39"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31686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24" name="Text Box 40"/>
          <p:cNvSpPr txBox="1">
            <a:spLocks noChangeArrowheads="1"/>
          </p:cNvSpPr>
          <p:nvPr/>
        </p:nvSpPr>
        <p:spPr bwMode="auto">
          <a:xfrm>
            <a:off x="539750" y="35290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Aplicaciones prácticas de la: </a:t>
            </a:r>
            <a:r>
              <a:rPr lang="en-US" altLang="es-PR" sz="2800" i="1">
                <a:effectLst>
                  <a:outerShdw blurRad="38100" dist="38100" dir="2700000" algn="tl">
                    <a:srgbClr val="C0C0C0"/>
                  </a:outerShdw>
                </a:effectLst>
                <a:latin typeface="Calibri" pitchFamily="34" charset="0"/>
              </a:rPr>
              <a:t>Anatomía</a:t>
            </a:r>
            <a:endParaRPr lang="en-US" altLang="es-PR" sz="2500" b="0" i="1">
              <a:latin typeface="Arial Black" pitchFamily="34" charset="0"/>
            </a:endParaRPr>
          </a:p>
        </p:txBody>
      </p:sp>
      <p:pic>
        <p:nvPicPr>
          <p:cNvPr id="1731625" name="Picture 41"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36004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26" name="Text Box 42"/>
          <p:cNvSpPr txBox="1">
            <a:spLocks noChangeArrowheads="1"/>
          </p:cNvSpPr>
          <p:nvPr/>
        </p:nvSpPr>
        <p:spPr bwMode="auto">
          <a:xfrm>
            <a:off x="539750" y="3960813"/>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Avalúo del material de la conferencia: </a:t>
            </a:r>
            <a:r>
              <a:rPr lang="en-US" altLang="es-PR" sz="2800" i="1">
                <a:effectLst>
                  <a:outerShdw blurRad="38100" dist="38100" dir="2700000" algn="tl">
                    <a:srgbClr val="C0C0C0"/>
                  </a:outerShdw>
                </a:effectLst>
                <a:latin typeface="Calibri" pitchFamily="34" charset="0"/>
              </a:rPr>
              <a:t>Assessment</a:t>
            </a:r>
            <a:endParaRPr lang="en-US" altLang="es-PR" sz="2500" b="0" i="1">
              <a:latin typeface="Arial Black" pitchFamily="34" charset="0"/>
            </a:endParaRPr>
          </a:p>
        </p:txBody>
      </p:sp>
      <p:pic>
        <p:nvPicPr>
          <p:cNvPr id="1731627" name="Picture 43"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40322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28" name="Text Box 44"/>
          <p:cNvSpPr txBox="1">
            <a:spLocks noChangeArrowheads="1"/>
          </p:cNvSpPr>
          <p:nvPr/>
        </p:nvSpPr>
        <p:spPr bwMode="auto">
          <a:xfrm>
            <a:off x="574675" y="4365625"/>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Recusos y referencias</a:t>
            </a:r>
            <a:endParaRPr lang="en-US" altLang="es-PR" sz="2500" b="0" i="1">
              <a:latin typeface="Arial Black" pitchFamily="34" charset="0"/>
            </a:endParaRPr>
          </a:p>
        </p:txBody>
      </p:sp>
      <p:pic>
        <p:nvPicPr>
          <p:cNvPr id="1731629" name="Picture 45"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44640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30" name="Text Box 46"/>
          <p:cNvSpPr txBox="1">
            <a:spLocks noChangeArrowheads="1"/>
          </p:cNvSpPr>
          <p:nvPr/>
        </p:nvSpPr>
        <p:spPr bwMode="auto">
          <a:xfrm>
            <a:off x="539750" y="4824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Agradecimientos</a:t>
            </a:r>
            <a:endParaRPr lang="en-US" altLang="es-PR" sz="2500" b="0" i="1">
              <a:latin typeface="Arial Black" pitchFamily="34" charset="0"/>
            </a:endParaRPr>
          </a:p>
        </p:txBody>
      </p:sp>
      <p:pic>
        <p:nvPicPr>
          <p:cNvPr id="1731631" name="Picture 47"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48958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32" name="Text Box 48"/>
          <p:cNvSpPr txBox="1">
            <a:spLocks noChangeArrowheads="1"/>
          </p:cNvSpPr>
          <p:nvPr/>
        </p:nvSpPr>
        <p:spPr bwMode="auto">
          <a:xfrm>
            <a:off x="539750" y="52562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Cómo contactar al conferenciante</a:t>
            </a:r>
            <a:endParaRPr lang="en-US" altLang="es-PR" sz="2500" b="0" i="1">
              <a:latin typeface="Arial Black" pitchFamily="34" charset="0"/>
            </a:endParaRPr>
          </a:p>
        </p:txBody>
      </p:sp>
      <p:pic>
        <p:nvPicPr>
          <p:cNvPr id="1731633" name="Picture 49"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53276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34" name="Text Box 50"/>
          <p:cNvSpPr txBox="1">
            <a:spLocks noChangeArrowheads="1"/>
          </p:cNvSpPr>
          <p:nvPr/>
        </p:nvSpPr>
        <p:spPr bwMode="auto">
          <a:xfrm>
            <a:off x="539750" y="57165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Preguntas</a:t>
            </a:r>
            <a:endParaRPr lang="en-US" altLang="es-PR" sz="2500" b="0" i="1">
              <a:latin typeface="Arial Black" pitchFamily="34" charset="0"/>
            </a:endParaRPr>
          </a:p>
        </p:txBody>
      </p:sp>
      <p:pic>
        <p:nvPicPr>
          <p:cNvPr id="1731635" name="Picture 51"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57880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1636" name="Text Box 52"/>
          <p:cNvSpPr txBox="1">
            <a:spLocks noChangeArrowheads="1"/>
          </p:cNvSpPr>
          <p:nvPr/>
        </p:nvSpPr>
        <p:spPr bwMode="auto">
          <a:xfrm>
            <a:off x="539750" y="61214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Evaluación general de la presentación</a:t>
            </a:r>
            <a:endParaRPr lang="en-US" altLang="es-PR" sz="2500" b="0" i="1">
              <a:latin typeface="Arial Black" pitchFamily="34" charset="0"/>
            </a:endParaRPr>
          </a:p>
        </p:txBody>
      </p:sp>
      <p:pic>
        <p:nvPicPr>
          <p:cNvPr id="1731637" name="Picture 53" descr="Bullets_Arrow_Blue1_Right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621982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731638" name="Picture 54" descr="Wom-Anta-Frame-Belved_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3" y="620713"/>
            <a:ext cx="1511300" cy="11350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67" name="Rectangle 7"/>
          <p:cNvSpPr>
            <a:spLocks noChangeArrowheads="1"/>
          </p:cNvSpPr>
          <p:nvPr/>
        </p:nvSpPr>
        <p:spPr bwMode="auto">
          <a:xfrm>
            <a:off x="6553200" y="6137275"/>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pic>
        <p:nvPicPr>
          <p:cNvPr id="1986570" name="Picture 10" descr="SALUD_Dimensiones_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9363" y="765175"/>
            <a:ext cx="6553200" cy="5784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77800" y="-26988"/>
            <a:ext cx="3025775"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580000"/>
              </a:lnSpc>
            </a:pPr>
            <a:r>
              <a:rPr lang="es-PR" altLang="es-PR" sz="2800" b="0" i="1">
                <a:solidFill>
                  <a:srgbClr val="484876"/>
                </a:solidFill>
                <a:effectLst>
                  <a:outerShdw blurRad="38100" dist="38100" dir="2700000" algn="tl">
                    <a:srgbClr val="C0C0C0"/>
                  </a:outerShdw>
                </a:effectLst>
                <a:latin typeface="Arial Black" pitchFamily="34" charset="0"/>
                <a:cs typeface="Arial" charset="0"/>
              </a:rPr>
              <a:t>DIMENSIONES</a:t>
            </a:r>
            <a:br>
              <a:rPr lang="es-PR" altLang="es-PR" sz="2800" b="0" i="1">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DE LA</a:t>
            </a:r>
            <a:br>
              <a:rPr lang="es-PR" altLang="es-PR" sz="2800" b="0" i="1">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SALUD</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468313" y="693738"/>
            <a:ext cx="3024187"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r">
              <a:lnSpc>
                <a:spcPct val="210000"/>
              </a:lnSpc>
            </a:pPr>
            <a:r>
              <a:rPr lang="es-PR" altLang="es-PR" sz="3600" b="0" i="1">
                <a:solidFill>
                  <a:srgbClr val="484876"/>
                </a:solidFill>
                <a:effectLst>
                  <a:outerShdw blurRad="38100" dist="38100" dir="2700000" algn="tl">
                    <a:srgbClr val="C0C0C0"/>
                  </a:outerShdw>
                </a:effectLst>
                <a:latin typeface="Arial Black" pitchFamily="34" charset="0"/>
                <a:cs typeface="Arial" charset="0"/>
              </a:rPr>
              <a:t>SIGNOS Y</a:t>
            </a:r>
            <a:br>
              <a:rPr lang="es-PR" altLang="es-PR" sz="3600" b="0" i="1">
                <a:solidFill>
                  <a:srgbClr val="484876"/>
                </a:solidFill>
                <a:effectLst>
                  <a:outerShdw blurRad="38100" dist="38100" dir="2700000" algn="tl">
                    <a:srgbClr val="C0C0C0"/>
                  </a:outerShdw>
                </a:effectLst>
                <a:latin typeface="Arial Black" pitchFamily="34" charset="0"/>
                <a:cs typeface="Arial" charset="0"/>
              </a:rPr>
            </a:br>
            <a:r>
              <a:rPr lang="es-PR" altLang="es-PR" sz="3600" b="0" i="1">
                <a:solidFill>
                  <a:srgbClr val="484876"/>
                </a:solidFill>
                <a:effectLst>
                  <a:outerShdw blurRad="38100" dist="38100" dir="2700000" algn="tl">
                    <a:srgbClr val="C0C0C0"/>
                  </a:outerShdw>
                </a:effectLst>
                <a:latin typeface="Arial Black" pitchFamily="34" charset="0"/>
                <a:cs typeface="Arial" charset="0"/>
              </a:rPr>
              <a:t>SÍNTOMAS</a:t>
            </a:r>
            <a:br>
              <a:rPr lang="es-PR" altLang="es-PR" sz="3600" b="0" i="1">
                <a:solidFill>
                  <a:srgbClr val="484876"/>
                </a:solidFill>
                <a:effectLst>
                  <a:outerShdw blurRad="38100" dist="38100" dir="2700000" algn="tl">
                    <a:srgbClr val="C0C0C0"/>
                  </a:outerShdw>
                </a:effectLst>
                <a:latin typeface="Arial Black" pitchFamily="34" charset="0"/>
                <a:cs typeface="Arial" charset="0"/>
              </a:rPr>
            </a:br>
            <a:r>
              <a:rPr lang="es-PR" altLang="es-PR" sz="3600" b="0" i="1">
                <a:solidFill>
                  <a:srgbClr val="484876"/>
                </a:solidFill>
                <a:effectLst>
                  <a:outerShdw blurRad="38100" dist="38100" dir="2700000" algn="tl">
                    <a:srgbClr val="C0C0C0"/>
                  </a:outerShdw>
                </a:effectLst>
                <a:latin typeface="Arial Black" pitchFamily="34" charset="0"/>
                <a:cs typeface="Arial" charset="0"/>
              </a:rPr>
              <a:t>DE UN</a:t>
            </a:r>
            <a:br>
              <a:rPr lang="es-PR" altLang="es-PR" sz="3600" b="0" i="1">
                <a:solidFill>
                  <a:srgbClr val="484876"/>
                </a:solidFill>
                <a:effectLst>
                  <a:outerShdw blurRad="38100" dist="38100" dir="2700000" algn="tl">
                    <a:srgbClr val="C0C0C0"/>
                  </a:outerShdw>
                </a:effectLst>
                <a:latin typeface="Arial Black" pitchFamily="34" charset="0"/>
                <a:cs typeface="Arial" charset="0"/>
              </a:rPr>
            </a:br>
            <a:r>
              <a:rPr lang="es-PR" altLang="es-PR" sz="3600" b="0" i="1">
                <a:solidFill>
                  <a:srgbClr val="484876"/>
                </a:solidFill>
                <a:effectLst>
                  <a:outerShdw blurRad="38100" dist="38100" dir="2700000" algn="tl">
                    <a:srgbClr val="C0C0C0"/>
                  </a:outerShdw>
                </a:effectLst>
                <a:latin typeface="Arial Black" pitchFamily="34" charset="0"/>
                <a:cs typeface="Arial" charset="0"/>
              </a:rPr>
              <a:t>TRAUMA</a:t>
            </a:r>
            <a:br>
              <a:rPr lang="es-PR" altLang="es-PR" sz="3600" b="0" i="1">
                <a:solidFill>
                  <a:srgbClr val="484876"/>
                </a:solidFill>
                <a:effectLst>
                  <a:outerShdw blurRad="38100" dist="38100" dir="2700000" algn="tl">
                    <a:srgbClr val="C0C0C0"/>
                  </a:outerShdw>
                </a:effectLst>
                <a:latin typeface="Arial Black" pitchFamily="34" charset="0"/>
                <a:cs typeface="Arial" charset="0"/>
              </a:rPr>
            </a:br>
            <a:r>
              <a:rPr lang="es-PR" altLang="es-PR" sz="3600" b="0" i="1">
                <a:solidFill>
                  <a:srgbClr val="484876"/>
                </a:solidFill>
                <a:effectLst>
                  <a:outerShdw blurRad="38100" dist="38100" dir="2700000" algn="tl">
                    <a:srgbClr val="C0C0C0"/>
                  </a:outerShdw>
                </a:effectLst>
                <a:latin typeface="Arial Black" pitchFamily="34" charset="0"/>
                <a:cs typeface="Arial" charset="0"/>
              </a:rPr>
              <a:t>ATLÉTICO</a:t>
            </a:r>
          </a:p>
        </p:txBody>
      </p:sp>
      <p:sp>
        <p:nvSpPr>
          <p:cNvPr id="2226179" name="Rectangle 3"/>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79388" y="6337300"/>
            <a:ext cx="8964612" cy="40481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“Injuries to Soft Tissues,” por T. B. Quigley. En </a:t>
            </a:r>
            <a:r>
              <a:rPr lang="en-US" altLang="es-PR" sz="1200" i="1">
                <a:latin typeface="Times New Roman" pitchFamily="18" charset="0"/>
              </a:rPr>
              <a:t>Sports Medicine and Physiology</a:t>
            </a:r>
            <a:r>
              <a:rPr lang="en-US" altLang="es-PR" sz="1200" b="0">
                <a:latin typeface="Times New Roman" pitchFamily="18" charset="0"/>
              </a:rPr>
              <a:t>. (p. 189), por R. H. Strauss (Ed.), 1979, Philadelphia: W. B. Saunders Company. Copyright 1979 por ?.</a:t>
            </a:r>
          </a:p>
        </p:txBody>
      </p:sp>
      <p:pic>
        <p:nvPicPr>
          <p:cNvPr id="2226181" name="Picture 5" descr="Signos-Sintomas_Lesion_00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425" y="692150"/>
            <a:ext cx="4227513" cy="5616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871913" y="1196975"/>
            <a:ext cx="5111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900" b="0">
                <a:solidFill>
                  <a:srgbClr val="484876"/>
                </a:solidFill>
                <a:effectLst>
                  <a:outerShdw blurRad="38100" dist="38100" dir="2700000" algn="tl">
                    <a:srgbClr val="C0C0C0"/>
                  </a:outerShdw>
                </a:effectLst>
                <a:latin typeface="Arial Black" pitchFamily="34" charset="0"/>
                <a:cs typeface="Arial" charset="0"/>
              </a:rPr>
              <a:t>CALAMBRES MUSCULARES:</a:t>
            </a:r>
            <a:endParaRPr lang="es-PR" altLang="es-PR" sz="39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871913" y="2062163"/>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900" b="0" i="1">
                <a:solidFill>
                  <a:srgbClr val="484876"/>
                </a:solidFill>
                <a:effectLst>
                  <a:outerShdw blurRad="38100" dist="38100" dir="2700000" algn="tl">
                    <a:srgbClr val="C0C0C0"/>
                  </a:outerShdw>
                </a:effectLst>
                <a:latin typeface="Arial Black" pitchFamily="34" charset="0"/>
                <a:cs typeface="Arial" charset="0"/>
              </a:rPr>
              <a:t>CONCEPTO</a:t>
            </a:r>
          </a:p>
        </p:txBody>
      </p:sp>
      <p:pic>
        <p:nvPicPr>
          <p:cNvPr id="1947657" name="Picture 9" descr="Spasms_001a_Belv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863600"/>
            <a:ext cx="3168650" cy="1989138"/>
          </a:xfrm>
          <a:prstGeom prst="rect">
            <a:avLst/>
          </a:prstGeom>
          <a:noFill/>
          <a:extLst>
            <a:ext uri="{909E8E84-426E-40DD-AFC4-6F175D3DCCD1}">
              <a14:hiddenFill xmlns:a14="http://schemas.microsoft.com/office/drawing/2010/main">
                <a:solidFill>
                  <a:srgbClr val="FFFFFF"/>
                </a:solidFill>
              </a14:hiddenFill>
            </a:ext>
          </a:extLst>
        </p:spPr>
      </p:pic>
      <p:pic>
        <p:nvPicPr>
          <p:cNvPr id="1947658" name="Picture 10" descr="POINTER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 y="32908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659" name="Text Box 11"/>
          <p:cNvSpPr txBox="1">
            <a:spLocks noChangeArrowheads="1"/>
          </p:cNvSpPr>
          <p:nvPr/>
        </p:nvSpPr>
        <p:spPr bwMode="auto">
          <a:xfrm>
            <a:off x="933450" y="3290888"/>
            <a:ext cx="8031163"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3500">
                <a:latin typeface="Arial" charset="0"/>
              </a:rPr>
              <a:t>La </a:t>
            </a:r>
            <a:r>
              <a:rPr lang="en-US" altLang="es-PR" sz="3500" i="1">
                <a:solidFill>
                  <a:srgbClr val="484876"/>
                </a:solidFill>
                <a:effectLst>
                  <a:outerShdw blurRad="38100" dist="38100" dir="2700000" algn="tl">
                    <a:srgbClr val="C0C0C0"/>
                  </a:outerShdw>
                </a:effectLst>
                <a:latin typeface="Arial" charset="0"/>
              </a:rPr>
              <a:t>contracción involuntaria</a:t>
            </a:r>
            <a:r>
              <a:rPr lang="en-US" altLang="es-PR" sz="3500">
                <a:latin typeface="Arial" charset="0"/>
              </a:rPr>
              <a:t>, y persistente, de uno o varios músculos esqueléticos, que sobrevienen durante el esfuerzo</a:t>
            </a:r>
            <a:endParaRPr lang="en-US" altLang="es-PR" sz="3500" i="1">
              <a:effectLst>
                <a:outerShdw blurRad="38100" dist="38100" dir="2700000" algn="tl">
                  <a:srgbClr val="C0C0C0"/>
                </a:outerShdw>
              </a:effectLst>
              <a:latin typeface="Arial" charset="0"/>
            </a:endParaRPr>
          </a:p>
        </p:txBody>
      </p:sp>
      <p:pic>
        <p:nvPicPr>
          <p:cNvPr id="1947660" name="Picture 12" descr="POINTER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56657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661" name="Text Box 13"/>
          <p:cNvSpPr txBox="1">
            <a:spLocks noChangeArrowheads="1"/>
          </p:cNvSpPr>
          <p:nvPr/>
        </p:nvSpPr>
        <p:spPr bwMode="auto">
          <a:xfrm>
            <a:off x="896938" y="5665788"/>
            <a:ext cx="78517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3500">
                <a:latin typeface="Arial" charset="0"/>
              </a:rPr>
              <a:t>Una forma de </a:t>
            </a:r>
            <a:r>
              <a:rPr lang="en-US" altLang="es-PR" sz="3500" i="1">
                <a:solidFill>
                  <a:srgbClr val="484876"/>
                </a:solidFill>
                <a:effectLst>
                  <a:outerShdw blurRad="38100" dist="38100" dir="2700000" algn="tl">
                    <a:srgbClr val="C0C0C0"/>
                  </a:outerShdw>
                </a:effectLst>
                <a:latin typeface="Arial" charset="0"/>
              </a:rPr>
              <a:t>espasmo muscular</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305050" y="1209675"/>
            <a:ext cx="65881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40000"/>
              </a:lnSpc>
            </a:pPr>
            <a:r>
              <a:rPr lang="es-PR" altLang="es-PR" sz="3600" b="0">
                <a:solidFill>
                  <a:srgbClr val="484876"/>
                </a:solidFill>
                <a:effectLst>
                  <a:outerShdw blurRad="38100" dist="38100" dir="2700000" algn="tl">
                    <a:srgbClr val="C0C0C0"/>
                  </a:outerShdw>
                </a:effectLst>
                <a:latin typeface="Arial Black" pitchFamily="34" charset="0"/>
                <a:cs typeface="Arial" charset="0"/>
              </a:rPr>
              <a:t>ASUNTOS IMPORTANTES</a:t>
            </a:r>
            <a:br>
              <a:rPr lang="es-PR" altLang="es-PR" sz="3600" b="0">
                <a:solidFill>
                  <a:srgbClr val="484876"/>
                </a:solidFill>
                <a:effectLst>
                  <a:outerShdw blurRad="38100" dist="38100" dir="2700000" algn="tl">
                    <a:srgbClr val="C0C0C0"/>
                  </a:outerShdw>
                </a:effectLst>
                <a:latin typeface="Arial Black" pitchFamily="34" charset="0"/>
                <a:cs typeface="Arial" charset="0"/>
              </a:rPr>
            </a:br>
            <a:r>
              <a:rPr lang="es-PR" altLang="es-PR" sz="3600" b="0" i="1">
                <a:solidFill>
                  <a:srgbClr val="484876"/>
                </a:solidFill>
                <a:effectLst>
                  <a:outerShdw blurRad="38100" dist="38100" dir="2700000" algn="tl">
                    <a:srgbClr val="C0C0C0"/>
                  </a:outerShdw>
                </a:effectLst>
                <a:latin typeface="Arial Black" pitchFamily="34" charset="0"/>
                <a:cs typeface="Arial" charset="0"/>
              </a:rPr>
              <a:t>DEL CURSO:</a:t>
            </a:r>
          </a:p>
        </p:txBody>
      </p:sp>
      <p:pic>
        <p:nvPicPr>
          <p:cNvPr id="1966097" name="Picture 17" descr="elc-002_250X247_pixels_01_EdgeF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338" y="920750"/>
            <a:ext cx="1944687" cy="1931988"/>
          </a:xfrm>
          <a:prstGeom prst="rect">
            <a:avLst/>
          </a:prstGeom>
          <a:noFill/>
          <a:extLst>
            <a:ext uri="{909E8E84-426E-40DD-AFC4-6F175D3DCCD1}">
              <a14:hiddenFill xmlns:a14="http://schemas.microsoft.com/office/drawing/2010/main">
                <a:solidFill>
                  <a:srgbClr val="FFFFFF"/>
                </a:solidFill>
              </a14:hiddenFill>
            </a:ext>
          </a:extLst>
        </p:spPr>
      </p:pic>
      <p:pic>
        <p:nvPicPr>
          <p:cNvPr id="1966098" name="Picture 18" descr="POINTER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33686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099" name="Text Box 19"/>
          <p:cNvSpPr txBox="1">
            <a:spLocks noChangeArrowheads="1"/>
          </p:cNvSpPr>
          <p:nvPr/>
        </p:nvSpPr>
        <p:spPr bwMode="auto">
          <a:xfrm>
            <a:off x="1041400" y="3386138"/>
            <a:ext cx="78517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Lecturas requeridas para la próxima clase</a:t>
            </a:r>
          </a:p>
        </p:txBody>
      </p:sp>
      <p:pic>
        <p:nvPicPr>
          <p:cNvPr id="1966100" name="Picture 20" descr="POINTER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46640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01" name="Text Box 21"/>
          <p:cNvSpPr txBox="1">
            <a:spLocks noChangeArrowheads="1"/>
          </p:cNvSpPr>
          <p:nvPr/>
        </p:nvSpPr>
        <p:spPr bwMode="auto">
          <a:xfrm>
            <a:off x="1041400" y="4681538"/>
            <a:ext cx="7851775"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Asignaciones y evaluaciones ha ser completadas para la próxima reunión del curso</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4067175" y="1196975"/>
            <a:ext cx="4464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5100" b="0">
                <a:solidFill>
                  <a:srgbClr val="484876"/>
                </a:solidFill>
                <a:effectLst>
                  <a:outerShdw blurRad="38100" dist="38100" dir="2700000" algn="tl">
                    <a:srgbClr val="C0C0C0"/>
                  </a:outerShdw>
                </a:effectLst>
                <a:latin typeface="Arial Black" pitchFamily="34" charset="0"/>
                <a:cs typeface="Arial" charset="0"/>
              </a:rPr>
              <a:t>ESGUINCE:</a:t>
            </a:r>
            <a:endParaRPr lang="es-PR" altLang="es-PR" sz="51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4067175" y="19177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5100" b="0" i="1">
                <a:solidFill>
                  <a:srgbClr val="484876"/>
                </a:solidFill>
                <a:effectLst>
                  <a:outerShdw blurRad="38100" dist="38100" dir="2700000" algn="tl">
                    <a:srgbClr val="C0C0C0"/>
                  </a:outerShdw>
                </a:effectLst>
                <a:latin typeface="Arial Black" pitchFamily="34" charset="0"/>
                <a:cs typeface="Arial" charset="0"/>
              </a:rPr>
              <a:t>CONCEPTO</a:t>
            </a:r>
          </a:p>
        </p:txBody>
      </p:sp>
      <p:pic>
        <p:nvPicPr>
          <p:cNvPr id="2021380" name="Picture 4" descr="Ankle_Ligaments_3D_00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592138"/>
            <a:ext cx="3311525" cy="2649537"/>
          </a:xfrm>
          <a:prstGeom prst="rect">
            <a:avLst/>
          </a:prstGeom>
          <a:noFill/>
          <a:extLst>
            <a:ext uri="{909E8E84-426E-40DD-AFC4-6F175D3DCCD1}">
              <a14:hiddenFill xmlns:a14="http://schemas.microsoft.com/office/drawing/2010/main">
                <a:solidFill>
                  <a:srgbClr val="FFFFFF"/>
                </a:solidFill>
              </a14:hiddenFill>
            </a:ext>
          </a:extLst>
        </p:spPr>
      </p:pic>
      <p:pic>
        <p:nvPicPr>
          <p:cNvPr id="2021381" name="Picture 5" descr="POINTER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33353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1382" name="Text Box 6"/>
          <p:cNvSpPr txBox="1">
            <a:spLocks noChangeArrowheads="1"/>
          </p:cNvSpPr>
          <p:nvPr/>
        </p:nvSpPr>
        <p:spPr bwMode="auto">
          <a:xfrm>
            <a:off x="1041400" y="3352800"/>
            <a:ext cx="78517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Estiramiento y desgarro de los ligamentos de una articulación</a:t>
            </a:r>
          </a:p>
        </p:txBody>
      </p:sp>
      <p:pic>
        <p:nvPicPr>
          <p:cNvPr id="2021383" name="Picture 7" descr="POINTER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45735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1384" name="Text Box 8"/>
          <p:cNvSpPr txBox="1">
            <a:spLocks noChangeArrowheads="1"/>
          </p:cNvSpPr>
          <p:nvPr/>
        </p:nvSpPr>
        <p:spPr bwMode="auto">
          <a:xfrm>
            <a:off x="1041400" y="4602163"/>
            <a:ext cx="7923213"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Distendión o rotura ligamentosa sin desplazamiento (dislocación/separación) de las superficies articulares</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38550" y="534988"/>
            <a:ext cx="53260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a:solidFill>
                  <a:srgbClr val="484876"/>
                </a:solidFill>
                <a:effectLst>
                  <a:outerShdw blurRad="38100" dist="38100" dir="2700000" algn="tl">
                    <a:srgbClr val="C0C0C0"/>
                  </a:outerShdw>
                </a:effectLst>
                <a:latin typeface="Arial Black" pitchFamily="34" charset="0"/>
                <a:cs typeface="Arial" charset="0"/>
              </a:rPr>
              <a:t>KINESIO-TAPING – Guías</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2400" b="0" i="1">
                <a:solidFill>
                  <a:srgbClr val="484876"/>
                </a:solidFill>
                <a:effectLst>
                  <a:outerShdw blurRad="38100" dist="38100" dir="2700000" algn="tl">
                    <a:srgbClr val="C0C0C0"/>
                  </a:outerShdw>
                </a:effectLst>
                <a:latin typeface="Arial Black" pitchFamily="34" charset="0"/>
                <a:cs typeface="Arial" charset="0"/>
              </a:rPr>
              <a:t>APLICACIÓN KINESIO-TAPING</a:t>
            </a:r>
          </a:p>
        </p:txBody>
      </p:sp>
      <p:pic>
        <p:nvPicPr>
          <p:cNvPr id="1887244" name="Picture 12"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6963" y="1412875"/>
            <a:ext cx="45370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3708400" y="1484313"/>
            <a:ext cx="41767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000" b="0" i="1">
                <a:solidFill>
                  <a:srgbClr val="484876"/>
                </a:solidFill>
                <a:effectLst>
                  <a:outerShdw blurRad="38100" dist="38100" dir="2700000" algn="tl">
                    <a:srgbClr val="C0C0C0"/>
                  </a:outerShdw>
                </a:effectLst>
                <a:latin typeface="Arial Black" pitchFamily="34" charset="0"/>
                <a:cs typeface="Arial" charset="0"/>
              </a:rPr>
              <a:t> APLICACIÓN DE LA VENDA</a:t>
            </a:r>
          </a:p>
        </p:txBody>
      </p:sp>
      <p:pic>
        <p:nvPicPr>
          <p:cNvPr id="1887246" name="Picture 14" descr="KT_Aplicacion_Componentes_ANCL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388" y="2565400"/>
            <a:ext cx="6943725" cy="3406775"/>
          </a:xfrm>
          <a:prstGeom prst="rect">
            <a:avLst/>
          </a:prstGeom>
          <a:noFill/>
          <a:extLst>
            <a:ext uri="{909E8E84-426E-40DD-AFC4-6F175D3DCCD1}">
              <a14:hiddenFill xmlns:a14="http://schemas.microsoft.com/office/drawing/2010/main">
                <a:solidFill>
                  <a:srgbClr val="FFFFFF"/>
                </a:solidFill>
              </a14:hiddenFill>
            </a:ext>
          </a:extLst>
        </p:spPr>
      </p:pic>
      <p:sp>
        <p:nvSpPr>
          <p:cNvPr id="1887247" name="Text Box 15"/>
          <p:cNvSpPr txBox="1">
            <a:spLocks noChangeArrowheads="1"/>
          </p:cNvSpPr>
          <p:nvPr/>
        </p:nvSpPr>
        <p:spPr bwMode="auto">
          <a:xfrm>
            <a:off x="574675" y="2016125"/>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Colocar un ancla sin estirar, entre 2 y 3 cm de largo:</a:t>
            </a:r>
          </a:p>
        </p:txBody>
      </p:sp>
      <p:pic>
        <p:nvPicPr>
          <p:cNvPr id="1887248" name="Picture 16"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775" y="20875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07950" y="6092825"/>
            <a:ext cx="8964613"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t>
            </a:r>
            <a:r>
              <a:rPr lang="en-US" altLang="es-PR" sz="1200" b="0">
                <a:latin typeface="Times New Roman" pitchFamily="18" charset="0"/>
                <a:cs typeface="Times New Roman" pitchFamily="18" charset="0"/>
              </a:rPr>
              <a:t>Información tomada de: </a:t>
            </a:r>
            <a:r>
              <a:rPr lang="en-US" altLang="es-PR" sz="1200" i="1">
                <a:latin typeface="Times New Roman" pitchFamily="18" charset="0"/>
                <a:cs typeface="Times New Roman" pitchFamily="18" charset="0"/>
              </a:rPr>
              <a:t>A Practical Guide to Kinesiology Taping</a:t>
            </a:r>
            <a:r>
              <a:rPr lang="en-US" altLang="es-PR" sz="1200" b="0">
                <a:latin typeface="Times New Roman" pitchFamily="18" charset="0"/>
                <a:cs typeface="Times New Roman" pitchFamily="18" charset="0"/>
              </a:rPr>
              <a:t>. (p. 25), por J. Gibbons, 2014, UK: Lotus Publishing. Copyright 2014 por: John Gibbons</a:t>
            </a:r>
          </a:p>
        </p:txBody>
      </p:sp>
      <p:pic>
        <p:nvPicPr>
          <p:cNvPr id="1887250" name="Picture 18" descr="KT_Strip_Blue_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908050"/>
            <a:ext cx="3313113" cy="66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4194" name="Text Box 2"/>
          <p:cNvSpPr txBox="1">
            <a:spLocks noChangeArrowheads="1"/>
          </p:cNvSpPr>
          <p:nvPr/>
        </p:nvSpPr>
        <p:spPr bwMode="auto">
          <a:xfrm>
            <a:off x="466725" y="2708275"/>
            <a:ext cx="53657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altLang="es-PR" sz="2800">
                <a:solidFill>
                  <a:srgbClr val="484876"/>
                </a:solidFill>
                <a:effectLst>
                  <a:outerShdw blurRad="38100" dist="38100" dir="2700000" algn="tl">
                    <a:srgbClr val="C0C0C0"/>
                  </a:outerShdw>
                </a:effectLst>
                <a:latin typeface="Calibri" pitchFamily="34" charset="0"/>
              </a:rPr>
              <a:t>Cuidado Temporero hasta que Llegue Ayuda Médica, de ser Necesario.</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2184195" name="Picture 3"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28209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84196" name="Text Box 4"/>
          <p:cNvSpPr txBox="1">
            <a:spLocks noChangeArrowheads="1"/>
          </p:cNvSpPr>
          <p:nvPr/>
        </p:nvSpPr>
        <p:spPr bwMode="auto">
          <a:xfrm>
            <a:off x="466725" y="1277938"/>
            <a:ext cx="536575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altLang="es-PR" sz="2800">
                <a:solidFill>
                  <a:srgbClr val="484876"/>
                </a:solidFill>
                <a:effectLst>
                  <a:outerShdw blurRad="38100" dist="38100" dir="2700000" algn="tl">
                    <a:srgbClr val="C0C0C0"/>
                  </a:outerShdw>
                </a:effectLst>
                <a:latin typeface="Calibri" pitchFamily="34" charset="0"/>
              </a:rPr>
              <a:t>Cuidado Inmediato Ofrecido a una Persona que se ha Lesionado o Enfermado Súbitamente.</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2184197" name="Picture 5"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3906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21388"/>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Tomado de de: </a:t>
            </a:r>
            <a:r>
              <a:rPr lang="en-US" altLang="es-PR" sz="1200" i="1">
                <a:latin typeface="Times New Roman" pitchFamily="18" charset="0"/>
              </a:rPr>
              <a:t>Book Tittle</a:t>
            </a:r>
            <a:r>
              <a:rPr lang="en-US" altLang="es-PR" sz="1200" b="0">
                <a:latin typeface="Times New Roman" pitchFamily="18" charset="0"/>
              </a:rPr>
              <a:t>. 5ta. ed.; (pp. 6-7), por National Safety Council, 1997, Barcelona, State: E\Publisher. Copyright 1997 por ?.</a:t>
            </a:r>
          </a:p>
        </p:txBody>
      </p:sp>
      <p:sp>
        <p:nvSpPr>
          <p:cNvPr id="2" name="Title 1"/>
          <p:cNvSpPr>
            <a:spLocks/>
          </p:cNvSpPr>
          <p:nvPr/>
        </p:nvSpPr>
        <p:spPr bwMode="auto">
          <a:xfrm>
            <a:off x="34925" y="836613"/>
            <a:ext cx="91440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3200" b="0">
                <a:solidFill>
                  <a:srgbClr val="484876"/>
                </a:solidFill>
                <a:effectLst>
                  <a:outerShdw blurRad="38100" dist="38100" dir="2700000" algn="tl">
                    <a:srgbClr val="C0C0C0"/>
                  </a:outerShdw>
                </a:effectLst>
                <a:latin typeface="Arial Black" pitchFamily="34" charset="0"/>
                <a:cs typeface="Arial" charset="0"/>
              </a:rPr>
              <a:t>PRIMEROS AUXILIOS: </a:t>
            </a:r>
            <a:r>
              <a:rPr lang="es-PR" altLang="es-PR" sz="3200" b="0" i="1">
                <a:solidFill>
                  <a:srgbClr val="484876"/>
                </a:solidFill>
                <a:effectLst>
                  <a:outerShdw blurRad="38100" dist="38100" dir="2700000" algn="tl">
                    <a:srgbClr val="C0C0C0"/>
                  </a:outerShdw>
                </a:effectLst>
                <a:latin typeface="Arial Black" pitchFamily="34" charset="0"/>
                <a:cs typeface="Arial" charset="0"/>
              </a:rPr>
              <a:t>DEFINICIÓN</a:t>
            </a:r>
          </a:p>
        </p:txBody>
      </p:sp>
      <p:sp>
        <p:nvSpPr>
          <p:cNvPr id="2184200" name="Text Box 8"/>
          <p:cNvSpPr txBox="1">
            <a:spLocks noChangeArrowheads="1"/>
          </p:cNvSpPr>
          <p:nvPr/>
        </p:nvSpPr>
        <p:spPr bwMode="auto">
          <a:xfrm>
            <a:off x="466725" y="4221163"/>
            <a:ext cx="53657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altLang="es-PR" sz="2800">
                <a:solidFill>
                  <a:srgbClr val="484876"/>
                </a:solidFill>
                <a:effectLst>
                  <a:outerShdw blurRad="38100" dist="38100" dir="2700000" algn="tl">
                    <a:srgbClr val="C0C0C0"/>
                  </a:outerShdw>
                </a:effectLst>
                <a:latin typeface="Calibri" pitchFamily="34" charset="0"/>
              </a:rPr>
              <a:t>No Sustituye el Cuidado Médico; sin embargo, la Mayoría de los casos </a:t>
            </a:r>
            <a:r>
              <a:rPr lang="es-ES" altLang="es-PR" sz="2800" u="sng">
                <a:solidFill>
                  <a:srgbClr val="484876"/>
                </a:solidFill>
                <a:effectLst>
                  <a:outerShdw blurRad="38100" dist="38100" dir="2700000" algn="tl">
                    <a:srgbClr val="C0C0C0"/>
                  </a:outerShdw>
                </a:effectLst>
                <a:latin typeface="Calibri" pitchFamily="34" charset="0"/>
              </a:rPr>
              <a:t>NO</a:t>
            </a:r>
            <a:r>
              <a:rPr lang="es-ES" altLang="es-PR" sz="2800">
                <a:solidFill>
                  <a:srgbClr val="484876"/>
                </a:solidFill>
                <a:effectLst>
                  <a:outerShdw blurRad="38100" dist="38100" dir="2700000" algn="tl">
                    <a:srgbClr val="C0C0C0"/>
                  </a:outerShdw>
                </a:effectLst>
                <a:latin typeface="Calibri" pitchFamily="34" charset="0"/>
              </a:rPr>
              <a:t> requieren Cuidado Médico.</a:t>
            </a:r>
            <a:endParaRPr lang="en-US" altLang="es-PR" sz="2800">
              <a:solidFill>
                <a:srgbClr val="484876"/>
              </a:solidFill>
              <a:effectLst>
                <a:outerShdw blurRad="38100" dist="38100" dir="2700000" algn="tl">
                  <a:srgbClr val="C0C0C0"/>
                </a:outerShdw>
              </a:effectLst>
              <a:latin typeface="Calibri" pitchFamily="34" charset="0"/>
            </a:endParaRPr>
          </a:p>
        </p:txBody>
      </p:sp>
      <p:pic>
        <p:nvPicPr>
          <p:cNvPr id="2184201" name="Picture 9"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433387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84202" name="Picture 10" descr="Rescue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1412875"/>
            <a:ext cx="2984500" cy="4464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3276600" y="908050"/>
            <a:ext cx="5616575" cy="446405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3600">
                <a:solidFill>
                  <a:srgbClr val="484876"/>
                </a:solidFill>
                <a:effectLst>
                  <a:outerShdw blurRad="38100" dist="38100" dir="2700000" algn="tl">
                    <a:srgbClr val="C0C0C0"/>
                  </a:outerShdw>
                </a:effectLst>
                <a:latin typeface="Arial" charset="0"/>
              </a:rPr>
              <a:t>En promedio, la población obesa asume una postura de pie 2.5 horas menos por día, en comparación con el colectivo que posee una composición corporal aceptable</a:t>
            </a:r>
          </a:p>
        </p:txBody>
      </p:sp>
      <p:sp>
        <p:nvSpPr>
          <p:cNvPr id="2" name="Text Box 6"/>
          <p:cNvSpPr txBox="1">
            <a:spLocks noChangeArrowheads="1"/>
          </p:cNvSpPr>
          <p:nvPr/>
        </p:nvSpPr>
        <p:spPr bwMode="auto">
          <a:xfrm>
            <a:off x="250825" y="5591175"/>
            <a:ext cx="8713788" cy="7905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800" i="1">
                <a:latin typeface="Times New Roman" pitchFamily="18" charset="0"/>
              </a:rPr>
              <a:t>NOTA.</a:t>
            </a:r>
            <a:r>
              <a:rPr lang="en-US" altLang="es-PR" sz="1800" b="0">
                <a:latin typeface="Times New Roman" pitchFamily="18" charset="0"/>
              </a:rPr>
              <a:t> Información de: “Interindividual variation in posture allocation: possible role in human obesity”, por: J. Levine, L. Lanningham-Foster, S. McCrady, A., Krizan, L., Olson, P., Kane, M. D., Jensen, &amp; M. Clark, 2005, </a:t>
            </a:r>
            <a:r>
              <a:rPr lang="en-US" altLang="es-PR" sz="1800" i="1">
                <a:latin typeface="Times New Roman" pitchFamily="18" charset="0"/>
              </a:rPr>
              <a:t>Science, 307</a:t>
            </a:r>
            <a:r>
              <a:rPr lang="en-US" altLang="es-PR" sz="1800" b="0">
                <a:latin typeface="Times New Roman" pitchFamily="18" charset="0"/>
              </a:rPr>
              <a:t>(5709), 584-586. </a:t>
            </a:r>
          </a:p>
        </p:txBody>
      </p:sp>
      <p:pic>
        <p:nvPicPr>
          <p:cNvPr id="1718277" name="Picture 5" descr="Obesity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981075"/>
            <a:ext cx="2220913" cy="4502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779838" y="908050"/>
            <a:ext cx="4897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5100" b="0">
                <a:solidFill>
                  <a:srgbClr val="484876"/>
                </a:solidFill>
                <a:effectLst>
                  <a:outerShdw blurRad="38100" dist="38100" dir="2700000" algn="tl">
                    <a:srgbClr val="C0C0C0"/>
                  </a:outerShdw>
                </a:effectLst>
                <a:latin typeface="Arial Black" pitchFamily="34" charset="0"/>
                <a:cs typeface="Arial" charset="0"/>
              </a:rPr>
              <a:t>SINOVITIS:</a:t>
            </a:r>
            <a:endParaRPr lang="es-PR" altLang="es-PR" sz="51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779838" y="1628775"/>
            <a:ext cx="45370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5100" b="0" i="1">
                <a:solidFill>
                  <a:srgbClr val="484876"/>
                </a:solidFill>
                <a:effectLst>
                  <a:outerShdw blurRad="38100" dist="38100" dir="2700000" algn="tl">
                    <a:srgbClr val="C0C0C0"/>
                  </a:outerShdw>
                </a:effectLst>
                <a:latin typeface="Arial Black" pitchFamily="34" charset="0"/>
                <a:cs typeface="Arial" charset="0"/>
              </a:rPr>
              <a:t>CAUSAS</a:t>
            </a:r>
          </a:p>
        </p:txBody>
      </p:sp>
      <p:pic>
        <p:nvPicPr>
          <p:cNvPr id="1957916" name="Picture 28" descr="POINTER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32861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7917" name="Text Box 29"/>
          <p:cNvSpPr txBox="1">
            <a:spLocks noChangeArrowheads="1"/>
          </p:cNvSpPr>
          <p:nvPr/>
        </p:nvSpPr>
        <p:spPr bwMode="auto">
          <a:xfrm>
            <a:off x="4049713" y="3213100"/>
            <a:ext cx="47561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900">
                <a:latin typeface="Arial" charset="0"/>
              </a:rPr>
              <a:t>Lesión traumática:</a:t>
            </a:r>
          </a:p>
        </p:txBody>
      </p:sp>
      <p:sp>
        <p:nvSpPr>
          <p:cNvPr id="1957918" name="Text Box 30"/>
          <p:cNvSpPr txBox="1">
            <a:spLocks noChangeArrowheads="1"/>
          </p:cNvSpPr>
          <p:nvPr/>
        </p:nvSpPr>
        <p:spPr bwMode="auto">
          <a:xfrm>
            <a:off x="4519613" y="3981450"/>
            <a:ext cx="3744912"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800">
                <a:latin typeface="Calibri" pitchFamily="34" charset="0"/>
              </a:rPr>
              <a:t>Ejemplo:</a:t>
            </a:r>
            <a:endParaRPr lang="en-US" altLang="es-PR" sz="3800">
              <a:solidFill>
                <a:srgbClr val="000000"/>
              </a:solidFill>
              <a:latin typeface="Calibri" pitchFamily="34" charset="0"/>
            </a:endParaRPr>
          </a:p>
        </p:txBody>
      </p:sp>
      <p:pic>
        <p:nvPicPr>
          <p:cNvPr id="1957919" name="Picture 31" descr="Bullet_Round_Diamond_Maggenta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4325" y="413385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957920" name="Text Box 32"/>
          <p:cNvSpPr txBox="1">
            <a:spLocks noChangeArrowheads="1"/>
          </p:cNvSpPr>
          <p:nvPr/>
        </p:nvSpPr>
        <p:spPr bwMode="auto">
          <a:xfrm>
            <a:off x="4557713" y="4652963"/>
            <a:ext cx="424815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3200" i="1">
                <a:solidFill>
                  <a:srgbClr val="000000"/>
                </a:solidFill>
                <a:latin typeface="Calibri" pitchFamily="34" charset="0"/>
              </a:rPr>
              <a:t>Esguince o un tirón intenso</a:t>
            </a:r>
            <a:endParaRPr lang="en-US" altLang="es-PR" sz="3200" b="0" i="1" u="sng">
              <a:solidFill>
                <a:srgbClr val="FF0000"/>
              </a:solidFill>
              <a:effectLst>
                <a:outerShdw blurRad="38100" dist="38100" dir="2700000" algn="tl">
                  <a:srgbClr val="C0C0C0"/>
                </a:outerShdw>
              </a:effectLst>
              <a:latin typeface="Arial Black" pitchFamily="34" charset="0"/>
            </a:endParaRPr>
          </a:p>
        </p:txBody>
      </p:sp>
      <p:pic>
        <p:nvPicPr>
          <p:cNvPr id="1957921" name="Picture 33" descr="Synovial_Structure_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113" y="2708275"/>
            <a:ext cx="2338387" cy="3687763"/>
          </a:xfrm>
          <a:prstGeom prst="rect">
            <a:avLst/>
          </a:prstGeom>
          <a:noFill/>
          <a:extLst>
            <a:ext uri="{909E8E84-426E-40DD-AFC4-6F175D3DCCD1}">
              <a14:hiddenFill xmlns:a14="http://schemas.microsoft.com/office/drawing/2010/main">
                <a:solidFill>
                  <a:srgbClr val="FFFFFF"/>
                </a:solidFill>
              </a14:hiddenFill>
            </a:ext>
          </a:extLst>
        </p:spPr>
      </p:pic>
      <p:pic>
        <p:nvPicPr>
          <p:cNvPr id="1957922" name="Picture 34" descr="Trauma_Knee_001_BElv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622300"/>
            <a:ext cx="2879725" cy="1912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900" b="0">
                <a:solidFill>
                  <a:srgbClr val="484876"/>
                </a:solidFill>
                <a:effectLst>
                  <a:outerShdw blurRad="38100" dist="38100" dir="2700000" algn="tl">
                    <a:srgbClr val="C0C0C0"/>
                  </a:outerShdw>
                </a:effectLst>
                <a:latin typeface="Arial Black" pitchFamily="34" charset="0"/>
                <a:cs typeface="Arial" charset="0"/>
              </a:rPr>
              <a:t>EFECTOS AGUDOS ADVERSOS DEL ESTIRAMIENTO ESTÁTICO:</a:t>
            </a:r>
            <a:br>
              <a:rPr lang="es-PR" altLang="es-PR" sz="1900" b="0">
                <a:solidFill>
                  <a:srgbClr val="484876"/>
                </a:solidFill>
                <a:effectLst>
                  <a:outerShdw blurRad="38100" dist="38100" dir="2700000" algn="tl">
                    <a:srgbClr val="C0C0C0"/>
                  </a:outerShdw>
                </a:effectLst>
                <a:latin typeface="Arial Black" pitchFamily="34" charset="0"/>
                <a:cs typeface="Arial" charset="0"/>
              </a:rPr>
            </a:br>
            <a:r>
              <a:rPr lang="es-PR" altLang="es-PR" sz="1900" b="0" i="1">
                <a:solidFill>
                  <a:srgbClr val="484876"/>
                </a:solidFill>
                <a:effectLst>
                  <a:outerShdw blurRad="38100" dist="38100" dir="2700000" algn="tl">
                    <a:srgbClr val="C0C0C0"/>
                  </a:outerShdw>
                </a:effectLst>
                <a:latin typeface="Arial Black" pitchFamily="34" charset="0"/>
                <a:cs typeface="Arial" charset="0"/>
              </a:rPr>
              <a:t>SOBRE LA EJECUTORIA FÍSICO-DEPORTIVA</a:t>
            </a:r>
            <a:br>
              <a:rPr lang="es-PR" altLang="es-PR" sz="1900" b="0" i="1">
                <a:solidFill>
                  <a:srgbClr val="484876"/>
                </a:solidFill>
                <a:effectLst>
                  <a:outerShdw blurRad="38100" dist="38100" dir="2700000" algn="tl">
                    <a:srgbClr val="C0C0C0"/>
                  </a:outerShdw>
                </a:effectLst>
                <a:latin typeface="Arial Black" pitchFamily="34" charset="0"/>
                <a:cs typeface="Arial" charset="0"/>
              </a:rPr>
            </a:br>
            <a:endParaRPr lang="es-PR" altLang="es-PR" sz="1900" b="0">
              <a:solidFill>
                <a:srgbClr val="484876"/>
              </a:solidFill>
              <a:effectLst>
                <a:outerShdw blurRad="38100" dist="38100" dir="2700000" algn="tl">
                  <a:srgbClr val="C0C0C0"/>
                </a:outerShdw>
              </a:effectLst>
              <a:latin typeface="Arial Black" pitchFamily="34" charset="0"/>
              <a:cs typeface="Arial" charset="0"/>
            </a:endParaRPr>
          </a:p>
        </p:txBody>
      </p:sp>
      <p:sp>
        <p:nvSpPr>
          <p:cNvPr id="1976332" name="Text Box 12"/>
          <p:cNvSpPr txBox="1">
            <a:spLocks noChangeArrowheads="1"/>
          </p:cNvSpPr>
          <p:nvPr/>
        </p:nvSpPr>
        <p:spPr bwMode="auto">
          <a:xfrm>
            <a:off x="4246563" y="1412875"/>
            <a:ext cx="4357687"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Impide la producción de la fuerza/potencia:</a:t>
            </a:r>
          </a:p>
        </p:txBody>
      </p:sp>
      <p:sp>
        <p:nvSpPr>
          <p:cNvPr id="1976333" name="Text Box 13"/>
          <p:cNvSpPr txBox="1">
            <a:spLocks noChangeArrowheads="1"/>
          </p:cNvSpPr>
          <p:nvPr/>
        </p:nvSpPr>
        <p:spPr bwMode="auto">
          <a:xfrm>
            <a:off x="4211638" y="3933825"/>
            <a:ext cx="4392612"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Compromete la generación de una fuerza explosiva:</a:t>
            </a:r>
          </a:p>
        </p:txBody>
      </p:sp>
      <p:sp>
        <p:nvSpPr>
          <p:cNvPr id="1976334" name="Text Box 14"/>
          <p:cNvSpPr txBox="1">
            <a:spLocks noChangeArrowheads="1"/>
          </p:cNvSpPr>
          <p:nvPr/>
        </p:nvSpPr>
        <p:spPr bwMode="auto">
          <a:xfrm>
            <a:off x="4572000" y="2278063"/>
            <a:ext cx="3960813"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Para las contracciones: isométricas y concéntricas</a:t>
            </a:r>
          </a:p>
        </p:txBody>
      </p:sp>
      <p:pic>
        <p:nvPicPr>
          <p:cNvPr id="1976335" name="Picture 15" descr="Bullet_Round_Diamond_Maggenta_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100" y="2349500"/>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1976336" name="Picture 16" descr="Bullets_Arrow_Blue1_Right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738" y="4014788"/>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76337" name="Picture 17" descr="Bullets_Arrow_Blue1_Right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663" y="148431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76338" name="Text Box 18"/>
          <p:cNvSpPr txBox="1">
            <a:spLocks noChangeArrowheads="1"/>
          </p:cNvSpPr>
          <p:nvPr/>
        </p:nvSpPr>
        <p:spPr bwMode="auto">
          <a:xfrm>
            <a:off x="4933950" y="3070225"/>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Isométricas</a:t>
            </a:r>
            <a:endParaRPr lang="en-US" altLang="es-PR" sz="2200">
              <a:solidFill>
                <a:srgbClr val="000000"/>
              </a:solidFill>
              <a:latin typeface="Arial" charset="0"/>
            </a:endParaRPr>
          </a:p>
        </p:txBody>
      </p:sp>
      <p:pic>
        <p:nvPicPr>
          <p:cNvPr id="1976339" name="Picture 19"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75" y="31035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976340" name="Text Box 20"/>
          <p:cNvSpPr txBox="1">
            <a:spLocks noChangeArrowheads="1"/>
          </p:cNvSpPr>
          <p:nvPr/>
        </p:nvSpPr>
        <p:spPr bwMode="auto">
          <a:xfrm>
            <a:off x="4930775" y="3468688"/>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Concéntricas</a:t>
            </a:r>
            <a:endParaRPr lang="en-US" altLang="es-PR" sz="2200">
              <a:solidFill>
                <a:srgbClr val="000000"/>
              </a:solidFill>
              <a:latin typeface="Arial" charset="0"/>
            </a:endParaRPr>
          </a:p>
        </p:txBody>
      </p:sp>
      <p:pic>
        <p:nvPicPr>
          <p:cNvPr id="1976341" name="Picture 21"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75" y="35020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976342" name="Text Box 22"/>
          <p:cNvSpPr txBox="1">
            <a:spLocks noChangeArrowheads="1"/>
          </p:cNvSpPr>
          <p:nvPr/>
        </p:nvSpPr>
        <p:spPr bwMode="auto">
          <a:xfrm>
            <a:off x="4572000" y="4822825"/>
            <a:ext cx="396081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Ejecutoria de los saltos:</a:t>
            </a:r>
          </a:p>
        </p:txBody>
      </p:sp>
      <p:pic>
        <p:nvPicPr>
          <p:cNvPr id="1976343" name="Picture 23" descr="Bullet_Round_Diamond_Maggenta_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100" y="489426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76344" name="Text Box 24"/>
          <p:cNvSpPr txBox="1">
            <a:spLocks noChangeArrowheads="1"/>
          </p:cNvSpPr>
          <p:nvPr/>
        </p:nvSpPr>
        <p:spPr bwMode="auto">
          <a:xfrm>
            <a:off x="4933950" y="5300663"/>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Medido por el:</a:t>
            </a:r>
            <a:endParaRPr lang="en-US" altLang="es-PR" sz="2200">
              <a:solidFill>
                <a:srgbClr val="000000"/>
              </a:solidFill>
              <a:latin typeface="Arial" charset="0"/>
            </a:endParaRPr>
          </a:p>
        </p:txBody>
      </p:sp>
      <p:pic>
        <p:nvPicPr>
          <p:cNvPr id="1976345" name="Picture 25"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75" y="533400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976346" name="Text Box 26"/>
          <p:cNvSpPr txBox="1">
            <a:spLocks noChangeArrowheads="1"/>
          </p:cNvSpPr>
          <p:nvPr/>
        </p:nvSpPr>
        <p:spPr bwMode="auto">
          <a:xfrm>
            <a:off x="5219700" y="5699125"/>
            <a:ext cx="35290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Salto Vertical:</a:t>
            </a:r>
            <a:endParaRPr lang="en-US" altLang="es-PR" sz="2200">
              <a:solidFill>
                <a:srgbClr val="000000"/>
              </a:solidFill>
              <a:latin typeface="Calibri" pitchFamily="34" charset="0"/>
            </a:endParaRPr>
          </a:p>
        </p:txBody>
      </p:sp>
      <p:pic>
        <p:nvPicPr>
          <p:cNvPr id="1976347" name="Picture 27" descr="Bullet_Square_Belved_Red1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5238" y="5802313"/>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976348" name="Text Box 28"/>
          <p:cNvSpPr txBox="1">
            <a:spLocks noChangeArrowheads="1"/>
          </p:cNvSpPr>
          <p:nvPr/>
        </p:nvSpPr>
        <p:spPr bwMode="auto">
          <a:xfrm>
            <a:off x="5256213" y="6021388"/>
            <a:ext cx="3708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Prueba de potencia muscular</a:t>
            </a:r>
            <a:endParaRPr lang="en-US" altLang="es-PR" sz="2200" i="1">
              <a:solidFill>
                <a:srgbClr val="000000"/>
              </a:solidFill>
              <a:latin typeface="Calibri" pitchFamily="34" charset="0"/>
            </a:endParaRPr>
          </a:p>
        </p:txBody>
      </p:sp>
      <p:sp>
        <p:nvSpPr>
          <p:cNvPr id="10" name="Text Box 6"/>
          <p:cNvSpPr txBox="1">
            <a:spLocks noChangeArrowheads="1"/>
          </p:cNvSpPr>
          <p:nvPr/>
        </p:nvSpPr>
        <p:spPr bwMode="auto">
          <a:xfrm>
            <a:off x="179388" y="5589588"/>
            <a:ext cx="4032250" cy="9350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a:t>
            </a:r>
            <a:r>
              <a:rPr lang="en-US" altLang="es-PR" sz="1200" i="1">
                <a:latin typeface="Times New Roman" pitchFamily="18" charset="0"/>
              </a:rPr>
              <a:t>Exercise Physiology: Nutriction, Energy, and Performence</a:t>
            </a:r>
            <a:r>
              <a:rPr lang="en-US" altLang="es-PR" sz="1200" b="0">
                <a:latin typeface="Times New Roman" pitchFamily="18" charset="0"/>
              </a:rPr>
              <a:t>. 7ma. ed.; (p. 372), por W. D. McArdle, F. I. Katch, &amp; V. I. Katch, 2010, Philadelphia: Lippincott Williams &amp; Wilkins. Copyright 2010 por Lippincott Williams &amp; Wilkins, a Wolters Kluwer business.</a:t>
            </a:r>
          </a:p>
        </p:txBody>
      </p:sp>
      <p:pic>
        <p:nvPicPr>
          <p:cNvPr id="1976350" name="Picture 30" descr="Vertical_Jump_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276350"/>
            <a:ext cx="2925762" cy="4313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3353" name="Text Box 41"/>
          <p:cNvSpPr txBox="1">
            <a:spLocks noChangeArrowheads="1"/>
          </p:cNvSpPr>
          <p:nvPr/>
        </p:nvSpPr>
        <p:spPr bwMode="auto">
          <a:xfrm>
            <a:off x="539750" y="21590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Introducción</a:t>
            </a:r>
            <a:endParaRPr lang="en-US" altLang="es-PR" sz="2500" b="0" i="1">
              <a:latin typeface="Arial Black" pitchFamily="34" charset="0"/>
            </a:endParaRPr>
          </a:p>
        </p:txBody>
      </p:sp>
      <p:pic>
        <p:nvPicPr>
          <p:cNvPr id="1933354" name="Picture 4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22304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33355" name="Text Box 43"/>
          <p:cNvSpPr txBox="1">
            <a:spLocks noChangeArrowheads="1"/>
          </p:cNvSpPr>
          <p:nvPr/>
        </p:nvSpPr>
        <p:spPr bwMode="auto">
          <a:xfrm>
            <a:off x="539750" y="25908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Definiciones</a:t>
            </a:r>
            <a:endParaRPr lang="en-US" altLang="es-PR" sz="2500" b="0" i="1">
              <a:latin typeface="Arial Black" pitchFamily="34" charset="0"/>
            </a:endParaRPr>
          </a:p>
        </p:txBody>
      </p:sp>
      <p:pic>
        <p:nvPicPr>
          <p:cNvPr id="1933356" name="Picture 4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26622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33357" name="Text Box 45"/>
          <p:cNvSpPr txBox="1">
            <a:spLocks noChangeArrowheads="1"/>
          </p:cNvSpPr>
          <p:nvPr/>
        </p:nvSpPr>
        <p:spPr bwMode="auto">
          <a:xfrm>
            <a:off x="539750" y="30241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La evaluación diferencial sistemática</a:t>
            </a:r>
            <a:endParaRPr lang="en-US" altLang="es-PR" sz="2500" b="0" i="1">
              <a:latin typeface="Arial Black" pitchFamily="34" charset="0"/>
            </a:endParaRPr>
          </a:p>
        </p:txBody>
      </p:sp>
      <p:pic>
        <p:nvPicPr>
          <p:cNvPr id="1933358" name="Picture 4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0956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33359" name="Text Box 47"/>
          <p:cNvSpPr txBox="1">
            <a:spLocks noChangeArrowheads="1"/>
          </p:cNvSpPr>
          <p:nvPr/>
        </p:nvSpPr>
        <p:spPr bwMode="auto">
          <a:xfrm>
            <a:off x="539750" y="34559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Pruebas para la prevención de lesiones</a:t>
            </a:r>
            <a:endParaRPr lang="en-US" altLang="es-PR" sz="2500" b="0" i="1">
              <a:latin typeface="Arial Black" pitchFamily="34" charset="0"/>
            </a:endParaRPr>
          </a:p>
        </p:txBody>
      </p:sp>
      <p:pic>
        <p:nvPicPr>
          <p:cNvPr id="1933360" name="Picture 4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5274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33361" name="Text Box 49"/>
          <p:cNvSpPr txBox="1">
            <a:spLocks noChangeArrowheads="1"/>
          </p:cNvSpPr>
          <p:nvPr/>
        </p:nvSpPr>
        <p:spPr bwMode="auto">
          <a:xfrm>
            <a:off x="539750" y="38877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Aváluó del material de la conferencia</a:t>
            </a:r>
            <a:endParaRPr lang="en-US" altLang="es-PR" sz="2500" b="0" i="1">
              <a:latin typeface="Arial Black" pitchFamily="34" charset="0"/>
            </a:endParaRPr>
          </a:p>
        </p:txBody>
      </p:sp>
      <p:pic>
        <p:nvPicPr>
          <p:cNvPr id="1933362" name="Picture 5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9592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33363" name="Text Box 51"/>
          <p:cNvSpPr txBox="1">
            <a:spLocks noChangeArrowheads="1"/>
          </p:cNvSpPr>
          <p:nvPr/>
        </p:nvSpPr>
        <p:spPr bwMode="auto">
          <a:xfrm>
            <a:off x="539750" y="4319588"/>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Recursos y referencias</a:t>
            </a:r>
            <a:endParaRPr lang="en-US" altLang="es-PR" sz="2500" b="0" i="1">
              <a:latin typeface="Arial Black" pitchFamily="34" charset="0"/>
            </a:endParaRPr>
          </a:p>
        </p:txBody>
      </p:sp>
      <p:pic>
        <p:nvPicPr>
          <p:cNvPr id="1933364" name="Picture 5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3910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33365" name="Text Box 53"/>
          <p:cNvSpPr txBox="1">
            <a:spLocks noChangeArrowheads="1"/>
          </p:cNvSpPr>
          <p:nvPr/>
        </p:nvSpPr>
        <p:spPr bwMode="auto">
          <a:xfrm>
            <a:off x="539750" y="4751388"/>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Agradecimientos</a:t>
            </a:r>
            <a:endParaRPr lang="en-US" altLang="es-PR" sz="2500" b="0" i="1">
              <a:latin typeface="Arial Black" pitchFamily="34" charset="0"/>
            </a:endParaRPr>
          </a:p>
        </p:txBody>
      </p:sp>
      <p:pic>
        <p:nvPicPr>
          <p:cNvPr id="1933366" name="Picture 5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8228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33367" name="Text Box 55"/>
          <p:cNvSpPr txBox="1">
            <a:spLocks noChangeArrowheads="1"/>
          </p:cNvSpPr>
          <p:nvPr/>
        </p:nvSpPr>
        <p:spPr bwMode="auto">
          <a:xfrm>
            <a:off x="539750" y="56165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Preguntas</a:t>
            </a:r>
            <a:endParaRPr lang="en-US" altLang="es-PR" sz="2500" b="0" i="1">
              <a:latin typeface="Arial Black" pitchFamily="34" charset="0"/>
            </a:endParaRPr>
          </a:p>
        </p:txBody>
      </p:sp>
      <p:pic>
        <p:nvPicPr>
          <p:cNvPr id="1933368" name="Picture 5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6880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33369" name="Text Box 57"/>
          <p:cNvSpPr txBox="1">
            <a:spLocks noChangeArrowheads="1"/>
          </p:cNvSpPr>
          <p:nvPr/>
        </p:nvSpPr>
        <p:spPr bwMode="auto">
          <a:xfrm>
            <a:off x="539750" y="6048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Evaluación general de la conferencia</a:t>
            </a:r>
            <a:endParaRPr lang="en-US" altLang="es-PR" sz="2500" b="0" i="1">
              <a:latin typeface="Arial Black" pitchFamily="34" charset="0"/>
            </a:endParaRPr>
          </a:p>
        </p:txBody>
      </p:sp>
      <p:pic>
        <p:nvPicPr>
          <p:cNvPr id="1933370" name="Picture 5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61198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698750" y="1123950"/>
            <a:ext cx="57610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5000" b="0">
                <a:solidFill>
                  <a:srgbClr val="484876"/>
                </a:solidFill>
                <a:effectLst>
                  <a:outerShdw blurRad="38100" dist="38100" dir="2700000" algn="tl">
                    <a:srgbClr val="C0C0C0"/>
                  </a:outerShdw>
                </a:effectLst>
                <a:latin typeface="Arial Black" pitchFamily="34" charset="0"/>
                <a:cs typeface="Arial" charset="0"/>
              </a:rPr>
              <a:t>BOSQUEJO</a:t>
            </a:r>
            <a:endParaRPr lang="es-PR" altLang="es-PR" sz="5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933372" name="Text Box 60"/>
          <p:cNvSpPr txBox="1">
            <a:spLocks noChangeArrowheads="1"/>
          </p:cNvSpPr>
          <p:nvPr/>
        </p:nvSpPr>
        <p:spPr bwMode="auto">
          <a:xfrm>
            <a:off x="539750" y="52117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Cómo contactar al conferenciante</a:t>
            </a:r>
            <a:endParaRPr lang="en-US" altLang="es-PR" sz="2500" b="0" i="1">
              <a:latin typeface="Arial Black" pitchFamily="34" charset="0"/>
            </a:endParaRPr>
          </a:p>
        </p:txBody>
      </p:sp>
      <p:pic>
        <p:nvPicPr>
          <p:cNvPr id="1933373" name="Picture 6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283200"/>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900" b="0">
                <a:solidFill>
                  <a:srgbClr val="484876"/>
                </a:solidFill>
                <a:effectLst>
                  <a:outerShdw blurRad="38100" dist="38100" dir="2700000" algn="tl">
                    <a:srgbClr val="C0C0C0"/>
                  </a:outerShdw>
                </a:effectLst>
                <a:latin typeface="Arial Black" pitchFamily="34" charset="0"/>
                <a:cs typeface="Arial" charset="0"/>
              </a:rPr>
              <a:t>EFECTOS AGUDOS FAVORABLES DEL CALENTAMIENTO ACTIVO:</a:t>
            </a:r>
            <a:br>
              <a:rPr lang="es-PR" altLang="es-PR" sz="1900" b="0">
                <a:solidFill>
                  <a:srgbClr val="484876"/>
                </a:solidFill>
                <a:effectLst>
                  <a:outerShdw blurRad="38100" dist="38100" dir="2700000" algn="tl">
                    <a:srgbClr val="C0C0C0"/>
                  </a:outerShdw>
                </a:effectLst>
                <a:latin typeface="Arial Black" pitchFamily="34" charset="0"/>
                <a:cs typeface="Arial" charset="0"/>
              </a:rPr>
            </a:br>
            <a:r>
              <a:rPr lang="es-PR" altLang="es-PR" sz="1900" b="0" i="1">
                <a:solidFill>
                  <a:srgbClr val="484876"/>
                </a:solidFill>
                <a:effectLst>
                  <a:outerShdw blurRad="38100" dist="38100" dir="2700000" algn="tl">
                    <a:srgbClr val="C0C0C0"/>
                  </a:outerShdw>
                </a:effectLst>
                <a:latin typeface="Arial Black" pitchFamily="34" charset="0"/>
                <a:cs typeface="Arial" charset="0"/>
              </a:rPr>
              <a:t>SOBRE LA EJECUTORIA FÍSICO-DEPORTIVA</a:t>
            </a:r>
            <a:br>
              <a:rPr lang="es-PR" altLang="es-PR" sz="1900" b="0" i="1">
                <a:solidFill>
                  <a:srgbClr val="484876"/>
                </a:solidFill>
                <a:effectLst>
                  <a:outerShdw blurRad="38100" dist="38100" dir="2700000" algn="tl">
                    <a:srgbClr val="C0C0C0"/>
                  </a:outerShdw>
                </a:effectLst>
                <a:latin typeface="Arial Black" pitchFamily="34" charset="0"/>
                <a:cs typeface="Arial" charset="0"/>
              </a:rPr>
            </a:br>
            <a:endParaRPr lang="es-PR" altLang="es-PR" sz="1900" b="0">
              <a:solidFill>
                <a:srgbClr val="484876"/>
              </a:solidFill>
              <a:effectLst>
                <a:outerShdw blurRad="38100" dist="38100" dir="2700000" algn="tl">
                  <a:srgbClr val="C0C0C0"/>
                </a:outerShdw>
              </a:effectLst>
              <a:latin typeface="Arial Black" pitchFamily="34" charset="0"/>
              <a:cs typeface="Arial" charset="0"/>
            </a:endParaRPr>
          </a:p>
        </p:txBody>
      </p:sp>
      <p:sp>
        <p:nvSpPr>
          <p:cNvPr id="1969161" name="Text Box 9"/>
          <p:cNvSpPr txBox="1">
            <a:spLocks noChangeArrowheads="1"/>
          </p:cNvSpPr>
          <p:nvPr/>
        </p:nvSpPr>
        <p:spPr bwMode="auto">
          <a:xfrm>
            <a:off x="4356100" y="1268413"/>
            <a:ext cx="43926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Facilita la fuerza explosiva:</a:t>
            </a:r>
          </a:p>
        </p:txBody>
      </p:sp>
      <p:pic>
        <p:nvPicPr>
          <p:cNvPr id="1969162" name="Picture 10"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200" y="1349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69163" name="Text Box 11"/>
          <p:cNvSpPr txBox="1">
            <a:spLocks noChangeArrowheads="1"/>
          </p:cNvSpPr>
          <p:nvPr/>
        </p:nvSpPr>
        <p:spPr bwMode="auto">
          <a:xfrm>
            <a:off x="4716463" y="1700213"/>
            <a:ext cx="39608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Medido por:</a:t>
            </a:r>
          </a:p>
        </p:txBody>
      </p:sp>
      <p:pic>
        <p:nvPicPr>
          <p:cNvPr id="1969164" name="Picture 12" descr="Bullet_Round_Diamond_Maggenta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7732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69165" name="Text Box 13"/>
          <p:cNvSpPr txBox="1">
            <a:spLocks noChangeArrowheads="1"/>
          </p:cNvSpPr>
          <p:nvPr/>
        </p:nvSpPr>
        <p:spPr bwMode="auto">
          <a:xfrm>
            <a:off x="4716463" y="2060575"/>
            <a:ext cx="30241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Salto Vertical:</a:t>
            </a:r>
            <a:endParaRPr lang="en-US" altLang="es-PR" sz="2200" i="1">
              <a:solidFill>
                <a:srgbClr val="000000"/>
              </a:solidFill>
              <a:latin typeface="Calibri" pitchFamily="34" charset="0"/>
            </a:endParaRPr>
          </a:p>
        </p:txBody>
      </p:sp>
      <p:pic>
        <p:nvPicPr>
          <p:cNvPr id="1969166" name="Picture 14" descr="Vertical_Jump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268413"/>
            <a:ext cx="2189162" cy="5184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2482850" y="2278063"/>
            <a:ext cx="1584325" cy="287972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a:t>
            </a:r>
            <a:r>
              <a:rPr lang="en-US" altLang="es-PR" sz="1200" i="1">
                <a:latin typeface="Times New Roman" pitchFamily="18" charset="0"/>
              </a:rPr>
              <a:t>Exercise Physiology: NIntegrating Theory and Application</a:t>
            </a:r>
            <a:r>
              <a:rPr lang="en-US" altLang="es-PR" sz="1200" b="0">
                <a:latin typeface="Times New Roman" pitchFamily="18" charset="0"/>
              </a:rPr>
              <a:t>. (p. 405), por W. J. Kraemer, S. J. Fleck, &amp; M. R. Deschenes, 2012, Philadelphia: Lippincott Williams &amp; Wilkins. Copyright 2012 por Lippincott Williams &amp; Wilkins, a Wolters Kluwer business.</a:t>
            </a:r>
          </a:p>
        </p:txBody>
      </p:sp>
      <p:sp>
        <p:nvSpPr>
          <p:cNvPr id="1969168" name="Text Box 16"/>
          <p:cNvSpPr txBox="1">
            <a:spLocks noChangeArrowheads="1"/>
          </p:cNvSpPr>
          <p:nvPr/>
        </p:nvSpPr>
        <p:spPr bwMode="auto">
          <a:xfrm>
            <a:off x="4391025" y="2420938"/>
            <a:ext cx="435768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Mejora ejecutorias:</a:t>
            </a:r>
          </a:p>
        </p:txBody>
      </p:sp>
      <p:sp>
        <p:nvSpPr>
          <p:cNvPr id="1969169" name="Text Box 17"/>
          <p:cNvSpPr txBox="1">
            <a:spLocks noChangeArrowheads="1"/>
          </p:cNvSpPr>
          <p:nvPr/>
        </p:nvSpPr>
        <p:spPr bwMode="auto">
          <a:xfrm>
            <a:off x="4716463" y="2852738"/>
            <a:ext cx="39608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Destrezas deportivas:</a:t>
            </a:r>
          </a:p>
        </p:txBody>
      </p:sp>
      <p:pic>
        <p:nvPicPr>
          <p:cNvPr id="1969170" name="Picture 18" descr="Bullet_Round_Diamond_Maggenta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2924175"/>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1969171" name="Picture 19"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5125" y="2492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69172" name="Text Box 20"/>
          <p:cNvSpPr txBox="1">
            <a:spLocks noChangeArrowheads="1"/>
          </p:cNvSpPr>
          <p:nvPr/>
        </p:nvSpPr>
        <p:spPr bwMode="auto">
          <a:xfrm>
            <a:off x="5080000" y="3286125"/>
            <a:ext cx="33083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Tennis de campo:</a:t>
            </a:r>
            <a:endParaRPr lang="en-US" altLang="es-PR" sz="2200">
              <a:solidFill>
                <a:srgbClr val="000000"/>
              </a:solidFill>
              <a:latin typeface="Arial" charset="0"/>
            </a:endParaRPr>
          </a:p>
        </p:txBody>
      </p:sp>
      <p:pic>
        <p:nvPicPr>
          <p:cNvPr id="1969173" name="Picture 21" descr="Bullets_Arrow-Thin_Green_Right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925" y="33194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969174" name="Text Box 22"/>
          <p:cNvSpPr txBox="1">
            <a:spLocks noChangeArrowheads="1"/>
          </p:cNvSpPr>
          <p:nvPr/>
        </p:nvSpPr>
        <p:spPr bwMode="auto">
          <a:xfrm>
            <a:off x="5365750" y="3684588"/>
            <a:ext cx="35290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Servicio:</a:t>
            </a:r>
            <a:endParaRPr lang="en-US" altLang="es-PR" sz="2200">
              <a:solidFill>
                <a:srgbClr val="000000"/>
              </a:solidFill>
              <a:latin typeface="Calibri" pitchFamily="34" charset="0"/>
            </a:endParaRPr>
          </a:p>
        </p:txBody>
      </p:sp>
      <p:pic>
        <p:nvPicPr>
          <p:cNvPr id="1969175" name="Picture 23" descr="Bullet_Square_Belved_Red1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1288" y="3787775"/>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969176" name="Text Box 24"/>
          <p:cNvSpPr txBox="1">
            <a:spLocks noChangeArrowheads="1"/>
          </p:cNvSpPr>
          <p:nvPr/>
        </p:nvSpPr>
        <p:spPr bwMode="auto">
          <a:xfrm>
            <a:off x="5364163" y="4005263"/>
            <a:ext cx="2952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Velocidad en el servicio</a:t>
            </a:r>
            <a:endParaRPr lang="en-US" altLang="es-PR" sz="2200" i="1">
              <a:solidFill>
                <a:srgbClr val="000000"/>
              </a:solidFill>
              <a:latin typeface="Calibri" pitchFamily="34" charset="0"/>
            </a:endParaRPr>
          </a:p>
        </p:txBody>
      </p:sp>
      <p:pic>
        <p:nvPicPr>
          <p:cNvPr id="1969177" name="Picture 25" descr="Tennis_Serve_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365625"/>
            <a:ext cx="3168650" cy="211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490913" y="1624013"/>
            <a:ext cx="5545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50000"/>
              </a:lnSpc>
            </a:pPr>
            <a:r>
              <a:rPr lang="es-PR" altLang="es-PR" sz="4300" b="0">
                <a:solidFill>
                  <a:srgbClr val="484876"/>
                </a:solidFill>
                <a:effectLst>
                  <a:outerShdw blurRad="38100" dist="38100" dir="2700000" algn="tl">
                    <a:srgbClr val="C0C0C0"/>
                  </a:outerShdw>
                </a:effectLst>
                <a:latin typeface="Arial Black" pitchFamily="34" charset="0"/>
                <a:cs typeface="Arial" charset="0"/>
              </a:rPr>
              <a:t>TENOSINOVITIS:</a:t>
            </a:r>
            <a:endParaRPr lang="es-PR" altLang="es-PR" sz="43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490913" y="2484438"/>
            <a:ext cx="4816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50000"/>
              </a:lnSpc>
            </a:pPr>
            <a:r>
              <a:rPr lang="es-PR" altLang="es-PR" sz="4300" b="0" i="1">
                <a:solidFill>
                  <a:srgbClr val="484876"/>
                </a:solidFill>
                <a:effectLst>
                  <a:outerShdw blurRad="38100" dist="38100" dir="2700000" algn="tl">
                    <a:srgbClr val="C0C0C0"/>
                  </a:outerShdw>
                </a:effectLst>
                <a:latin typeface="Arial Black" pitchFamily="34" charset="0"/>
                <a:cs typeface="Arial" charset="0"/>
              </a:rPr>
              <a:t>CAUSAS</a:t>
            </a:r>
          </a:p>
        </p:txBody>
      </p:sp>
      <p:pic>
        <p:nvPicPr>
          <p:cNvPr id="1977348" name="Picture 4" descr="POINTER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6813" y="36322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7349" name="Text Box 5"/>
          <p:cNvSpPr txBox="1">
            <a:spLocks noChangeArrowheads="1"/>
          </p:cNvSpPr>
          <p:nvPr/>
        </p:nvSpPr>
        <p:spPr bwMode="auto">
          <a:xfrm>
            <a:off x="4208463" y="3667125"/>
            <a:ext cx="46101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Causa más común:</a:t>
            </a:r>
          </a:p>
        </p:txBody>
      </p:sp>
      <p:sp>
        <p:nvSpPr>
          <p:cNvPr id="1977350" name="Text Box 6"/>
          <p:cNvSpPr txBox="1">
            <a:spLocks noChangeArrowheads="1"/>
          </p:cNvSpPr>
          <p:nvPr/>
        </p:nvSpPr>
        <p:spPr bwMode="auto">
          <a:xfrm>
            <a:off x="4281488" y="4283075"/>
            <a:ext cx="432117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3600" i="1">
                <a:solidFill>
                  <a:srgbClr val="000000"/>
                </a:solidFill>
                <a:latin typeface="Calibri" pitchFamily="34" charset="0"/>
              </a:rPr>
              <a:t>Golpes repetidos</a:t>
            </a:r>
            <a:endParaRPr lang="en-US" altLang="es-PR" sz="3600" i="1">
              <a:solidFill>
                <a:srgbClr val="FF0000"/>
              </a:solidFill>
              <a:effectLst>
                <a:outerShdw blurRad="38100" dist="38100" dir="2700000" algn="tl">
                  <a:srgbClr val="C0C0C0"/>
                </a:outerShdw>
              </a:effectLst>
              <a:latin typeface="Calibri" pitchFamily="34" charset="0"/>
            </a:endParaRPr>
          </a:p>
        </p:txBody>
      </p:sp>
      <p:pic>
        <p:nvPicPr>
          <p:cNvPr id="1977351" name="Picture 7" descr="Ankle_Joint_LAT_3D_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9275"/>
            <a:ext cx="2874963" cy="5903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348038" y="1624013"/>
            <a:ext cx="5545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50000"/>
              </a:lnSpc>
            </a:pPr>
            <a:r>
              <a:rPr lang="es-PR" altLang="es-PR" sz="4300" b="0">
                <a:solidFill>
                  <a:srgbClr val="484876"/>
                </a:solidFill>
                <a:effectLst>
                  <a:outerShdw blurRad="38100" dist="38100" dir="2700000" algn="tl">
                    <a:srgbClr val="C0C0C0"/>
                  </a:outerShdw>
                </a:effectLst>
                <a:latin typeface="Arial Black" pitchFamily="34" charset="0"/>
                <a:cs typeface="Arial" charset="0"/>
              </a:rPr>
              <a:t>PERITENDINITIS:</a:t>
            </a:r>
            <a:endParaRPr lang="es-PR" altLang="es-PR" sz="43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348038" y="2484438"/>
            <a:ext cx="4816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50000"/>
              </a:lnSpc>
            </a:pPr>
            <a:r>
              <a:rPr lang="es-PR" altLang="es-PR" sz="4300" b="0" i="1">
                <a:solidFill>
                  <a:srgbClr val="484876"/>
                </a:solidFill>
                <a:effectLst>
                  <a:outerShdw blurRad="38100" dist="38100" dir="2700000" algn="tl">
                    <a:srgbClr val="C0C0C0"/>
                  </a:outerShdw>
                </a:effectLst>
                <a:latin typeface="Arial Black" pitchFamily="34" charset="0"/>
                <a:cs typeface="Arial" charset="0"/>
              </a:rPr>
              <a:t>CAUSAS</a:t>
            </a:r>
          </a:p>
        </p:txBody>
      </p:sp>
      <p:pic>
        <p:nvPicPr>
          <p:cNvPr id="1961992" name="Picture 8" descr="POINTER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36322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1993" name="Text Box 9"/>
          <p:cNvSpPr txBox="1">
            <a:spLocks noChangeArrowheads="1"/>
          </p:cNvSpPr>
          <p:nvPr/>
        </p:nvSpPr>
        <p:spPr bwMode="auto">
          <a:xfrm>
            <a:off x="4065588" y="3667125"/>
            <a:ext cx="46101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Causa más común:</a:t>
            </a:r>
          </a:p>
        </p:txBody>
      </p:sp>
      <p:sp>
        <p:nvSpPr>
          <p:cNvPr id="1961994" name="Text Box 10"/>
          <p:cNvSpPr txBox="1">
            <a:spLocks noChangeArrowheads="1"/>
          </p:cNvSpPr>
          <p:nvPr/>
        </p:nvSpPr>
        <p:spPr bwMode="auto">
          <a:xfrm>
            <a:off x="4138613" y="4283075"/>
            <a:ext cx="432117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3600" i="1">
                <a:solidFill>
                  <a:srgbClr val="000000"/>
                </a:solidFill>
                <a:latin typeface="Calibri" pitchFamily="34" charset="0"/>
              </a:rPr>
              <a:t>Exceso de uso</a:t>
            </a:r>
            <a:endParaRPr lang="en-US" altLang="es-PR" sz="3600" i="1">
              <a:solidFill>
                <a:srgbClr val="FF0000"/>
              </a:solidFill>
              <a:effectLst>
                <a:outerShdw blurRad="38100" dist="38100" dir="2700000" algn="tl">
                  <a:srgbClr val="C0C0C0"/>
                </a:outerShdw>
              </a:effectLst>
              <a:latin typeface="Calibri" pitchFamily="34" charset="0"/>
            </a:endParaRPr>
          </a:p>
        </p:txBody>
      </p:sp>
      <p:pic>
        <p:nvPicPr>
          <p:cNvPr id="1961995" name="Picture 11" descr="FOOTP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425" y="547688"/>
            <a:ext cx="2401888" cy="5976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494088" y="1114425"/>
            <a:ext cx="45354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4300" b="0">
                <a:solidFill>
                  <a:srgbClr val="484876"/>
                </a:solidFill>
                <a:effectLst>
                  <a:outerShdw blurRad="38100" dist="38100" dir="2700000" algn="tl">
                    <a:srgbClr val="C0C0C0"/>
                  </a:outerShdw>
                </a:effectLst>
                <a:latin typeface="Arial Black" pitchFamily="34" charset="0"/>
                <a:cs typeface="Arial" charset="0"/>
              </a:rPr>
              <a:t>ROTURA</a:t>
            </a:r>
            <a:br>
              <a:rPr lang="es-PR" altLang="es-PR" sz="4300" b="0">
                <a:solidFill>
                  <a:srgbClr val="484876"/>
                </a:solidFill>
                <a:effectLst>
                  <a:outerShdw blurRad="38100" dist="38100" dir="2700000" algn="tl">
                    <a:srgbClr val="C0C0C0"/>
                  </a:outerShdw>
                </a:effectLst>
                <a:latin typeface="Arial Black" pitchFamily="34" charset="0"/>
                <a:cs typeface="Arial" charset="0"/>
              </a:rPr>
            </a:br>
            <a:r>
              <a:rPr lang="es-PR" altLang="es-PR" sz="4300" b="0">
                <a:solidFill>
                  <a:srgbClr val="484876"/>
                </a:solidFill>
                <a:effectLst>
                  <a:outerShdw blurRad="38100" dist="38100" dir="2700000" algn="tl">
                    <a:srgbClr val="C0C0C0"/>
                  </a:outerShdw>
                </a:effectLst>
                <a:latin typeface="Arial Black" pitchFamily="34" charset="0"/>
                <a:cs typeface="Arial" charset="0"/>
              </a:rPr>
              <a:t>DEL TENDÓN:</a:t>
            </a:r>
            <a:endParaRPr lang="es-PR" altLang="es-PR" sz="43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492500" y="2117725"/>
            <a:ext cx="4816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50000"/>
              </a:lnSpc>
            </a:pPr>
            <a:r>
              <a:rPr lang="es-PR" altLang="es-PR" sz="4300" b="0" i="1">
                <a:solidFill>
                  <a:srgbClr val="484876"/>
                </a:solidFill>
                <a:effectLst>
                  <a:outerShdw blurRad="38100" dist="38100" dir="2700000" algn="tl">
                    <a:srgbClr val="C0C0C0"/>
                  </a:outerShdw>
                </a:effectLst>
                <a:latin typeface="Arial Black" pitchFamily="34" charset="0"/>
                <a:cs typeface="Arial" charset="0"/>
              </a:rPr>
              <a:t>CAUSAS</a:t>
            </a:r>
          </a:p>
        </p:txBody>
      </p:sp>
      <p:pic>
        <p:nvPicPr>
          <p:cNvPr id="1963018" name="Picture 10" descr="POINTER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400" y="32718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3019" name="Text Box 11"/>
          <p:cNvSpPr txBox="1">
            <a:spLocks noChangeArrowheads="1"/>
          </p:cNvSpPr>
          <p:nvPr/>
        </p:nvSpPr>
        <p:spPr bwMode="auto">
          <a:xfrm>
            <a:off x="4210050" y="3289300"/>
            <a:ext cx="46101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Brusca contracción muscular</a:t>
            </a:r>
          </a:p>
        </p:txBody>
      </p:sp>
      <p:pic>
        <p:nvPicPr>
          <p:cNvPr id="1963020" name="Picture 12" descr="POINTER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400" y="45100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3021" name="Text Box 13"/>
          <p:cNvSpPr txBox="1">
            <a:spLocks noChangeArrowheads="1"/>
          </p:cNvSpPr>
          <p:nvPr/>
        </p:nvSpPr>
        <p:spPr bwMode="auto">
          <a:xfrm>
            <a:off x="4210050" y="4538663"/>
            <a:ext cx="4610100"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Golpe muy intenso con el músculo contraído</a:t>
            </a:r>
          </a:p>
        </p:txBody>
      </p:sp>
      <p:pic>
        <p:nvPicPr>
          <p:cNvPr id="1963022" name="Picture 14" descr="Knee_LAT_Tendon_Rupture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549275"/>
            <a:ext cx="3032125" cy="590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38687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p:cNvSpPr>
          <p:nvPr/>
        </p:nvSpPr>
        <p:spPr bwMode="auto">
          <a:xfrm>
            <a:off x="2554287" y="548680"/>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PRUEBAS DE – Aptitud F</a:t>
            </a:r>
            <a:r>
              <a:rPr lang="en-US" altLang="es-PR" sz="2800" dirty="0" err="1">
                <a:solidFill>
                  <a:srgbClr val="484876"/>
                </a:solidFill>
                <a:effectLst>
                  <a:outerShdw blurRad="38100" dist="38100" dir="2700000" algn="tl">
                    <a:srgbClr val="C0C0C0"/>
                  </a:outerShdw>
                </a:effectLst>
                <a:latin typeface="Arial Black" pitchFamily="34" charset="0"/>
                <a:cs typeface="Arial" charset="0"/>
              </a:rPr>
              <a:t>ísica</a:t>
            </a:r>
            <a:br>
              <a:rPr lang="es-PR" altLang="es-PR" sz="2800" dirty="0">
                <a:solidFill>
                  <a:srgbClr val="484876"/>
                </a:solidFill>
                <a:effectLst>
                  <a:outerShdw blurRad="38100" dist="38100" dir="2700000" algn="tl">
                    <a:srgbClr val="C0C0C0"/>
                  </a:outerShdw>
                </a:effectLst>
                <a:latin typeface="Arial Black" pitchFamily="34" charset="0"/>
                <a:cs typeface="Arial" charset="0"/>
              </a:rPr>
            </a:br>
            <a:r>
              <a:rPr lang="es-PR" altLang="es-PR" sz="2800" i="1" dirty="0">
                <a:solidFill>
                  <a:srgbClr val="484876"/>
                </a:solidFill>
                <a:effectLst>
                  <a:outerShdw blurRad="38100" dist="38100" dir="2700000" algn="tl">
                    <a:srgbClr val="C0C0C0"/>
                  </a:outerShdw>
                </a:effectLst>
                <a:latin typeface="Arial Black" pitchFamily="34" charset="0"/>
                <a:cs typeface="Arial" charset="0"/>
              </a:rPr>
              <a:t>CLASIFICACIÓN : Salud</a:t>
            </a:r>
          </a:p>
        </p:txBody>
      </p:sp>
      <p:pic>
        <p:nvPicPr>
          <p:cNvPr id="10" name="Picture 23"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8750" y="1483717"/>
            <a:ext cx="619417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p:cNvSpPr>
          <p:nvPr/>
        </p:nvSpPr>
        <p:spPr bwMode="auto">
          <a:xfrm>
            <a:off x="2772246" y="1555155"/>
            <a:ext cx="5904656"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4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i="1" dirty="0">
                <a:solidFill>
                  <a:srgbClr val="484876"/>
                </a:solidFill>
                <a:effectLst>
                  <a:outerShdw blurRad="38100" dist="38100" dir="2700000" algn="tl">
                    <a:srgbClr val="C0C0C0"/>
                  </a:outerShdw>
                </a:effectLst>
                <a:latin typeface="Arial Black" pitchFamily="34" charset="0"/>
                <a:cs typeface="Arial" charset="0"/>
              </a:rPr>
              <a:t>RELACIONADA CON LA SALUD</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620688"/>
            <a:ext cx="2967602" cy="5760640"/>
          </a:xfrm>
          <a:prstGeom prst="rect">
            <a:avLst/>
          </a:prstGeom>
        </p:spPr>
      </p:pic>
      <p:sp>
        <p:nvSpPr>
          <p:cNvPr id="13" name="Rectangle 4"/>
          <p:cNvSpPr>
            <a:spLocks noChangeArrowheads="1"/>
          </p:cNvSpPr>
          <p:nvPr/>
        </p:nvSpPr>
        <p:spPr bwMode="auto">
          <a:xfrm>
            <a:off x="3203402" y="2204864"/>
            <a:ext cx="5761086"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spcBef>
                <a:spcPct val="20000"/>
              </a:spcBef>
            </a:pPr>
            <a:r>
              <a:rPr lang="en-US" altLang="es-PR" sz="3400" b="1" dirty="0" err="1">
                <a:solidFill>
                  <a:srgbClr val="3A3A60"/>
                </a:solidFill>
                <a:latin typeface="Arial" charset="0"/>
                <a:cs typeface="Arial" charset="0"/>
              </a:rPr>
              <a:t>Componentes</a:t>
            </a:r>
            <a:r>
              <a:rPr lang="en-US" altLang="es-PR" sz="3400" b="1" dirty="0">
                <a:solidFill>
                  <a:srgbClr val="3A3A60"/>
                </a:solidFill>
                <a:latin typeface="Arial" charset="0"/>
                <a:cs typeface="Arial" charset="0"/>
              </a:rPr>
              <a:t> </a:t>
            </a:r>
            <a:r>
              <a:rPr lang="en-US" altLang="es-PR" sz="3400" b="1" dirty="0" err="1">
                <a:solidFill>
                  <a:srgbClr val="3A3A60"/>
                </a:solidFill>
                <a:latin typeface="Arial" charset="0"/>
                <a:cs typeface="Arial" charset="0"/>
              </a:rPr>
              <a:t>específicos</a:t>
            </a:r>
            <a:endParaRPr lang="en-US" altLang="es-PR" sz="3400" b="1" dirty="0">
              <a:solidFill>
                <a:srgbClr val="3A3A60"/>
              </a:solidFill>
              <a:latin typeface="Arial" charset="0"/>
              <a:cs typeface="Arial" charset="0"/>
            </a:endParaRPr>
          </a:p>
          <a:p>
            <a:pPr eaLnBrk="0" hangingPunct="0">
              <a:lnSpc>
                <a:spcPct val="80000"/>
              </a:lnSpc>
              <a:spcBef>
                <a:spcPct val="20000"/>
              </a:spcBef>
            </a:pPr>
            <a:r>
              <a:rPr lang="en-US" altLang="es-PR" sz="3400" b="1" dirty="0">
                <a:solidFill>
                  <a:srgbClr val="3A3A60"/>
                </a:solidFill>
                <a:latin typeface="Arial" charset="0"/>
                <a:cs typeface="Arial" charset="0"/>
              </a:rPr>
              <a:t>de la </a:t>
            </a:r>
            <a:r>
              <a:rPr lang="en-US" altLang="es-PR" sz="3400" b="1" dirty="0" err="1">
                <a:solidFill>
                  <a:srgbClr val="3A3A60"/>
                </a:solidFill>
                <a:latin typeface="Arial" charset="0"/>
                <a:cs typeface="Arial" charset="0"/>
              </a:rPr>
              <a:t>aptitud</a:t>
            </a:r>
            <a:r>
              <a:rPr lang="en-US" altLang="es-PR" sz="3400" b="1" dirty="0">
                <a:solidFill>
                  <a:srgbClr val="3A3A60"/>
                </a:solidFill>
                <a:latin typeface="Arial" charset="0"/>
                <a:cs typeface="Arial" charset="0"/>
              </a:rPr>
              <a:t> </a:t>
            </a:r>
            <a:r>
              <a:rPr lang="en-US" altLang="es-PR" sz="3400" b="1" dirty="0" err="1">
                <a:solidFill>
                  <a:srgbClr val="3A3A60"/>
                </a:solidFill>
                <a:latin typeface="Arial" charset="0"/>
                <a:cs typeface="Arial" charset="0"/>
              </a:rPr>
              <a:t>física</a:t>
            </a:r>
            <a:endParaRPr lang="en-US" altLang="es-PR" sz="3400" b="1" dirty="0">
              <a:solidFill>
                <a:srgbClr val="3A3A60"/>
              </a:solidFill>
              <a:latin typeface="Arial" charset="0"/>
              <a:cs typeface="Arial" charset="0"/>
            </a:endParaRPr>
          </a:p>
          <a:p>
            <a:pPr eaLnBrk="0" hangingPunct="0">
              <a:lnSpc>
                <a:spcPct val="80000"/>
              </a:lnSpc>
              <a:spcBef>
                <a:spcPct val="20000"/>
              </a:spcBef>
            </a:pPr>
            <a:r>
              <a:rPr lang="en-US" altLang="es-PR" sz="3400" b="1" dirty="0" err="1">
                <a:solidFill>
                  <a:srgbClr val="3A3A60"/>
                </a:solidFill>
                <a:latin typeface="Arial" charset="0"/>
                <a:cs typeface="Arial" charset="0"/>
              </a:rPr>
              <a:t>vincuados</a:t>
            </a:r>
            <a:r>
              <a:rPr lang="en-US" altLang="es-PR" sz="3400" b="1" dirty="0">
                <a:solidFill>
                  <a:srgbClr val="3A3A60"/>
                </a:solidFill>
                <a:latin typeface="Arial" charset="0"/>
                <a:cs typeface="Arial" charset="0"/>
              </a:rPr>
              <a:t> con la </a:t>
            </a:r>
            <a:r>
              <a:rPr lang="en-US" altLang="es-PR" sz="3400" b="1" dirty="0" err="1">
                <a:solidFill>
                  <a:srgbClr val="3A3A60"/>
                </a:solidFill>
                <a:latin typeface="Arial" charset="0"/>
                <a:cs typeface="Arial" charset="0"/>
              </a:rPr>
              <a:t>salud</a:t>
            </a:r>
            <a:r>
              <a:rPr lang="en-US" altLang="es-PR" sz="3600" b="1" dirty="0">
                <a:solidFill>
                  <a:srgbClr val="3A3A60"/>
                </a:solidFill>
                <a:latin typeface="Arial" charset="0"/>
                <a:cs typeface="Arial" charset="0"/>
              </a:rPr>
              <a:t>:</a:t>
            </a:r>
          </a:p>
        </p:txBody>
      </p:sp>
      <p:sp>
        <p:nvSpPr>
          <p:cNvPr id="14" name="Text Box 2"/>
          <p:cNvSpPr txBox="1">
            <a:spLocks noChangeArrowheads="1"/>
          </p:cNvSpPr>
          <p:nvPr/>
        </p:nvSpPr>
        <p:spPr bwMode="auto">
          <a:xfrm>
            <a:off x="3777675" y="3789040"/>
            <a:ext cx="4466287"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dirty="0">
                <a:latin typeface="Arial" panose="020B0604020202020204" pitchFamily="34" charset="0"/>
                <a:cs typeface="Arial" panose="020B0604020202020204" pitchFamily="34" charset="0"/>
              </a:rPr>
              <a:t>Aptitud Cardiorrespiratoria</a:t>
            </a:r>
          </a:p>
        </p:txBody>
      </p:sp>
      <p:pic>
        <p:nvPicPr>
          <p:cNvPr id="15"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6867" y="378904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4"/>
          <p:cNvSpPr txBox="1">
            <a:spLocks noChangeArrowheads="1"/>
          </p:cNvSpPr>
          <p:nvPr/>
        </p:nvSpPr>
        <p:spPr bwMode="auto">
          <a:xfrm>
            <a:off x="3777675" y="4379758"/>
            <a:ext cx="378020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Composición Corporal</a:t>
            </a:r>
          </a:p>
        </p:txBody>
      </p:sp>
      <p:pic>
        <p:nvPicPr>
          <p:cNvPr id="17" name="Picture 5"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6867" y="4313480"/>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9"/>
          <p:cNvSpPr txBox="1">
            <a:spLocks noChangeArrowheads="1"/>
          </p:cNvSpPr>
          <p:nvPr/>
        </p:nvSpPr>
        <p:spPr bwMode="auto">
          <a:xfrm>
            <a:off x="3777675" y="4907354"/>
            <a:ext cx="322716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Fortaleza muscular</a:t>
            </a:r>
          </a:p>
        </p:txBody>
      </p:sp>
      <p:pic>
        <p:nvPicPr>
          <p:cNvPr id="19" name="Picture 10"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6867" y="488954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1"/>
          <p:cNvSpPr txBox="1">
            <a:spLocks noChangeArrowheads="1"/>
          </p:cNvSpPr>
          <p:nvPr/>
        </p:nvSpPr>
        <p:spPr bwMode="auto">
          <a:xfrm>
            <a:off x="3777675" y="5499308"/>
            <a:ext cx="340760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Tolerancia muscular</a:t>
            </a:r>
          </a:p>
        </p:txBody>
      </p:sp>
      <p:pic>
        <p:nvPicPr>
          <p:cNvPr id="21" name="Picture 12"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6867" y="546560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2"/>
          <p:cNvSpPr txBox="1">
            <a:spLocks noChangeArrowheads="1"/>
          </p:cNvSpPr>
          <p:nvPr/>
        </p:nvSpPr>
        <p:spPr bwMode="auto">
          <a:xfrm>
            <a:off x="3777675" y="6041672"/>
            <a:ext cx="2021707"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dirty="0">
                <a:latin typeface="Arial" panose="020B0604020202020204" pitchFamily="34" charset="0"/>
                <a:cs typeface="Arial" panose="020B0604020202020204" pitchFamily="34" charset="0"/>
              </a:rPr>
              <a:t>Flexibilidad</a:t>
            </a:r>
          </a:p>
        </p:txBody>
      </p:sp>
      <p:pic>
        <p:nvPicPr>
          <p:cNvPr id="23"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6867" y="6041672"/>
            <a:ext cx="442395" cy="40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692696"/>
            <a:ext cx="2104949" cy="5859723"/>
          </a:xfrm>
          <a:prstGeom prst="rect">
            <a:avLst/>
          </a:prstGeom>
        </p:spPr>
      </p:pic>
      <p:sp>
        <p:nvSpPr>
          <p:cNvPr id="25" name="Title 1"/>
          <p:cNvSpPr>
            <a:spLocks/>
          </p:cNvSpPr>
          <p:nvPr/>
        </p:nvSpPr>
        <p:spPr bwMode="auto">
          <a:xfrm>
            <a:off x="1619672" y="548680"/>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PRUEBAS DE – Aptitud F</a:t>
            </a:r>
            <a:r>
              <a:rPr lang="en-US" altLang="es-PR" sz="2800" dirty="0" err="1">
                <a:solidFill>
                  <a:srgbClr val="484876"/>
                </a:solidFill>
                <a:effectLst>
                  <a:outerShdw blurRad="38100" dist="38100" dir="2700000" algn="tl">
                    <a:srgbClr val="C0C0C0"/>
                  </a:outerShdw>
                </a:effectLst>
                <a:latin typeface="Arial Black" pitchFamily="34" charset="0"/>
                <a:cs typeface="Arial" charset="0"/>
              </a:rPr>
              <a:t>ísica</a:t>
            </a:r>
            <a:br>
              <a:rPr lang="es-PR" altLang="es-PR" sz="2800" dirty="0">
                <a:solidFill>
                  <a:srgbClr val="484876"/>
                </a:solidFill>
                <a:effectLst>
                  <a:outerShdw blurRad="38100" dist="38100" dir="2700000" algn="tl">
                    <a:srgbClr val="C0C0C0"/>
                  </a:outerShdw>
                </a:effectLst>
                <a:latin typeface="Arial Black" pitchFamily="34" charset="0"/>
                <a:cs typeface="Arial" charset="0"/>
              </a:rPr>
            </a:br>
            <a:r>
              <a:rPr lang="es-PR" altLang="es-PR" sz="2800" i="1" dirty="0">
                <a:solidFill>
                  <a:srgbClr val="484876"/>
                </a:solidFill>
                <a:effectLst>
                  <a:outerShdw blurRad="38100" dist="38100" dir="2700000" algn="tl">
                    <a:srgbClr val="C0C0C0"/>
                  </a:outerShdw>
                </a:effectLst>
                <a:latin typeface="Arial Black" pitchFamily="34" charset="0"/>
                <a:cs typeface="Arial" charset="0"/>
              </a:rPr>
              <a:t>CLASIFICACIÓN : Salud</a:t>
            </a:r>
          </a:p>
        </p:txBody>
      </p:sp>
      <p:pic>
        <p:nvPicPr>
          <p:cNvPr id="26" name="Picture 23"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4135" y="1483717"/>
            <a:ext cx="619417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p:cNvSpPr>
            <a:spLocks/>
          </p:cNvSpPr>
          <p:nvPr/>
        </p:nvSpPr>
        <p:spPr bwMode="auto">
          <a:xfrm>
            <a:off x="1837631" y="1555155"/>
            <a:ext cx="5904656"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4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i="1" dirty="0">
                <a:solidFill>
                  <a:srgbClr val="484876"/>
                </a:solidFill>
                <a:effectLst>
                  <a:outerShdw blurRad="38100" dist="38100" dir="2700000" algn="tl">
                    <a:srgbClr val="C0C0C0"/>
                  </a:outerShdw>
                </a:effectLst>
                <a:latin typeface="Arial Black" pitchFamily="34" charset="0"/>
                <a:cs typeface="Arial" charset="0"/>
              </a:rPr>
              <a:t>RELACIONADA CON LA SALUD</a:t>
            </a:r>
          </a:p>
        </p:txBody>
      </p:sp>
      <p:sp>
        <p:nvSpPr>
          <p:cNvPr id="28" name="Rectangle 4"/>
          <p:cNvSpPr>
            <a:spLocks noChangeArrowheads="1"/>
          </p:cNvSpPr>
          <p:nvPr/>
        </p:nvSpPr>
        <p:spPr bwMode="auto">
          <a:xfrm>
            <a:off x="1691680" y="2348880"/>
            <a:ext cx="626573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spcBef>
                <a:spcPct val="20000"/>
              </a:spcBef>
            </a:pPr>
            <a:r>
              <a:rPr lang="en-US" altLang="es-PR" sz="2600" b="1" dirty="0">
                <a:solidFill>
                  <a:srgbClr val="3A3A60"/>
                </a:solidFill>
                <a:latin typeface="Arial" charset="0"/>
                <a:cs typeface="Arial" charset="0"/>
              </a:rPr>
              <a:t>MEDICION DE LA ACTIVIDAD FÍSICA:</a:t>
            </a:r>
            <a:endParaRPr lang="en-US" altLang="es-PR" sz="2400" b="1" dirty="0">
              <a:solidFill>
                <a:srgbClr val="3A3A60"/>
              </a:solidFill>
              <a:latin typeface="Arial" charset="0"/>
              <a:cs typeface="Arial" charset="0"/>
            </a:endParaRPr>
          </a:p>
        </p:txBody>
      </p:sp>
      <p:sp>
        <p:nvSpPr>
          <p:cNvPr id="29" name="Text Box 2"/>
          <p:cNvSpPr txBox="1">
            <a:spLocks noChangeArrowheads="1"/>
          </p:cNvSpPr>
          <p:nvPr/>
        </p:nvSpPr>
        <p:spPr bwMode="auto">
          <a:xfrm>
            <a:off x="2277546" y="2852936"/>
            <a:ext cx="4063933"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dirty="0">
                <a:latin typeface="Arial" panose="020B0604020202020204" pitchFamily="34" charset="0"/>
                <a:cs typeface="Arial" panose="020B0604020202020204" pitchFamily="34" charset="0"/>
              </a:rPr>
              <a:t>Medidas indirectas:</a:t>
            </a:r>
          </a:p>
          <a:p>
            <a:pPr algn="l">
              <a:lnSpc>
                <a:spcPct val="90000"/>
              </a:lnSpc>
            </a:pPr>
            <a:r>
              <a:rPr lang="es-PR" altLang="es-PR" sz="2600" b="1" i="1" dirty="0">
                <a:latin typeface="Arial" panose="020B0604020202020204" pitchFamily="34" charset="0"/>
                <a:cs typeface="Arial" panose="020B0604020202020204" pitchFamily="34" charset="0"/>
              </a:rPr>
              <a:t>Evaluaciones de campo</a:t>
            </a:r>
          </a:p>
        </p:txBody>
      </p:sp>
      <p:pic>
        <p:nvPicPr>
          <p:cNvPr id="30"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6738" y="285293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4"/>
          <p:cNvSpPr txBox="1">
            <a:spLocks noChangeArrowheads="1"/>
          </p:cNvSpPr>
          <p:nvPr/>
        </p:nvSpPr>
        <p:spPr bwMode="auto">
          <a:xfrm>
            <a:off x="2277546" y="4287366"/>
            <a:ext cx="5194051"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Medidas indirectas:</a:t>
            </a:r>
          </a:p>
          <a:p>
            <a:pPr algn="l">
              <a:lnSpc>
                <a:spcPct val="80000"/>
              </a:lnSpc>
            </a:pPr>
            <a:r>
              <a:rPr lang="es-PR" altLang="es-PR" sz="2600" b="1" i="1" dirty="0">
                <a:latin typeface="Arial" panose="020B0604020202020204" pitchFamily="34" charset="0"/>
                <a:cs typeface="Arial" panose="020B0604020202020204" pitchFamily="34" charset="0"/>
              </a:rPr>
              <a:t>Cuantificación de la frecuencia,</a:t>
            </a:r>
          </a:p>
          <a:p>
            <a:pPr algn="l">
              <a:lnSpc>
                <a:spcPct val="80000"/>
              </a:lnSpc>
            </a:pPr>
            <a:r>
              <a:rPr lang="es-PR" altLang="es-PR" sz="2600" b="1" i="1" dirty="0">
                <a:latin typeface="Arial" panose="020B0604020202020204" pitchFamily="34" charset="0"/>
                <a:cs typeface="Arial" panose="020B0604020202020204" pitchFamily="34" charset="0"/>
              </a:rPr>
              <a:t>intensidad y duración</a:t>
            </a:r>
          </a:p>
        </p:txBody>
      </p:sp>
      <p:pic>
        <p:nvPicPr>
          <p:cNvPr id="32" name="Picture 5"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6738" y="422108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63"/>
          <p:cNvSpPr txBox="1">
            <a:spLocks noChangeArrowheads="1"/>
          </p:cNvSpPr>
          <p:nvPr/>
        </p:nvSpPr>
        <p:spPr bwMode="auto">
          <a:xfrm>
            <a:off x="2771353" y="3645024"/>
            <a:ext cx="482746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700" b="1" dirty="0" err="1">
                <a:latin typeface="Calibri" pitchFamily="34" charset="0"/>
              </a:rPr>
              <a:t>Cuestionarios</a:t>
            </a:r>
            <a:endParaRPr lang="en-US" altLang="es-PR" sz="2700" b="1" dirty="0">
              <a:solidFill>
                <a:srgbClr val="000000"/>
              </a:solidFill>
              <a:latin typeface="Calibri" pitchFamily="34" charset="0"/>
            </a:endParaRPr>
          </a:p>
        </p:txBody>
      </p:sp>
      <p:pic>
        <p:nvPicPr>
          <p:cNvPr id="34" name="Picture 64"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3585" y="3759087"/>
            <a:ext cx="398784" cy="393768"/>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63"/>
          <p:cNvSpPr txBox="1">
            <a:spLocks noChangeArrowheads="1"/>
          </p:cNvSpPr>
          <p:nvPr/>
        </p:nvSpPr>
        <p:spPr bwMode="auto">
          <a:xfrm>
            <a:off x="2739081" y="5336187"/>
            <a:ext cx="6332464" cy="80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700" b="1" dirty="0" err="1">
                <a:latin typeface="Calibri" pitchFamily="34" charset="0"/>
              </a:rPr>
              <a:t>Sensores</a:t>
            </a:r>
            <a:r>
              <a:rPr lang="en-US" altLang="es-PR" sz="2700" b="1" dirty="0">
                <a:latin typeface="Calibri" pitchFamily="34" charset="0"/>
              </a:rPr>
              <a:t> de </a:t>
            </a:r>
            <a:r>
              <a:rPr lang="en-US" altLang="es-PR" sz="2700" b="1" dirty="0" err="1">
                <a:latin typeface="Calibri" pitchFamily="34" charset="0"/>
              </a:rPr>
              <a:t>movimiento</a:t>
            </a:r>
            <a:r>
              <a:rPr lang="en-US" altLang="es-PR" sz="2700" b="1" dirty="0">
                <a:latin typeface="Calibri" pitchFamily="34" charset="0"/>
              </a:rPr>
              <a:t> y </a:t>
            </a:r>
            <a:r>
              <a:rPr lang="en-US" altLang="es-PR" sz="2700" b="1" dirty="0" err="1">
                <a:latin typeface="Calibri" pitchFamily="34" charset="0"/>
              </a:rPr>
              <a:t>monitores</a:t>
            </a:r>
            <a:r>
              <a:rPr lang="en-US" altLang="es-PR" sz="2700" b="1" dirty="0">
                <a:latin typeface="Calibri" pitchFamily="34" charset="0"/>
              </a:rPr>
              <a:t>:</a:t>
            </a:r>
          </a:p>
          <a:p>
            <a:pPr algn="l" eaLnBrk="0" hangingPunct="0">
              <a:lnSpc>
                <a:spcPts val="2300"/>
              </a:lnSpc>
            </a:pPr>
            <a:r>
              <a:rPr lang="en-US" altLang="es-PR" sz="2700" b="1" i="1" dirty="0" err="1">
                <a:solidFill>
                  <a:srgbClr val="000000"/>
                </a:solidFill>
                <a:latin typeface="Calibri" pitchFamily="34" charset="0"/>
              </a:rPr>
              <a:t>Acelerómetros</a:t>
            </a:r>
            <a:r>
              <a:rPr lang="en-US" altLang="es-PR" sz="2700" b="1" i="1" dirty="0">
                <a:solidFill>
                  <a:srgbClr val="000000"/>
                </a:solidFill>
                <a:latin typeface="Calibri" pitchFamily="34" charset="0"/>
              </a:rPr>
              <a:t>, </a:t>
            </a:r>
            <a:r>
              <a:rPr lang="en-US" altLang="es-PR" sz="2700" b="1" i="1" dirty="0" err="1">
                <a:solidFill>
                  <a:srgbClr val="000000"/>
                </a:solidFill>
                <a:latin typeface="Calibri" pitchFamily="34" charset="0"/>
              </a:rPr>
              <a:t>pedómetros</a:t>
            </a:r>
            <a:r>
              <a:rPr lang="en-US" altLang="es-PR" sz="2700" b="1" i="1" dirty="0">
                <a:solidFill>
                  <a:srgbClr val="000000"/>
                </a:solidFill>
                <a:latin typeface="Calibri" pitchFamily="34" charset="0"/>
              </a:rPr>
              <a:t> y </a:t>
            </a:r>
            <a:r>
              <a:rPr lang="en-US" altLang="es-PR" sz="2700" b="1" i="1" dirty="0" err="1">
                <a:solidFill>
                  <a:srgbClr val="000000"/>
                </a:solidFill>
                <a:latin typeface="Calibri" pitchFamily="34" charset="0"/>
              </a:rPr>
              <a:t>monitores</a:t>
            </a:r>
            <a:r>
              <a:rPr lang="en-US" altLang="es-PR" sz="2700" b="1" i="1" dirty="0">
                <a:solidFill>
                  <a:srgbClr val="000000"/>
                </a:solidFill>
                <a:latin typeface="Calibri" pitchFamily="34" charset="0"/>
              </a:rPr>
              <a:t> FC</a:t>
            </a:r>
          </a:p>
        </p:txBody>
      </p:sp>
      <p:pic>
        <p:nvPicPr>
          <p:cNvPr id="36" name="Picture 64"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313" y="5450250"/>
            <a:ext cx="398784" cy="393768"/>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63"/>
          <p:cNvSpPr txBox="1">
            <a:spLocks noChangeArrowheads="1"/>
          </p:cNvSpPr>
          <p:nvPr/>
        </p:nvSpPr>
        <p:spPr bwMode="auto">
          <a:xfrm>
            <a:off x="2735161" y="6089521"/>
            <a:ext cx="482746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700" b="1" dirty="0" err="1">
                <a:latin typeface="Calibri" pitchFamily="34" charset="0"/>
              </a:rPr>
              <a:t>Observaciones</a:t>
            </a:r>
            <a:r>
              <a:rPr lang="en-US" altLang="es-PR" sz="2700" b="1" dirty="0">
                <a:latin typeface="Calibri" pitchFamily="34" charset="0"/>
              </a:rPr>
              <a:t> </a:t>
            </a:r>
            <a:r>
              <a:rPr lang="en-US" altLang="es-PR" sz="2700" b="1" dirty="0" err="1">
                <a:latin typeface="Calibri" pitchFamily="34" charset="0"/>
              </a:rPr>
              <a:t>directas</a:t>
            </a:r>
            <a:endParaRPr lang="en-US" altLang="es-PR" sz="2700" b="1" dirty="0">
              <a:solidFill>
                <a:srgbClr val="000000"/>
              </a:solidFill>
              <a:latin typeface="Calibri" pitchFamily="34" charset="0"/>
            </a:endParaRPr>
          </a:p>
        </p:txBody>
      </p:sp>
      <p:pic>
        <p:nvPicPr>
          <p:cNvPr id="38" name="Picture 64"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313" y="6203584"/>
            <a:ext cx="398784" cy="39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96444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p:cNvSpPr>
          <p:nvPr/>
        </p:nvSpPr>
        <p:spPr bwMode="auto">
          <a:xfrm>
            <a:off x="2554287" y="548680"/>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PRUEBAS DE – Aptitud F</a:t>
            </a:r>
            <a:r>
              <a:rPr lang="en-US" altLang="es-PR" sz="2800" dirty="0" err="1">
                <a:solidFill>
                  <a:srgbClr val="484876"/>
                </a:solidFill>
                <a:effectLst>
                  <a:outerShdw blurRad="38100" dist="38100" dir="2700000" algn="tl">
                    <a:srgbClr val="C0C0C0"/>
                  </a:outerShdw>
                </a:effectLst>
                <a:latin typeface="Arial Black" pitchFamily="34" charset="0"/>
                <a:cs typeface="Arial" charset="0"/>
              </a:rPr>
              <a:t>ísica</a:t>
            </a:r>
            <a:br>
              <a:rPr lang="es-PR" altLang="es-PR" sz="2800" dirty="0">
                <a:solidFill>
                  <a:srgbClr val="484876"/>
                </a:solidFill>
                <a:effectLst>
                  <a:outerShdw blurRad="38100" dist="38100" dir="2700000" algn="tl">
                    <a:srgbClr val="C0C0C0"/>
                  </a:outerShdw>
                </a:effectLst>
                <a:latin typeface="Arial Black" pitchFamily="34" charset="0"/>
                <a:cs typeface="Arial" charset="0"/>
              </a:rPr>
            </a:br>
            <a:r>
              <a:rPr lang="es-PR" altLang="es-PR" sz="2800" i="1" dirty="0">
                <a:solidFill>
                  <a:srgbClr val="484876"/>
                </a:solidFill>
                <a:effectLst>
                  <a:outerShdw blurRad="38100" dist="38100" dir="2700000" algn="tl">
                    <a:srgbClr val="C0C0C0"/>
                  </a:outerShdw>
                </a:effectLst>
                <a:latin typeface="Arial Black" pitchFamily="34" charset="0"/>
                <a:cs typeface="Arial" charset="0"/>
              </a:rPr>
              <a:t>CLASIFICACIÓN : Motriz</a:t>
            </a:r>
          </a:p>
        </p:txBody>
      </p:sp>
      <p:pic>
        <p:nvPicPr>
          <p:cNvPr id="25" name="Picture 23"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8750" y="1483717"/>
            <a:ext cx="619417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p:cNvSpPr>
            <a:spLocks/>
          </p:cNvSpPr>
          <p:nvPr/>
        </p:nvSpPr>
        <p:spPr bwMode="auto">
          <a:xfrm>
            <a:off x="2772246" y="1555155"/>
            <a:ext cx="5904656"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18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300" i="1" dirty="0">
                <a:solidFill>
                  <a:srgbClr val="484876"/>
                </a:solidFill>
                <a:effectLst>
                  <a:outerShdw blurRad="38100" dist="38100" dir="2700000" algn="tl">
                    <a:srgbClr val="C0C0C0"/>
                  </a:outerShdw>
                </a:effectLst>
                <a:latin typeface="Arial Black" pitchFamily="34" charset="0"/>
                <a:cs typeface="Arial" charset="0"/>
              </a:rPr>
              <a:t>RELACIONADA CON LA DESTREZA</a:t>
            </a:r>
          </a:p>
        </p:txBody>
      </p:sp>
      <p:sp>
        <p:nvSpPr>
          <p:cNvPr id="27" name="Rectangle 4"/>
          <p:cNvSpPr>
            <a:spLocks noChangeArrowheads="1"/>
          </p:cNvSpPr>
          <p:nvPr/>
        </p:nvSpPr>
        <p:spPr bwMode="auto">
          <a:xfrm>
            <a:off x="3203402" y="2204864"/>
            <a:ext cx="594059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spcBef>
                <a:spcPct val="20000"/>
              </a:spcBef>
            </a:pPr>
            <a:r>
              <a:rPr lang="en-US" altLang="es-PR" sz="3200" b="1" dirty="0" err="1">
                <a:solidFill>
                  <a:srgbClr val="3A3A60"/>
                </a:solidFill>
                <a:latin typeface="Arial" charset="0"/>
                <a:cs typeface="Arial" charset="0"/>
              </a:rPr>
              <a:t>Componentes</a:t>
            </a:r>
            <a:r>
              <a:rPr lang="en-US" altLang="es-PR" sz="3200" b="1" dirty="0">
                <a:solidFill>
                  <a:srgbClr val="3A3A60"/>
                </a:solidFill>
                <a:latin typeface="Arial" charset="0"/>
                <a:cs typeface="Arial" charset="0"/>
              </a:rPr>
              <a:t> </a:t>
            </a:r>
            <a:r>
              <a:rPr lang="en-US" altLang="es-PR" sz="3200" b="1" dirty="0" err="1">
                <a:solidFill>
                  <a:srgbClr val="3A3A60"/>
                </a:solidFill>
                <a:latin typeface="Arial" charset="0"/>
                <a:cs typeface="Arial" charset="0"/>
              </a:rPr>
              <a:t>específicos</a:t>
            </a:r>
            <a:endParaRPr lang="en-US" altLang="es-PR" sz="3200" b="1" dirty="0">
              <a:solidFill>
                <a:srgbClr val="3A3A60"/>
              </a:solidFill>
              <a:latin typeface="Arial" charset="0"/>
              <a:cs typeface="Arial" charset="0"/>
            </a:endParaRPr>
          </a:p>
          <a:p>
            <a:pPr eaLnBrk="0" hangingPunct="0">
              <a:lnSpc>
                <a:spcPct val="80000"/>
              </a:lnSpc>
              <a:spcBef>
                <a:spcPct val="20000"/>
              </a:spcBef>
            </a:pPr>
            <a:r>
              <a:rPr lang="en-US" altLang="es-PR" sz="3200" b="1" dirty="0">
                <a:solidFill>
                  <a:srgbClr val="3A3A60"/>
                </a:solidFill>
                <a:latin typeface="Arial" charset="0"/>
                <a:cs typeface="Arial" charset="0"/>
              </a:rPr>
              <a:t>de la </a:t>
            </a:r>
            <a:r>
              <a:rPr lang="en-US" altLang="es-PR" sz="3200" b="1" dirty="0" err="1">
                <a:solidFill>
                  <a:srgbClr val="3A3A60"/>
                </a:solidFill>
                <a:latin typeface="Arial" charset="0"/>
                <a:cs typeface="Arial" charset="0"/>
              </a:rPr>
              <a:t>aptitud</a:t>
            </a:r>
            <a:r>
              <a:rPr lang="en-US" altLang="es-PR" sz="3200" b="1" dirty="0">
                <a:solidFill>
                  <a:srgbClr val="3A3A60"/>
                </a:solidFill>
                <a:latin typeface="Arial" charset="0"/>
                <a:cs typeface="Arial" charset="0"/>
              </a:rPr>
              <a:t> </a:t>
            </a:r>
            <a:r>
              <a:rPr lang="en-US" altLang="es-PR" sz="3200" b="1" dirty="0" err="1">
                <a:solidFill>
                  <a:srgbClr val="3A3A60"/>
                </a:solidFill>
                <a:latin typeface="Arial" charset="0"/>
                <a:cs typeface="Arial" charset="0"/>
              </a:rPr>
              <a:t>física</a:t>
            </a:r>
            <a:endParaRPr lang="en-US" altLang="es-PR" sz="3200" b="1" dirty="0">
              <a:solidFill>
                <a:srgbClr val="3A3A60"/>
              </a:solidFill>
              <a:latin typeface="Arial" charset="0"/>
              <a:cs typeface="Arial" charset="0"/>
            </a:endParaRPr>
          </a:p>
          <a:p>
            <a:pPr eaLnBrk="0" hangingPunct="0">
              <a:lnSpc>
                <a:spcPct val="80000"/>
              </a:lnSpc>
              <a:spcBef>
                <a:spcPct val="20000"/>
              </a:spcBef>
            </a:pPr>
            <a:r>
              <a:rPr lang="en-US" altLang="es-PR" sz="3200" b="1" dirty="0" err="1">
                <a:solidFill>
                  <a:srgbClr val="3A3A60"/>
                </a:solidFill>
                <a:latin typeface="Arial" charset="0"/>
                <a:cs typeface="Arial" charset="0"/>
              </a:rPr>
              <a:t>vincuados</a:t>
            </a:r>
            <a:r>
              <a:rPr lang="en-US" altLang="es-PR" sz="3200" b="1" dirty="0">
                <a:solidFill>
                  <a:srgbClr val="3A3A60"/>
                </a:solidFill>
                <a:latin typeface="Arial" charset="0"/>
                <a:cs typeface="Arial" charset="0"/>
              </a:rPr>
              <a:t> con las </a:t>
            </a:r>
            <a:r>
              <a:rPr lang="en-US" altLang="es-PR" sz="3200" b="1" dirty="0" err="1">
                <a:solidFill>
                  <a:srgbClr val="3A3A60"/>
                </a:solidFill>
                <a:latin typeface="Arial" charset="0"/>
                <a:cs typeface="Arial" charset="0"/>
              </a:rPr>
              <a:t>destrezas</a:t>
            </a:r>
            <a:r>
              <a:rPr lang="en-US" altLang="es-PR" sz="3200" b="1" dirty="0">
                <a:solidFill>
                  <a:srgbClr val="3A3A60"/>
                </a:solidFill>
                <a:latin typeface="Arial" charset="0"/>
                <a:cs typeface="Arial" charset="0"/>
              </a:rPr>
              <a:t>:</a:t>
            </a:r>
          </a:p>
        </p:txBody>
      </p:sp>
      <p:sp>
        <p:nvSpPr>
          <p:cNvPr id="28" name="Text Box 2"/>
          <p:cNvSpPr txBox="1">
            <a:spLocks noChangeArrowheads="1"/>
          </p:cNvSpPr>
          <p:nvPr/>
        </p:nvSpPr>
        <p:spPr bwMode="auto">
          <a:xfrm>
            <a:off x="3777675" y="3789040"/>
            <a:ext cx="1500732"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dirty="0">
                <a:latin typeface="Arial" panose="020B0604020202020204" pitchFamily="34" charset="0"/>
                <a:cs typeface="Arial" panose="020B0604020202020204" pitchFamily="34" charset="0"/>
              </a:rPr>
              <a:t>Agilidad</a:t>
            </a:r>
          </a:p>
        </p:txBody>
      </p:sp>
      <p:pic>
        <p:nvPicPr>
          <p:cNvPr id="29" name="Picture 3"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6867" y="378904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4"/>
          <p:cNvSpPr txBox="1">
            <a:spLocks noChangeArrowheads="1"/>
          </p:cNvSpPr>
          <p:nvPr/>
        </p:nvSpPr>
        <p:spPr bwMode="auto">
          <a:xfrm>
            <a:off x="3777675" y="4379758"/>
            <a:ext cx="233429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Coordinación</a:t>
            </a:r>
          </a:p>
        </p:txBody>
      </p:sp>
      <p:pic>
        <p:nvPicPr>
          <p:cNvPr id="31" name="Picture 5"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6867" y="4313480"/>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9"/>
          <p:cNvSpPr txBox="1">
            <a:spLocks noChangeArrowheads="1"/>
          </p:cNvSpPr>
          <p:nvPr/>
        </p:nvSpPr>
        <p:spPr bwMode="auto">
          <a:xfrm>
            <a:off x="3777675" y="4907354"/>
            <a:ext cx="146546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Balance</a:t>
            </a:r>
          </a:p>
        </p:txBody>
      </p:sp>
      <p:pic>
        <p:nvPicPr>
          <p:cNvPr id="33"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6867" y="488954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1"/>
          <p:cNvSpPr txBox="1">
            <a:spLocks noChangeArrowheads="1"/>
          </p:cNvSpPr>
          <p:nvPr/>
        </p:nvSpPr>
        <p:spPr bwMode="auto">
          <a:xfrm>
            <a:off x="6745435" y="3802356"/>
            <a:ext cx="157607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Potencia</a:t>
            </a:r>
          </a:p>
        </p:txBody>
      </p:sp>
      <p:pic>
        <p:nvPicPr>
          <p:cNvPr id="35" name="Picture 12"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627" y="3768656"/>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2"/>
          <p:cNvSpPr txBox="1">
            <a:spLocks noChangeArrowheads="1"/>
          </p:cNvSpPr>
          <p:nvPr/>
        </p:nvSpPr>
        <p:spPr bwMode="auto">
          <a:xfrm>
            <a:off x="6745435" y="4344720"/>
            <a:ext cx="1669047"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dirty="0">
                <a:latin typeface="Arial" panose="020B0604020202020204" pitchFamily="34" charset="0"/>
                <a:cs typeface="Arial" panose="020B0604020202020204" pitchFamily="34" charset="0"/>
              </a:rPr>
              <a:t>Reacción</a:t>
            </a:r>
          </a:p>
          <a:p>
            <a:pPr algn="l">
              <a:lnSpc>
                <a:spcPct val="90000"/>
              </a:lnSpc>
            </a:pPr>
            <a:r>
              <a:rPr lang="es-PR" altLang="es-PR" sz="2600" b="1" dirty="0">
                <a:latin typeface="Arial" panose="020B0604020202020204" pitchFamily="34" charset="0"/>
                <a:cs typeface="Arial" panose="020B0604020202020204" pitchFamily="34" charset="0"/>
              </a:rPr>
              <a:t>al tiempo</a:t>
            </a:r>
          </a:p>
        </p:txBody>
      </p:sp>
      <p:pic>
        <p:nvPicPr>
          <p:cNvPr id="37" name="Picture 3"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627" y="434472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11"/>
          <p:cNvSpPr txBox="1">
            <a:spLocks noChangeArrowheads="1"/>
          </p:cNvSpPr>
          <p:nvPr/>
        </p:nvSpPr>
        <p:spPr bwMode="auto">
          <a:xfrm>
            <a:off x="6741000" y="5248827"/>
            <a:ext cx="146386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Rapidez</a:t>
            </a:r>
          </a:p>
        </p:txBody>
      </p:sp>
      <p:pic>
        <p:nvPicPr>
          <p:cNvPr id="39" name="Picture 12"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5215127"/>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58" y="3383518"/>
            <a:ext cx="3023890" cy="3280713"/>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44" y="517616"/>
            <a:ext cx="3018839" cy="2704662"/>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1133" y="5301208"/>
            <a:ext cx="1576971" cy="1248961"/>
          </a:xfrm>
          <a:prstGeom prst="rect">
            <a:avLst/>
          </a:prstGeom>
        </p:spPr>
      </p:pic>
    </p:spTree>
    <p:extLst>
      <p:ext uri="{BB962C8B-B14F-4D97-AF65-F5344CB8AC3E}">
        <p14:creationId xmlns:p14="http://schemas.microsoft.com/office/powerpoint/2010/main" val="4292637493"/>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07950" y="2420938"/>
            <a:ext cx="88566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ES" altLang="es-PR" sz="2600">
                <a:solidFill>
                  <a:srgbClr val="484876"/>
                </a:solidFill>
                <a:effectLst>
                  <a:outerShdw blurRad="38100" dist="38100" dir="2700000" algn="tl">
                    <a:srgbClr val="C0C0C0"/>
                  </a:outerShdw>
                </a:effectLst>
                <a:latin typeface="Arial" charset="0"/>
              </a:rPr>
              <a:t>Las pruebas dirigidas a establecer el nivel de la ejecutoria funcional-deportiva representan un protocolo comprehensivo que incluye la medición, registro y análisis de la información colectada de tales evaluaciones, ya sea subjetiva u objetiva, de manera que sirva de base para la planificación, segura y efectiva, de un programa de entrenamiento físico-deportivo de tipo integrado-funcional que promueva un rendimiento deportivo-competitivo óptimo y la disminución de lesiones deportivas</a:t>
            </a:r>
            <a:endParaRPr lang="es-PR" altLang="es-PR" sz="2600">
              <a:solidFill>
                <a:srgbClr val="484876"/>
              </a:solidFill>
              <a:effectLst>
                <a:outerShdw blurRad="38100" dist="38100" dir="2700000" algn="tl">
                  <a:srgbClr val="C0C0C0"/>
                </a:outerShdw>
              </a:effectLst>
              <a:latin typeface="Arial" charset="0"/>
              <a:cs typeface="Arial" charset="0"/>
            </a:endParaRPr>
          </a:p>
        </p:txBody>
      </p:sp>
      <p:sp>
        <p:nvSpPr>
          <p:cNvPr id="10" name="Text Box 6"/>
          <p:cNvSpPr txBox="1">
            <a:spLocks noChangeArrowheads="1"/>
          </p:cNvSpPr>
          <p:nvPr/>
        </p:nvSpPr>
        <p:spPr bwMode="auto">
          <a:xfrm>
            <a:off x="107950" y="6021388"/>
            <a:ext cx="8856663"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Adaptado de: </a:t>
            </a:r>
            <a:r>
              <a:rPr lang="en-US" altLang="es-PR" sz="1200" i="1">
                <a:latin typeface="Times New Roman" pitchFamily="18" charset="0"/>
                <a:cs typeface="Times New Roman" pitchFamily="18" charset="0"/>
              </a:rPr>
              <a:t>NASM Essentials of Sports Performance Training</a:t>
            </a:r>
            <a:r>
              <a:rPr lang="en-US" altLang="es-PR" sz="1200" b="0">
                <a:latin typeface="Times New Roman" pitchFamily="18" charset="0"/>
                <a:cs typeface="Times New Roman" pitchFamily="18" charset="0"/>
              </a:rPr>
              <a:t>. (pp. 67, 115), por M. A. Clark, y S. C. Lucett, 2010, Philadelphia, PA: Wolters Kluwer/Lippincott Williams &amp; Wilkins. Copyright 2010 por: Lippincott Williams &amp; Wilkins, a Wolters Kluwer business.</a:t>
            </a:r>
            <a:r>
              <a:rPr lang="es-ES" altLang="es-PR" sz="1200" b="0">
                <a:latin typeface="Times New Roman" pitchFamily="18" charset="0"/>
                <a:cs typeface="Times New Roman" pitchFamily="18" charset="0"/>
              </a:rPr>
              <a:t> </a:t>
            </a:r>
            <a:endParaRPr lang="en-US" altLang="es-PR" sz="1200" b="0">
              <a:latin typeface="Times New Roman" pitchFamily="18" charset="0"/>
              <a:cs typeface="Times New Roman" pitchFamily="18" charset="0"/>
            </a:endParaRPr>
          </a:p>
        </p:txBody>
      </p:sp>
      <p:sp>
        <p:nvSpPr>
          <p:cNvPr id="3" name="Title 1"/>
          <p:cNvSpPr>
            <a:spLocks/>
          </p:cNvSpPr>
          <p:nvPr/>
        </p:nvSpPr>
        <p:spPr bwMode="auto">
          <a:xfrm>
            <a:off x="0" y="620713"/>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PRUEBAS FUNCIONALES – </a:t>
            </a:r>
            <a:r>
              <a:rPr lang="es-PR" altLang="es-PR" sz="2500" b="0" i="1">
                <a:solidFill>
                  <a:srgbClr val="484876"/>
                </a:solidFill>
                <a:effectLst>
                  <a:outerShdw blurRad="38100" dist="38100" dir="2700000" algn="tl">
                    <a:srgbClr val="C0C0C0"/>
                  </a:outerShdw>
                </a:effectLst>
                <a:latin typeface="Arial Black" pitchFamily="34" charset="0"/>
                <a:cs typeface="Arial" charset="0"/>
              </a:rPr>
              <a:t>PARA LAS:</a:t>
            </a:r>
            <a:br>
              <a:rPr lang="es-PR" altLang="es-PR" sz="2500" b="0">
                <a:solidFill>
                  <a:srgbClr val="484876"/>
                </a:solidFill>
                <a:effectLst>
                  <a:outerShdw blurRad="38100" dist="38100" dir="2700000" algn="tl">
                    <a:srgbClr val="C0C0C0"/>
                  </a:outerShdw>
                </a:effectLst>
                <a:latin typeface="Arial Black" pitchFamily="34" charset="0"/>
                <a:cs typeface="Arial" charset="0"/>
              </a:rPr>
            </a:br>
            <a:r>
              <a:rPr lang="es-PR" altLang="es-PR" sz="2500" b="0" i="1">
                <a:solidFill>
                  <a:srgbClr val="484876"/>
                </a:solidFill>
                <a:effectLst>
                  <a:outerShdw blurRad="38100" dist="38100" dir="2700000" algn="tl">
                    <a:srgbClr val="C0C0C0"/>
                  </a:outerShdw>
                </a:effectLst>
                <a:latin typeface="Arial Black" pitchFamily="34" charset="0"/>
                <a:cs typeface="Arial" charset="0"/>
              </a:rPr>
              <a:t>Ejecutorias Atléticas:</a:t>
            </a:r>
            <a:r>
              <a:rPr lang="es-PR" altLang="es-PR" sz="20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0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1842195" name="Picture 19"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475" y="1557338"/>
            <a:ext cx="23383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3419475" y="1557338"/>
            <a:ext cx="21605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i="1">
                <a:solidFill>
                  <a:srgbClr val="484876"/>
                </a:solidFill>
                <a:effectLst>
                  <a:outerShdw blurRad="38100" dist="38100" dir="2700000" algn="tl">
                    <a:srgbClr val="C0C0C0"/>
                  </a:outerShdw>
                </a:effectLst>
                <a:latin typeface="Arial Black" pitchFamily="34" charset="0"/>
                <a:cs typeface="Arial" charset="0"/>
              </a:rPr>
              <a:t> Concepto</a:t>
            </a:r>
            <a:endParaRPr lang="es-PR" altLang="es-PR" sz="2600" b="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wipe dir="u"/>
    <p:sndAc>
      <p:stSnd>
        <p:snd r:embed="rId4" name="whoosh.wav"/>
      </p:stSnd>
    </p:sndAc>
  </p:transitio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474" name="Picture 2"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7463" y="1989138"/>
            <a:ext cx="395922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p:cNvSpPr>
          <p:nvPr/>
        </p:nvSpPr>
        <p:spPr bwMode="auto">
          <a:xfrm>
            <a:off x="107950" y="2782888"/>
            <a:ext cx="8856663"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ES" altLang="es-PR" sz="3600">
                <a:solidFill>
                  <a:srgbClr val="484876"/>
                </a:solidFill>
                <a:effectLst>
                  <a:outerShdw blurRad="38100" dist="38100" dir="2700000" algn="tl">
                    <a:srgbClr val="C0C0C0"/>
                  </a:outerShdw>
                </a:effectLst>
                <a:latin typeface="Arial" charset="0"/>
              </a:rPr>
              <a:t>El Estudio de cómo el</a:t>
            </a:r>
            <a:br>
              <a:rPr lang="es-ES" altLang="es-PR" sz="3600">
                <a:solidFill>
                  <a:srgbClr val="484876"/>
                </a:solidFill>
                <a:effectLst>
                  <a:outerShdw blurRad="38100" dist="38100" dir="2700000" algn="tl">
                    <a:srgbClr val="C0C0C0"/>
                  </a:outerShdw>
                </a:effectLst>
                <a:latin typeface="Arial" charset="0"/>
              </a:rPr>
            </a:br>
            <a:r>
              <a:rPr lang="es-ES" altLang="es-PR" sz="3600">
                <a:solidFill>
                  <a:srgbClr val="484876"/>
                </a:solidFill>
                <a:effectLst>
                  <a:outerShdw blurRad="38100" dist="38100" dir="2700000" algn="tl">
                    <a:srgbClr val="C0C0C0"/>
                  </a:outerShdw>
                </a:effectLst>
                <a:latin typeface="Arial" charset="0"/>
              </a:rPr>
              <a:t>Sistema del Movimiento Humano</a:t>
            </a:r>
            <a:br>
              <a:rPr lang="es-ES" altLang="es-PR" sz="3600">
                <a:solidFill>
                  <a:srgbClr val="484876"/>
                </a:solidFill>
                <a:effectLst>
                  <a:outerShdw blurRad="38100" dist="38100" dir="2700000" algn="tl">
                    <a:srgbClr val="C0C0C0"/>
                  </a:outerShdw>
                </a:effectLst>
                <a:latin typeface="Arial" charset="0"/>
              </a:rPr>
            </a:br>
            <a:r>
              <a:rPr lang="es-ES" altLang="es-PR" sz="3600">
                <a:solidFill>
                  <a:srgbClr val="484876"/>
                </a:solidFill>
                <a:effectLst>
                  <a:outerShdw blurRad="38100" dist="38100" dir="2700000" algn="tl">
                    <a:srgbClr val="C0C0C0"/>
                  </a:outerShdw>
                </a:effectLst>
                <a:latin typeface="Arial" charset="0"/>
              </a:rPr>
              <a:t>Funciona en un Esquema</a:t>
            </a:r>
            <a:br>
              <a:rPr lang="es-ES" altLang="es-PR" sz="3600">
                <a:solidFill>
                  <a:srgbClr val="484876"/>
                </a:solidFill>
                <a:effectLst>
                  <a:outerShdw blurRad="38100" dist="38100" dir="2700000" algn="tl">
                    <a:srgbClr val="C0C0C0"/>
                  </a:outerShdw>
                </a:effectLst>
                <a:latin typeface="Arial" charset="0"/>
              </a:rPr>
            </a:br>
            <a:r>
              <a:rPr lang="es-ES" altLang="es-PR" sz="3600">
                <a:solidFill>
                  <a:srgbClr val="484876"/>
                </a:solidFill>
                <a:effectLst>
                  <a:outerShdw blurRad="38100" dist="38100" dir="2700000" algn="tl">
                    <a:srgbClr val="C0C0C0"/>
                  </a:outerShdw>
                </a:effectLst>
                <a:latin typeface="Arial" charset="0"/>
              </a:rPr>
              <a:t>Interdependiente e Interrelacionado</a:t>
            </a:r>
            <a:endParaRPr lang="es-PR" altLang="es-PR" sz="3600">
              <a:solidFill>
                <a:srgbClr val="484876"/>
              </a:solidFill>
              <a:effectLst>
                <a:outerShdw blurRad="38100" dist="38100" dir="2700000" algn="tl">
                  <a:srgbClr val="C0C0C0"/>
                </a:outerShdw>
              </a:effectLst>
              <a:latin typeface="Arial" charset="0"/>
              <a:cs typeface="Arial" charset="0"/>
            </a:endParaRPr>
          </a:p>
        </p:txBody>
      </p:sp>
      <p:sp>
        <p:nvSpPr>
          <p:cNvPr id="3" name="Title 1"/>
          <p:cNvSpPr>
            <a:spLocks/>
          </p:cNvSpPr>
          <p:nvPr/>
        </p:nvSpPr>
        <p:spPr bwMode="auto">
          <a:xfrm>
            <a:off x="2557463" y="2062163"/>
            <a:ext cx="35274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600" b="0" i="1">
                <a:solidFill>
                  <a:srgbClr val="484876"/>
                </a:solidFill>
                <a:effectLst>
                  <a:outerShdw blurRad="38100" dist="38100" dir="2700000" algn="tl">
                    <a:srgbClr val="C0C0C0"/>
                  </a:outerShdw>
                </a:effectLst>
                <a:latin typeface="Arial Black" pitchFamily="34" charset="0"/>
                <a:cs typeface="Arial" charset="0"/>
              </a:rPr>
              <a:t> * Concepto*</a:t>
            </a:r>
          </a:p>
        </p:txBody>
      </p:sp>
      <p:sp>
        <p:nvSpPr>
          <p:cNvPr id="10" name="Text Box 6"/>
          <p:cNvSpPr txBox="1">
            <a:spLocks noChangeArrowheads="1"/>
          </p:cNvSpPr>
          <p:nvPr/>
        </p:nvSpPr>
        <p:spPr bwMode="auto">
          <a:xfrm>
            <a:off x="107950" y="6021388"/>
            <a:ext cx="8856663"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Adaptado de: </a:t>
            </a:r>
            <a:r>
              <a:rPr lang="en-US" altLang="es-PR" sz="1200" i="1">
                <a:latin typeface="Times New Roman" pitchFamily="18" charset="0"/>
                <a:cs typeface="Times New Roman" pitchFamily="18" charset="0"/>
              </a:rPr>
              <a:t>NASM Essentials of Sports Performance Training</a:t>
            </a:r>
            <a:r>
              <a:rPr lang="en-US" altLang="es-PR" sz="1200" b="0">
                <a:latin typeface="Times New Roman" pitchFamily="18" charset="0"/>
                <a:cs typeface="Times New Roman" pitchFamily="18" charset="0"/>
              </a:rPr>
              <a:t>. (p. 15), por M. A. Clark, y S. C. Lucett, 2010, Philadelphia, PA: Wolters Kluwer/Lippincott Williams &amp; Wilkins. Copyright 2010 por: Lippincott Williams &amp; Wilkins, a Wolters Kluwer business.</a:t>
            </a:r>
            <a:r>
              <a:rPr lang="es-ES" altLang="es-PR" sz="1200" b="0">
                <a:latin typeface="Times New Roman" pitchFamily="18" charset="0"/>
                <a:cs typeface="Times New Roman" pitchFamily="18" charset="0"/>
              </a:rPr>
              <a:t> </a:t>
            </a:r>
            <a:endParaRPr lang="en-US" altLang="es-PR" sz="1200" b="0">
              <a:latin typeface="Times New Roman" pitchFamily="18" charset="0"/>
              <a:cs typeface="Times New Roman" pitchFamily="18" charset="0"/>
            </a:endParaRPr>
          </a:p>
        </p:txBody>
      </p:sp>
      <p:sp>
        <p:nvSpPr>
          <p:cNvPr id="4" name="Title 1"/>
          <p:cNvSpPr>
            <a:spLocks/>
          </p:cNvSpPr>
          <p:nvPr/>
        </p:nvSpPr>
        <p:spPr bwMode="auto">
          <a:xfrm>
            <a:off x="0" y="836613"/>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900" b="0">
                <a:solidFill>
                  <a:srgbClr val="484876"/>
                </a:solidFill>
                <a:effectLst>
                  <a:outerShdw blurRad="38100" dist="38100" dir="2700000" algn="tl">
                    <a:srgbClr val="C0C0C0"/>
                  </a:outerShdw>
                </a:effectLst>
                <a:latin typeface="Arial Black" pitchFamily="34" charset="0"/>
                <a:cs typeface="Arial" charset="0"/>
              </a:rPr>
              <a:t>CIENCIAS DEL – </a:t>
            </a:r>
            <a:r>
              <a:rPr lang="es-PR" altLang="es-PR" sz="2900" b="0" i="1">
                <a:solidFill>
                  <a:srgbClr val="484876"/>
                </a:solidFill>
                <a:effectLst>
                  <a:outerShdw blurRad="38100" dist="38100" dir="2700000" algn="tl">
                    <a:srgbClr val="C0C0C0"/>
                  </a:outerShdw>
                </a:effectLst>
                <a:latin typeface="Arial Black" pitchFamily="34" charset="0"/>
                <a:cs typeface="Arial" charset="0"/>
              </a:rPr>
              <a:t>MOVIMIENTO HUMANO:</a:t>
            </a:r>
            <a:br>
              <a:rPr lang="es-PR" altLang="es-PR" sz="2900" b="0">
                <a:solidFill>
                  <a:srgbClr val="484876"/>
                </a:solidFill>
                <a:effectLst>
                  <a:outerShdw blurRad="38100" dist="38100" dir="2700000" algn="tl">
                    <a:srgbClr val="C0C0C0"/>
                  </a:outerShdw>
                </a:effectLst>
                <a:latin typeface="Arial Black" pitchFamily="34" charset="0"/>
                <a:cs typeface="Arial" charset="0"/>
              </a:rPr>
            </a:br>
            <a:r>
              <a:rPr lang="es-PR" altLang="es-PR" sz="1900" b="0" i="1">
                <a:solidFill>
                  <a:srgbClr val="484876"/>
                </a:solidFill>
                <a:effectLst>
                  <a:outerShdw blurRad="38100" dist="38100" dir="2700000" algn="tl">
                    <a:srgbClr val="C0C0C0"/>
                  </a:outerShdw>
                </a:effectLst>
                <a:latin typeface="Arial Black" pitchFamily="34" charset="0"/>
                <a:cs typeface="Arial" charset="0"/>
              </a:rPr>
              <a:t>Según la – NATIONAL ACADEMY OF SPORTS MEDICINE (NASM):</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400" b="0" baseline="-25000">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wipe dir="u"/>
    <p:sndAc>
      <p:stSnd>
        <p:snd r:embed="rId4" name="whoosh.wav"/>
      </p:stSnd>
    </p:sndAc>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07950" y="6094413"/>
            <a:ext cx="8856663"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Adaptado de: </a:t>
            </a:r>
            <a:r>
              <a:rPr lang="en-US" altLang="es-PR" sz="1200" i="1">
                <a:latin typeface="Times New Roman" pitchFamily="18" charset="0"/>
                <a:cs typeface="Times New Roman" pitchFamily="18" charset="0"/>
              </a:rPr>
              <a:t>NASM Essentials of Sports Performance Training</a:t>
            </a:r>
            <a:r>
              <a:rPr lang="en-US" altLang="es-PR" sz="1200" b="0">
                <a:latin typeface="Times New Roman" pitchFamily="18" charset="0"/>
                <a:cs typeface="Times New Roman" pitchFamily="18" charset="0"/>
              </a:rPr>
              <a:t>. (p. 15), por M. A. Clark, y S. C. Lucett, 2010, Philadelphia, PA: Wolters Kluwer/Lippincott Williams &amp; Wilkins. Copyright 2010 por: Lippincott Williams &amp; Wilkins, a Wolters Kluwer business.</a:t>
            </a:r>
            <a:r>
              <a:rPr lang="es-ES" altLang="es-PR" sz="1200" b="0">
                <a:latin typeface="Times New Roman" pitchFamily="18" charset="0"/>
                <a:cs typeface="Times New Roman" pitchFamily="18" charset="0"/>
              </a:rPr>
              <a:t> </a:t>
            </a:r>
            <a:endParaRPr lang="en-US" altLang="es-PR" sz="1200" b="0">
              <a:latin typeface="Times New Roman" pitchFamily="18" charset="0"/>
              <a:cs typeface="Times New Roman" pitchFamily="18" charset="0"/>
            </a:endParaRPr>
          </a:p>
        </p:txBody>
      </p:sp>
      <p:sp>
        <p:nvSpPr>
          <p:cNvPr id="2" name="Title 1"/>
          <p:cNvSpPr>
            <a:spLocks/>
          </p:cNvSpPr>
          <p:nvPr/>
        </p:nvSpPr>
        <p:spPr bwMode="auto">
          <a:xfrm>
            <a:off x="0" y="620713"/>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900" b="0">
                <a:solidFill>
                  <a:srgbClr val="484876"/>
                </a:solidFill>
                <a:effectLst>
                  <a:outerShdw blurRad="38100" dist="38100" dir="2700000" algn="tl">
                    <a:srgbClr val="C0C0C0"/>
                  </a:outerShdw>
                </a:effectLst>
                <a:latin typeface="Arial Black" pitchFamily="34" charset="0"/>
                <a:cs typeface="Arial" charset="0"/>
              </a:rPr>
              <a:t>CIENCIAS DEL – </a:t>
            </a:r>
            <a:r>
              <a:rPr lang="es-PR" altLang="es-PR" sz="2900" b="0" i="1">
                <a:solidFill>
                  <a:srgbClr val="484876"/>
                </a:solidFill>
                <a:effectLst>
                  <a:outerShdw blurRad="38100" dist="38100" dir="2700000" algn="tl">
                    <a:srgbClr val="C0C0C0"/>
                  </a:outerShdw>
                </a:effectLst>
                <a:latin typeface="Arial Black" pitchFamily="34" charset="0"/>
                <a:cs typeface="Arial" charset="0"/>
              </a:rPr>
              <a:t>MOVIMIENTO HUMANO:</a:t>
            </a:r>
            <a:br>
              <a:rPr lang="es-PR" altLang="es-PR" sz="2800" b="0">
                <a:solidFill>
                  <a:srgbClr val="484876"/>
                </a:solidFill>
                <a:effectLst>
                  <a:outerShdw blurRad="38100" dist="38100" dir="2700000" algn="tl">
                    <a:srgbClr val="C0C0C0"/>
                  </a:outerShdw>
                </a:effectLst>
                <a:latin typeface="Arial Black" pitchFamily="34" charset="0"/>
                <a:cs typeface="Arial" charset="0"/>
              </a:rPr>
            </a:br>
            <a:r>
              <a:rPr lang="es-PR" altLang="es-PR" sz="1900" b="0" i="1">
                <a:solidFill>
                  <a:srgbClr val="484876"/>
                </a:solidFill>
                <a:effectLst>
                  <a:outerShdw blurRad="38100" dist="38100" dir="2700000" algn="tl">
                    <a:srgbClr val="C0C0C0"/>
                  </a:outerShdw>
                </a:effectLst>
                <a:latin typeface="Arial Black" pitchFamily="34" charset="0"/>
                <a:cs typeface="Arial" charset="0"/>
              </a:rPr>
              <a:t>Según la – NATIONAL ACADEMY OF SPORTS MEDICINE (NASM):</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4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2150404" name="Picture 4"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250" y="1700213"/>
            <a:ext cx="55451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692275" y="1773238"/>
            <a:ext cx="50403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600" b="0" i="1">
                <a:solidFill>
                  <a:srgbClr val="484876"/>
                </a:solidFill>
                <a:effectLst>
                  <a:outerShdw blurRad="38100" dist="38100" dir="2700000" algn="tl">
                    <a:srgbClr val="C0C0C0"/>
                  </a:outerShdw>
                </a:effectLst>
                <a:latin typeface="Arial Black" pitchFamily="34" charset="0"/>
                <a:cs typeface="Arial" charset="0"/>
              </a:rPr>
              <a:t> * Características*</a:t>
            </a:r>
          </a:p>
        </p:txBody>
      </p:sp>
      <p:sp>
        <p:nvSpPr>
          <p:cNvPr id="4" name="Title 1"/>
          <p:cNvSpPr>
            <a:spLocks/>
          </p:cNvSpPr>
          <p:nvPr/>
        </p:nvSpPr>
        <p:spPr bwMode="auto">
          <a:xfrm>
            <a:off x="107950" y="2636838"/>
            <a:ext cx="8785225"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ES" altLang="es-PR" sz="3600">
                <a:solidFill>
                  <a:srgbClr val="484876"/>
                </a:solidFill>
                <a:effectLst>
                  <a:outerShdw blurRad="38100" dist="38100" dir="2700000" algn="tl">
                    <a:srgbClr val="C0C0C0"/>
                  </a:outerShdw>
                </a:effectLst>
                <a:latin typeface="Arial" charset="0"/>
              </a:rPr>
              <a:t>Los constituyentes del</a:t>
            </a:r>
            <a:br>
              <a:rPr lang="es-ES" altLang="es-PR" sz="3600">
                <a:solidFill>
                  <a:srgbClr val="484876"/>
                </a:solidFill>
                <a:effectLst>
                  <a:outerShdw blurRad="38100" dist="38100" dir="2700000" algn="tl">
                    <a:srgbClr val="C0C0C0"/>
                  </a:outerShdw>
                </a:effectLst>
                <a:latin typeface="Arial" charset="0"/>
              </a:rPr>
            </a:br>
            <a:r>
              <a:rPr lang="es-ES" altLang="es-PR" sz="3600">
                <a:solidFill>
                  <a:srgbClr val="484876"/>
                </a:solidFill>
                <a:effectLst>
                  <a:outerShdw blurRad="38100" dist="38100" dir="2700000" algn="tl">
                    <a:srgbClr val="C0C0C0"/>
                  </a:outerShdw>
                </a:effectLst>
                <a:latin typeface="Arial" charset="0"/>
              </a:rPr>
              <a:t>Sistema de Movimiento Humano</a:t>
            </a:r>
            <a:br>
              <a:rPr lang="es-ES" altLang="es-PR" sz="3600">
                <a:solidFill>
                  <a:srgbClr val="484876"/>
                </a:solidFill>
                <a:effectLst>
                  <a:outerShdw blurRad="38100" dist="38100" dir="2700000" algn="tl">
                    <a:srgbClr val="C0C0C0"/>
                  </a:outerShdw>
                </a:effectLst>
                <a:latin typeface="Arial" charset="0"/>
              </a:rPr>
            </a:br>
            <a:r>
              <a:rPr lang="es-ES" altLang="es-PR" sz="3600">
                <a:solidFill>
                  <a:srgbClr val="484876"/>
                </a:solidFill>
                <a:effectLst>
                  <a:outerShdw blurRad="38100" dist="38100" dir="2700000" algn="tl">
                    <a:srgbClr val="C0C0C0"/>
                  </a:outerShdw>
                </a:effectLst>
                <a:latin typeface="Arial" charset="0"/>
              </a:rPr>
              <a:t>se encuentra vinculado al Entrenamiento Físico-Deportivo</a:t>
            </a:r>
            <a:br>
              <a:rPr lang="es-ES" altLang="es-PR" sz="3600">
                <a:solidFill>
                  <a:srgbClr val="484876"/>
                </a:solidFill>
                <a:effectLst>
                  <a:outerShdw blurRad="38100" dist="38100" dir="2700000" algn="tl">
                    <a:srgbClr val="C0C0C0"/>
                  </a:outerShdw>
                </a:effectLst>
                <a:latin typeface="Arial" charset="0"/>
              </a:rPr>
            </a:br>
            <a:r>
              <a:rPr lang="es-ES" altLang="es-PR" sz="3600">
                <a:solidFill>
                  <a:srgbClr val="484876"/>
                </a:solidFill>
                <a:effectLst>
                  <a:outerShdw blurRad="38100" dist="38100" dir="2700000" algn="tl">
                    <a:srgbClr val="C0C0C0"/>
                  </a:outerShdw>
                </a:effectLst>
                <a:latin typeface="Arial" charset="0"/>
              </a:rPr>
              <a:t>desde el enfoque</a:t>
            </a:r>
            <a:br>
              <a:rPr lang="es-ES" altLang="es-PR" sz="3600">
                <a:solidFill>
                  <a:srgbClr val="484876"/>
                </a:solidFill>
                <a:effectLst>
                  <a:outerShdw blurRad="38100" dist="38100" dir="2700000" algn="tl">
                    <a:srgbClr val="C0C0C0"/>
                  </a:outerShdw>
                </a:effectLst>
                <a:latin typeface="Arial" charset="0"/>
              </a:rPr>
            </a:br>
            <a:r>
              <a:rPr lang="es-ES" altLang="es-PR" sz="3600">
                <a:solidFill>
                  <a:srgbClr val="484876"/>
                </a:solidFill>
                <a:effectLst>
                  <a:outerShdw blurRad="38100" dist="38100" dir="2700000" algn="tl">
                    <a:srgbClr val="C0C0C0"/>
                  </a:outerShdw>
                </a:effectLst>
                <a:latin typeface="Arial" charset="0"/>
              </a:rPr>
              <a:t>Integrado-Funcional</a:t>
            </a:r>
            <a:endParaRPr lang="es-PR" altLang="es-PR" sz="3600">
              <a:solidFill>
                <a:srgbClr val="484876"/>
              </a:solidFill>
              <a:effectLst>
                <a:outerShdw blurRad="38100" dist="38100" dir="2700000" algn="tl">
                  <a:srgbClr val="C0C0C0"/>
                </a:outerShdw>
              </a:effectLst>
              <a:latin typeface="Arial" charset="0"/>
              <a:cs typeface="Arial" charset="0"/>
            </a:endParaRPr>
          </a:p>
        </p:txBody>
      </p:sp>
    </p:spTree>
    <p:custDataLst>
      <p:tags r:id="rId1"/>
    </p:custDataLst>
  </p:cSld>
  <p:clrMapOvr>
    <a:masterClrMapping/>
  </p:clrMapOvr>
  <p:transition spd="slow">
    <p:wipe dir="u"/>
    <p:sndAc>
      <p:stSnd>
        <p:snd r:embed="rId4" name="whoosh.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1906" name="Text Box 2"/>
          <p:cNvSpPr txBox="1">
            <a:spLocks noChangeArrowheads="1"/>
          </p:cNvSpPr>
          <p:nvPr/>
        </p:nvSpPr>
        <p:spPr bwMode="auto">
          <a:xfrm>
            <a:off x="539750" y="18002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Definiciones</a:t>
            </a:r>
            <a:endParaRPr lang="en-US" altLang="es-PR" sz="2500" b="0" i="1">
              <a:latin typeface="Arial Black" pitchFamily="34" charset="0"/>
            </a:endParaRPr>
          </a:p>
        </p:txBody>
      </p:sp>
      <p:pic>
        <p:nvPicPr>
          <p:cNvPr id="2171907"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18716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1908" name="Text Box 4"/>
          <p:cNvSpPr txBox="1">
            <a:spLocks noChangeArrowheads="1"/>
          </p:cNvSpPr>
          <p:nvPr/>
        </p:nvSpPr>
        <p:spPr bwMode="auto">
          <a:xfrm>
            <a:off x="539750" y="22320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Grados de severidad de un: “</a:t>
            </a:r>
            <a:r>
              <a:rPr lang="en-US" altLang="es-PR" sz="2800" i="1">
                <a:effectLst>
                  <a:outerShdw blurRad="38100" dist="38100" dir="2700000" algn="tl">
                    <a:srgbClr val="C0C0C0"/>
                  </a:outerShdw>
                </a:effectLst>
                <a:latin typeface="Calibri" pitchFamily="34" charset="0"/>
              </a:rPr>
              <a:t>Sprain</a:t>
            </a:r>
            <a:r>
              <a:rPr lang="en-US" altLang="es-PR" sz="2800">
                <a:effectLst>
                  <a:outerShdw blurRad="38100" dist="38100" dir="2700000" algn="tl">
                    <a:srgbClr val="C0C0C0"/>
                  </a:outerShdw>
                </a:effectLst>
                <a:latin typeface="Calibri" pitchFamily="34" charset="0"/>
              </a:rPr>
              <a:t>” o “</a:t>
            </a:r>
            <a:r>
              <a:rPr lang="en-US" altLang="es-PR" sz="2800" i="1">
                <a:effectLst>
                  <a:outerShdw blurRad="38100" dist="38100" dir="2700000" algn="tl">
                    <a:srgbClr val="C0C0C0"/>
                  </a:outerShdw>
                </a:effectLst>
                <a:latin typeface="Calibri" pitchFamily="34" charset="0"/>
              </a:rPr>
              <a:t>Strain</a:t>
            </a:r>
            <a:r>
              <a:rPr lang="en-US" altLang="es-PR" sz="2800">
                <a:effectLst>
                  <a:outerShdw blurRad="38100" dist="38100" dir="2700000" algn="tl">
                    <a:srgbClr val="C0C0C0"/>
                  </a:outerShdw>
                </a:effectLst>
                <a:latin typeface="Calibri" pitchFamily="34" charset="0"/>
              </a:rPr>
              <a:t>”</a:t>
            </a:r>
            <a:endParaRPr lang="en-US" altLang="es-PR" sz="2500" b="0" i="1">
              <a:latin typeface="Arial Black" pitchFamily="34" charset="0"/>
            </a:endParaRPr>
          </a:p>
        </p:txBody>
      </p:sp>
      <p:pic>
        <p:nvPicPr>
          <p:cNvPr id="2171909"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23034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1910" name="Text Box 6"/>
          <p:cNvSpPr txBox="1">
            <a:spLocks noChangeArrowheads="1"/>
          </p:cNvSpPr>
          <p:nvPr/>
        </p:nvSpPr>
        <p:spPr bwMode="auto">
          <a:xfrm>
            <a:off x="539750" y="2665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Medidas de prevención</a:t>
            </a:r>
            <a:endParaRPr lang="en-US" altLang="es-PR" sz="2500" b="0" i="1">
              <a:latin typeface="Arial Black" pitchFamily="34" charset="0"/>
            </a:endParaRPr>
          </a:p>
        </p:txBody>
      </p:sp>
      <p:pic>
        <p:nvPicPr>
          <p:cNvPr id="2171911" name="Picture 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27368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1912" name="Text Box 8"/>
          <p:cNvSpPr txBox="1">
            <a:spLocks noChangeArrowheads="1"/>
          </p:cNvSpPr>
          <p:nvPr/>
        </p:nvSpPr>
        <p:spPr bwMode="auto">
          <a:xfrm>
            <a:off x="539750" y="30972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Factores de riesgo para que predisponen a lesiones</a:t>
            </a:r>
            <a:endParaRPr lang="en-US" altLang="es-PR" sz="2500" b="0" i="1">
              <a:latin typeface="Arial Black" pitchFamily="34" charset="0"/>
            </a:endParaRPr>
          </a:p>
        </p:txBody>
      </p:sp>
      <p:pic>
        <p:nvPicPr>
          <p:cNvPr id="2171913" name="Picture 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1686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1914" name="Text Box 10"/>
          <p:cNvSpPr txBox="1">
            <a:spLocks noChangeArrowheads="1"/>
          </p:cNvSpPr>
          <p:nvPr/>
        </p:nvSpPr>
        <p:spPr bwMode="auto">
          <a:xfrm>
            <a:off x="539750" y="35290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Signos y síntomas de una lesión</a:t>
            </a:r>
            <a:endParaRPr lang="en-US" altLang="es-PR" sz="2500" b="0" i="1">
              <a:latin typeface="Arial Black" pitchFamily="34" charset="0"/>
            </a:endParaRPr>
          </a:p>
        </p:txBody>
      </p:sp>
      <p:pic>
        <p:nvPicPr>
          <p:cNvPr id="2171915"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6004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1916" name="Text Box 12"/>
          <p:cNvSpPr txBox="1">
            <a:spLocks noChangeArrowheads="1"/>
          </p:cNvSpPr>
          <p:nvPr/>
        </p:nvSpPr>
        <p:spPr bwMode="auto">
          <a:xfrm>
            <a:off x="539750" y="3960813"/>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Primeros auxilios/tratamiento general: </a:t>
            </a:r>
            <a:r>
              <a:rPr lang="en-US" altLang="es-PR" sz="2800" i="1">
                <a:effectLst>
                  <a:outerShdw blurRad="38100" dist="38100" dir="2700000" algn="tl">
                    <a:srgbClr val="C0C0C0"/>
                  </a:outerShdw>
                </a:effectLst>
                <a:latin typeface="Calibri" pitchFamily="34" charset="0"/>
              </a:rPr>
              <a:t>PRICE</a:t>
            </a:r>
            <a:endParaRPr lang="en-US" altLang="es-PR" sz="2500" b="0" i="1">
              <a:latin typeface="Arial Black" pitchFamily="34" charset="0"/>
            </a:endParaRPr>
          </a:p>
        </p:txBody>
      </p:sp>
      <p:pic>
        <p:nvPicPr>
          <p:cNvPr id="2171917" name="Picture 1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0322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1918" name="Text Box 14"/>
          <p:cNvSpPr txBox="1">
            <a:spLocks noChangeArrowheads="1"/>
          </p:cNvSpPr>
          <p:nvPr/>
        </p:nvSpPr>
        <p:spPr bwMode="auto">
          <a:xfrm>
            <a:off x="539750" y="4392613"/>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Principios generales/guías de rehabilitación para atleta</a:t>
            </a:r>
            <a:endParaRPr lang="en-US" altLang="es-PR" sz="2500" b="0" i="1">
              <a:latin typeface="Arial Black" pitchFamily="34" charset="0"/>
            </a:endParaRPr>
          </a:p>
        </p:txBody>
      </p:sp>
      <p:pic>
        <p:nvPicPr>
          <p:cNvPr id="2171919" name="Picture 1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4640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1920" name="Text Box 16"/>
          <p:cNvSpPr txBox="1">
            <a:spLocks noChangeArrowheads="1"/>
          </p:cNvSpPr>
          <p:nvPr/>
        </p:nvSpPr>
        <p:spPr bwMode="auto">
          <a:xfrm>
            <a:off x="539750" y="4824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Lesiones musculares</a:t>
            </a:r>
            <a:endParaRPr lang="en-US" altLang="es-PR" sz="2500" b="0" i="1">
              <a:latin typeface="Arial Black" pitchFamily="34" charset="0"/>
            </a:endParaRPr>
          </a:p>
        </p:txBody>
      </p:sp>
      <p:pic>
        <p:nvPicPr>
          <p:cNvPr id="2171921" name="Picture 1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8958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1922" name="Text Box 18"/>
          <p:cNvSpPr txBox="1">
            <a:spLocks noChangeArrowheads="1"/>
          </p:cNvSpPr>
          <p:nvPr/>
        </p:nvSpPr>
        <p:spPr bwMode="auto">
          <a:xfrm>
            <a:off x="539750" y="52562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Lesiones en los tendones</a:t>
            </a:r>
            <a:endParaRPr lang="en-US" altLang="es-PR" sz="2500" b="0" i="1">
              <a:latin typeface="Arial Black" pitchFamily="34" charset="0"/>
            </a:endParaRPr>
          </a:p>
        </p:txBody>
      </p:sp>
      <p:pic>
        <p:nvPicPr>
          <p:cNvPr id="2171923" name="Picture 1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3276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698750" y="908050"/>
            <a:ext cx="57610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5000" b="0">
                <a:solidFill>
                  <a:srgbClr val="484876"/>
                </a:solidFill>
                <a:effectLst>
                  <a:outerShdw blurRad="38100" dist="38100" dir="2700000" algn="tl">
                    <a:srgbClr val="C0C0C0"/>
                  </a:outerShdw>
                </a:effectLst>
                <a:latin typeface="Arial Black" pitchFamily="34" charset="0"/>
                <a:cs typeface="Arial" charset="0"/>
              </a:rPr>
              <a:t>BOSQUEJO</a:t>
            </a:r>
            <a:endParaRPr lang="es-PR" altLang="es-PR" sz="5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2171925" name="Text Box 21"/>
          <p:cNvSpPr txBox="1">
            <a:spLocks noChangeArrowheads="1"/>
          </p:cNvSpPr>
          <p:nvPr/>
        </p:nvSpPr>
        <p:spPr bwMode="auto">
          <a:xfrm>
            <a:off x="539750" y="57165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Lesiones en los ligamentos y articulación</a:t>
            </a:r>
            <a:endParaRPr lang="en-US" altLang="es-PR" sz="2500" b="0" i="1">
              <a:latin typeface="Arial Black" pitchFamily="34" charset="0"/>
            </a:endParaRPr>
          </a:p>
        </p:txBody>
      </p:sp>
      <p:pic>
        <p:nvPicPr>
          <p:cNvPr id="2171926" name="Picture 2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7880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1927" name="Text Box 23"/>
          <p:cNvSpPr txBox="1">
            <a:spLocks noChangeArrowheads="1"/>
          </p:cNvSpPr>
          <p:nvPr/>
        </p:nvSpPr>
        <p:spPr bwMode="auto">
          <a:xfrm>
            <a:off x="539750" y="61214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Lesiones en los nervios</a:t>
            </a:r>
            <a:endParaRPr lang="en-US" altLang="es-PR" sz="2500" b="0" i="1">
              <a:latin typeface="Arial Black" pitchFamily="34" charset="0"/>
            </a:endParaRPr>
          </a:p>
        </p:txBody>
      </p:sp>
      <p:pic>
        <p:nvPicPr>
          <p:cNvPr id="2171928" name="Picture 2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621982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71929" name="Picture 25" descr="Close-Up_X-Ray_Fingers_001a_Belv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49275"/>
            <a:ext cx="2232025" cy="11747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513" y="836613"/>
            <a:ext cx="914400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FUNDAMENTOS: </a:t>
            </a:r>
            <a:r>
              <a:rPr lang="es-PR" altLang="es-PR" sz="2500" b="0" i="1">
                <a:solidFill>
                  <a:srgbClr val="484876"/>
                </a:solidFill>
                <a:effectLst>
                  <a:outerShdw blurRad="38100" dist="38100" dir="2700000" algn="tl">
                    <a:srgbClr val="C0C0C0"/>
                  </a:outerShdw>
                </a:effectLst>
                <a:latin typeface="Arial Black" pitchFamily="34" charset="0"/>
                <a:cs typeface="Arial" charset="0"/>
              </a:rPr>
              <a:t>ENTRENAMIENTO INTEGRADO</a:t>
            </a:r>
          </a:p>
        </p:txBody>
      </p:sp>
      <p:pic>
        <p:nvPicPr>
          <p:cNvPr id="2147331" name="Picture 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8175" y="1485900"/>
            <a:ext cx="51847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07950" y="2347913"/>
            <a:ext cx="8856663"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ES" altLang="es-PR" sz="2900">
                <a:solidFill>
                  <a:srgbClr val="484876"/>
                </a:solidFill>
                <a:effectLst>
                  <a:outerShdw blurRad="38100" dist="38100" dir="2700000" algn="tl">
                    <a:srgbClr val="C0C0C0"/>
                  </a:outerShdw>
                </a:effectLst>
                <a:latin typeface="Arial" charset="0"/>
              </a:rPr>
              <a:t>Entrenamiento Físico-Deportivo</a:t>
            </a:r>
            <a:br>
              <a:rPr lang="es-ES" altLang="es-PR" sz="2900">
                <a:solidFill>
                  <a:srgbClr val="484876"/>
                </a:solidFill>
                <a:effectLst>
                  <a:outerShdw blurRad="38100" dist="38100" dir="2700000" algn="tl">
                    <a:srgbClr val="C0C0C0"/>
                  </a:outerShdw>
                </a:effectLst>
                <a:latin typeface="Arial" charset="0"/>
              </a:rPr>
            </a:br>
            <a:r>
              <a:rPr lang="es-ES" altLang="es-PR" sz="2900">
                <a:solidFill>
                  <a:srgbClr val="484876"/>
                </a:solidFill>
                <a:effectLst>
                  <a:outerShdw blurRad="38100" dist="38100" dir="2700000" algn="tl">
                    <a:srgbClr val="C0C0C0"/>
                  </a:outerShdw>
                </a:effectLst>
                <a:latin typeface="Arial" charset="0"/>
              </a:rPr>
              <a:t>de Naturaleza</a:t>
            </a:r>
            <a:br>
              <a:rPr lang="es-ES" altLang="es-PR" sz="2900">
                <a:solidFill>
                  <a:srgbClr val="484876"/>
                </a:solidFill>
                <a:effectLst>
                  <a:outerShdw blurRad="38100" dist="38100" dir="2700000" algn="tl">
                    <a:srgbClr val="C0C0C0"/>
                  </a:outerShdw>
                </a:effectLst>
                <a:latin typeface="Arial" charset="0"/>
              </a:rPr>
            </a:br>
            <a:r>
              <a:rPr lang="es-ES" altLang="es-PR" sz="2900">
                <a:solidFill>
                  <a:srgbClr val="484876"/>
                </a:solidFill>
                <a:effectLst>
                  <a:outerShdw blurRad="38100" dist="38100" dir="2700000" algn="tl">
                    <a:srgbClr val="C0C0C0"/>
                  </a:outerShdw>
                </a:effectLst>
                <a:latin typeface="Arial" charset="0"/>
              </a:rPr>
              <a:t>Comprehensiva, Sistemática, Integral-Funcional,</a:t>
            </a:r>
            <a:br>
              <a:rPr lang="es-ES" altLang="es-PR" sz="2900">
                <a:solidFill>
                  <a:srgbClr val="484876"/>
                </a:solidFill>
                <a:effectLst>
                  <a:outerShdw blurRad="38100" dist="38100" dir="2700000" algn="tl">
                    <a:srgbClr val="C0C0C0"/>
                  </a:outerShdw>
                </a:effectLst>
                <a:latin typeface="Arial" charset="0"/>
              </a:rPr>
            </a:br>
            <a:r>
              <a:rPr lang="es-ES" altLang="es-PR" sz="2900">
                <a:solidFill>
                  <a:srgbClr val="484876"/>
                </a:solidFill>
                <a:effectLst>
                  <a:outerShdw blurRad="38100" dist="38100" dir="2700000" algn="tl">
                    <a:srgbClr val="C0C0C0"/>
                  </a:outerShdw>
                </a:effectLst>
                <a:latin typeface="Arial" charset="0"/>
              </a:rPr>
              <a:t>Dirigido a Mejorar todos los Componentes</a:t>
            </a:r>
            <a:br>
              <a:rPr lang="es-ES" altLang="es-PR" sz="2900">
                <a:solidFill>
                  <a:srgbClr val="484876"/>
                </a:solidFill>
                <a:effectLst>
                  <a:outerShdw blurRad="38100" dist="38100" dir="2700000" algn="tl">
                    <a:srgbClr val="C0C0C0"/>
                  </a:outerShdw>
                </a:effectLst>
                <a:latin typeface="Arial" charset="0"/>
              </a:rPr>
            </a:br>
            <a:r>
              <a:rPr lang="es-ES" altLang="es-PR" sz="2900">
                <a:solidFill>
                  <a:srgbClr val="484876"/>
                </a:solidFill>
                <a:effectLst>
                  <a:outerShdw blurRad="38100" dist="38100" dir="2700000" algn="tl">
                    <a:srgbClr val="C0C0C0"/>
                  </a:outerShdw>
                </a:effectLst>
                <a:latin typeface="Arial" charset="0"/>
              </a:rPr>
              <a:t>requeridos para alcanzar una</a:t>
            </a:r>
            <a:br>
              <a:rPr lang="es-ES" altLang="es-PR" sz="2900">
                <a:solidFill>
                  <a:srgbClr val="484876"/>
                </a:solidFill>
                <a:effectLst>
                  <a:outerShdw blurRad="38100" dist="38100" dir="2700000" algn="tl">
                    <a:srgbClr val="C0C0C0"/>
                  </a:outerShdw>
                </a:effectLst>
                <a:latin typeface="Arial" charset="0"/>
              </a:rPr>
            </a:br>
            <a:r>
              <a:rPr lang="es-ES" altLang="es-PR" sz="2900">
                <a:solidFill>
                  <a:srgbClr val="484876"/>
                </a:solidFill>
                <a:effectLst>
                  <a:outerShdw blurRad="38100" dist="38100" dir="2700000" algn="tl">
                    <a:srgbClr val="C0C0C0"/>
                  </a:outerShdw>
                </a:effectLst>
                <a:latin typeface="Arial" charset="0"/>
              </a:rPr>
              <a:t>Óptima Ejecutoria Deportiva-Competitiva y</a:t>
            </a:r>
            <a:br>
              <a:rPr lang="es-ES" altLang="es-PR" sz="2900">
                <a:solidFill>
                  <a:srgbClr val="484876"/>
                </a:solidFill>
                <a:effectLst>
                  <a:outerShdw blurRad="38100" dist="38100" dir="2700000" algn="tl">
                    <a:srgbClr val="C0C0C0"/>
                  </a:outerShdw>
                </a:effectLst>
                <a:latin typeface="Arial" charset="0"/>
              </a:rPr>
            </a:br>
            <a:r>
              <a:rPr lang="es-ES" altLang="es-PR" sz="2900">
                <a:solidFill>
                  <a:srgbClr val="484876"/>
                </a:solidFill>
                <a:effectLst>
                  <a:outerShdw blurRad="38100" dist="38100" dir="2700000" algn="tl">
                    <a:srgbClr val="C0C0C0"/>
                  </a:outerShdw>
                </a:effectLst>
                <a:latin typeface="Arial" charset="0"/>
              </a:rPr>
              <a:t>Prevenir las Lesiones Atléticas</a:t>
            </a:r>
            <a:endParaRPr lang="es-PR" altLang="es-PR" sz="2900">
              <a:solidFill>
                <a:srgbClr val="484876"/>
              </a:solidFill>
              <a:effectLst>
                <a:outerShdw blurRad="38100" dist="38100" dir="2700000" algn="tl">
                  <a:srgbClr val="C0C0C0"/>
                </a:outerShdw>
              </a:effectLst>
              <a:latin typeface="Arial" charset="0"/>
              <a:cs typeface="Arial" charset="0"/>
            </a:endParaRPr>
          </a:p>
        </p:txBody>
      </p:sp>
      <p:sp>
        <p:nvSpPr>
          <p:cNvPr id="4" name="Title 1"/>
          <p:cNvSpPr>
            <a:spLocks/>
          </p:cNvSpPr>
          <p:nvPr/>
        </p:nvSpPr>
        <p:spPr bwMode="auto">
          <a:xfrm>
            <a:off x="1835150" y="1485900"/>
            <a:ext cx="5184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i="1">
                <a:solidFill>
                  <a:srgbClr val="484876"/>
                </a:solidFill>
                <a:effectLst>
                  <a:outerShdw blurRad="38100" dist="38100" dir="2700000" algn="tl">
                    <a:srgbClr val="C0C0C0"/>
                  </a:outerShdw>
                </a:effectLst>
                <a:latin typeface="Arial Black" pitchFamily="34" charset="0"/>
                <a:cs typeface="Arial" charset="0"/>
              </a:rPr>
              <a:t> Entrenamiento Integrado</a:t>
            </a:r>
            <a:endParaRPr lang="es-PR" altLang="es-PR" sz="26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0" name="Text Box 6"/>
          <p:cNvSpPr txBox="1">
            <a:spLocks noChangeArrowheads="1"/>
          </p:cNvSpPr>
          <p:nvPr/>
        </p:nvSpPr>
        <p:spPr bwMode="auto">
          <a:xfrm>
            <a:off x="107950" y="6021388"/>
            <a:ext cx="8856663"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cs typeface="Times New Roman" pitchFamily="18" charset="0"/>
              </a:rPr>
              <a:t>NOTA</a:t>
            </a:r>
            <a:r>
              <a:rPr lang="es-ES" altLang="es-PR" sz="1200">
                <a:latin typeface="Times New Roman" pitchFamily="18" charset="0"/>
                <a:cs typeface="Times New Roman" pitchFamily="18" charset="0"/>
              </a:rPr>
              <a:t>.</a:t>
            </a:r>
            <a:r>
              <a:rPr lang="es-ES" altLang="es-PR" sz="1200" b="0">
                <a:latin typeface="Times New Roman" pitchFamily="18" charset="0"/>
                <a:cs typeface="Times New Roman" pitchFamily="18" charset="0"/>
              </a:rPr>
              <a:t> Adaptado de: </a:t>
            </a:r>
            <a:r>
              <a:rPr lang="en-US" altLang="es-PR" sz="1200" i="1">
                <a:latin typeface="Times New Roman" pitchFamily="18" charset="0"/>
                <a:cs typeface="Times New Roman" pitchFamily="18" charset="0"/>
              </a:rPr>
              <a:t>NASM Essentials of Sports Performance Training</a:t>
            </a:r>
            <a:r>
              <a:rPr lang="en-US" altLang="es-PR" sz="1200" b="0">
                <a:latin typeface="Times New Roman" pitchFamily="18" charset="0"/>
                <a:cs typeface="Times New Roman" pitchFamily="18" charset="0"/>
              </a:rPr>
              <a:t>. (p. 1), por M. A. Clark, y S. C. Lucett, 2010, Philadelphia, PA: Wolters Kluwer/Lippincott Williams &amp; Wilkins. Copyright 2010 por: Lippincott Williams &amp; Wilkins, a Wolters Kluwer business.</a:t>
            </a:r>
            <a:r>
              <a:rPr lang="es-ES" altLang="es-PR" sz="1200" b="0">
                <a:latin typeface="Times New Roman" pitchFamily="18" charset="0"/>
                <a:cs typeface="Times New Roman" pitchFamily="18" charset="0"/>
              </a:rPr>
              <a:t> </a:t>
            </a:r>
            <a:endParaRPr lang="en-US" altLang="es-PR" sz="1200" b="0">
              <a:latin typeface="Times New Roman" pitchFamily="18" charset="0"/>
              <a:cs typeface="Times New Roman" pitchFamily="18" charset="0"/>
            </a:endParaRPr>
          </a:p>
        </p:txBody>
      </p:sp>
    </p:spTree>
    <p:custDataLst>
      <p:tags r:id="rId1"/>
    </p:custDataLst>
  </p:cSld>
  <p:clrMapOvr>
    <a:masterClrMapping/>
  </p:clrMapOvr>
  <p:transition spd="slow">
    <p:wipe dir="u"/>
    <p:sndAc>
      <p:stSnd>
        <p:snd r:embed="rId4" name="whoosh.wav"/>
      </p:stSnd>
    </p:sndAc>
  </p:transition>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87338" y="3644900"/>
            <a:ext cx="83883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3700">
                <a:solidFill>
                  <a:srgbClr val="484876"/>
                </a:solidFill>
                <a:latin typeface="Arial" charset="0"/>
              </a:rPr>
              <a:t>Instrumento de ejercicio que permite controlar (estandarizar) y medir la intensidad y ritmo del esfuerzo físico de una persona</a:t>
            </a:r>
            <a:endParaRPr lang="es-PR" altLang="es-PR" sz="3700">
              <a:solidFill>
                <a:srgbClr val="484876"/>
              </a:solidFill>
              <a:effectLst>
                <a:outerShdw blurRad="38100" dist="38100" dir="2700000" algn="tl">
                  <a:srgbClr val="C0C0C0"/>
                </a:outerShdw>
              </a:effectLst>
              <a:latin typeface="Arial" charset="0"/>
              <a:cs typeface="Arial" charset="0"/>
            </a:endParaRPr>
          </a:p>
        </p:txBody>
      </p:sp>
      <p:sp>
        <p:nvSpPr>
          <p:cNvPr id="3" name="Title 1"/>
          <p:cNvSpPr>
            <a:spLocks/>
          </p:cNvSpPr>
          <p:nvPr/>
        </p:nvSpPr>
        <p:spPr bwMode="auto">
          <a:xfrm>
            <a:off x="0" y="908050"/>
            <a:ext cx="914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900" b="0">
                <a:solidFill>
                  <a:srgbClr val="484876"/>
                </a:solidFill>
                <a:effectLst>
                  <a:outerShdw blurRad="38100" dist="38100" dir="2700000" algn="tl">
                    <a:srgbClr val="C0C0C0"/>
                  </a:outerShdw>
                </a:effectLst>
                <a:latin typeface="Arial Black" pitchFamily="34" charset="0"/>
                <a:cs typeface="Arial" charset="0"/>
              </a:rPr>
              <a:t>ERGOMETRÍA:</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r>
              <a:rPr lang="es-PR" altLang="es-PR" sz="2400" b="0" i="1">
                <a:solidFill>
                  <a:srgbClr val="484876"/>
                </a:solidFill>
                <a:effectLst>
                  <a:outerShdw blurRad="38100" dist="38100" dir="2700000" algn="tl">
                    <a:srgbClr val="C0C0C0"/>
                  </a:outerShdw>
                </a:effectLst>
                <a:latin typeface="Arial Black" pitchFamily="34" charset="0"/>
                <a:cs typeface="Arial" charset="0"/>
              </a:rPr>
              <a:t>UTILIZACIÓN DE ERGÓMETROS</a:t>
            </a:r>
            <a:r>
              <a:rPr lang="es-PR" altLang="es-PR" sz="2600" b="0">
                <a:solidFill>
                  <a:srgbClr val="484876"/>
                </a:solidFill>
                <a:effectLst>
                  <a:outerShdw blurRad="38100" dist="38100" dir="2700000" algn="tl">
                    <a:srgbClr val="C0C0C0"/>
                  </a:outerShdw>
                </a:effectLst>
                <a:latin typeface="Arial Black" pitchFamily="34" charset="0"/>
                <a:cs typeface="Arial" charset="0"/>
              </a:rPr>
              <a:t> </a:t>
            </a:r>
            <a:br>
              <a:rPr lang="es-PR" altLang="es-PR" sz="2600" b="0" i="1">
                <a:solidFill>
                  <a:srgbClr val="484876"/>
                </a:solidFill>
                <a:effectLst>
                  <a:outerShdw blurRad="38100" dist="38100" dir="2700000" algn="tl">
                    <a:srgbClr val="C0C0C0"/>
                  </a:outerShdw>
                </a:effectLst>
                <a:latin typeface="Arial Black" pitchFamily="34" charset="0"/>
                <a:cs typeface="Arial" charset="0"/>
              </a:rPr>
            </a:br>
            <a:r>
              <a:rPr lang="es-PR" altLang="es-PR" sz="4800" i="1">
                <a:solidFill>
                  <a:srgbClr val="484876"/>
                </a:solidFill>
                <a:effectLst>
                  <a:outerShdw blurRad="38100" dist="38100" dir="2700000" algn="tl">
                    <a:srgbClr val="C0C0C0"/>
                  </a:outerShdw>
                </a:effectLst>
                <a:latin typeface="Arial Black" pitchFamily="34" charset="0"/>
              </a:rPr>
              <a:t>Ergómetro</a:t>
            </a:r>
            <a:br>
              <a:rPr lang="es-PR" altLang="es-PR" sz="4800" i="1">
                <a:solidFill>
                  <a:srgbClr val="484876"/>
                </a:solidFill>
                <a:effectLst>
                  <a:outerShdw blurRad="38100" dist="38100" dir="2700000" algn="tl">
                    <a:srgbClr val="C0C0C0"/>
                  </a:outerShdw>
                </a:effectLst>
                <a:latin typeface="Arial Black" pitchFamily="34" charset="0"/>
              </a:rPr>
            </a:br>
            <a:r>
              <a:rPr lang="es-PR" altLang="es-PR" sz="3300" i="1">
                <a:solidFill>
                  <a:srgbClr val="484876"/>
                </a:solidFill>
                <a:effectLst>
                  <a:outerShdw blurRad="38100" dist="38100" dir="2700000" algn="tl">
                    <a:srgbClr val="C0C0C0"/>
                  </a:outerShdw>
                </a:effectLst>
                <a:latin typeface="Arial Black" pitchFamily="34" charset="0"/>
              </a:rPr>
              <a:t>(Ergo = Trabajo; Metro = Medida)</a:t>
            </a:r>
            <a:endParaRPr lang="es-PR" altLang="es-PR" sz="2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145284" name="Picture 4"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2635250"/>
            <a:ext cx="712946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1331913" y="2733675"/>
            <a:ext cx="63357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 Concepto</a:t>
            </a:r>
          </a:p>
        </p:txBody>
      </p:sp>
    </p:spTree>
    <p:custDataLst>
      <p:tags r:id="rId1"/>
    </p:custDataLst>
  </p:cSld>
  <p:clrMapOvr>
    <a:masterClrMapping/>
  </p:clrMapOvr>
  <p:transition spd="slow">
    <p:wipe dir="u"/>
    <p:sndAc>
      <p:stSnd>
        <p:snd r:embed="rId4" name="whoosh.wav"/>
      </p:stSnd>
    </p:sndAc>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513" y="692150"/>
            <a:ext cx="914400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BIOENERGÉTICA: </a:t>
            </a:r>
            <a:r>
              <a:rPr lang="es-PR" altLang="es-PR" sz="2500" b="0" i="1">
                <a:solidFill>
                  <a:srgbClr val="484876"/>
                </a:solidFill>
                <a:effectLst>
                  <a:outerShdw blurRad="38100" dist="38100" dir="2700000" algn="tl">
                    <a:srgbClr val="C0C0C0"/>
                  </a:outerShdw>
                </a:effectLst>
                <a:latin typeface="Arial Black" pitchFamily="34" charset="0"/>
                <a:cs typeface="Arial" charset="0"/>
              </a:rPr>
              <a:t>UNIDADES DE MEDIDA</a:t>
            </a:r>
          </a:p>
        </p:txBody>
      </p:sp>
      <p:pic>
        <p:nvPicPr>
          <p:cNvPr id="1840136" name="Picture 8"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775" y="1268413"/>
            <a:ext cx="35274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2771775" y="1341438"/>
            <a:ext cx="33845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500" b="0" i="1">
                <a:solidFill>
                  <a:srgbClr val="484876"/>
                </a:solidFill>
                <a:effectLst>
                  <a:outerShdw blurRad="38100" dist="38100" dir="2700000" algn="tl">
                    <a:srgbClr val="C0C0C0"/>
                  </a:outerShdw>
                </a:effectLst>
                <a:latin typeface="Arial Black" pitchFamily="34" charset="0"/>
                <a:cs typeface="Arial" charset="0"/>
              </a:rPr>
              <a:t> </a:t>
            </a:r>
            <a:r>
              <a:rPr lang="es-PR" altLang="es-PR" sz="2600" b="0" i="1">
                <a:solidFill>
                  <a:srgbClr val="484876"/>
                </a:solidFill>
                <a:effectLst>
                  <a:outerShdw blurRad="38100" dist="38100" dir="2700000" algn="tl">
                    <a:srgbClr val="C0C0C0"/>
                  </a:outerShdw>
                </a:effectLst>
                <a:latin typeface="Arial Black" pitchFamily="34" charset="0"/>
                <a:cs typeface="Arial" charset="0"/>
              </a:rPr>
              <a:t>Caloría (cal)</a:t>
            </a:r>
          </a:p>
        </p:txBody>
      </p:sp>
      <p:sp>
        <p:nvSpPr>
          <p:cNvPr id="4" name="Title 1"/>
          <p:cNvSpPr>
            <a:spLocks/>
          </p:cNvSpPr>
          <p:nvPr/>
        </p:nvSpPr>
        <p:spPr bwMode="auto">
          <a:xfrm>
            <a:off x="36513" y="1773238"/>
            <a:ext cx="8856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ES" altLang="es-PR" sz="2700">
                <a:solidFill>
                  <a:srgbClr val="484876"/>
                </a:solidFill>
                <a:effectLst>
                  <a:outerShdw blurRad="38100" dist="38100" dir="2700000" algn="tl">
                    <a:srgbClr val="C0C0C0"/>
                  </a:outerShdw>
                </a:effectLst>
                <a:latin typeface="Arial" charset="0"/>
              </a:rPr>
              <a:t>La Cantidad de Calor Necesaria para</a:t>
            </a:r>
            <a:br>
              <a:rPr lang="es-ES" altLang="es-PR" sz="2700">
                <a:solidFill>
                  <a:srgbClr val="484876"/>
                </a:solidFill>
                <a:effectLst>
                  <a:outerShdw blurRad="38100" dist="38100" dir="2700000" algn="tl">
                    <a:srgbClr val="C0C0C0"/>
                  </a:outerShdw>
                </a:effectLst>
                <a:latin typeface="Arial" charset="0"/>
              </a:rPr>
            </a:br>
            <a:r>
              <a:rPr lang="es-ES" altLang="es-PR" sz="2700">
                <a:solidFill>
                  <a:srgbClr val="484876"/>
                </a:solidFill>
                <a:effectLst>
                  <a:outerShdw blurRad="38100" dist="38100" dir="2700000" algn="tl">
                    <a:srgbClr val="C0C0C0"/>
                  </a:outerShdw>
                </a:effectLst>
                <a:latin typeface="Arial" charset="0"/>
              </a:rPr>
              <a:t>Elevar La Temperatura de 1 </a:t>
            </a:r>
            <a:r>
              <a:rPr lang="es-ES" altLang="es-PR" sz="2700" i="1">
                <a:solidFill>
                  <a:srgbClr val="CC3300"/>
                </a:solidFill>
                <a:effectLst>
                  <a:outerShdw blurRad="38100" dist="38100" dir="2700000" algn="tl">
                    <a:srgbClr val="C0C0C0"/>
                  </a:outerShdw>
                </a:effectLst>
                <a:latin typeface="Arial" charset="0"/>
              </a:rPr>
              <a:t>gramo</a:t>
            </a:r>
            <a:br>
              <a:rPr lang="es-ES" altLang="es-PR" sz="2700">
                <a:solidFill>
                  <a:srgbClr val="484876"/>
                </a:solidFill>
                <a:effectLst>
                  <a:outerShdw blurRad="38100" dist="38100" dir="2700000" algn="tl">
                    <a:srgbClr val="C0C0C0"/>
                  </a:outerShdw>
                </a:effectLst>
                <a:latin typeface="Arial" charset="0"/>
              </a:rPr>
            </a:br>
            <a:r>
              <a:rPr lang="es-ES" altLang="es-PR" sz="2700">
                <a:solidFill>
                  <a:srgbClr val="484876"/>
                </a:solidFill>
                <a:effectLst>
                  <a:outerShdw blurRad="38100" dist="38100" dir="2700000" algn="tl">
                    <a:srgbClr val="C0C0C0"/>
                  </a:outerShdw>
                </a:effectLst>
                <a:latin typeface="Arial" charset="0"/>
              </a:rPr>
              <a:t>de Agua a 1 Grado Centígrado</a:t>
            </a:r>
            <a:br>
              <a:rPr lang="es-ES" altLang="es-PR" sz="2700">
                <a:solidFill>
                  <a:srgbClr val="484876"/>
                </a:solidFill>
                <a:effectLst>
                  <a:outerShdw blurRad="38100" dist="38100" dir="2700000" algn="tl">
                    <a:srgbClr val="C0C0C0"/>
                  </a:outerShdw>
                </a:effectLst>
                <a:latin typeface="Arial" charset="0"/>
              </a:rPr>
            </a:br>
            <a:r>
              <a:rPr lang="es-ES" altLang="es-PR" sz="2700">
                <a:solidFill>
                  <a:srgbClr val="484876"/>
                </a:solidFill>
                <a:effectLst>
                  <a:outerShdw blurRad="38100" dist="38100" dir="2700000" algn="tl">
                    <a:srgbClr val="C0C0C0"/>
                  </a:outerShdw>
                </a:effectLst>
                <a:latin typeface="Arial" charset="0"/>
              </a:rPr>
              <a:t>(de 14.5°C a 15.5°C),</a:t>
            </a:r>
            <a:br>
              <a:rPr lang="es-ES" altLang="es-PR" sz="2700">
                <a:solidFill>
                  <a:srgbClr val="484876"/>
                </a:solidFill>
                <a:effectLst>
                  <a:outerShdw blurRad="38100" dist="38100" dir="2700000" algn="tl">
                    <a:srgbClr val="C0C0C0"/>
                  </a:outerShdw>
                </a:effectLst>
                <a:latin typeface="Arial" charset="0"/>
              </a:rPr>
            </a:br>
            <a:r>
              <a:rPr lang="es-ES" altLang="es-PR" sz="2700">
                <a:solidFill>
                  <a:srgbClr val="484876"/>
                </a:solidFill>
                <a:effectLst>
                  <a:outerShdw blurRad="38100" dist="38100" dir="2700000" algn="tl">
                    <a:srgbClr val="C0C0C0"/>
                  </a:outerShdw>
                </a:effectLst>
                <a:latin typeface="Arial" charset="0"/>
              </a:rPr>
              <a:t>A Nivel del Mar</a:t>
            </a:r>
            <a:br>
              <a:rPr lang="es-ES" altLang="es-PR" sz="2700">
                <a:solidFill>
                  <a:srgbClr val="484876"/>
                </a:solidFill>
                <a:effectLst>
                  <a:outerShdw blurRad="38100" dist="38100" dir="2700000" algn="tl">
                    <a:srgbClr val="C0C0C0"/>
                  </a:outerShdw>
                </a:effectLst>
                <a:latin typeface="Arial" charset="0"/>
              </a:rPr>
            </a:br>
            <a:r>
              <a:rPr lang="es-ES" altLang="es-PR" sz="2700">
                <a:solidFill>
                  <a:srgbClr val="484876"/>
                </a:solidFill>
                <a:effectLst>
                  <a:outerShdw blurRad="38100" dist="38100" dir="2700000" algn="tl">
                    <a:srgbClr val="C0C0C0"/>
                  </a:outerShdw>
                </a:effectLst>
                <a:latin typeface="Arial" charset="0"/>
              </a:rPr>
              <a:t>(Bajo Condiciones Barométricas Estándar/Normales</a:t>
            </a:r>
            <a:br>
              <a:rPr lang="es-ES" altLang="es-PR" sz="2700">
                <a:solidFill>
                  <a:srgbClr val="484876"/>
                </a:solidFill>
                <a:effectLst>
                  <a:outerShdw blurRad="38100" dist="38100" dir="2700000" algn="tl">
                    <a:srgbClr val="C0C0C0"/>
                  </a:outerShdw>
                </a:effectLst>
                <a:latin typeface="Arial" charset="0"/>
              </a:rPr>
            </a:br>
            <a:r>
              <a:rPr lang="es-ES" altLang="es-PR" sz="2700">
                <a:solidFill>
                  <a:srgbClr val="484876"/>
                </a:solidFill>
                <a:effectLst>
                  <a:outerShdw blurRad="38100" dist="38100" dir="2700000" algn="tl">
                    <a:srgbClr val="C0C0C0"/>
                  </a:outerShdw>
                </a:effectLst>
                <a:latin typeface="Arial" charset="0"/>
              </a:rPr>
              <a:t>[760 mm. Hg.  ó 1 ATA])</a:t>
            </a:r>
            <a:endParaRPr lang="es-PR" altLang="es-PR" sz="2700">
              <a:solidFill>
                <a:srgbClr val="484876"/>
              </a:solidFill>
              <a:effectLst>
                <a:outerShdw blurRad="38100" dist="38100" dir="2700000" algn="tl">
                  <a:srgbClr val="C0C0C0"/>
                </a:outerShdw>
              </a:effectLst>
              <a:latin typeface="Arial" charset="0"/>
              <a:cs typeface="Arial" charset="0"/>
            </a:endParaRPr>
          </a:p>
        </p:txBody>
      </p:sp>
      <p:sp>
        <p:nvSpPr>
          <p:cNvPr id="10" name="Text Box 6"/>
          <p:cNvSpPr txBox="1">
            <a:spLocks noChangeArrowheads="1"/>
          </p:cNvSpPr>
          <p:nvPr/>
        </p:nvSpPr>
        <p:spPr bwMode="auto">
          <a:xfrm>
            <a:off x="250825" y="5300663"/>
            <a:ext cx="8642350" cy="115252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Exercise Physiology Integrating Theory and Application</a:t>
            </a:r>
            <a:r>
              <a:rPr lang="en-US" altLang="es-PR" sz="1200" b="0">
                <a:latin typeface="Times New Roman" pitchFamily="18" charset="0"/>
              </a:rPr>
              <a:t>. (p. 54), por W. J. Kraemer, S. J. Fleck, y M. R. Deschenes, 2012, Philadelphia: Lippincott Williams &amp; Wilkins. Copyright 2012 por: Lippincott Williams &amp; Wilkins, a Wolte Kluwer business.</a:t>
            </a:r>
            <a:r>
              <a:rPr lang="es-ES" altLang="es-PR" sz="1200" b="0">
                <a:latin typeface="Times New Roman" pitchFamily="18" charset="0"/>
              </a:rPr>
              <a:t> </a:t>
            </a:r>
            <a:r>
              <a:rPr lang="en-US" altLang="es-PR" sz="1200" i="1">
                <a:latin typeface="Times New Roman" pitchFamily="18" charset="0"/>
              </a:rPr>
              <a:t>Sports and Exercise Nutrition</a:t>
            </a:r>
            <a:r>
              <a:rPr lang="en-US" altLang="es-PR" sz="1200" b="0">
                <a:latin typeface="Times New Roman" pitchFamily="18" charset="0"/>
              </a:rPr>
              <a:t>. 4ta.. ed.; (p. 184), por W. D. McArdle, F. I. Katch, &amp; V. I. Katch, 2013, Philadelphia: Lippincott Williams &amp; Wilkins. Copyright 2013 por Lippincott Williams &amp; Wilkins, a Wolters Kluwer business; </a:t>
            </a:r>
            <a:r>
              <a:rPr lang="en-US" altLang="es-PR" sz="1200" i="1">
                <a:latin typeface="Times New Roman" pitchFamily="18" charset="0"/>
              </a:rPr>
              <a:t>Fisiología del Esfuerzo y del Deporte</a:t>
            </a:r>
            <a:r>
              <a:rPr lang="en-US" altLang="es-PR" sz="1200" b="0">
                <a:latin typeface="Times New Roman" pitchFamily="18" charset="0"/>
              </a:rPr>
              <a:t>. 5ta. ed.; (p. 116,),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36963" y="1484313"/>
            <a:ext cx="5183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000" b="0">
                <a:solidFill>
                  <a:srgbClr val="484876"/>
                </a:solidFill>
                <a:effectLst>
                  <a:outerShdw blurRad="38100" dist="38100" dir="2700000" algn="tl">
                    <a:srgbClr val="C0C0C0"/>
                  </a:outerShdw>
                </a:effectLst>
                <a:latin typeface="Arial Black" pitchFamily="34" charset="0"/>
                <a:cs typeface="Arial" charset="0"/>
              </a:rPr>
              <a:t>COMPORTAMIENTO SEDENTARIO:</a:t>
            </a:r>
            <a:br>
              <a:rPr lang="es-PR" altLang="es-PR" sz="3000" b="0">
                <a:solidFill>
                  <a:srgbClr val="484876"/>
                </a:solidFill>
                <a:effectLst>
                  <a:outerShdw blurRad="38100" dist="38100" dir="2700000" algn="tl">
                    <a:srgbClr val="C0C0C0"/>
                  </a:outerShdw>
                </a:effectLst>
                <a:latin typeface="Arial Black" pitchFamily="34" charset="0"/>
                <a:cs typeface="Arial" charset="0"/>
              </a:rPr>
            </a:b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728515" name="Text Box 3"/>
          <p:cNvSpPr txBox="1">
            <a:spLocks noChangeArrowheads="1"/>
          </p:cNvSpPr>
          <p:nvPr/>
        </p:nvSpPr>
        <p:spPr bwMode="auto">
          <a:xfrm>
            <a:off x="503238" y="31194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Estudio de J. Morris </a:t>
            </a:r>
            <a:r>
              <a:rPr lang="en-US" altLang="es-PR" sz="2800" i="1">
                <a:solidFill>
                  <a:srgbClr val="484876"/>
                </a:solidFill>
                <a:effectLst>
                  <a:outerShdw blurRad="38100" dist="38100" dir="2700000" algn="tl">
                    <a:srgbClr val="C0C0C0"/>
                  </a:outerShdw>
                </a:effectLst>
                <a:latin typeface="Calibri" pitchFamily="34" charset="0"/>
              </a:rPr>
              <a:t>et al</a:t>
            </a:r>
            <a:r>
              <a:rPr lang="en-US" altLang="es-PR" sz="2800">
                <a:solidFill>
                  <a:srgbClr val="484876"/>
                </a:solidFill>
                <a:effectLst>
                  <a:outerShdw blurRad="38100" dist="38100" dir="2700000" algn="tl">
                    <a:srgbClr val="C0C0C0"/>
                  </a:outerShdw>
                </a:effectLst>
                <a:latin typeface="Calibri" pitchFamily="34" charset="0"/>
              </a:rPr>
              <a:t> (1953):</a:t>
            </a:r>
            <a:endParaRPr lang="en-US" altLang="es-PR" sz="2500" b="0" i="1">
              <a:solidFill>
                <a:srgbClr val="FF0000"/>
              </a:solidFill>
              <a:latin typeface="Arial Black" pitchFamily="34" charset="0"/>
            </a:endParaRPr>
          </a:p>
        </p:txBody>
      </p:sp>
      <p:pic>
        <p:nvPicPr>
          <p:cNvPr id="1728516" name="Picture 4" descr="Bullets_Arrow_Blue1_Right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438" y="321310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728517" name="Text Box 5"/>
          <p:cNvSpPr txBox="1">
            <a:spLocks noChangeArrowheads="1"/>
          </p:cNvSpPr>
          <p:nvPr/>
        </p:nvSpPr>
        <p:spPr bwMode="auto">
          <a:xfrm>
            <a:off x="828675" y="4076700"/>
            <a:ext cx="7773988"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Arial" charset="0"/>
              </a:rPr>
              <a:t>Los choferes de autobuses en Londres, poseen dos veces más el riesgo de sufrir un infarto al miocardio, en comparación con aquellos conductores de autobuses activos fisicamente</a:t>
            </a:r>
            <a:endParaRPr lang="en-US" altLang="es-PR" sz="2200" b="0" i="1">
              <a:solidFill>
                <a:srgbClr val="FF0000"/>
              </a:solidFill>
              <a:effectLst>
                <a:outerShdw blurRad="38100" dist="38100" dir="2700000" algn="tl">
                  <a:srgbClr val="C0C0C0"/>
                </a:outerShdw>
              </a:effectLst>
              <a:latin typeface="Arial Black" pitchFamily="34" charset="0"/>
            </a:endParaRPr>
          </a:p>
        </p:txBody>
      </p:sp>
      <p:sp>
        <p:nvSpPr>
          <p:cNvPr id="1728518" name="Text Box 6"/>
          <p:cNvSpPr txBox="1">
            <a:spLocks noChangeArrowheads="1"/>
          </p:cNvSpPr>
          <p:nvPr/>
        </p:nvSpPr>
        <p:spPr bwMode="auto">
          <a:xfrm>
            <a:off x="828675" y="3592513"/>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Hallazgo: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728519" name="Picture 7" descr="Bullet_Round_Diamond_Maggenta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775" y="36607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250825" y="5734050"/>
            <a:ext cx="8713788" cy="7905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600" i="1">
                <a:latin typeface="Times New Roman" pitchFamily="18" charset="0"/>
              </a:rPr>
              <a:t>NOTA.</a:t>
            </a:r>
            <a:r>
              <a:rPr lang="en-US" altLang="es-PR" sz="1600" b="0">
                <a:latin typeface="Times New Roman" pitchFamily="18" charset="0"/>
              </a:rPr>
              <a:t> Información de: “Coronary heart-disease and physical activity of work”, por: J. N.  Morris,  J. A. Heady, P. A.  Raffle, C. G. Roberts, &amp; J. W.  Parks, 1953, </a:t>
            </a:r>
            <a:r>
              <a:rPr lang="en-US" altLang="es-PR" sz="1600" i="1">
                <a:latin typeface="Times New Roman" pitchFamily="18" charset="0"/>
              </a:rPr>
              <a:t>The Lancet, 265</a:t>
            </a:r>
            <a:r>
              <a:rPr lang="en-US" altLang="es-PR" sz="1600" b="0">
                <a:latin typeface="Times New Roman" pitchFamily="18" charset="0"/>
              </a:rPr>
              <a:t>(6796), 1111–1120. doi:10.1016/S0140-6736(53)91495-0Cite</a:t>
            </a:r>
          </a:p>
        </p:txBody>
      </p:sp>
      <p:pic>
        <p:nvPicPr>
          <p:cNvPr id="1728521" name="Picture 9" descr="Autobus_London_19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765175"/>
            <a:ext cx="3241675" cy="21574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p:cNvSpPr>
          <p:nvPr/>
        </p:nvSpPr>
        <p:spPr bwMode="auto">
          <a:xfrm>
            <a:off x="3636963" y="1987550"/>
            <a:ext cx="55070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ANTECEDENTES</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7" name="Rectangle 7"/>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79388" y="6165850"/>
            <a:ext cx="8964612" cy="69215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Reproducido de: "Too much sitting: the population health science of sedentary behavior", por: N. Owen, G. N. Healy, C. E, Matthews, y D. W. Dunstan, 2010, </a:t>
            </a:r>
            <a:r>
              <a:rPr lang="en-US" altLang="es-PR" sz="1200" i="1">
                <a:latin typeface="Times New Roman" pitchFamily="18" charset="0"/>
              </a:rPr>
              <a:t>Exercise and Sport Sciences Reviews, 38</a:t>
            </a:r>
            <a:r>
              <a:rPr lang="en-US" altLang="es-PR" sz="1200" b="0">
                <a:latin typeface="Times New Roman" pitchFamily="18" charset="0"/>
              </a:rPr>
              <a:t>(3), p. 108. doi: 10.1097/JES.0b013e3181e373a2. Recuperado de </a:t>
            </a:r>
            <a:r>
              <a:rPr lang="en-US" altLang="es-PR" sz="1200" i="1">
                <a:latin typeface="Times New Roman" pitchFamily="18" charset="0"/>
                <a:hlinkClick r:id="rId2"/>
              </a:rPr>
              <a:t>http://www.uq.edu.au/uqwellness/docs/Too-much-sitting.pdf</a:t>
            </a:r>
            <a:endParaRPr lang="en-US" altLang="es-PR" sz="1200" i="1">
              <a:latin typeface="Times New Roman" pitchFamily="18" charset="0"/>
            </a:endParaRPr>
          </a:p>
        </p:txBody>
      </p:sp>
      <p:sp>
        <p:nvSpPr>
          <p:cNvPr id="2" name="Title 1"/>
          <p:cNvSpPr>
            <a:spLocks/>
          </p:cNvSpPr>
          <p:nvPr/>
        </p:nvSpPr>
        <p:spPr bwMode="auto">
          <a:xfrm>
            <a:off x="179388" y="549275"/>
            <a:ext cx="896461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80000"/>
              </a:lnSpc>
            </a:pPr>
            <a:r>
              <a:rPr lang="es-PR" altLang="es-PR" sz="3200" b="0">
                <a:cs typeface="Arial" charset="0"/>
              </a:rPr>
              <a:t> </a:t>
            </a:r>
            <a:r>
              <a:rPr lang="es-PR" altLang="es-PR" sz="1600" b="0">
                <a:solidFill>
                  <a:srgbClr val="484876"/>
                </a:solidFill>
                <a:effectLst>
                  <a:outerShdw blurRad="38100" dist="38100" dir="2700000" algn="tl">
                    <a:srgbClr val="C0C0C0"/>
                  </a:outerShdw>
                </a:effectLst>
                <a:latin typeface="Arial Black" pitchFamily="34" charset="0"/>
                <a:cs typeface="Arial" charset="0"/>
              </a:rPr>
              <a:t>HORAS DESPIERTO – Cumple</a:t>
            </a:r>
            <a:r>
              <a:rPr lang="es-PR" altLang="es-PR" sz="1400" b="0">
                <a:solidFill>
                  <a:srgbClr val="484876"/>
                </a:solidFill>
                <a:effectLst>
                  <a:outerShdw blurRad="38100" dist="38100" dir="2700000" algn="tl">
                    <a:srgbClr val="C0C0C0"/>
                  </a:outerShdw>
                </a:effectLst>
                <a:latin typeface="Arial Black" pitchFamily="34" charset="0"/>
              </a:rPr>
              <a:t> con Guías de Actividad Física: </a:t>
            </a:r>
            <a:r>
              <a:rPr lang="es-PR" altLang="es-PR" sz="1400" b="0" i="1">
                <a:solidFill>
                  <a:srgbClr val="484876"/>
                </a:solidFill>
                <a:effectLst>
                  <a:outerShdw blurRad="38100" dist="38100" dir="2700000" algn="tl">
                    <a:srgbClr val="C0C0C0"/>
                  </a:outerShdw>
                </a:effectLst>
                <a:latin typeface="Arial Black" pitchFamily="34" charset="0"/>
              </a:rPr>
              <a:t>PERO:</a:t>
            </a:r>
            <a:br>
              <a:rPr lang="es-PR" altLang="es-PR" sz="1400" b="0" i="1">
                <a:solidFill>
                  <a:srgbClr val="484876"/>
                </a:solidFill>
                <a:effectLst>
                  <a:outerShdw blurRad="38100" dist="38100" dir="2700000" algn="tl">
                    <a:srgbClr val="C0C0C0"/>
                  </a:outerShdw>
                </a:effectLst>
                <a:latin typeface="Arial Black" pitchFamily="34" charset="0"/>
              </a:rPr>
            </a:br>
            <a:r>
              <a:rPr lang="es-PR" altLang="es-PR" sz="1400" b="0" i="1" u="sng">
                <a:solidFill>
                  <a:srgbClr val="484876"/>
                </a:solidFill>
                <a:effectLst>
                  <a:outerShdw blurRad="38100" dist="38100" dir="2700000" algn="tl">
                    <a:srgbClr val="C0C0C0"/>
                  </a:outerShdw>
                </a:effectLst>
                <a:latin typeface="Arial Black" pitchFamily="34" charset="0"/>
              </a:rPr>
              <a:t>PREDOMINAN LOS</a:t>
            </a:r>
            <a:r>
              <a:rPr lang="es-PR" altLang="es-PR" sz="1400" b="0" i="1">
                <a:solidFill>
                  <a:srgbClr val="484876"/>
                </a:solidFill>
                <a:effectLst>
                  <a:outerShdw blurRad="38100" dist="38100" dir="2700000" algn="tl">
                    <a:srgbClr val="C0C0C0"/>
                  </a:outerShdw>
                </a:effectLst>
                <a:latin typeface="Arial Black" pitchFamily="34" charset="0"/>
              </a:rPr>
              <a:t> Comportamientos Sedentarios</a:t>
            </a:r>
          </a:p>
        </p:txBody>
      </p:sp>
      <p:pic>
        <p:nvPicPr>
          <p:cNvPr id="1715210" name="Picture 10" descr="S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223963"/>
            <a:ext cx="4160838" cy="4868862"/>
          </a:xfrm>
          <a:prstGeom prst="rect">
            <a:avLst/>
          </a:prstGeom>
          <a:noFill/>
          <a:extLst>
            <a:ext uri="{909E8E84-426E-40DD-AFC4-6F175D3DCCD1}">
              <a14:hiddenFill xmlns:a14="http://schemas.microsoft.com/office/drawing/2010/main">
                <a:solidFill>
                  <a:srgbClr val="FFFFFF"/>
                </a:solidFill>
              </a14:hiddenFill>
            </a:ext>
          </a:extLst>
        </p:spPr>
      </p:pic>
      <p:sp>
        <p:nvSpPr>
          <p:cNvPr id="1715211" name="Text Box 11"/>
          <p:cNvSpPr txBox="1">
            <a:spLocks noChangeArrowheads="1"/>
          </p:cNvSpPr>
          <p:nvPr/>
        </p:nvSpPr>
        <p:spPr bwMode="auto">
          <a:xfrm>
            <a:off x="323850" y="1484313"/>
            <a:ext cx="3851275" cy="444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s-ES" altLang="es-PR" sz="2200">
                <a:latin typeface="Arial" charset="0"/>
              </a:rPr>
              <a:t>Una semana de los datos del acelerómetro.  Se evidencia un promedio de 31 min por día de actividades físicas a una intensidad de moderada o vigorosa (&gt;1951 conteos por minuto).  Sin embargo, se observa un 71% de comportamientos sedentarios durante las horas despierto (&lt;100 conteos por minuto)</a:t>
            </a:r>
            <a:endParaRPr lang="en-US" altLang="es-PR" sz="2200">
              <a:latin typeface="Arial" charset="0"/>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2946" name="Picture 2" descr="TraumaD_PRIC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138" y="620713"/>
            <a:ext cx="5903912" cy="58753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07950" y="763588"/>
            <a:ext cx="302418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r">
              <a:lnSpc>
                <a:spcPct val="15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LESIONES MUSCULO-TENDINOSAS,</a:t>
            </a:r>
            <a:br>
              <a:rPr lang="es-PR" altLang="es-PR" sz="2500" b="0">
                <a:solidFill>
                  <a:srgbClr val="484876"/>
                </a:solidFill>
                <a:effectLst>
                  <a:outerShdw blurRad="38100" dist="38100" dir="2700000" algn="tl">
                    <a:srgbClr val="C0C0C0"/>
                  </a:outerShdw>
                </a:effectLst>
                <a:latin typeface="Arial Black" pitchFamily="34" charset="0"/>
                <a:cs typeface="Arial" charset="0"/>
              </a:rPr>
            </a:br>
            <a:r>
              <a:rPr lang="es-PR" altLang="es-PR" sz="2500" b="0">
                <a:solidFill>
                  <a:srgbClr val="484876"/>
                </a:solidFill>
                <a:effectLst>
                  <a:outerShdw blurRad="38100" dist="38100" dir="2700000" algn="tl">
                    <a:srgbClr val="C0C0C0"/>
                  </a:outerShdw>
                </a:effectLst>
                <a:latin typeface="Arial Black" pitchFamily="34" charset="0"/>
                <a:cs typeface="Arial" charset="0"/>
              </a:rPr>
              <a:t>LIGAMENTOSAS Y ARTICULARES:</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52413" y="4579938"/>
            <a:ext cx="28797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r">
              <a:lnSpc>
                <a:spcPct val="160000"/>
              </a:lnSpc>
            </a:pPr>
            <a:r>
              <a:rPr lang="es-PR" altLang="es-PR" sz="2500" b="0" i="1">
                <a:solidFill>
                  <a:srgbClr val="484876"/>
                </a:solidFill>
                <a:effectLst>
                  <a:outerShdw blurRad="38100" dist="38100" dir="2700000" algn="tl">
                    <a:srgbClr val="C0C0C0"/>
                  </a:outerShdw>
                </a:effectLst>
                <a:latin typeface="Arial Black" pitchFamily="34" charset="0"/>
                <a:cs typeface="Arial" charset="0"/>
              </a:rPr>
              <a:t>TRATAMIENTO AGUDO:</a:t>
            </a:r>
            <a:br>
              <a:rPr lang="es-PR" altLang="es-PR" sz="2500" b="0">
                <a:solidFill>
                  <a:srgbClr val="484876"/>
                </a:solidFill>
                <a:effectLst>
                  <a:outerShdw blurRad="38100" dist="38100" dir="2700000" algn="tl">
                    <a:srgbClr val="C0C0C0"/>
                  </a:outerShdw>
                </a:effectLst>
                <a:latin typeface="Arial Black" pitchFamily="34" charset="0"/>
                <a:cs typeface="Arial" charset="0"/>
              </a:rPr>
            </a:br>
            <a:r>
              <a:rPr lang="es-PR" altLang="es-PR" sz="2500" b="0" i="1">
                <a:solidFill>
                  <a:srgbClr val="484876"/>
                </a:solidFill>
                <a:effectLst>
                  <a:outerShdw blurRad="38100" dist="38100" dir="2700000" algn="tl">
                    <a:srgbClr val="C0C0C0"/>
                  </a:outerShdw>
                </a:effectLst>
                <a:latin typeface="Arial Black" pitchFamily="34" charset="0"/>
                <a:cs typeface="Arial" charset="0"/>
              </a:rPr>
              <a:t> RICE</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6455" name="Picture 7" descr="TABBLE_Injury_CLASS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0" y="836613"/>
            <a:ext cx="5138738" cy="52609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endParaRPr lang="es-PR" altLang="es-PR" sz="1200" b="0">
              <a:latin typeface="Times New Roman" pitchFamily="18" charset="0"/>
            </a:endParaRPr>
          </a:p>
        </p:txBody>
      </p:sp>
      <p:sp>
        <p:nvSpPr>
          <p:cNvPr id="3" name="Text Box 6"/>
          <p:cNvSpPr txBox="1">
            <a:spLocks noChangeArrowheads="1"/>
          </p:cNvSpPr>
          <p:nvPr/>
        </p:nvSpPr>
        <p:spPr bwMode="auto">
          <a:xfrm>
            <a:off x="179388" y="63087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Reproducido de: </a:t>
            </a:r>
            <a:r>
              <a:rPr lang="en-US" altLang="es-PR" sz="1200" i="1">
                <a:latin typeface="Times New Roman" pitchFamily="18" charset="0"/>
              </a:rPr>
              <a:t>Fundamentals of Sports Injury Management</a:t>
            </a:r>
            <a:r>
              <a:rPr lang="en-US" altLang="es-PR" sz="1200" b="0">
                <a:latin typeface="Times New Roman" pitchFamily="18" charset="0"/>
              </a:rPr>
              <a:t>. 3ra,ed.; (p. 2), por M. K. Anderson, &amp; G.P. Parr, 2011, Philadelphia: Lippincott Williams &amp; Wilkins. Copyright 2011 por Lippincott Williams &amp; Wilkins, a Wolters Kluwer business.</a:t>
            </a:r>
          </a:p>
        </p:txBody>
      </p:sp>
      <p:sp>
        <p:nvSpPr>
          <p:cNvPr id="2" name="Title 1"/>
          <p:cNvSpPr>
            <a:spLocks/>
          </p:cNvSpPr>
          <p:nvPr/>
        </p:nvSpPr>
        <p:spPr bwMode="auto">
          <a:xfrm>
            <a:off x="-36513" y="1917700"/>
            <a:ext cx="37798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r">
              <a:lnSpc>
                <a:spcPct val="13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CLASIFICACIÓN DE LAS LESIONES TISULARES:</a:t>
            </a:r>
            <a:endParaRPr lang="es-PR" altLang="es-PR" sz="2600" b="0" i="1">
              <a:solidFill>
                <a:srgbClr val="484876"/>
              </a:solidFill>
              <a:effectLst>
                <a:outerShdw blurRad="38100" dist="38100" dir="2700000" algn="tl">
                  <a:srgbClr val="C0C0C0"/>
                </a:outerShdw>
              </a:effectLst>
              <a:latin typeface="Arial Black" pitchFamily="34" charset="0"/>
              <a:cs typeface="Arial" charset="0"/>
            </a:endParaRPr>
          </a:p>
        </p:txBody>
      </p:sp>
      <p:sp>
        <p:nvSpPr>
          <p:cNvPr id="4" name="Title 1"/>
          <p:cNvSpPr>
            <a:spLocks/>
          </p:cNvSpPr>
          <p:nvPr/>
        </p:nvSpPr>
        <p:spPr bwMode="auto">
          <a:xfrm>
            <a:off x="-36513" y="3717925"/>
            <a:ext cx="37798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r">
              <a:lnSpc>
                <a:spcPct val="130000"/>
              </a:lnSpc>
            </a:pPr>
            <a:r>
              <a:rPr lang="es-PR" altLang="es-PR" sz="2600" b="0" i="1">
                <a:solidFill>
                  <a:srgbClr val="484876"/>
                </a:solidFill>
                <a:effectLst>
                  <a:outerShdw blurRad="38100" dist="38100" dir="2700000" algn="tl">
                    <a:srgbClr val="C0C0C0"/>
                  </a:outerShdw>
                </a:effectLst>
                <a:latin typeface="Arial Black" pitchFamily="34" charset="0"/>
                <a:cs typeface="Arial" charset="0"/>
              </a:rPr>
              <a:t>EJEMPLOS DE ESTRUCTURAS ANATÓMICAS</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1927" name="Picture 7" descr="TraumaD_PRIC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2408238"/>
            <a:ext cx="8497887" cy="4044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0" y="692150"/>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700" b="0">
                <a:solidFill>
                  <a:srgbClr val="484876"/>
                </a:solidFill>
                <a:effectLst>
                  <a:outerShdw blurRad="38100" dist="38100" dir="2700000" algn="tl">
                    <a:srgbClr val="C0C0C0"/>
                  </a:outerShdw>
                </a:effectLst>
                <a:latin typeface="Arial Black" pitchFamily="34" charset="0"/>
                <a:cs typeface="Arial" charset="0"/>
              </a:rPr>
              <a:t>LESIONES MUSCULO-TENDINOSAS,</a:t>
            </a:r>
            <a:br>
              <a:rPr lang="es-PR" altLang="es-PR" sz="2700" b="0">
                <a:solidFill>
                  <a:srgbClr val="484876"/>
                </a:solidFill>
                <a:effectLst>
                  <a:outerShdw blurRad="38100" dist="38100" dir="2700000" algn="tl">
                    <a:srgbClr val="C0C0C0"/>
                  </a:outerShdw>
                </a:effectLst>
                <a:latin typeface="Arial Black" pitchFamily="34" charset="0"/>
                <a:cs typeface="Arial" charset="0"/>
              </a:rPr>
            </a:br>
            <a:r>
              <a:rPr lang="es-PR" altLang="es-PR" sz="2700" b="0">
                <a:solidFill>
                  <a:srgbClr val="484876"/>
                </a:solidFill>
                <a:effectLst>
                  <a:outerShdw blurRad="38100" dist="38100" dir="2700000" algn="tl">
                    <a:srgbClr val="C0C0C0"/>
                  </a:outerShdw>
                </a:effectLst>
                <a:latin typeface="Arial Black" pitchFamily="34" charset="0"/>
                <a:cs typeface="Arial" charset="0"/>
              </a:rPr>
              <a:t>LIGAMENTOSAS Y ARTICULARES:</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001929" name="Picture 9" descr="CURV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557338"/>
            <a:ext cx="7704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755650" y="1773238"/>
            <a:ext cx="74898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200" b="0">
                <a:solidFill>
                  <a:srgbClr val="484876"/>
                </a:solidFill>
                <a:effectLst>
                  <a:outerShdw blurRad="38100" dist="38100" dir="2700000" algn="tl">
                    <a:srgbClr val="C0C0C0"/>
                  </a:outerShdw>
                </a:effectLst>
                <a:latin typeface="Arial Black" pitchFamily="34" charset="0"/>
                <a:cs typeface="Arial" charset="0"/>
              </a:rPr>
              <a:t>TRATAMIENTO AGUDO:</a:t>
            </a:r>
            <a:r>
              <a:rPr lang="es-PR" altLang="es-PR" sz="3200" b="0" i="1">
                <a:solidFill>
                  <a:srgbClr val="484876"/>
                </a:solidFill>
                <a:effectLst>
                  <a:outerShdw blurRad="38100" dist="38100" dir="2700000" algn="tl">
                    <a:srgbClr val="C0C0C0"/>
                  </a:outerShdw>
                </a:effectLst>
                <a:latin typeface="Arial Black" pitchFamily="34" charset="0"/>
                <a:cs typeface="Arial" charset="0"/>
              </a:rPr>
              <a:t> RICE</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87338" y="3357563"/>
            <a:ext cx="83883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900">
                <a:solidFill>
                  <a:srgbClr val="484876"/>
                </a:solidFill>
                <a:effectLst>
                  <a:outerShdw blurRad="38100" dist="38100" dir="2700000" algn="tl">
                    <a:srgbClr val="C0C0C0"/>
                  </a:outerShdw>
                </a:effectLst>
                <a:latin typeface="Arial" charset="0"/>
                <a:cs typeface="Arial" charset="0"/>
              </a:rPr>
              <a:t>Líquido Claro/Incoloro, Inodoro y sin Sabor, Compuesto de dos partes de Hidrógeno y una parte de Oxígeno (H</a:t>
            </a:r>
            <a:r>
              <a:rPr lang="es-PR" altLang="es-PR" sz="2900" baseline="-25000">
                <a:solidFill>
                  <a:srgbClr val="484876"/>
                </a:solidFill>
                <a:effectLst>
                  <a:outerShdw blurRad="38100" dist="38100" dir="2700000" algn="tl">
                    <a:srgbClr val="C0C0C0"/>
                  </a:outerShdw>
                </a:effectLst>
                <a:latin typeface="Arial" charset="0"/>
                <a:cs typeface="Arial" charset="0"/>
              </a:rPr>
              <a:t>2</a:t>
            </a:r>
            <a:r>
              <a:rPr lang="es-PR" altLang="es-PR" sz="2900">
                <a:solidFill>
                  <a:srgbClr val="484876"/>
                </a:solidFill>
                <a:effectLst>
                  <a:outerShdw blurRad="38100" dist="38100" dir="2700000" algn="tl">
                    <a:srgbClr val="C0C0C0"/>
                  </a:outerShdw>
                </a:effectLst>
                <a:latin typeface="Arial" charset="0"/>
                <a:cs typeface="Arial" charset="0"/>
              </a:rPr>
              <a:t>O), Presente en todas las Células/Tejidos Orgánicos y Esencial para la Realización de las Funciones Vitales</a:t>
            </a:r>
          </a:p>
        </p:txBody>
      </p:sp>
      <p:sp>
        <p:nvSpPr>
          <p:cNvPr id="3" name="Title 1"/>
          <p:cNvSpPr>
            <a:spLocks/>
          </p:cNvSpPr>
          <p:nvPr/>
        </p:nvSpPr>
        <p:spPr bwMode="auto">
          <a:xfrm>
            <a:off x="539750" y="1081088"/>
            <a:ext cx="79930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a:solidFill>
                  <a:srgbClr val="484876"/>
                </a:solidFill>
                <a:effectLst>
                  <a:outerShdw blurRad="38100" dist="38100" dir="2700000" algn="tl">
                    <a:srgbClr val="C0C0C0"/>
                  </a:outerShdw>
                </a:effectLst>
                <a:latin typeface="Arial Black" pitchFamily="34" charset="0"/>
                <a:cs typeface="Arial" charset="0"/>
              </a:rPr>
              <a:t>LÍQUIDOS Y ELECTROLÍTOS:</a:t>
            </a:r>
            <a:r>
              <a:rPr lang="es-PR" altLang="es-PR" sz="2400" b="0">
                <a:solidFill>
                  <a:srgbClr val="484876"/>
                </a:solidFill>
                <a:effectLst>
                  <a:outerShdw blurRad="38100" dist="38100" dir="2700000" algn="tl">
                    <a:srgbClr val="C0C0C0"/>
                  </a:outerShdw>
                </a:effectLst>
                <a:latin typeface="Arial Black" pitchFamily="34" charset="0"/>
                <a:cs typeface="Arial" charset="0"/>
              </a:rPr>
              <a:t> </a:t>
            </a:r>
            <a:br>
              <a:rPr lang="es-PR" altLang="es-PR" sz="3200" b="0" i="1">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 EL AGUA *</a:t>
            </a:r>
            <a:endParaRPr lang="es-PR" altLang="es-PR" sz="35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1827844" name="Picture 4"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2278063"/>
            <a:ext cx="712946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1331913" y="2376488"/>
            <a:ext cx="633571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 Concepto</a:t>
            </a:r>
          </a:p>
        </p:txBody>
      </p:sp>
    </p:spTree>
    <p:custDataLst>
      <p:tags r:id="rId1"/>
    </p:custDataLst>
  </p:cSld>
  <p:clrMapOvr>
    <a:masterClrMapping/>
  </p:clrMapOvr>
  <p:transition spd="slow">
    <p:wipe dir="u"/>
    <p:sndAc>
      <p:stSnd>
        <p:snd r:embed="rId4" name="whoosh.wav"/>
      </p:stSnd>
    </p:sndAc>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BIOENERGÉTICA: </a:t>
            </a:r>
            <a:r>
              <a:rPr lang="es-PR" altLang="es-PR" sz="3000" b="0" i="1">
                <a:solidFill>
                  <a:srgbClr val="484876"/>
                </a:solidFill>
                <a:effectLst>
                  <a:outerShdw blurRad="38100" dist="38100" dir="2700000" algn="tl">
                    <a:srgbClr val="C0C0C0"/>
                  </a:outerShdw>
                </a:effectLst>
                <a:latin typeface="Arial Black" pitchFamily="34" charset="0"/>
                <a:cs typeface="Arial" charset="0"/>
              </a:rPr>
              <a:t>CONCEPTOS BÁSICOS</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b="0" i="1">
                <a:solidFill>
                  <a:srgbClr val="484876"/>
                </a:solidFill>
                <a:effectLst>
                  <a:outerShdw blurRad="38100" dist="38100" dir="2700000" algn="tl">
                    <a:srgbClr val="C0C0C0"/>
                  </a:outerShdw>
                </a:effectLst>
                <a:latin typeface="Arial Black" pitchFamily="34" charset="0"/>
                <a:cs typeface="Arial" charset="0"/>
              </a:rPr>
              <a:t>* Energía*</a:t>
            </a:r>
          </a:p>
        </p:txBody>
      </p:sp>
      <p:pic>
        <p:nvPicPr>
          <p:cNvPr id="1048712" name="Picture 136"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2278063"/>
            <a:ext cx="712946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1331913" y="2376488"/>
            <a:ext cx="633571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500" b="0" i="1">
                <a:solidFill>
                  <a:srgbClr val="484876"/>
                </a:solidFill>
                <a:effectLst>
                  <a:outerShdw blurRad="38100" dist="38100" dir="2700000" algn="tl">
                    <a:srgbClr val="C0C0C0"/>
                  </a:outerShdw>
                </a:effectLst>
                <a:latin typeface="Arial Black" pitchFamily="34" charset="0"/>
                <a:cs typeface="Arial" charset="0"/>
              </a:rPr>
              <a:t> Definición</a:t>
            </a:r>
          </a:p>
        </p:txBody>
      </p:sp>
      <p:sp>
        <p:nvSpPr>
          <p:cNvPr id="4" name="Title 1"/>
          <p:cNvSpPr>
            <a:spLocks/>
          </p:cNvSpPr>
          <p:nvPr/>
        </p:nvSpPr>
        <p:spPr bwMode="auto">
          <a:xfrm>
            <a:off x="287338" y="3357563"/>
            <a:ext cx="83883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5500">
                <a:solidFill>
                  <a:srgbClr val="484876"/>
                </a:solidFill>
                <a:effectLst>
                  <a:outerShdw blurRad="38100" dist="38100" dir="2700000" algn="tl">
                    <a:srgbClr val="C0C0C0"/>
                  </a:outerShdw>
                </a:effectLst>
                <a:latin typeface="Arial" charset="0"/>
                <a:cs typeface="Arial" charset="0"/>
              </a:rPr>
              <a:t>La Capacidad</a:t>
            </a:r>
            <a:br>
              <a:rPr lang="es-PR" altLang="es-PR" sz="5500">
                <a:solidFill>
                  <a:srgbClr val="484876"/>
                </a:solidFill>
                <a:effectLst>
                  <a:outerShdw blurRad="38100" dist="38100" dir="2700000" algn="tl">
                    <a:srgbClr val="C0C0C0"/>
                  </a:outerShdw>
                </a:effectLst>
                <a:latin typeface="Arial" charset="0"/>
                <a:cs typeface="Arial" charset="0"/>
              </a:rPr>
            </a:br>
            <a:r>
              <a:rPr lang="es-PR" altLang="es-PR" sz="5500">
                <a:solidFill>
                  <a:srgbClr val="484876"/>
                </a:solidFill>
                <a:effectLst>
                  <a:outerShdw blurRad="38100" dist="38100" dir="2700000" algn="tl">
                    <a:srgbClr val="C0C0C0"/>
                  </a:outerShdw>
                </a:effectLst>
                <a:latin typeface="Arial" charset="0"/>
                <a:cs typeface="Arial" charset="0"/>
              </a:rPr>
              <a:t>para</a:t>
            </a:r>
            <a:br>
              <a:rPr lang="es-PR" altLang="es-PR" sz="5500">
                <a:solidFill>
                  <a:srgbClr val="484876"/>
                </a:solidFill>
                <a:effectLst>
                  <a:outerShdw blurRad="38100" dist="38100" dir="2700000" algn="tl">
                    <a:srgbClr val="C0C0C0"/>
                  </a:outerShdw>
                </a:effectLst>
                <a:latin typeface="Arial" charset="0"/>
                <a:cs typeface="Arial" charset="0"/>
              </a:rPr>
            </a:br>
            <a:r>
              <a:rPr lang="es-PR" altLang="es-PR" sz="5500">
                <a:solidFill>
                  <a:srgbClr val="484876"/>
                </a:solidFill>
                <a:effectLst>
                  <a:outerShdw blurRad="38100" dist="38100" dir="2700000" algn="tl">
                    <a:srgbClr val="C0C0C0"/>
                  </a:outerShdw>
                </a:effectLst>
                <a:latin typeface="Arial" charset="0"/>
                <a:cs typeface="Arial" charset="0"/>
              </a:rPr>
              <a:t>Desempeñar Trabajo</a:t>
            </a:r>
          </a:p>
        </p:txBody>
      </p:sp>
    </p:spTree>
    <p:custDataLst>
      <p:tags r:id="rId1"/>
    </p:custDataLst>
  </p:cSld>
  <p:clrMapOvr>
    <a:masterClrMapping/>
  </p:clrMapOvr>
  <p:transition spd="slow">
    <p:wipe dir="u"/>
    <p:sndAc>
      <p:stSnd>
        <p:snd r:embed="rId4" name="whoosh.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3594" y="1905504"/>
            <a:ext cx="2614668" cy="1740684"/>
          </a:xfrm>
          <a:prstGeom prst="rect">
            <a:avLst/>
          </a:prstGeom>
        </p:spPr>
      </p:pic>
      <p:sp>
        <p:nvSpPr>
          <p:cNvPr id="66" name="Title 1"/>
          <p:cNvSpPr>
            <a:spLocks/>
          </p:cNvSpPr>
          <p:nvPr/>
        </p:nvSpPr>
        <p:spPr bwMode="auto">
          <a:xfrm>
            <a:off x="1998591" y="779443"/>
            <a:ext cx="709228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1800" b="0" dirty="0">
                <a:solidFill>
                  <a:srgbClr val="484876"/>
                </a:solidFill>
                <a:effectLst>
                  <a:outerShdw blurRad="38100" dist="38100" dir="2700000" algn="tl">
                    <a:srgbClr val="C0C0C0"/>
                  </a:outerShdw>
                </a:effectLst>
                <a:latin typeface="Arial Black" pitchFamily="34" charset="0"/>
                <a:cs typeface="Arial" charset="0"/>
              </a:rPr>
              <a:t>PRUEBAS DE APTITUD FÍSICA – De Fácil Administra:</a:t>
            </a:r>
            <a:br>
              <a:rPr lang="es-PR" altLang="es-PR" sz="1800" b="0" dirty="0">
                <a:solidFill>
                  <a:srgbClr val="484876"/>
                </a:solidFill>
                <a:effectLst>
                  <a:outerShdw blurRad="38100" dist="38100" dir="2700000" algn="tl">
                    <a:srgbClr val="C0C0C0"/>
                  </a:outerShdw>
                </a:effectLst>
                <a:latin typeface="Arial Black" pitchFamily="34" charset="0"/>
                <a:cs typeface="Arial" charset="0"/>
              </a:rPr>
            </a:br>
            <a:r>
              <a:rPr lang="es-PR" altLang="es-PR" sz="1800" dirty="0">
                <a:solidFill>
                  <a:srgbClr val="484876"/>
                </a:solidFill>
                <a:effectLst>
                  <a:outerShdw blurRad="38100" dist="38100" dir="2700000" algn="tl">
                    <a:srgbClr val="C0C0C0"/>
                  </a:outerShdw>
                </a:effectLst>
                <a:latin typeface="Arial Black" pitchFamily="34" charset="0"/>
                <a:cs typeface="Arial" charset="0"/>
              </a:rPr>
              <a:t>EVALUACIONES DE CAMPO:</a:t>
            </a:r>
            <a:endParaRPr lang="es-PR" altLang="es-PR" sz="18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476673"/>
            <a:ext cx="1782568" cy="1782568"/>
          </a:xfrm>
          <a:prstGeom prst="rect">
            <a:avLst/>
          </a:prstGeom>
          <a:effectLst>
            <a:softEdge rad="127000"/>
          </a:effectLst>
        </p:spPr>
      </p:pic>
      <p:sp>
        <p:nvSpPr>
          <p:cNvPr id="68" name="Text Box 2"/>
          <p:cNvSpPr txBox="1">
            <a:spLocks noChangeArrowheads="1"/>
          </p:cNvSpPr>
          <p:nvPr/>
        </p:nvSpPr>
        <p:spPr bwMode="auto">
          <a:xfrm>
            <a:off x="644560" y="2924944"/>
            <a:ext cx="36982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Objetivo de la evaluación</a:t>
            </a:r>
          </a:p>
        </p:txBody>
      </p:sp>
      <p:pic>
        <p:nvPicPr>
          <p:cNvPr id="69"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2951444"/>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644560" y="3284984"/>
            <a:ext cx="36982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Grupo de edades indicadas</a:t>
            </a:r>
          </a:p>
        </p:txBody>
      </p:sp>
      <p:pic>
        <p:nvPicPr>
          <p:cNvPr id="71"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311484"/>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72" name="Text Box 2"/>
          <p:cNvSpPr txBox="1">
            <a:spLocks noChangeArrowheads="1"/>
          </p:cNvSpPr>
          <p:nvPr/>
        </p:nvSpPr>
        <p:spPr bwMode="auto">
          <a:xfrm>
            <a:off x="644559" y="3663608"/>
            <a:ext cx="68393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Autenticidad científica:</a:t>
            </a:r>
          </a:p>
        </p:txBody>
      </p:sp>
      <p:pic>
        <p:nvPicPr>
          <p:cNvPr id="73"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690108"/>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74" name="Text Box 2"/>
          <p:cNvSpPr txBox="1">
            <a:spLocks noChangeArrowheads="1"/>
          </p:cNvSpPr>
          <p:nvPr/>
        </p:nvSpPr>
        <p:spPr bwMode="auto">
          <a:xfrm>
            <a:off x="644560" y="4437112"/>
            <a:ext cx="74426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Área/instalación física necesaria para la prueba</a:t>
            </a:r>
          </a:p>
        </p:txBody>
      </p:sp>
      <p:pic>
        <p:nvPicPr>
          <p:cNvPr id="75"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463612"/>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76" name="Text Box 2"/>
          <p:cNvSpPr txBox="1">
            <a:spLocks noChangeArrowheads="1"/>
          </p:cNvSpPr>
          <p:nvPr/>
        </p:nvSpPr>
        <p:spPr bwMode="auto">
          <a:xfrm>
            <a:off x="644560" y="4806444"/>
            <a:ext cx="39142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Procedimientos/instrucciones:</a:t>
            </a:r>
          </a:p>
        </p:txBody>
      </p:sp>
      <p:pic>
        <p:nvPicPr>
          <p:cNvPr id="77"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832944"/>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78" name="Text Box 2"/>
          <p:cNvSpPr txBox="1">
            <a:spLocks noChangeArrowheads="1"/>
          </p:cNvSpPr>
          <p:nvPr/>
        </p:nvSpPr>
        <p:spPr bwMode="auto">
          <a:xfrm>
            <a:off x="644560" y="5157192"/>
            <a:ext cx="75866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Metodología del registro:</a:t>
            </a:r>
          </a:p>
        </p:txBody>
      </p:sp>
      <p:pic>
        <p:nvPicPr>
          <p:cNvPr id="79"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5183692"/>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2"/>
          <p:cNvSpPr txBox="1">
            <a:spLocks noChangeArrowheads="1"/>
          </p:cNvSpPr>
          <p:nvPr/>
        </p:nvSpPr>
        <p:spPr bwMode="auto">
          <a:xfrm>
            <a:off x="644560" y="5498648"/>
            <a:ext cx="36982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Normas o estándares:</a:t>
            </a:r>
          </a:p>
        </p:txBody>
      </p:sp>
      <p:pic>
        <p:nvPicPr>
          <p:cNvPr id="81"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5525148"/>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82" name="Text Box 2"/>
          <p:cNvSpPr txBox="1">
            <a:spLocks noChangeArrowheads="1"/>
          </p:cNvSpPr>
          <p:nvPr/>
        </p:nvSpPr>
        <p:spPr bwMode="auto">
          <a:xfrm>
            <a:off x="644560" y="5877272"/>
            <a:ext cx="44903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Análisis de los resultados</a:t>
            </a:r>
          </a:p>
        </p:txBody>
      </p:sp>
      <p:pic>
        <p:nvPicPr>
          <p:cNvPr id="83"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5903772"/>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84" name="Text Box 2"/>
          <p:cNvSpPr txBox="1">
            <a:spLocks noChangeArrowheads="1"/>
          </p:cNvSpPr>
          <p:nvPr/>
        </p:nvSpPr>
        <p:spPr bwMode="auto">
          <a:xfrm>
            <a:off x="644560" y="6237312"/>
            <a:ext cx="36982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Comentarios</a:t>
            </a:r>
          </a:p>
        </p:txBody>
      </p:sp>
      <p:pic>
        <p:nvPicPr>
          <p:cNvPr id="85"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6263812"/>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86" name="Text Box 2"/>
          <p:cNvSpPr txBox="1">
            <a:spLocks noChangeArrowheads="1"/>
          </p:cNvSpPr>
          <p:nvPr/>
        </p:nvSpPr>
        <p:spPr bwMode="auto">
          <a:xfrm>
            <a:off x="644560" y="2204864"/>
            <a:ext cx="36982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Nombre de la prueba</a:t>
            </a:r>
          </a:p>
        </p:txBody>
      </p:sp>
      <p:pic>
        <p:nvPicPr>
          <p:cNvPr id="87"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2231364"/>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88" name="Text Box 47"/>
          <p:cNvSpPr txBox="1">
            <a:spLocks noChangeArrowheads="1"/>
          </p:cNvSpPr>
          <p:nvPr/>
        </p:nvSpPr>
        <p:spPr bwMode="auto">
          <a:xfrm>
            <a:off x="3524879" y="3663608"/>
            <a:ext cx="40583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000" b="1" i="1" dirty="0" err="1">
                <a:solidFill>
                  <a:srgbClr val="484876"/>
                </a:solidFill>
                <a:effectLst>
                  <a:outerShdw blurRad="38100" dist="38100" dir="2700000" algn="tl">
                    <a:srgbClr val="C0C0C0"/>
                  </a:outerShdw>
                </a:effectLst>
                <a:latin typeface="Calibri" pitchFamily="34" charset="0"/>
              </a:rPr>
              <a:t>Validez</a:t>
            </a:r>
            <a:r>
              <a:rPr lang="en-US" altLang="es-PR" sz="2000" b="1" i="1" dirty="0">
                <a:solidFill>
                  <a:srgbClr val="484876"/>
                </a:solidFill>
                <a:effectLst>
                  <a:outerShdw blurRad="38100" dist="38100" dir="2700000" algn="tl">
                    <a:srgbClr val="C0C0C0"/>
                  </a:outerShdw>
                </a:effectLst>
                <a:latin typeface="Calibri" pitchFamily="34" charset="0"/>
              </a:rPr>
              <a:t>, </a:t>
            </a:r>
            <a:r>
              <a:rPr lang="en-US" altLang="es-PR" sz="2000" b="1" i="1" dirty="0" err="1">
                <a:solidFill>
                  <a:srgbClr val="484876"/>
                </a:solidFill>
                <a:effectLst>
                  <a:outerShdw blurRad="38100" dist="38100" dir="2700000" algn="tl">
                    <a:srgbClr val="C0C0C0"/>
                  </a:outerShdw>
                </a:effectLst>
                <a:latin typeface="Calibri" pitchFamily="34" charset="0"/>
              </a:rPr>
              <a:t>Confiabilidad</a:t>
            </a:r>
            <a:r>
              <a:rPr lang="en-US" altLang="es-PR" sz="2000" b="1" i="1" dirty="0">
                <a:solidFill>
                  <a:srgbClr val="484876"/>
                </a:solidFill>
                <a:effectLst>
                  <a:outerShdw blurRad="38100" dist="38100" dir="2700000" algn="tl">
                    <a:srgbClr val="C0C0C0"/>
                  </a:outerShdw>
                </a:effectLst>
                <a:latin typeface="Calibri" pitchFamily="34" charset="0"/>
              </a:rPr>
              <a:t> y </a:t>
            </a:r>
            <a:r>
              <a:rPr lang="en-US" altLang="es-PR" sz="2000" b="1" i="1" dirty="0" err="1">
                <a:solidFill>
                  <a:srgbClr val="484876"/>
                </a:solidFill>
                <a:effectLst>
                  <a:outerShdw blurRad="38100" dist="38100" dir="2700000" algn="tl">
                    <a:srgbClr val="C0C0C0"/>
                  </a:outerShdw>
                </a:effectLst>
                <a:latin typeface="Calibri" pitchFamily="34" charset="0"/>
              </a:rPr>
              <a:t>Objetividad</a:t>
            </a:r>
            <a:endParaRPr lang="en-US" altLang="es-PR" sz="2000" b="1" i="1" dirty="0">
              <a:solidFill>
                <a:srgbClr val="484876"/>
              </a:solidFill>
              <a:latin typeface="Arial Black" pitchFamily="34" charset="0"/>
            </a:endParaRPr>
          </a:p>
        </p:txBody>
      </p:sp>
      <p:sp>
        <p:nvSpPr>
          <p:cNvPr id="89" name="Text Box 47"/>
          <p:cNvSpPr txBox="1">
            <a:spLocks noChangeArrowheads="1"/>
          </p:cNvSpPr>
          <p:nvPr/>
        </p:nvSpPr>
        <p:spPr bwMode="auto">
          <a:xfrm>
            <a:off x="4460983" y="4797152"/>
            <a:ext cx="40583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000" b="1" i="1" dirty="0" err="1">
                <a:solidFill>
                  <a:srgbClr val="484876"/>
                </a:solidFill>
                <a:effectLst>
                  <a:outerShdw blurRad="38100" dist="38100" dir="2700000" algn="tl">
                    <a:srgbClr val="C0C0C0"/>
                  </a:outerShdw>
                </a:effectLst>
                <a:latin typeface="Calibri" pitchFamily="34" charset="0"/>
              </a:rPr>
              <a:t>Administración</a:t>
            </a:r>
            <a:r>
              <a:rPr lang="en-US" altLang="es-PR" sz="2000" b="1" i="1" dirty="0">
                <a:solidFill>
                  <a:srgbClr val="484876"/>
                </a:solidFill>
                <a:effectLst>
                  <a:outerShdw blurRad="38100" dist="38100" dir="2700000" algn="tl">
                    <a:srgbClr val="C0C0C0"/>
                  </a:outerShdw>
                </a:effectLst>
                <a:latin typeface="Calibri" pitchFamily="34" charset="0"/>
              </a:rPr>
              <a:t> e </a:t>
            </a:r>
            <a:r>
              <a:rPr lang="en-US" altLang="es-PR" sz="2000" b="1" i="1" dirty="0" err="1">
                <a:solidFill>
                  <a:srgbClr val="484876"/>
                </a:solidFill>
                <a:effectLst>
                  <a:outerShdw blurRad="38100" dist="38100" dir="2700000" algn="tl">
                    <a:srgbClr val="C0C0C0"/>
                  </a:outerShdw>
                </a:effectLst>
                <a:latin typeface="Calibri" pitchFamily="34" charset="0"/>
              </a:rPr>
              <a:t>instrucciones</a:t>
            </a:r>
            <a:endParaRPr lang="en-US" altLang="es-PR" sz="2000" b="1" i="1" dirty="0">
              <a:solidFill>
                <a:srgbClr val="484876"/>
              </a:solidFill>
              <a:latin typeface="Arial Black" pitchFamily="34" charset="0"/>
            </a:endParaRPr>
          </a:p>
        </p:txBody>
      </p:sp>
      <p:sp>
        <p:nvSpPr>
          <p:cNvPr id="90" name="Text Box 47"/>
          <p:cNvSpPr txBox="1">
            <a:spLocks noChangeArrowheads="1"/>
          </p:cNvSpPr>
          <p:nvPr/>
        </p:nvSpPr>
        <p:spPr bwMode="auto">
          <a:xfrm>
            <a:off x="3766756" y="5147900"/>
            <a:ext cx="40583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000" b="1" i="1" dirty="0" err="1">
                <a:solidFill>
                  <a:srgbClr val="484876"/>
                </a:solidFill>
                <a:effectLst>
                  <a:outerShdw blurRad="38100" dist="38100" dir="2700000" algn="tl">
                    <a:srgbClr val="C0C0C0"/>
                  </a:outerShdw>
                </a:effectLst>
                <a:latin typeface="Calibri" pitchFamily="34" charset="0"/>
              </a:rPr>
              <a:t>Puntuaciones</a:t>
            </a:r>
            <a:endParaRPr lang="en-US" altLang="es-PR" sz="2000" b="1" i="1" dirty="0">
              <a:solidFill>
                <a:srgbClr val="484876"/>
              </a:solidFill>
              <a:latin typeface="Arial Black" pitchFamily="34" charset="0"/>
            </a:endParaRPr>
          </a:p>
        </p:txBody>
      </p:sp>
      <p:sp>
        <p:nvSpPr>
          <p:cNvPr id="91" name="Text Box 47"/>
          <p:cNvSpPr txBox="1">
            <a:spLocks noChangeArrowheads="1"/>
          </p:cNvSpPr>
          <p:nvPr/>
        </p:nvSpPr>
        <p:spPr bwMode="auto">
          <a:xfrm>
            <a:off x="3884919" y="5877272"/>
            <a:ext cx="40583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000" b="1" i="1" dirty="0" err="1">
                <a:solidFill>
                  <a:srgbClr val="484876"/>
                </a:solidFill>
                <a:effectLst>
                  <a:outerShdw blurRad="38100" dist="38100" dir="2700000" algn="tl">
                    <a:srgbClr val="C0C0C0"/>
                  </a:outerShdw>
                </a:effectLst>
                <a:latin typeface="Calibri" pitchFamily="34" charset="0"/>
              </a:rPr>
              <a:t>Estadísticas</a:t>
            </a:r>
            <a:r>
              <a:rPr lang="en-US" altLang="es-PR" sz="2000" b="1" i="1" dirty="0">
                <a:solidFill>
                  <a:srgbClr val="484876"/>
                </a:solidFill>
                <a:effectLst>
                  <a:outerShdw blurRad="38100" dist="38100" dir="2700000" algn="tl">
                    <a:srgbClr val="C0C0C0"/>
                  </a:outerShdw>
                </a:effectLst>
                <a:latin typeface="Calibri" pitchFamily="34" charset="0"/>
              </a:rPr>
              <a:t> </a:t>
            </a:r>
            <a:r>
              <a:rPr lang="en-US" altLang="es-PR" sz="2000" b="1" i="1" dirty="0" err="1">
                <a:solidFill>
                  <a:srgbClr val="484876"/>
                </a:solidFill>
                <a:effectLst>
                  <a:outerShdw blurRad="38100" dist="38100" dir="2700000" algn="tl">
                    <a:srgbClr val="C0C0C0"/>
                  </a:outerShdw>
                </a:effectLst>
                <a:latin typeface="Calibri" pitchFamily="34" charset="0"/>
              </a:rPr>
              <a:t>pertinentes</a:t>
            </a:r>
            <a:endParaRPr lang="en-US" altLang="es-PR" sz="2000" b="1" i="1" dirty="0">
              <a:solidFill>
                <a:srgbClr val="484876"/>
              </a:solidFill>
              <a:latin typeface="Arial Black" pitchFamily="34" charset="0"/>
            </a:endParaRPr>
          </a:p>
        </p:txBody>
      </p:sp>
      <p:sp>
        <p:nvSpPr>
          <p:cNvPr id="92" name="Text Box 47"/>
          <p:cNvSpPr txBox="1">
            <a:spLocks noChangeArrowheads="1"/>
          </p:cNvSpPr>
          <p:nvPr/>
        </p:nvSpPr>
        <p:spPr bwMode="auto">
          <a:xfrm>
            <a:off x="3380863" y="5517232"/>
            <a:ext cx="50664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000" b="1" i="1" dirty="0" err="1">
                <a:solidFill>
                  <a:srgbClr val="484876"/>
                </a:solidFill>
                <a:effectLst>
                  <a:outerShdw blurRad="38100" dist="38100" dir="2700000" algn="tl">
                    <a:srgbClr val="C0C0C0"/>
                  </a:outerShdw>
                </a:effectLst>
                <a:latin typeface="Calibri" pitchFamily="34" charset="0"/>
              </a:rPr>
              <a:t>Criterio</a:t>
            </a:r>
            <a:r>
              <a:rPr lang="en-US" altLang="es-PR" sz="2000" b="1" i="1" dirty="0">
                <a:solidFill>
                  <a:srgbClr val="484876"/>
                </a:solidFill>
                <a:effectLst>
                  <a:outerShdw blurRad="38100" dist="38100" dir="2700000" algn="tl">
                    <a:srgbClr val="C0C0C0"/>
                  </a:outerShdw>
                </a:effectLst>
                <a:latin typeface="Calibri" pitchFamily="34" charset="0"/>
              </a:rPr>
              <a:t> de </a:t>
            </a:r>
            <a:r>
              <a:rPr lang="en-US" altLang="es-PR" sz="2000" b="1" i="1" dirty="0" err="1">
                <a:solidFill>
                  <a:srgbClr val="484876"/>
                </a:solidFill>
                <a:effectLst>
                  <a:outerShdw blurRad="38100" dist="38100" dir="2700000" algn="tl">
                    <a:srgbClr val="C0C0C0"/>
                  </a:outerShdw>
                </a:effectLst>
                <a:latin typeface="Calibri" pitchFamily="34" charset="0"/>
              </a:rPr>
              <a:t>referencia</a:t>
            </a:r>
            <a:r>
              <a:rPr lang="en-US" altLang="es-PR" sz="2000" b="1" i="1" dirty="0">
                <a:solidFill>
                  <a:srgbClr val="484876"/>
                </a:solidFill>
                <a:effectLst>
                  <a:outerShdw blurRad="38100" dist="38100" dir="2700000" algn="tl">
                    <a:srgbClr val="C0C0C0"/>
                  </a:outerShdw>
                </a:effectLst>
                <a:latin typeface="Calibri" pitchFamily="34" charset="0"/>
              </a:rPr>
              <a:t> </a:t>
            </a:r>
            <a:r>
              <a:rPr lang="en-US" altLang="es-PR" sz="2000" b="1" i="1" dirty="0" err="1">
                <a:solidFill>
                  <a:srgbClr val="484876"/>
                </a:solidFill>
                <a:effectLst>
                  <a:outerShdw blurRad="38100" dist="38100" dir="2700000" algn="tl">
                    <a:srgbClr val="C0C0C0"/>
                  </a:outerShdw>
                </a:effectLst>
                <a:latin typeface="Calibri" pitchFamily="34" charset="0"/>
              </a:rPr>
              <a:t>comparativo</a:t>
            </a:r>
            <a:endParaRPr lang="en-US" altLang="es-PR" sz="2000" b="1" i="1" dirty="0">
              <a:solidFill>
                <a:srgbClr val="484876"/>
              </a:solidFill>
              <a:latin typeface="Arial Black" pitchFamily="34" charset="0"/>
            </a:endParaRPr>
          </a:p>
        </p:txBody>
      </p:sp>
      <p:sp>
        <p:nvSpPr>
          <p:cNvPr id="93" name="Text Box 2"/>
          <p:cNvSpPr txBox="1">
            <a:spLocks noChangeArrowheads="1"/>
          </p:cNvSpPr>
          <p:nvPr/>
        </p:nvSpPr>
        <p:spPr bwMode="auto">
          <a:xfrm>
            <a:off x="644560" y="2564904"/>
            <a:ext cx="36982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Descripción</a:t>
            </a:r>
          </a:p>
        </p:txBody>
      </p:sp>
      <p:pic>
        <p:nvPicPr>
          <p:cNvPr id="94"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2591404"/>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95" name="Text Box 2"/>
          <p:cNvSpPr txBox="1">
            <a:spLocks noChangeArrowheads="1"/>
          </p:cNvSpPr>
          <p:nvPr/>
        </p:nvSpPr>
        <p:spPr bwMode="auto">
          <a:xfrm>
            <a:off x="644560" y="4067780"/>
            <a:ext cx="4850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000" b="1" dirty="0">
                <a:latin typeface="Arial" panose="020B0604020202020204" pitchFamily="34" charset="0"/>
                <a:cs typeface="Arial" panose="020B0604020202020204" pitchFamily="34" charset="0"/>
              </a:rPr>
              <a:t>Equipo y materiales</a:t>
            </a:r>
          </a:p>
        </p:txBody>
      </p:sp>
      <p:pic>
        <p:nvPicPr>
          <p:cNvPr id="96" name="Picture 3"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094280"/>
            <a:ext cx="321032" cy="292608"/>
          </a:xfrm>
          <a:prstGeom prst="rect">
            <a:avLst/>
          </a:prstGeom>
          <a:noFill/>
          <a:extLst>
            <a:ext uri="{909E8E84-426E-40DD-AFC4-6F175D3DCCD1}">
              <a14:hiddenFill xmlns:a14="http://schemas.microsoft.com/office/drawing/2010/main">
                <a:solidFill>
                  <a:srgbClr val="FFFFFF"/>
                </a:solidFill>
              </a14:hiddenFill>
            </a:ext>
          </a:extLst>
        </p:spPr>
      </p:pic>
      <p:sp>
        <p:nvSpPr>
          <p:cNvPr id="97" name="Title 1"/>
          <p:cNvSpPr>
            <a:spLocks/>
          </p:cNvSpPr>
          <p:nvPr/>
        </p:nvSpPr>
        <p:spPr bwMode="auto">
          <a:xfrm>
            <a:off x="1979712" y="1234791"/>
            <a:ext cx="7092280" cy="68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endParaRPr lang="es-PR" altLang="es-PR" sz="1800" dirty="0">
              <a:solidFill>
                <a:srgbClr val="484876"/>
              </a:solidFill>
              <a:effectLst>
                <a:outerShdw blurRad="38100" dist="38100" dir="2700000" algn="tl">
                  <a:srgbClr val="C0C0C0"/>
                </a:outerShdw>
              </a:effectLst>
              <a:latin typeface="Arial Black" pitchFamily="34" charset="0"/>
              <a:cs typeface="Arial" charset="0"/>
            </a:endParaRPr>
          </a:p>
          <a:p>
            <a:r>
              <a:rPr lang="es-PR" altLang="es-PR" sz="1800" i="1" dirty="0">
                <a:solidFill>
                  <a:srgbClr val="484876"/>
                </a:solidFill>
                <a:effectLst>
                  <a:outerShdw blurRad="38100" dist="38100" dir="2700000" algn="tl">
                    <a:srgbClr val="C0C0C0"/>
                  </a:outerShdw>
                </a:effectLst>
                <a:latin typeface="Arial Black" pitchFamily="34" charset="0"/>
                <a:cs typeface="Arial" charset="0"/>
              </a:rPr>
              <a:t>C</a:t>
            </a:r>
            <a:r>
              <a:rPr lang="es-PR" altLang="es-PR" sz="1800" b="0" i="1" dirty="0">
                <a:solidFill>
                  <a:srgbClr val="484876"/>
                </a:solidFill>
                <a:effectLst>
                  <a:outerShdw blurRad="38100" dist="38100" dir="2700000" algn="tl">
                    <a:srgbClr val="C0C0C0"/>
                  </a:outerShdw>
                </a:effectLst>
                <a:latin typeface="Arial Black" pitchFamily="34" charset="0"/>
                <a:cs typeface="Arial" charset="0"/>
              </a:rPr>
              <a:t>ONTITUYENTES DESCRIPTIVOS</a:t>
            </a:r>
          </a:p>
          <a:p>
            <a:r>
              <a:rPr lang="es-PR" altLang="es-PR" sz="1800" i="1" dirty="0">
                <a:solidFill>
                  <a:srgbClr val="484876"/>
                </a:solidFill>
                <a:effectLst>
                  <a:outerShdw blurRad="38100" dist="38100" dir="2700000" algn="tl">
                    <a:srgbClr val="C0C0C0"/>
                  </a:outerShdw>
                </a:effectLst>
                <a:latin typeface="Arial Black" pitchFamily="34" charset="0"/>
                <a:cs typeface="Arial" charset="0"/>
              </a:rPr>
              <a:t>BÁSICOS PARA CADA PRUEBA</a:t>
            </a:r>
            <a:endParaRPr lang="es-PR" altLang="es-PR" sz="1800" b="0" i="1" dirty="0">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comb/>
    <p:sndAc>
      <p:stSnd>
        <p:snd r:embed="rId4" name="breeze.wav"/>
      </p:stSnd>
    </p:sndAc>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074" name="Picture 2" descr="Energia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275" y="692150"/>
            <a:ext cx="4767263" cy="57927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395288" y="692150"/>
            <a:ext cx="3024187" cy="56165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600" i="1">
                <a:latin typeface="Times New Roman" pitchFamily="18" charset="0"/>
              </a:rPr>
              <a:t>NOTA</a:t>
            </a:r>
            <a:r>
              <a:rPr lang="es-ES" altLang="es-PR" sz="1600">
                <a:latin typeface="Times New Roman" pitchFamily="18" charset="0"/>
              </a:rPr>
              <a:t>.</a:t>
            </a:r>
            <a:r>
              <a:rPr lang="es-ES" altLang="es-PR" sz="1600" b="0">
                <a:latin typeface="Times New Roman" pitchFamily="18" charset="0"/>
              </a:rPr>
              <a:t> Adaptado de:</a:t>
            </a:r>
            <a:r>
              <a:rPr lang="en-US" altLang="es-PR" sz="1600" b="0">
                <a:latin typeface="Times New Roman" pitchFamily="18" charset="0"/>
              </a:rPr>
              <a:t>.</a:t>
            </a:r>
            <a:r>
              <a:rPr lang="es-ES" altLang="es-PR" sz="1600" b="0">
                <a:latin typeface="Times New Roman" pitchFamily="18" charset="0"/>
              </a:rPr>
              <a:t> </a:t>
            </a:r>
            <a:r>
              <a:rPr lang="en-US" altLang="es-PR" sz="1600" i="1">
                <a:latin typeface="Times New Roman" pitchFamily="18" charset="0"/>
              </a:rPr>
              <a:t>Sports and Exercise Nutrition</a:t>
            </a:r>
            <a:r>
              <a:rPr lang="en-US" altLang="es-PR" sz="1600" b="0">
                <a:latin typeface="Times New Roman" pitchFamily="18" charset="0"/>
              </a:rPr>
              <a:t>. 7th. ed.; (pp. 134, 184-185, 186, 190), por W. D. McArdle, F. I. Katch, &amp; V. I. Katch, 2010, Philadelphia: Lippincott Williams &amp; Wilkins. Copyright 2010 por Lippincott Williams &amp; Wilkins, a Wolters Kluwer business; </a:t>
            </a:r>
            <a:r>
              <a:rPr lang="en-US" altLang="es-PR" sz="1600" i="1">
                <a:latin typeface="Times New Roman" pitchFamily="18" charset="0"/>
              </a:rPr>
              <a:t>Fisiología del Esfuerzo y del Deporte</a:t>
            </a:r>
            <a:r>
              <a:rPr lang="en-US" altLang="es-PR" sz="1600" b="0">
                <a:latin typeface="Times New Roman" pitchFamily="18" charset="0"/>
              </a:rPr>
              <a:t>. 5ta. ed.; (pp. 116, 130), por J. H. Wilmore, &amp; D. L. Costill, 2004, Barcelona, España: Editorial Paidotribo. Copyright 2004 por Jack H. Wilmore y David L. Costill; </a:t>
            </a:r>
            <a:r>
              <a:rPr lang="en-US" altLang="es-PR" sz="1600" i="1">
                <a:latin typeface="Times New Roman" pitchFamily="18" charset="0"/>
              </a:rPr>
              <a:t>Exercise Physiology: Human Bionergetics and its Applications</a:t>
            </a:r>
            <a:r>
              <a:rPr lang="en-US" altLang="es-PR" sz="1600" b="0">
                <a:latin typeface="Times New Roman" pitchFamily="18" charset="0"/>
              </a:rPr>
              <a:t>. 2da. ed.; (pp. 16, 38-39, 46), por G. A. Brooks, T. D. Fahey, &amp; T. P. White, 1996, Mountain View, CA: Mayfield Publishing Company. Copyright 1996 por Mayfield Publishing Company.</a:t>
            </a:r>
          </a:p>
          <a:p>
            <a:pPr>
              <a:spcBef>
                <a:spcPct val="50000"/>
              </a:spcBef>
            </a:pPr>
            <a:endParaRPr lang="en-US" altLang="es-PR" sz="1600" b="0">
              <a:latin typeface="Times New Roman" pitchFamily="18" charset="0"/>
            </a:endParaRPr>
          </a:p>
        </p:txBody>
      </p:sp>
    </p:spTree>
    <p:custDataLst>
      <p:tags r:id="rId1"/>
    </p:custDataLst>
  </p:cSld>
  <p:clrMapOvr>
    <a:masterClrMapping/>
  </p:clrMapOvr>
  <p:transition spd="slow">
    <p:pull dir="d"/>
    <p:sndAc>
      <p:stSnd>
        <p:snd r:embed="rId4" name="whoosh.wav"/>
      </p:stSnd>
    </p:sndAc>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316" name="Picture 4" descr="Tasa_Metabolica_Basal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4650" y="692150"/>
            <a:ext cx="5976938" cy="5848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250825" y="838200"/>
            <a:ext cx="2447925" cy="547052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400" i="1">
                <a:latin typeface="Times New Roman" pitchFamily="18" charset="0"/>
              </a:rPr>
              <a:t>NOTA</a:t>
            </a:r>
            <a:r>
              <a:rPr lang="es-ES" altLang="es-PR" sz="1400">
                <a:latin typeface="Times New Roman" pitchFamily="18" charset="0"/>
              </a:rPr>
              <a:t>.</a:t>
            </a:r>
            <a:r>
              <a:rPr lang="es-ES" altLang="es-PR" sz="1400" b="0">
                <a:latin typeface="Times New Roman" pitchFamily="18" charset="0"/>
              </a:rPr>
              <a:t> Adaptado de: </a:t>
            </a:r>
            <a:r>
              <a:rPr lang="en-US" altLang="es-PR" sz="1400" i="1">
                <a:latin typeface="Times New Roman" pitchFamily="18" charset="0"/>
              </a:rPr>
              <a:t>Exercise Physiology Integrating Theory and Application</a:t>
            </a:r>
            <a:r>
              <a:rPr lang="en-US" altLang="es-PR" sz="1400" b="0">
                <a:latin typeface="Times New Roman" pitchFamily="18" charset="0"/>
              </a:rPr>
              <a:t>. (pp. 56, 341), por W. J. Kraemer, S. J. Fleck, y M. R. Deschenes, 2012, Philadelphia: Lippincott Williams &amp; Wilkins. Copyright 2012 por: Lippincott Williams &amp; Wilkins, a Wolte Kluwer business.</a:t>
            </a:r>
            <a:r>
              <a:rPr lang="es-ES" altLang="es-PR" sz="1400" b="0">
                <a:latin typeface="Times New Roman" pitchFamily="18" charset="0"/>
              </a:rPr>
              <a:t> </a:t>
            </a:r>
            <a:r>
              <a:rPr lang="en-US" altLang="es-PR" sz="1400" i="1">
                <a:latin typeface="Times New Roman" pitchFamily="18" charset="0"/>
              </a:rPr>
              <a:t>Sports and Exercise Nutrition</a:t>
            </a:r>
            <a:r>
              <a:rPr lang="en-US" altLang="es-PR" sz="1400" b="0">
                <a:latin typeface="Times New Roman" pitchFamily="18" charset="0"/>
              </a:rPr>
              <a:t>. 4ta.. ed.; (pp. 199-201), por W. D. McArdle, F. I. Katch, &amp; V. I. Katch, 2013, Philadelphia: Lippincott Williams &amp; Wilkins. Copyright 2013 por Lippincott Williams &amp; Wilkins, a Wolters Kluwer business; </a:t>
            </a:r>
            <a:r>
              <a:rPr lang="en-US" altLang="es-PR" sz="1400" i="1">
                <a:latin typeface="Times New Roman" pitchFamily="18" charset="0"/>
              </a:rPr>
              <a:t>Fisiología del Esfuerzo y del Deporte</a:t>
            </a:r>
            <a:r>
              <a:rPr lang="en-US" altLang="es-PR" sz="14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3236" name="Picture 4" descr="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4438" y="692150"/>
            <a:ext cx="6119812" cy="57991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07950" y="404813"/>
            <a:ext cx="2016125" cy="623728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i="1">
                <a:latin typeface="Times New Roman" pitchFamily="18" charset="0"/>
                <a:cs typeface="Times New Roman" pitchFamily="18" charset="0"/>
              </a:rPr>
              <a:t>NOTA</a:t>
            </a:r>
            <a:r>
              <a:rPr lang="es-ES" altLang="es-PR">
                <a:latin typeface="Times New Roman" pitchFamily="18" charset="0"/>
                <a:cs typeface="Times New Roman" pitchFamily="18" charset="0"/>
              </a:rPr>
              <a:t>.</a:t>
            </a:r>
            <a:r>
              <a:rPr lang="es-ES" altLang="es-PR" b="0">
                <a:latin typeface="Times New Roman" pitchFamily="18" charset="0"/>
                <a:cs typeface="Times New Roman" pitchFamily="18" charset="0"/>
              </a:rPr>
              <a:t> Adaptado de: </a:t>
            </a:r>
            <a:r>
              <a:rPr lang="en-US" altLang="es-PR" i="1">
                <a:latin typeface="Times New Roman" pitchFamily="18" charset="0"/>
                <a:cs typeface="Times New Roman" pitchFamily="18" charset="0"/>
              </a:rPr>
              <a:t>NASM Essentials of Sports Performance Training</a:t>
            </a:r>
            <a:r>
              <a:rPr lang="en-US" altLang="es-PR" b="0">
                <a:latin typeface="Times New Roman" pitchFamily="18" charset="0"/>
                <a:cs typeface="Times New Roman" pitchFamily="18" charset="0"/>
              </a:rPr>
              <a:t>. (p. 1), por M. A. Clark, y S. C. Lucett, 2010, Philadelphia, PA: Wolters Kluwer/Lippincott Williams &amp; Wilkins. Copyright 2010 por: Lippincott Williams &amp; Wilkins, a Wolters Kluwer business.</a:t>
            </a:r>
            <a:r>
              <a:rPr lang="es-ES" altLang="es-PR" b="0">
                <a:latin typeface="Times New Roman" pitchFamily="18" charset="0"/>
                <a:cs typeface="Times New Roman" pitchFamily="18" charset="0"/>
              </a:rPr>
              <a:t> </a:t>
            </a:r>
            <a:endParaRPr lang="en-US" altLang="es-PR" b="0">
              <a:latin typeface="Times New Roman" pitchFamily="18" charset="0"/>
              <a:cs typeface="Times New Roman" pitchFamily="18" charset="0"/>
            </a:endParaRPr>
          </a:p>
        </p:txBody>
      </p:sp>
    </p:spTree>
    <p:custDataLst>
      <p:tags r:id="rId1"/>
    </p:custDataLst>
  </p:cSld>
  <p:clrMapOvr>
    <a:masterClrMapping/>
  </p:clrMapOvr>
  <p:transition spd="slow">
    <p:pull dir="d"/>
    <p:sndAc>
      <p:stSnd>
        <p:snd r:embed="rId4" name="whoosh.wav"/>
      </p:stSnd>
    </p:sndAc>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323850" y="1700213"/>
            <a:ext cx="85693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90000"/>
              </a:lnSpc>
              <a:spcBef>
                <a:spcPct val="20000"/>
              </a:spcBef>
              <a:buClr>
                <a:schemeClr val="tx1"/>
              </a:buClr>
              <a:buSzPts val="2400"/>
              <a:buFont typeface="Wingdings" pitchFamily="2" charset="2"/>
              <a:buChar char="q"/>
            </a:pPr>
            <a:r>
              <a:rPr lang="es-PR" altLang="es-PR" sz="2200">
                <a:latin typeface="Calibri" pitchFamily="34" charset="0"/>
              </a:rPr>
              <a:t> Conceptos básicos</a:t>
            </a:r>
          </a:p>
          <a:p>
            <a:pPr>
              <a:lnSpc>
                <a:spcPct val="90000"/>
              </a:lnSpc>
              <a:spcBef>
                <a:spcPct val="20000"/>
              </a:spcBef>
              <a:buClr>
                <a:schemeClr val="tx1"/>
              </a:buClr>
              <a:buSzPts val="2400"/>
              <a:buFont typeface="Wingdings" pitchFamily="2" charset="2"/>
              <a:buChar char="q"/>
            </a:pPr>
            <a:r>
              <a:rPr lang="es-PR" altLang="es-PR" sz="2200">
                <a:latin typeface="Calibri" pitchFamily="34" charset="0"/>
              </a:rPr>
              <a:t> Compartimientos del organismo humano</a:t>
            </a:r>
          </a:p>
          <a:p>
            <a:pPr>
              <a:lnSpc>
                <a:spcPct val="90000"/>
              </a:lnSpc>
              <a:spcBef>
                <a:spcPct val="20000"/>
              </a:spcBef>
              <a:buClr>
                <a:schemeClr val="tx1"/>
              </a:buClr>
              <a:buSzPts val="2400"/>
              <a:buFont typeface="Wingdings" pitchFamily="2" charset="2"/>
              <a:buChar char="q"/>
            </a:pPr>
            <a:r>
              <a:rPr lang="es-PR" altLang="es-PR" sz="2200">
                <a:latin typeface="Calibri" pitchFamily="34" charset="0"/>
              </a:rPr>
              <a:t> Efectos de la pérdida de líquidos/agua y electrolÍtos</a:t>
            </a:r>
          </a:p>
          <a:p>
            <a:pPr>
              <a:lnSpc>
                <a:spcPct val="90000"/>
              </a:lnSpc>
              <a:spcBef>
                <a:spcPct val="20000"/>
              </a:spcBef>
              <a:buClr>
                <a:schemeClr val="tx1"/>
              </a:buClr>
              <a:buSzPts val="2400"/>
              <a:buFont typeface="Wingdings" pitchFamily="2" charset="2"/>
              <a:buChar char="q"/>
            </a:pPr>
            <a:r>
              <a:rPr lang="es-PR" altLang="es-PR" sz="2200">
                <a:latin typeface="Calibri" pitchFamily="34" charset="0"/>
              </a:rPr>
              <a:t> Adaptaciones de la homeostasis hídrico-electrolítica en atletas</a:t>
            </a:r>
          </a:p>
          <a:p>
            <a:pPr>
              <a:lnSpc>
                <a:spcPct val="90000"/>
              </a:lnSpc>
              <a:spcBef>
                <a:spcPct val="20000"/>
              </a:spcBef>
              <a:buClr>
                <a:schemeClr val="tx1"/>
              </a:buClr>
              <a:buSzPts val="2400"/>
              <a:buFont typeface="Wingdings" pitchFamily="2" charset="2"/>
              <a:buChar char="q"/>
            </a:pPr>
            <a:r>
              <a:rPr lang="es-PR" altLang="es-PR" sz="2200">
                <a:latin typeface="Calibri" pitchFamily="34" charset="0"/>
              </a:rPr>
              <a:t> Recomendaciones para la reposición de líquidos y electrolitos</a:t>
            </a:r>
          </a:p>
          <a:p>
            <a:pPr>
              <a:lnSpc>
                <a:spcPct val="90000"/>
              </a:lnSpc>
              <a:spcBef>
                <a:spcPct val="20000"/>
              </a:spcBef>
              <a:buClr>
                <a:schemeClr val="tx1"/>
              </a:buClr>
              <a:buSzPts val="2400"/>
              <a:buFont typeface="Wingdings" pitchFamily="2" charset="2"/>
              <a:buChar char="q"/>
            </a:pPr>
            <a:r>
              <a:rPr lang="es-PR" altLang="es-PR" sz="2200">
                <a:latin typeface="Calibri" pitchFamily="34" charset="0"/>
              </a:rPr>
              <a:t> Referencias</a:t>
            </a:r>
          </a:p>
          <a:p>
            <a:pPr>
              <a:lnSpc>
                <a:spcPct val="90000"/>
              </a:lnSpc>
              <a:spcBef>
                <a:spcPct val="20000"/>
              </a:spcBef>
              <a:buClr>
                <a:schemeClr val="tx1"/>
              </a:buClr>
              <a:buSzPts val="2400"/>
              <a:buFont typeface="Wingdings" pitchFamily="2" charset="2"/>
              <a:buChar char="q"/>
            </a:pPr>
            <a:r>
              <a:rPr lang="es-PR" altLang="es-PR" sz="2200">
                <a:latin typeface="Calibri" pitchFamily="34" charset="0"/>
              </a:rPr>
              <a:t> Mitos y realidades</a:t>
            </a:r>
          </a:p>
          <a:p>
            <a:pPr>
              <a:lnSpc>
                <a:spcPct val="90000"/>
              </a:lnSpc>
              <a:spcBef>
                <a:spcPct val="20000"/>
              </a:spcBef>
              <a:buClr>
                <a:schemeClr val="tx1"/>
              </a:buClr>
              <a:buSzPts val="2400"/>
              <a:buFont typeface="Wingdings" pitchFamily="2" charset="2"/>
              <a:buChar char="q"/>
            </a:pPr>
            <a:r>
              <a:rPr lang="es-PR" altLang="es-PR" sz="2200">
                <a:latin typeface="Calibri" pitchFamily="34" charset="0"/>
              </a:rPr>
              <a:t> Preguntas</a:t>
            </a:r>
            <a:endParaRPr lang="es-PR" altLang="es-PR" sz="2100">
              <a:latin typeface="Calibri" pitchFamily="34" charset="0"/>
            </a:endParaRPr>
          </a:p>
        </p:txBody>
      </p:sp>
      <p:sp>
        <p:nvSpPr>
          <p:cNvPr id="2" name="Title 1"/>
          <p:cNvSpPr>
            <a:spLocks/>
          </p:cNvSpPr>
          <p:nvPr/>
        </p:nvSpPr>
        <p:spPr bwMode="auto">
          <a:xfrm>
            <a:off x="2843213" y="692150"/>
            <a:ext cx="60499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CONTENIDO DE LA PRESENTACIÓN</a:t>
            </a:r>
          </a:p>
        </p:txBody>
      </p:sp>
    </p:spTree>
    <p:custDataLst>
      <p:tags r:id="rId1"/>
    </p:custDataLst>
  </p:cSld>
  <p:clrMapOvr>
    <a:masterClrMapping/>
  </p:clrMapOvr>
  <p:transition spd="slow">
    <p:newsflash/>
    <p:sndAc>
      <p:stSnd>
        <p:snd r:embed="rId4" name="breeze.wav"/>
      </p:stSnd>
    </p:sndAc>
  </p:transition>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endParaRPr lang="es-PR" altLang="es-PR" sz="1200" b="0">
              <a:latin typeface="Times New Roman" pitchFamily="18" charset="0"/>
            </a:endParaRPr>
          </a:p>
        </p:txBody>
      </p:sp>
      <p:sp>
        <p:nvSpPr>
          <p:cNvPr id="3" name="Text Box 6"/>
          <p:cNvSpPr txBox="1">
            <a:spLocks noChangeArrowheads="1"/>
          </p:cNvSpPr>
          <p:nvPr/>
        </p:nvSpPr>
        <p:spPr bwMode="auto">
          <a:xfrm>
            <a:off x="107950" y="6383338"/>
            <a:ext cx="8964613" cy="5746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Reproducido de: </a:t>
            </a:r>
            <a:r>
              <a:rPr lang="en-US" altLang="es-PR" sz="1200" i="1">
                <a:latin typeface="Times New Roman" pitchFamily="18" charset="0"/>
              </a:rPr>
              <a:t>Human Anatomy &amp; Physiology</a:t>
            </a:r>
            <a:r>
              <a:rPr lang="en-US" altLang="es-PR" sz="1200" b="0">
                <a:latin typeface="Times New Roman" pitchFamily="18" charset="0"/>
              </a:rPr>
              <a:t>. (p. 8), por E. N. Marieb, y K. Hoehn, 2013, Boston: Pearson Education. Copyright 2013 por: Pearson Education.</a:t>
            </a:r>
          </a:p>
        </p:txBody>
      </p:sp>
      <p:sp>
        <p:nvSpPr>
          <p:cNvPr id="2" name="Title 1"/>
          <p:cNvSpPr>
            <a:spLocks/>
          </p:cNvSpPr>
          <p:nvPr/>
        </p:nvSpPr>
        <p:spPr bwMode="auto">
          <a:xfrm>
            <a:off x="0" y="69215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900" b="0">
                <a:solidFill>
                  <a:srgbClr val="484876"/>
                </a:solidFill>
                <a:effectLst>
                  <a:outerShdw blurRad="38100" dist="38100" dir="2700000" algn="tl">
                    <a:srgbClr val="C0C0C0"/>
                  </a:outerShdw>
                </a:effectLst>
                <a:latin typeface="Arial Black" pitchFamily="34" charset="0"/>
                <a:cs typeface="Arial" charset="0"/>
              </a:rPr>
              <a:t>COMPARTIMIENTOS DE LÍQUIDOS EN EL CUERPO</a:t>
            </a:r>
            <a:br>
              <a:rPr lang="es-PR" altLang="es-PR" sz="1900" b="0">
                <a:solidFill>
                  <a:srgbClr val="484876"/>
                </a:solidFill>
                <a:effectLst>
                  <a:outerShdw blurRad="38100" dist="38100" dir="2700000" algn="tl">
                    <a:srgbClr val="C0C0C0"/>
                  </a:outerShdw>
                </a:effectLst>
                <a:latin typeface="Arial Black" pitchFamily="34" charset="0"/>
                <a:cs typeface="Arial" charset="0"/>
              </a:rPr>
            </a:br>
            <a:r>
              <a:rPr lang="es-PR" altLang="es-PR" sz="1900" b="0" i="1">
                <a:solidFill>
                  <a:srgbClr val="484876"/>
                </a:solidFill>
                <a:effectLst>
                  <a:outerShdw blurRad="38100" dist="38100" dir="2700000" algn="tl">
                    <a:srgbClr val="C0C0C0"/>
                  </a:outerShdw>
                </a:effectLst>
                <a:latin typeface="Arial Black" pitchFamily="34" charset="0"/>
                <a:cs typeface="Arial" charset="0"/>
              </a:rPr>
              <a:t>DISTRIBUCIÓN:  Extracelular e Intracelular</a:t>
            </a:r>
            <a:endParaRPr lang="es-PR" altLang="es-PR" sz="1900" b="0">
              <a:solidFill>
                <a:srgbClr val="484876"/>
              </a:solidFill>
              <a:effectLst>
                <a:outerShdw blurRad="38100" dist="38100" dir="2700000" algn="tl">
                  <a:srgbClr val="C0C0C0"/>
                </a:outerShdw>
              </a:effectLst>
              <a:latin typeface="Arial Black" pitchFamily="34" charset="0"/>
              <a:cs typeface="Arial" charset="0"/>
            </a:endParaRPr>
          </a:p>
        </p:txBody>
      </p:sp>
      <p:sp>
        <p:nvSpPr>
          <p:cNvPr id="4" name="Title 1"/>
          <p:cNvSpPr>
            <a:spLocks/>
          </p:cNvSpPr>
          <p:nvPr/>
        </p:nvSpPr>
        <p:spPr bwMode="auto">
          <a:xfrm>
            <a:off x="0" y="1411288"/>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VITAMINAS - </a:t>
            </a:r>
            <a:r>
              <a:rPr lang="es-PR" altLang="es-PR" sz="2500" b="0" i="1">
                <a:solidFill>
                  <a:srgbClr val="484876"/>
                </a:solidFill>
                <a:effectLst>
                  <a:outerShdw blurRad="38100" dist="38100" dir="2700000" algn="tl">
                    <a:srgbClr val="C0C0C0"/>
                  </a:outerShdw>
                </a:effectLst>
                <a:latin typeface="Arial Black" pitchFamily="34" charset="0"/>
                <a:cs typeface="Arial" charset="0"/>
              </a:rPr>
              <a:t>HIDROSOLUBLES:</a:t>
            </a:r>
            <a:br>
              <a:rPr lang="es-PR" altLang="es-PR" sz="2500" b="0">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Complejo B – RIBOFLAVINA: B</a:t>
            </a:r>
            <a:r>
              <a:rPr lang="es-PR" altLang="es-PR" sz="3200" b="0" i="1" baseline="-25000">
                <a:solidFill>
                  <a:srgbClr val="484876"/>
                </a:solidFill>
                <a:effectLst>
                  <a:outerShdw blurRad="38100" dist="38100" dir="2700000" algn="tl">
                    <a:srgbClr val="C0C0C0"/>
                  </a:outerShdw>
                </a:effectLst>
                <a:latin typeface="Arial Black" pitchFamily="34" charset="0"/>
                <a:cs typeface="Arial" charset="0"/>
              </a:rPr>
              <a:t>2</a:t>
            </a:r>
            <a:endParaRPr lang="es-PR" altLang="es-PR" sz="32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1622026" name="Picture 10"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2347913"/>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p:cNvSpPr>
          <p:nvPr/>
        </p:nvSpPr>
        <p:spPr bwMode="auto">
          <a:xfrm>
            <a:off x="1403350" y="2563813"/>
            <a:ext cx="6337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700" b="0" i="1">
                <a:solidFill>
                  <a:srgbClr val="484876"/>
                </a:solidFill>
                <a:effectLst>
                  <a:outerShdw blurRad="38100" dist="38100" dir="2700000" algn="tl">
                    <a:srgbClr val="C0C0C0"/>
                  </a:outerShdw>
                </a:effectLst>
                <a:latin typeface="Arial Black" pitchFamily="34" charset="0"/>
                <a:cs typeface="Arial" charset="0"/>
              </a:rPr>
              <a:t>FUENTES ALIMENTARIAS</a:t>
            </a:r>
          </a:p>
        </p:txBody>
      </p:sp>
      <p:sp>
        <p:nvSpPr>
          <p:cNvPr id="6" name="Title 1"/>
          <p:cNvSpPr>
            <a:spLocks/>
          </p:cNvSpPr>
          <p:nvPr/>
        </p:nvSpPr>
        <p:spPr bwMode="auto">
          <a:xfrm>
            <a:off x="0" y="3427413"/>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VITAMINAS - </a:t>
            </a:r>
            <a:r>
              <a:rPr lang="es-PR" altLang="es-PR" sz="2500" b="0" i="1">
                <a:solidFill>
                  <a:srgbClr val="484876"/>
                </a:solidFill>
                <a:effectLst>
                  <a:outerShdw blurRad="38100" dist="38100" dir="2700000" algn="tl">
                    <a:srgbClr val="C0C0C0"/>
                  </a:outerShdw>
                </a:effectLst>
                <a:latin typeface="Arial Black" pitchFamily="34" charset="0"/>
                <a:cs typeface="Arial" charset="0"/>
              </a:rPr>
              <a:t>HIDROSOLUBLES:</a:t>
            </a:r>
            <a:br>
              <a:rPr lang="es-PR" altLang="es-PR" sz="2500" b="0">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Complejo B: BIOTINA</a:t>
            </a:r>
            <a:endParaRPr lang="es-PR" altLang="es-PR" sz="3200" b="0">
              <a:solidFill>
                <a:srgbClr val="484876"/>
              </a:solidFill>
              <a:effectLst>
                <a:outerShdw blurRad="38100" dist="38100" dir="2700000" algn="tl">
                  <a:srgbClr val="C0C0C0"/>
                </a:outerShdw>
              </a:effectLst>
              <a:latin typeface="Arial Black" pitchFamily="34" charset="0"/>
              <a:cs typeface="Arial" charset="0"/>
            </a:endParaRPr>
          </a:p>
        </p:txBody>
      </p:sp>
      <p:sp>
        <p:nvSpPr>
          <p:cNvPr id="7" name="Title 1"/>
          <p:cNvSpPr>
            <a:spLocks/>
          </p:cNvSpPr>
          <p:nvPr/>
        </p:nvSpPr>
        <p:spPr bwMode="auto">
          <a:xfrm>
            <a:off x="0" y="4508500"/>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500" b="0">
                <a:solidFill>
                  <a:srgbClr val="484876"/>
                </a:solidFill>
                <a:effectLst>
                  <a:outerShdw blurRad="38100" dist="38100" dir="2700000" algn="tl">
                    <a:srgbClr val="C0C0C0"/>
                  </a:outerShdw>
                </a:effectLst>
                <a:latin typeface="Arial Black" pitchFamily="34" charset="0"/>
                <a:cs typeface="Arial" charset="0"/>
              </a:rPr>
              <a:t>VITAMINAS - </a:t>
            </a:r>
            <a:r>
              <a:rPr lang="es-PR" altLang="es-PR" sz="2500" b="0" i="1">
                <a:solidFill>
                  <a:srgbClr val="484876"/>
                </a:solidFill>
                <a:effectLst>
                  <a:outerShdw blurRad="38100" dist="38100" dir="2700000" algn="tl">
                    <a:srgbClr val="C0C0C0"/>
                  </a:outerShdw>
                </a:effectLst>
                <a:latin typeface="Arial Black" pitchFamily="34" charset="0"/>
                <a:cs typeface="Arial" charset="0"/>
              </a:rPr>
              <a:t>LIPOSOLUBLES</a:t>
            </a:r>
            <a:r>
              <a:rPr lang="es-PR" altLang="es-PR" sz="2500" b="0">
                <a:solidFill>
                  <a:srgbClr val="484876"/>
                </a:solidFill>
                <a:effectLst>
                  <a:outerShdw blurRad="38100" dist="38100" dir="2700000" algn="tl">
                    <a:srgbClr val="C0C0C0"/>
                  </a:outerShdw>
                </a:effectLst>
                <a:latin typeface="Arial Black" pitchFamily="34" charset="0"/>
                <a:cs typeface="Arial" charset="0"/>
              </a:rPr>
              <a:t>: </a:t>
            </a:r>
            <a:r>
              <a:rPr lang="es-PR" altLang="es-PR" sz="3200" b="0" i="1">
                <a:solidFill>
                  <a:srgbClr val="484876"/>
                </a:solidFill>
                <a:effectLst>
                  <a:outerShdw blurRad="38100" dist="38100" dir="2700000" algn="tl">
                    <a:srgbClr val="C0C0C0"/>
                  </a:outerShdw>
                </a:effectLst>
                <a:latin typeface="Arial Black" pitchFamily="34" charset="0"/>
                <a:cs typeface="Arial" charset="0"/>
              </a:rPr>
              <a:t>Vitamina A</a:t>
            </a:r>
            <a:endParaRPr lang="es-PR" altLang="es-PR" sz="3200" b="0">
              <a:solidFill>
                <a:srgbClr val="484876"/>
              </a:solidFill>
              <a:effectLst>
                <a:outerShdw blurRad="38100" dist="38100" dir="2700000" algn="tl">
                  <a:srgbClr val="C0C0C0"/>
                </a:outerShdw>
              </a:effectLst>
              <a:latin typeface="Arial Black" pitchFamily="34" charset="0"/>
              <a:cs typeface="Arial" charset="0"/>
            </a:endParaRPr>
          </a:p>
        </p:txBody>
      </p:sp>
      <p:pic>
        <p:nvPicPr>
          <p:cNvPr id="1622033" name="Picture 17"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5084763"/>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p:cNvSpPr>
          <p:nvPr/>
        </p:nvSpPr>
        <p:spPr bwMode="auto">
          <a:xfrm>
            <a:off x="1187450" y="5273675"/>
            <a:ext cx="67691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700" b="0" i="1">
                <a:solidFill>
                  <a:srgbClr val="484876"/>
                </a:solidFill>
                <a:effectLst>
                  <a:outerShdw blurRad="38100" dist="38100" dir="2700000" algn="tl">
                    <a:srgbClr val="C0C0C0"/>
                  </a:outerShdw>
                </a:effectLst>
                <a:latin typeface="Arial Black" pitchFamily="34" charset="0"/>
                <a:cs typeface="Arial" charset="0"/>
              </a:rPr>
              <a:t>DESCRIPCIÓN/CONCEPTO</a:t>
            </a:r>
          </a:p>
        </p:txBody>
      </p:sp>
    </p:spTree>
    <p:custDataLst>
      <p:tags r:id="rId1"/>
    </p:custDataLst>
  </p:cSld>
  <p:clrMapOvr>
    <a:masterClrMapping/>
  </p:clrMapOvr>
  <p:transition spd="slow">
    <p:strips dir="ld"/>
    <p:sndAc>
      <p:stSnd>
        <p:snd r:embed="rId4" name="whoosh.wav"/>
      </p:stSnd>
    </p:sndAc>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0596" name="Picture 20"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1052513"/>
            <a:ext cx="71278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p:cNvSpPr>
          <p:nvPr/>
        </p:nvSpPr>
        <p:spPr bwMode="auto">
          <a:xfrm>
            <a:off x="0" y="693738"/>
            <a:ext cx="9144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900" b="0">
                <a:solidFill>
                  <a:srgbClr val="484876"/>
                </a:solidFill>
                <a:effectLst>
                  <a:outerShdw blurRad="38100" dist="38100" dir="2700000" algn="tl">
                    <a:srgbClr val="C0C0C0"/>
                  </a:outerShdw>
                </a:effectLst>
                <a:latin typeface="Arial Black" pitchFamily="34" charset="0"/>
                <a:cs typeface="Arial" charset="0"/>
              </a:rPr>
              <a:t>VITAMINAS - </a:t>
            </a:r>
            <a:r>
              <a:rPr lang="es-PR" altLang="es-PR" sz="1900" b="0" i="1">
                <a:solidFill>
                  <a:srgbClr val="484876"/>
                </a:solidFill>
                <a:effectLst>
                  <a:outerShdw blurRad="38100" dist="38100" dir="2700000" algn="tl">
                    <a:srgbClr val="C0C0C0"/>
                  </a:outerShdw>
                </a:effectLst>
                <a:latin typeface="Arial Black" pitchFamily="34" charset="0"/>
                <a:cs typeface="Arial" charset="0"/>
              </a:rPr>
              <a:t>LIPOSOLUBLES</a:t>
            </a:r>
            <a:r>
              <a:rPr lang="es-PR" altLang="es-PR" sz="1900" b="0">
                <a:solidFill>
                  <a:srgbClr val="484876"/>
                </a:solidFill>
                <a:effectLst>
                  <a:outerShdw blurRad="38100" dist="38100" dir="2700000" algn="tl">
                    <a:srgbClr val="C0C0C0"/>
                  </a:outerShdw>
                </a:effectLst>
                <a:latin typeface="Arial Black" pitchFamily="34" charset="0"/>
                <a:cs typeface="Arial" charset="0"/>
              </a:rPr>
              <a:t>: </a:t>
            </a:r>
            <a:r>
              <a:rPr lang="es-PR" altLang="es-PR" sz="2200" b="0" i="1">
                <a:solidFill>
                  <a:srgbClr val="484876"/>
                </a:solidFill>
                <a:effectLst>
                  <a:outerShdw blurRad="38100" dist="38100" dir="2700000" algn="tl">
                    <a:srgbClr val="C0C0C0"/>
                  </a:outerShdw>
                </a:effectLst>
                <a:latin typeface="Arial Black" pitchFamily="34" charset="0"/>
                <a:cs typeface="Arial" charset="0"/>
              </a:rPr>
              <a:t>Vitamina K</a:t>
            </a:r>
            <a:endParaRPr lang="es-PR" altLang="es-PR" sz="2200" b="0">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2268538" y="1169988"/>
            <a:ext cx="43926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900" b="0" i="1">
                <a:solidFill>
                  <a:srgbClr val="484876"/>
                </a:solidFill>
                <a:effectLst>
                  <a:outerShdw blurRad="38100" dist="38100" dir="2700000" algn="tl">
                    <a:srgbClr val="C0C0C0"/>
                  </a:outerShdw>
                </a:effectLst>
                <a:latin typeface="Arial Black" pitchFamily="34" charset="0"/>
                <a:cs typeface="Arial" charset="0"/>
              </a:rPr>
              <a:t>DESCRIPCIÓN/CONCEPTO</a:t>
            </a:r>
          </a:p>
        </p:txBody>
      </p:sp>
      <p:pic>
        <p:nvPicPr>
          <p:cNvPr id="1560631" name="Picture 55"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1773238"/>
            <a:ext cx="82073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539750" y="1962150"/>
            <a:ext cx="79930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300" b="0" i="1">
                <a:solidFill>
                  <a:srgbClr val="484876"/>
                </a:solidFill>
                <a:effectLst>
                  <a:outerShdw blurRad="38100" dist="38100" dir="2700000" algn="tl">
                    <a:srgbClr val="C0C0C0"/>
                  </a:outerShdw>
                </a:effectLst>
                <a:latin typeface="Arial Black" pitchFamily="34" charset="0"/>
                <a:cs typeface="Arial" charset="0"/>
              </a:rPr>
              <a:t>CONSUMO DE VITAMINA E POR ATLETAS</a:t>
            </a:r>
          </a:p>
        </p:txBody>
      </p:sp>
      <p:sp>
        <p:nvSpPr>
          <p:cNvPr id="5" name="Title 1"/>
          <p:cNvSpPr>
            <a:spLocks/>
          </p:cNvSpPr>
          <p:nvPr/>
        </p:nvSpPr>
        <p:spPr bwMode="auto">
          <a:xfrm>
            <a:off x="0" y="2636838"/>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100" b="0">
                <a:solidFill>
                  <a:srgbClr val="484876"/>
                </a:solidFill>
                <a:effectLst>
                  <a:outerShdw blurRad="38100" dist="38100" dir="2700000" algn="tl">
                    <a:srgbClr val="C0C0C0"/>
                  </a:outerShdw>
                </a:effectLst>
                <a:latin typeface="Arial Black" pitchFamily="34" charset="0"/>
                <a:cs typeface="Arial" charset="0"/>
              </a:rPr>
              <a:t>DESCRIPCIÓN/CINEMÁTICA DEL – </a:t>
            </a:r>
            <a:r>
              <a:rPr lang="es-PR" altLang="es-PR" sz="2100" b="0" i="1">
                <a:solidFill>
                  <a:srgbClr val="484876"/>
                </a:solidFill>
                <a:effectLst>
                  <a:outerShdw blurRad="38100" dist="38100" dir="2700000" algn="tl">
                    <a:srgbClr val="C0C0C0"/>
                  </a:outerShdw>
                </a:effectLst>
                <a:latin typeface="Arial Black" pitchFamily="34" charset="0"/>
                <a:cs typeface="Arial" charset="0"/>
              </a:rPr>
              <a:t>MOVIMIENTO HUMANO:</a:t>
            </a:r>
            <a:br>
              <a:rPr lang="es-PR" altLang="es-PR" sz="2100" b="0">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Cinemática Lineal - DESPLAZAMIENTO</a:t>
            </a:r>
            <a:r>
              <a:rPr lang="es-PR" altLang="es-PR" sz="28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8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1560634" name="Picture 58"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357346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p:cNvSpPr>
          <p:nvPr/>
        </p:nvSpPr>
        <p:spPr bwMode="auto">
          <a:xfrm>
            <a:off x="1258888" y="3789363"/>
            <a:ext cx="6842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0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7" name="Title 1"/>
          <p:cNvSpPr>
            <a:spLocks/>
          </p:cNvSpPr>
          <p:nvPr/>
        </p:nvSpPr>
        <p:spPr bwMode="auto">
          <a:xfrm>
            <a:off x="0" y="4510088"/>
            <a:ext cx="9144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500" b="0">
                <a:solidFill>
                  <a:srgbClr val="484876"/>
                </a:solidFill>
                <a:effectLst>
                  <a:outerShdw blurRad="38100" dist="38100" dir="2700000" algn="tl">
                    <a:srgbClr val="C0C0C0"/>
                  </a:outerShdw>
                </a:effectLst>
                <a:latin typeface="Arial Black" pitchFamily="34" charset="0"/>
                <a:cs typeface="Arial" charset="0"/>
              </a:rPr>
              <a:t>DESCRIPCIÓN/CINEMÁTICA DEL – </a:t>
            </a:r>
            <a:r>
              <a:rPr lang="es-PR" altLang="es-PR" sz="1500" b="0" i="1">
                <a:solidFill>
                  <a:srgbClr val="484876"/>
                </a:solidFill>
                <a:effectLst>
                  <a:outerShdw blurRad="38100" dist="38100" dir="2700000" algn="tl">
                    <a:srgbClr val="C0C0C0"/>
                  </a:outerShdw>
                </a:effectLst>
                <a:latin typeface="Arial Black" pitchFamily="34" charset="0"/>
                <a:cs typeface="Arial" charset="0"/>
              </a:rPr>
              <a:t>MOVIMIENTO HUMANO:</a:t>
            </a:r>
            <a:br>
              <a:rPr lang="es-PR" altLang="es-PR" sz="1500" b="0">
                <a:solidFill>
                  <a:srgbClr val="484876"/>
                </a:solidFill>
                <a:effectLst>
                  <a:outerShdw blurRad="38100" dist="38100" dir="2700000" algn="tl">
                    <a:srgbClr val="C0C0C0"/>
                  </a:outerShdw>
                </a:effectLst>
                <a:latin typeface="Arial Black" pitchFamily="34" charset="0"/>
                <a:cs typeface="Arial" charset="0"/>
              </a:rPr>
            </a:br>
            <a:r>
              <a:rPr lang="es-PR" altLang="es-PR" sz="2000" b="0" i="1">
                <a:solidFill>
                  <a:srgbClr val="484876"/>
                </a:solidFill>
                <a:effectLst>
                  <a:outerShdw blurRad="38100" dist="38100" dir="2700000" algn="tl">
                    <a:srgbClr val="C0C0C0"/>
                  </a:outerShdw>
                </a:effectLst>
                <a:latin typeface="Arial Black" pitchFamily="34" charset="0"/>
                <a:cs typeface="Arial" charset="0"/>
              </a:rPr>
              <a:t>Cinemática Lineal - DESPLAZAMIENTO</a:t>
            </a:r>
            <a:r>
              <a:rPr lang="es-PR" altLang="es-PR" sz="18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18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1560637" name="Picture 61"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4075" y="5086350"/>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p:cNvSpPr>
          <p:nvPr/>
        </p:nvSpPr>
        <p:spPr bwMode="auto">
          <a:xfrm>
            <a:off x="2411413" y="5157788"/>
            <a:ext cx="44656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600" b="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9" name="Title 1"/>
          <p:cNvSpPr>
            <a:spLocks/>
          </p:cNvSpPr>
          <p:nvPr/>
        </p:nvSpPr>
        <p:spPr bwMode="auto">
          <a:xfrm>
            <a:off x="0" y="5662613"/>
            <a:ext cx="9144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500" b="0">
                <a:solidFill>
                  <a:srgbClr val="484876"/>
                </a:solidFill>
                <a:effectLst>
                  <a:outerShdw blurRad="38100" dist="38100" dir="2700000" algn="tl">
                    <a:srgbClr val="C0C0C0"/>
                  </a:outerShdw>
                </a:effectLst>
                <a:latin typeface="Arial Black" pitchFamily="34" charset="0"/>
                <a:cs typeface="Arial" charset="0"/>
              </a:rPr>
              <a:t>CINEMÁTICA LINEAL – </a:t>
            </a:r>
            <a:r>
              <a:rPr lang="es-PR" altLang="es-PR" sz="1500" b="0" i="1">
                <a:solidFill>
                  <a:srgbClr val="484876"/>
                </a:solidFill>
                <a:effectLst>
                  <a:outerShdw blurRad="38100" dist="38100" dir="2700000" algn="tl">
                    <a:srgbClr val="C0C0C0"/>
                  </a:outerShdw>
                </a:effectLst>
                <a:latin typeface="Arial Black" pitchFamily="34" charset="0"/>
                <a:cs typeface="Arial" charset="0"/>
              </a:rPr>
              <a:t>DESPLAZAMIENTO:</a:t>
            </a:r>
            <a:br>
              <a:rPr lang="es-PR" altLang="es-PR" sz="1500" b="0">
                <a:solidFill>
                  <a:srgbClr val="484876"/>
                </a:solidFill>
                <a:effectLst>
                  <a:outerShdw blurRad="38100" dist="38100" dir="2700000" algn="tl">
                    <a:srgbClr val="C0C0C0"/>
                  </a:outerShdw>
                </a:effectLst>
                <a:latin typeface="Arial Black" pitchFamily="34" charset="0"/>
                <a:cs typeface="Arial" charset="0"/>
              </a:rPr>
            </a:br>
            <a:r>
              <a:rPr lang="es-PR" altLang="es-PR" sz="2000" b="0">
                <a:solidFill>
                  <a:srgbClr val="484876"/>
                </a:solidFill>
                <a:effectLst>
                  <a:outerShdw blurRad="38100" dist="38100" dir="2700000" algn="tl">
                    <a:srgbClr val="C0C0C0"/>
                  </a:outerShdw>
                </a:effectLst>
                <a:latin typeface="Arial Black" pitchFamily="34" charset="0"/>
                <a:cs typeface="Arial" charset="0"/>
              </a:rPr>
              <a:t>Cuantificación del Desplazamiento Lineal: </a:t>
            </a:r>
            <a:r>
              <a:rPr lang="es-PR" altLang="es-PR" sz="2000" b="0" i="1">
                <a:solidFill>
                  <a:srgbClr val="484876"/>
                </a:solidFill>
                <a:effectLst>
                  <a:outerShdw blurRad="38100" dist="38100" dir="2700000" algn="tl">
                    <a:srgbClr val="C0C0C0"/>
                  </a:outerShdw>
                </a:effectLst>
                <a:latin typeface="Arial Black" pitchFamily="34" charset="0"/>
                <a:cs typeface="Arial" charset="0"/>
              </a:rPr>
              <a:t>Vectores y Escalas</a:t>
            </a:r>
            <a:endParaRPr lang="es-PR" altLang="es-PR" sz="1800" b="0" i="1"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1560640" name="Picture 64"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4075" y="6238875"/>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p:cNvSpPr>
          <p:nvPr/>
        </p:nvSpPr>
        <p:spPr bwMode="auto">
          <a:xfrm>
            <a:off x="2411413" y="6310313"/>
            <a:ext cx="44656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600" b="0" i="1">
                <a:solidFill>
                  <a:srgbClr val="484876"/>
                </a:solidFill>
                <a:effectLst>
                  <a:outerShdw blurRad="38100" dist="38100" dir="2700000" algn="tl">
                    <a:srgbClr val="C0C0C0"/>
                  </a:outerShdw>
                </a:effectLst>
                <a:latin typeface="Arial Black" pitchFamily="34" charset="0"/>
                <a:cs typeface="Arial" charset="0"/>
              </a:rPr>
              <a:t>VECTORES</a:t>
            </a:r>
          </a:p>
        </p:txBody>
      </p:sp>
    </p:spTree>
    <p:custDataLst>
      <p:tags r:id="rId1"/>
    </p:custDataLst>
  </p:cSld>
  <p:clrMapOvr>
    <a:masterClrMapping/>
  </p:clrMapOvr>
  <p:transition spd="slow">
    <p:checker/>
  </p:transitio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722313"/>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pPr>
            <a:r>
              <a:rPr lang="es-PR" altLang="es-PR" sz="2000" b="0">
                <a:solidFill>
                  <a:srgbClr val="484876"/>
                </a:solidFill>
                <a:effectLst>
                  <a:outerShdw blurRad="38100" dist="38100" dir="2700000" algn="tl">
                    <a:srgbClr val="C0C0C0"/>
                  </a:outerShdw>
                </a:effectLst>
                <a:latin typeface="Arial Black" pitchFamily="34" charset="0"/>
                <a:cs typeface="Arial" charset="0"/>
              </a:rPr>
              <a:t>DESCRIPCIÓN/CINEMÁTICA DEL – </a:t>
            </a:r>
            <a:r>
              <a:rPr lang="es-PR" altLang="es-PR" sz="2000" b="0" i="1">
                <a:solidFill>
                  <a:srgbClr val="484876"/>
                </a:solidFill>
                <a:effectLst>
                  <a:outerShdw blurRad="38100" dist="38100" dir="2700000" algn="tl">
                    <a:srgbClr val="C0C0C0"/>
                  </a:outerShdw>
                </a:effectLst>
                <a:latin typeface="Arial Black" pitchFamily="34" charset="0"/>
                <a:cs typeface="Arial" charset="0"/>
              </a:rPr>
              <a:t>MOVIMIENTO HUMANO:</a:t>
            </a:r>
            <a:br>
              <a:rPr lang="es-PR" altLang="es-PR" sz="2000" b="0">
                <a:solidFill>
                  <a:srgbClr val="484876"/>
                </a:solidFill>
                <a:effectLst>
                  <a:outerShdw blurRad="38100" dist="38100" dir="2700000" algn="tl">
                    <a:srgbClr val="C0C0C0"/>
                  </a:outerShdw>
                </a:effectLst>
                <a:latin typeface="Arial Black" pitchFamily="34" charset="0"/>
                <a:cs typeface="Arial" charset="0"/>
              </a:rPr>
            </a:br>
            <a:r>
              <a:rPr lang="es-PR" altLang="es-PR" sz="2500" b="0" i="1">
                <a:solidFill>
                  <a:srgbClr val="484876"/>
                </a:solidFill>
                <a:effectLst>
                  <a:outerShdw blurRad="38100" dist="38100" dir="2700000" algn="tl">
                    <a:srgbClr val="C0C0C0"/>
                  </a:outerShdw>
                </a:effectLst>
                <a:latin typeface="Arial Black" pitchFamily="34" charset="0"/>
                <a:cs typeface="Arial" charset="0"/>
              </a:rPr>
              <a:t>Cinemática Lineal –</a:t>
            </a:r>
            <a:r>
              <a:rPr lang="es-PR" altLang="es-PR" sz="22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DESPLAZAMIENTO ANGULAR:</a:t>
            </a:r>
            <a:r>
              <a:rPr lang="es-PR" altLang="es-PR" sz="20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0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1711109" name="Picture 5"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1800225"/>
            <a:ext cx="87487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468313" y="1944688"/>
            <a:ext cx="82073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800" b="0" i="1">
                <a:solidFill>
                  <a:srgbClr val="484876"/>
                </a:solidFill>
                <a:effectLst>
                  <a:outerShdw blurRad="38100" dist="38100" dir="2700000" algn="tl">
                    <a:srgbClr val="C0C0C0"/>
                  </a:outerShdw>
                </a:effectLst>
                <a:latin typeface="Arial Black" pitchFamily="34" charset="0"/>
                <a:cs typeface="Arial" charset="0"/>
              </a:rPr>
              <a:t>SÍMBOLO QUE REPRESENTA EL DESPLAZAMIENTO ANGULAR</a:t>
            </a:r>
          </a:p>
        </p:txBody>
      </p:sp>
      <p:pic>
        <p:nvPicPr>
          <p:cNvPr id="1711111" name="Picture 7"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3502025"/>
            <a:ext cx="83518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755650" y="3717925"/>
            <a:ext cx="77771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000" b="0" i="1">
                <a:solidFill>
                  <a:srgbClr val="484876"/>
                </a:solidFill>
                <a:effectLst>
                  <a:outerShdw blurRad="38100" dist="38100" dir="2700000" algn="tl">
                    <a:srgbClr val="C0C0C0"/>
                  </a:outerShdw>
                </a:effectLst>
                <a:latin typeface="Arial Black" pitchFamily="34" charset="0"/>
                <a:cs typeface="Arial" charset="0"/>
              </a:rPr>
              <a:t>DESPLAZAMIENTO ANGULAR EN UN TIEMPO DADO</a:t>
            </a:r>
          </a:p>
        </p:txBody>
      </p:sp>
      <p:sp>
        <p:nvSpPr>
          <p:cNvPr id="5" name="Title 1"/>
          <p:cNvSpPr>
            <a:spLocks/>
          </p:cNvSpPr>
          <p:nvPr/>
        </p:nvSpPr>
        <p:spPr bwMode="auto">
          <a:xfrm>
            <a:off x="0" y="2636838"/>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b="0">
                <a:solidFill>
                  <a:srgbClr val="484876"/>
                </a:solidFill>
                <a:effectLst>
                  <a:outerShdw blurRad="38100" dist="38100" dir="2700000" algn="tl">
                    <a:srgbClr val="C0C0C0"/>
                  </a:outerShdw>
                </a:effectLst>
                <a:latin typeface="Arial Black" pitchFamily="34" charset="0"/>
                <a:cs typeface="Arial" charset="0"/>
              </a:rPr>
              <a:t>DESCRIPCIÓN/CINEMÁTICA DEL – </a:t>
            </a:r>
            <a:r>
              <a:rPr lang="es-PR" altLang="es-PR" sz="2000" b="0" i="1">
                <a:solidFill>
                  <a:srgbClr val="484876"/>
                </a:solidFill>
                <a:effectLst>
                  <a:outerShdw blurRad="38100" dist="38100" dir="2700000" algn="tl">
                    <a:srgbClr val="C0C0C0"/>
                  </a:outerShdw>
                </a:effectLst>
                <a:latin typeface="Arial Black" pitchFamily="34" charset="0"/>
                <a:cs typeface="Arial" charset="0"/>
              </a:rPr>
              <a:t>MOVIMIENTO HUMANO:</a:t>
            </a:r>
            <a:br>
              <a:rPr lang="es-PR" altLang="es-PR" sz="2000" b="0">
                <a:solidFill>
                  <a:srgbClr val="484876"/>
                </a:solidFill>
                <a:effectLst>
                  <a:outerShdw blurRad="38100" dist="38100" dir="2700000" algn="tl">
                    <a:srgbClr val="C0C0C0"/>
                  </a:outerShdw>
                </a:effectLst>
                <a:latin typeface="Arial Black" pitchFamily="34" charset="0"/>
                <a:cs typeface="Arial" charset="0"/>
              </a:rPr>
            </a:br>
            <a:r>
              <a:rPr lang="es-PR" altLang="es-PR" sz="2500" b="0" i="1">
                <a:solidFill>
                  <a:srgbClr val="484876"/>
                </a:solidFill>
                <a:effectLst>
                  <a:outerShdw blurRad="38100" dist="38100" dir="2700000" algn="tl">
                    <a:srgbClr val="C0C0C0"/>
                  </a:outerShdw>
                </a:effectLst>
                <a:latin typeface="Arial Black" pitchFamily="34" charset="0"/>
                <a:cs typeface="Arial" charset="0"/>
              </a:rPr>
              <a:t>Cinemática Lineal –</a:t>
            </a:r>
            <a:r>
              <a:rPr lang="es-PR" altLang="es-PR" sz="2200" b="0" i="1">
                <a:solidFill>
                  <a:srgbClr val="484876"/>
                </a:solidFill>
                <a:effectLst>
                  <a:outerShdw blurRad="38100" dist="38100" dir="2700000" algn="tl">
                    <a:srgbClr val="C0C0C0"/>
                  </a:outerShdw>
                </a:effectLst>
                <a:latin typeface="Arial Black" pitchFamily="34" charset="0"/>
                <a:cs typeface="Arial" charset="0"/>
              </a:rPr>
              <a:t> </a:t>
            </a:r>
            <a:r>
              <a:rPr lang="es-PR" altLang="es-PR" sz="2500" b="0" i="1">
                <a:solidFill>
                  <a:srgbClr val="484876"/>
                </a:solidFill>
                <a:effectLst>
                  <a:outerShdw blurRad="38100" dist="38100" dir="2700000" algn="tl">
                    <a:srgbClr val="C0C0C0"/>
                  </a:outerShdw>
                </a:effectLst>
                <a:latin typeface="Arial Black" pitchFamily="34" charset="0"/>
                <a:cs typeface="Arial" charset="0"/>
              </a:rPr>
              <a:t>DESPLAZAMIENTO ANGULAR:</a:t>
            </a:r>
            <a:r>
              <a:rPr lang="es-PR" altLang="es-PR" sz="20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0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1711114" name="Picture 10" descr="CURV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5516563"/>
            <a:ext cx="88931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p:cNvSpPr>
          <p:nvPr/>
        </p:nvSpPr>
        <p:spPr bwMode="auto">
          <a:xfrm>
            <a:off x="396875" y="5732463"/>
            <a:ext cx="83518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200" b="0" i="1">
                <a:solidFill>
                  <a:srgbClr val="484876"/>
                </a:solidFill>
                <a:effectLst>
                  <a:outerShdw blurRad="38100" dist="38100" dir="2700000" algn="tl">
                    <a:srgbClr val="C0C0C0"/>
                  </a:outerShdw>
                </a:effectLst>
                <a:latin typeface="Arial Black" pitchFamily="34" charset="0"/>
                <a:cs typeface="Arial" charset="0"/>
              </a:rPr>
              <a:t>ECUACIÓN/FÓRMULA PARA LA RAPIDEZ ANGULAR</a:t>
            </a:r>
          </a:p>
        </p:txBody>
      </p:sp>
      <p:sp>
        <p:nvSpPr>
          <p:cNvPr id="7" name="Title 1"/>
          <p:cNvSpPr>
            <a:spLocks/>
          </p:cNvSpPr>
          <p:nvPr/>
        </p:nvSpPr>
        <p:spPr bwMode="auto">
          <a:xfrm>
            <a:off x="0" y="4652963"/>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b="0">
                <a:solidFill>
                  <a:srgbClr val="484876"/>
                </a:solidFill>
                <a:effectLst>
                  <a:outerShdw blurRad="38100" dist="38100" dir="2700000" algn="tl">
                    <a:srgbClr val="C0C0C0"/>
                  </a:outerShdw>
                </a:effectLst>
                <a:latin typeface="Arial Black" pitchFamily="34" charset="0"/>
                <a:cs typeface="Arial" charset="0"/>
              </a:rPr>
              <a:t>DESCRIPCIÓN/CINEMÁTICA DEL – </a:t>
            </a:r>
            <a:r>
              <a:rPr lang="es-PR" altLang="es-PR" sz="2000" b="0" i="1">
                <a:solidFill>
                  <a:srgbClr val="484876"/>
                </a:solidFill>
                <a:effectLst>
                  <a:outerShdw blurRad="38100" dist="38100" dir="2700000" algn="tl">
                    <a:srgbClr val="C0C0C0"/>
                  </a:outerShdw>
                </a:effectLst>
                <a:latin typeface="Arial Black" pitchFamily="34" charset="0"/>
                <a:cs typeface="Arial" charset="0"/>
              </a:rPr>
              <a:t>MOVIMIENTO HUMANO:</a:t>
            </a:r>
            <a:br>
              <a:rPr lang="es-PR" altLang="es-PR" sz="2000" b="0">
                <a:solidFill>
                  <a:srgbClr val="484876"/>
                </a:solidFill>
                <a:effectLst>
                  <a:outerShdw blurRad="38100" dist="38100" dir="2700000" algn="tl">
                    <a:srgbClr val="C0C0C0"/>
                  </a:outerShdw>
                </a:effectLst>
                <a:latin typeface="Arial Black" pitchFamily="34" charset="0"/>
                <a:cs typeface="Arial" charset="0"/>
              </a:rPr>
            </a:br>
            <a:r>
              <a:rPr lang="es-PR" altLang="es-PR" sz="2400" b="0" i="1">
                <a:solidFill>
                  <a:srgbClr val="484876"/>
                </a:solidFill>
                <a:effectLst>
                  <a:outerShdw blurRad="38100" dist="38100" dir="2700000" algn="tl">
                    <a:srgbClr val="C0C0C0"/>
                  </a:outerShdw>
                </a:effectLst>
                <a:latin typeface="Arial Black" pitchFamily="34" charset="0"/>
                <a:cs typeface="Arial" charset="0"/>
              </a:rPr>
              <a:t>Cinemática Angular</a:t>
            </a:r>
            <a:r>
              <a:rPr lang="es-PR" altLang="es-PR" sz="2500" b="0" i="1">
                <a:solidFill>
                  <a:srgbClr val="484876"/>
                </a:solidFill>
                <a:effectLst>
                  <a:outerShdw blurRad="38100" dist="38100" dir="2700000" algn="tl">
                    <a:srgbClr val="C0C0C0"/>
                  </a:outerShdw>
                </a:effectLst>
                <a:latin typeface="Arial Black" pitchFamily="34" charset="0"/>
                <a:cs typeface="Arial" charset="0"/>
              </a:rPr>
              <a:t> –</a:t>
            </a:r>
            <a:r>
              <a:rPr lang="es-PR" altLang="es-PR" sz="2200" b="0" i="1">
                <a:solidFill>
                  <a:srgbClr val="484876"/>
                </a:solidFill>
                <a:effectLst>
                  <a:outerShdw blurRad="38100" dist="38100" dir="2700000" algn="tl">
                    <a:srgbClr val="C0C0C0"/>
                  </a:outerShdw>
                </a:effectLst>
                <a:latin typeface="Arial Black" pitchFamily="34" charset="0"/>
                <a:cs typeface="Arial" charset="0"/>
              </a:rPr>
              <a:t> </a:t>
            </a:r>
            <a:r>
              <a:rPr lang="es-PR" altLang="es-PR" sz="2400" b="0" i="1">
                <a:solidFill>
                  <a:srgbClr val="484876"/>
                </a:solidFill>
                <a:effectLst>
                  <a:outerShdw blurRad="38100" dist="38100" dir="2700000" algn="tl">
                    <a:srgbClr val="C0C0C0"/>
                  </a:outerShdw>
                </a:effectLst>
                <a:latin typeface="Arial Black" pitchFamily="34" charset="0"/>
                <a:cs typeface="Arial" charset="0"/>
              </a:rPr>
              <a:t>RAPIDEZ ANGULAR:</a:t>
            </a:r>
            <a:r>
              <a:rPr lang="es-PR" altLang="es-PR" sz="20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000" b="0" baseline="-25000">
              <a:solidFill>
                <a:srgbClr val="484876"/>
              </a:solidFill>
              <a:effectLst>
                <a:outerShdw blurRad="38100" dist="38100" dir="2700000" algn="tl">
                  <a:srgbClr val="C0C0C0"/>
                </a:outerShdw>
              </a:effectLst>
              <a:latin typeface="Arial Black" pitchFamily="34" charset="0"/>
              <a:cs typeface="Arial" charset="0"/>
            </a:endParaRP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20713"/>
            <a:ext cx="9144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b="0">
                <a:solidFill>
                  <a:srgbClr val="484876"/>
                </a:solidFill>
                <a:effectLst>
                  <a:outerShdw blurRad="38100" dist="38100" dir="2700000" algn="tl">
                    <a:srgbClr val="C0C0C0"/>
                  </a:outerShdw>
                </a:effectLst>
                <a:latin typeface="Arial Black" pitchFamily="34" charset="0"/>
                <a:cs typeface="Arial" charset="0"/>
              </a:rPr>
              <a:t>DESCRIPCIÓN/CINEMÁTICA DEL – </a:t>
            </a:r>
            <a:r>
              <a:rPr lang="es-PR" altLang="es-PR" sz="2000" b="0" i="1">
                <a:solidFill>
                  <a:srgbClr val="484876"/>
                </a:solidFill>
                <a:effectLst>
                  <a:outerShdw blurRad="38100" dist="38100" dir="2700000" algn="tl">
                    <a:srgbClr val="C0C0C0"/>
                  </a:outerShdw>
                </a:effectLst>
                <a:latin typeface="Arial Black" pitchFamily="34" charset="0"/>
                <a:cs typeface="Arial" charset="0"/>
              </a:rPr>
              <a:t>MOVIMIENTO HUMANO:</a:t>
            </a:r>
            <a:br>
              <a:rPr lang="es-PR" altLang="es-PR" sz="2000" b="0">
                <a:solidFill>
                  <a:srgbClr val="484876"/>
                </a:solidFill>
                <a:effectLst>
                  <a:outerShdw blurRad="38100" dist="38100" dir="2700000" algn="tl">
                    <a:srgbClr val="C0C0C0"/>
                  </a:outerShdw>
                </a:effectLst>
                <a:latin typeface="Arial Black" pitchFamily="34" charset="0"/>
                <a:cs typeface="Arial" charset="0"/>
              </a:rPr>
            </a:br>
            <a:r>
              <a:rPr lang="es-PR" altLang="es-PR" sz="2400" b="0" i="1">
                <a:solidFill>
                  <a:srgbClr val="484876"/>
                </a:solidFill>
                <a:effectLst>
                  <a:outerShdw blurRad="38100" dist="38100" dir="2700000" algn="tl">
                    <a:srgbClr val="C0C0C0"/>
                  </a:outerShdw>
                </a:effectLst>
                <a:latin typeface="Arial Black" pitchFamily="34" charset="0"/>
                <a:cs typeface="Arial" charset="0"/>
              </a:rPr>
              <a:t>Cinemática Angular</a:t>
            </a:r>
            <a:r>
              <a:rPr lang="es-PR" altLang="es-PR" sz="2500" b="0" i="1">
                <a:solidFill>
                  <a:srgbClr val="484876"/>
                </a:solidFill>
                <a:effectLst>
                  <a:outerShdw blurRad="38100" dist="38100" dir="2700000" algn="tl">
                    <a:srgbClr val="C0C0C0"/>
                  </a:outerShdw>
                </a:effectLst>
                <a:latin typeface="Arial Black" pitchFamily="34" charset="0"/>
                <a:cs typeface="Arial" charset="0"/>
              </a:rPr>
              <a:t> –</a:t>
            </a:r>
            <a:r>
              <a:rPr lang="es-PR" altLang="es-PR" sz="2200" b="0" i="1">
                <a:solidFill>
                  <a:srgbClr val="484876"/>
                </a:solidFill>
                <a:effectLst>
                  <a:outerShdw blurRad="38100" dist="38100" dir="2700000" algn="tl">
                    <a:srgbClr val="C0C0C0"/>
                  </a:outerShdw>
                </a:effectLst>
                <a:latin typeface="Arial Black" pitchFamily="34" charset="0"/>
                <a:cs typeface="Arial" charset="0"/>
              </a:rPr>
              <a:t> </a:t>
            </a:r>
            <a:r>
              <a:rPr lang="es-PR" altLang="es-PR" sz="2400" b="0" i="1">
                <a:solidFill>
                  <a:srgbClr val="484876"/>
                </a:solidFill>
                <a:effectLst>
                  <a:outerShdw blurRad="38100" dist="38100" dir="2700000" algn="tl">
                    <a:srgbClr val="C0C0C0"/>
                  </a:outerShdw>
                </a:effectLst>
                <a:latin typeface="Arial Black" pitchFamily="34" charset="0"/>
                <a:cs typeface="Arial" charset="0"/>
              </a:rPr>
              <a:t>VELOCIDAD ANGULAR:</a:t>
            </a:r>
            <a:r>
              <a:rPr lang="es-PR" altLang="es-PR" sz="2000" b="0" i="1">
                <a:solidFill>
                  <a:srgbClr val="484876"/>
                </a:solidFill>
                <a:effectLst>
                  <a:outerShdw blurRad="38100" dist="38100" dir="2700000" algn="tl">
                    <a:srgbClr val="C0C0C0"/>
                  </a:outerShdw>
                </a:effectLst>
                <a:latin typeface="Arial Black" pitchFamily="34" charset="0"/>
                <a:cs typeface="Arial" charset="0"/>
              </a:rPr>
              <a:t> </a:t>
            </a:r>
            <a:endParaRPr lang="es-PR" altLang="es-PR" sz="2000" b="0" baseline="-25000">
              <a:solidFill>
                <a:srgbClr val="484876"/>
              </a:solidFill>
              <a:effectLst>
                <a:outerShdw blurRad="38100" dist="38100" dir="2700000" algn="tl">
                  <a:srgbClr val="C0C0C0"/>
                </a:outerShdw>
              </a:effectLst>
              <a:latin typeface="Arial Black" pitchFamily="34" charset="0"/>
              <a:cs typeface="Arial" charset="0"/>
            </a:endParaRPr>
          </a:p>
        </p:txBody>
      </p:sp>
      <p:pic>
        <p:nvPicPr>
          <p:cNvPr id="1712132" name="Picture 4"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412875"/>
            <a:ext cx="8748712"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395288" y="1557338"/>
            <a:ext cx="8280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000" b="0" i="1">
                <a:solidFill>
                  <a:srgbClr val="484876"/>
                </a:solidFill>
                <a:effectLst>
                  <a:outerShdw blurRad="38100" dist="38100" dir="2700000" algn="tl">
                    <a:srgbClr val="C0C0C0"/>
                  </a:outerShdw>
                </a:effectLst>
                <a:latin typeface="Arial Black" pitchFamily="34" charset="0"/>
                <a:cs typeface="Arial" charset="0"/>
              </a:rPr>
              <a:t>EFECTOS DE VARIAR LA LONGITUD DEL</a:t>
            </a:r>
            <a:br>
              <a:rPr lang="es-PR" altLang="es-PR" sz="2000" b="0" i="1">
                <a:solidFill>
                  <a:srgbClr val="484876"/>
                </a:solidFill>
                <a:effectLst>
                  <a:outerShdw blurRad="38100" dist="38100" dir="2700000" algn="tl">
                    <a:srgbClr val="C0C0C0"/>
                  </a:outerShdw>
                </a:effectLst>
                <a:latin typeface="Arial Black" pitchFamily="34" charset="0"/>
                <a:cs typeface="Arial" charset="0"/>
              </a:rPr>
            </a:br>
            <a:r>
              <a:rPr lang="es-PR" altLang="es-PR" sz="2000" b="0" i="1">
                <a:solidFill>
                  <a:srgbClr val="484876"/>
                </a:solidFill>
                <a:effectLst>
                  <a:outerShdw blurRad="38100" dist="38100" dir="2700000" algn="tl">
                    <a:srgbClr val="C0C0C0"/>
                  </a:outerShdw>
                </a:effectLst>
                <a:latin typeface="Arial Black" pitchFamily="34" charset="0"/>
                <a:cs typeface="Arial" charset="0"/>
              </a:rPr>
              <a:t>RADIO DE ROTACIÓN SOBRE LA VELOCIDAD ANGULAR</a:t>
            </a:r>
          </a:p>
        </p:txBody>
      </p:sp>
    </p:spTree>
    <p:custDataLst>
      <p:tags r:id="rId1"/>
    </p:custDataLst>
  </p:cSld>
  <p:clrMapOvr>
    <a:masterClrMapping/>
  </p:clrMapOvr>
  <p:transition spd="slow">
    <p:pull dir="d"/>
    <p:sndAc>
      <p:stSnd>
        <p:snd r:embed="rId4" name="whoosh.wav"/>
      </p:stSnd>
    </p:sndAc>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455988" y="9810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600" b="0">
                <a:solidFill>
                  <a:srgbClr val="484876"/>
                </a:solidFill>
                <a:effectLst>
                  <a:outerShdw blurRad="38100" dist="38100" dir="2700000" algn="tl">
                    <a:srgbClr val="C0C0C0"/>
                  </a:outerShdw>
                </a:effectLst>
                <a:latin typeface="Arial Black" pitchFamily="34" charset="0"/>
                <a:cs typeface="Arial" charset="0"/>
              </a:rPr>
              <a:t>TRAUMAS</a:t>
            </a:r>
            <a:br>
              <a:rPr lang="es-PR" altLang="es-PR" sz="2600" b="0">
                <a:solidFill>
                  <a:srgbClr val="484876"/>
                </a:solidFill>
                <a:effectLst>
                  <a:outerShdw blurRad="38100" dist="38100" dir="2700000" algn="tl">
                    <a:srgbClr val="C0C0C0"/>
                  </a:outerShdw>
                </a:effectLst>
                <a:latin typeface="Arial Black" pitchFamily="34" charset="0"/>
                <a:cs typeface="Arial" charset="0"/>
              </a:rPr>
            </a:br>
            <a:r>
              <a:rPr lang="es-PR" altLang="es-PR" sz="2600" b="0">
                <a:solidFill>
                  <a:srgbClr val="484876"/>
                </a:solidFill>
                <a:effectLst>
                  <a:outerShdw blurRad="38100" dist="38100" dir="2700000" algn="tl">
                    <a:srgbClr val="C0C0C0"/>
                  </a:outerShdw>
                </a:effectLst>
                <a:latin typeface="Arial Black" pitchFamily="34" charset="0"/>
                <a:cs typeface="Arial" charset="0"/>
              </a:rPr>
              <a:t>MUSCULO-TENDINOSOS:</a:t>
            </a:r>
            <a:endParaRPr lang="es-PR" altLang="es-PR" sz="3000" b="0" i="1">
              <a:solidFill>
                <a:srgbClr val="48487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3419475" y="21336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sz="3000" b="0" i="1">
                <a:solidFill>
                  <a:srgbClr val="484876"/>
                </a:solidFill>
                <a:effectLst>
                  <a:outerShdw blurRad="38100" dist="38100" dir="2700000" algn="tl">
                    <a:srgbClr val="C0C0C0"/>
                  </a:outerShdw>
                </a:effectLst>
                <a:latin typeface="Arial Black" pitchFamily="34" charset="0"/>
                <a:cs typeface="Arial" charset="0"/>
              </a:rPr>
              <a:t>TRATAMIENTO CRÓNICO</a:t>
            </a:r>
          </a:p>
        </p:txBody>
      </p:sp>
      <p:pic>
        <p:nvPicPr>
          <p:cNvPr id="2004999" name="Picture 7"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75" y="28527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719138" y="29511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100" b="0" i="1">
                <a:solidFill>
                  <a:srgbClr val="484876"/>
                </a:solidFill>
                <a:effectLst>
                  <a:outerShdw blurRad="38100" dist="38100" dir="2700000" algn="tl">
                    <a:srgbClr val="C0C0C0"/>
                  </a:outerShdw>
                </a:effectLst>
                <a:latin typeface="Arial Black" pitchFamily="34" charset="0"/>
                <a:cs typeface="Arial" charset="0"/>
              </a:rPr>
              <a:t> </a:t>
            </a:r>
            <a:r>
              <a:rPr lang="es-PR" altLang="es-PR" sz="2400" b="0" i="1">
                <a:solidFill>
                  <a:srgbClr val="484876"/>
                </a:solidFill>
                <a:effectLst>
                  <a:outerShdw blurRad="38100" dist="38100" dir="2700000" algn="tl">
                    <a:srgbClr val="C0C0C0"/>
                  </a:outerShdw>
                </a:effectLst>
                <a:latin typeface="Arial Black" pitchFamily="34" charset="0"/>
                <a:cs typeface="Arial" charset="0"/>
              </a:rPr>
              <a:t>REHABILITACIÓN FÍSICA:</a:t>
            </a:r>
            <a:r>
              <a:rPr lang="es-PR" altLang="es-PR" sz="2200" b="0" i="1">
                <a:solidFill>
                  <a:srgbClr val="484876"/>
                </a:solidFill>
                <a:effectLst>
                  <a:outerShdw blurRad="38100" dist="38100" dir="2700000" algn="tl">
                    <a:srgbClr val="C0C0C0"/>
                  </a:outerShdw>
                </a:effectLst>
                <a:latin typeface="Arial Black" pitchFamily="34" charset="0"/>
                <a:cs typeface="Arial" charset="0"/>
              </a:rPr>
              <a:t> </a:t>
            </a:r>
            <a:r>
              <a:rPr lang="es-PR" altLang="es-PR" sz="3200" b="0">
                <a:solidFill>
                  <a:srgbClr val="484876"/>
                </a:solidFill>
                <a:effectLst>
                  <a:outerShdw blurRad="38100" dist="38100" dir="2700000" algn="tl">
                    <a:srgbClr val="C0C0C0"/>
                  </a:outerShdw>
                </a:effectLst>
                <a:latin typeface="Arial Black" pitchFamily="34" charset="0"/>
                <a:cs typeface="Arial" charset="0"/>
              </a:rPr>
              <a:t>Fisioterapia</a:t>
            </a:r>
          </a:p>
        </p:txBody>
      </p:sp>
      <p:sp>
        <p:nvSpPr>
          <p:cNvPr id="5" name="Title 1"/>
          <p:cNvSpPr>
            <a:spLocks/>
          </p:cNvSpPr>
          <p:nvPr/>
        </p:nvSpPr>
        <p:spPr bwMode="auto">
          <a:xfrm>
            <a:off x="1835150" y="3862388"/>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 TERMOTERAPIA *</a:t>
            </a:r>
            <a:endParaRPr lang="es-PR" altLang="es-PR" sz="2200" b="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pull dir="d"/>
    <p:sndAc>
      <p:stSnd>
        <p:snd r:embed="rId4" name="whoosh.wav"/>
      </p:stSnd>
    </p:sndAc>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96" name="Picture 12" descr="Potential_Emergency_Condi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17750"/>
            <a:ext cx="8524875" cy="3848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endParaRPr lang="es-PR" altLang="es-PR" sz="1200" b="0">
              <a:latin typeface="Times New Roman" pitchFamily="18" charset="0"/>
            </a:endParaRPr>
          </a:p>
        </p:txBody>
      </p:sp>
      <p:sp>
        <p:nvSpPr>
          <p:cNvPr id="3" name="Text Box 6"/>
          <p:cNvSpPr txBox="1">
            <a:spLocks noChangeArrowheads="1"/>
          </p:cNvSpPr>
          <p:nvPr/>
        </p:nvSpPr>
        <p:spPr bwMode="auto">
          <a:xfrm>
            <a:off x="179388" y="63087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Reproducido de: </a:t>
            </a:r>
            <a:r>
              <a:rPr lang="en-US" altLang="es-PR" sz="1200" i="1">
                <a:latin typeface="Times New Roman" pitchFamily="18" charset="0"/>
              </a:rPr>
              <a:t>Fundamentals of Sports Injury Management</a:t>
            </a:r>
            <a:r>
              <a:rPr lang="en-US" altLang="es-PR" sz="1200" b="0">
                <a:latin typeface="Times New Roman" pitchFamily="18" charset="0"/>
              </a:rPr>
              <a:t>. 3ra,ed.; (p. 76), por M. K. Anderson, &amp; G.P. Parr, 2011, Philadelphia: Lippincott Williams &amp; Wilkins. Copyright 2011 por Lippincott Williams &amp; Wilkins, a Wolters Kluwer business.</a:t>
            </a:r>
          </a:p>
        </p:txBody>
      </p:sp>
      <p:sp>
        <p:nvSpPr>
          <p:cNvPr id="2" name="Title 1"/>
          <p:cNvSpPr>
            <a:spLocks/>
          </p:cNvSpPr>
          <p:nvPr/>
        </p:nvSpPr>
        <p:spPr bwMode="auto">
          <a:xfrm>
            <a:off x="0" y="981075"/>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100" b="0">
                <a:solidFill>
                  <a:srgbClr val="484876"/>
                </a:solidFill>
                <a:effectLst>
                  <a:outerShdw blurRad="38100" dist="38100" dir="2700000" algn="tl">
                    <a:srgbClr val="C0C0C0"/>
                  </a:outerShdw>
                </a:effectLst>
                <a:latin typeface="Arial Black" pitchFamily="34" charset="0"/>
                <a:cs typeface="Arial" charset="0"/>
              </a:rPr>
              <a:t>MANEJO DE LA LESIÓN:</a:t>
            </a:r>
            <a:br>
              <a:rPr lang="es-PR" altLang="es-PR" sz="2100" b="0">
                <a:solidFill>
                  <a:srgbClr val="484876"/>
                </a:solidFill>
                <a:effectLst>
                  <a:outerShdw blurRad="38100" dist="38100" dir="2700000" algn="tl">
                    <a:srgbClr val="C0C0C0"/>
                  </a:outerShdw>
                </a:effectLst>
                <a:latin typeface="Arial Black" pitchFamily="34" charset="0"/>
                <a:cs typeface="Arial" charset="0"/>
              </a:rPr>
            </a:br>
            <a:r>
              <a:rPr lang="es-PR" altLang="es-PR" sz="2100" b="0" i="1">
                <a:solidFill>
                  <a:srgbClr val="484876"/>
                </a:solidFill>
                <a:effectLst>
                  <a:outerShdw blurRad="38100" dist="38100" dir="2700000" algn="tl">
                    <a:srgbClr val="C0C0C0"/>
                  </a:outerShdw>
                </a:effectLst>
                <a:latin typeface="Arial Black" pitchFamily="34" charset="0"/>
                <a:cs typeface="Arial" charset="0"/>
              </a:rPr>
              <a:t>PLAN DE EMERGENCIA MÉDICA Y DE ACCIDENTE</a:t>
            </a:r>
            <a:br>
              <a:rPr lang="es-PR" altLang="es-PR" sz="2100" b="0" i="1">
                <a:solidFill>
                  <a:srgbClr val="484876"/>
                </a:solidFill>
                <a:effectLst>
                  <a:outerShdw blurRad="38100" dist="38100" dir="2700000" algn="tl">
                    <a:srgbClr val="C0C0C0"/>
                  </a:outerShdw>
                </a:effectLst>
                <a:latin typeface="Arial Black" pitchFamily="34" charset="0"/>
                <a:cs typeface="Arial" charset="0"/>
              </a:rPr>
            </a:br>
            <a:endParaRPr lang="es-PR" altLang="es-PR" sz="2100" b="0">
              <a:solidFill>
                <a:srgbClr val="484876"/>
              </a:solidFill>
              <a:effectLst>
                <a:outerShdw blurRad="38100" dist="38100" dir="2700000" algn="tl">
                  <a:srgbClr val="C0C0C0"/>
                </a:outerShdw>
              </a:effectLst>
              <a:latin typeface="Arial Black" pitchFamily="34" charset="0"/>
              <a:cs typeface="Arial" charset="0"/>
            </a:endParaRPr>
          </a:p>
        </p:txBody>
      </p:sp>
      <p:sp>
        <p:nvSpPr>
          <p:cNvPr id="4" name="Title 1"/>
          <p:cNvSpPr>
            <a:spLocks/>
          </p:cNvSpPr>
          <p:nvPr/>
        </p:nvSpPr>
        <p:spPr bwMode="auto">
          <a:xfrm>
            <a:off x="-36513" y="1485900"/>
            <a:ext cx="914400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100" b="0">
                <a:solidFill>
                  <a:srgbClr val="484876"/>
                </a:solidFill>
                <a:effectLst>
                  <a:outerShdw blurRad="38100" dist="38100" dir="2700000" algn="tl">
                    <a:srgbClr val="C0C0C0"/>
                  </a:outerShdw>
                </a:effectLst>
                <a:latin typeface="Arial Black" pitchFamily="34" charset="0"/>
                <a:cs typeface="Arial" charset="0"/>
              </a:rPr>
              <a:t>LESIONES, Y PROBLEMAS CLÍNICOS, POTENCIALES:</a:t>
            </a:r>
            <a:br>
              <a:rPr lang="es-PR" altLang="es-PR" sz="2100" b="0">
                <a:solidFill>
                  <a:srgbClr val="484876"/>
                </a:solidFill>
                <a:effectLst>
                  <a:outerShdw blurRad="38100" dist="38100" dir="2700000" algn="tl">
                    <a:srgbClr val="C0C0C0"/>
                  </a:outerShdw>
                </a:effectLst>
                <a:latin typeface="Arial Black" pitchFamily="34" charset="0"/>
                <a:cs typeface="Arial" charset="0"/>
              </a:rPr>
            </a:br>
            <a:r>
              <a:rPr lang="es-PR" altLang="es-PR" sz="2100" b="0">
                <a:solidFill>
                  <a:srgbClr val="484876"/>
                </a:solidFill>
                <a:effectLst>
                  <a:outerShdw blurRad="38100" dist="38100" dir="2700000" algn="tl">
                    <a:srgbClr val="C0C0C0"/>
                  </a:outerShdw>
                </a:effectLst>
                <a:latin typeface="Arial Black" pitchFamily="34" charset="0"/>
                <a:cs typeface="Arial" charset="0"/>
              </a:rPr>
              <a:t>La Necesidad de Protocolos Escritos para las</a:t>
            </a:r>
            <a:br>
              <a:rPr lang="es-PR" altLang="es-PR" sz="2100" b="0">
                <a:solidFill>
                  <a:srgbClr val="484876"/>
                </a:solidFill>
                <a:effectLst>
                  <a:outerShdw blurRad="38100" dist="38100" dir="2700000" algn="tl">
                    <a:srgbClr val="C0C0C0"/>
                  </a:outerShdw>
                </a:effectLst>
                <a:latin typeface="Arial Black" pitchFamily="34" charset="0"/>
                <a:cs typeface="Arial" charset="0"/>
              </a:rPr>
            </a:br>
            <a:r>
              <a:rPr lang="es-PR" altLang="es-PR" sz="2100" b="0">
                <a:solidFill>
                  <a:srgbClr val="484876"/>
                </a:solidFill>
                <a:effectLst>
                  <a:outerShdw blurRad="38100" dist="38100" dir="2700000" algn="tl">
                    <a:srgbClr val="C0C0C0"/>
                  </a:outerShdw>
                </a:effectLst>
                <a:latin typeface="Arial Black" pitchFamily="34" charset="0"/>
                <a:cs typeface="Arial" charset="0"/>
              </a:rPr>
              <a:t>Lesiones/Problemas de Salud Específicos:</a:t>
            </a:r>
          </a:p>
        </p:txBody>
      </p:sp>
    </p:spTree>
    <p:custDataLst>
      <p:tags r:id="rId1"/>
    </p:custDataLst>
  </p:cSld>
  <p:clrMapOvr>
    <a:masterClrMapping/>
  </p:clrMapOvr>
  <p:transition spd="slow">
    <p:pull dir="d"/>
    <p:sndAc>
      <p:stSnd>
        <p:snd r:embed="rId4" name="whoosh.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411413" y="620713"/>
            <a:ext cx="55800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a:solidFill>
                  <a:srgbClr val="484876"/>
                </a:solidFill>
                <a:effectLst>
                  <a:outerShdw blurRad="38100" dist="38100" dir="2700000" algn="tl">
                    <a:srgbClr val="C0C0C0"/>
                  </a:outerShdw>
                </a:effectLst>
                <a:latin typeface="Arial Black" pitchFamily="34" charset="0"/>
                <a:cs typeface="Arial" charset="0"/>
              </a:rPr>
              <a:t>TEJIDO BLANDO – </a:t>
            </a:r>
            <a:r>
              <a:rPr lang="es-PR" altLang="es-PR" sz="2400" b="0" i="1">
                <a:solidFill>
                  <a:srgbClr val="484876"/>
                </a:solidFill>
                <a:effectLst>
                  <a:outerShdw blurRad="38100" dist="38100" dir="2700000" algn="tl">
                    <a:srgbClr val="C0C0C0"/>
                  </a:outerShdw>
                </a:effectLst>
                <a:latin typeface="Arial Black" pitchFamily="34" charset="0"/>
                <a:cs typeface="Arial" charset="0"/>
              </a:rPr>
              <a:t>LESIONES</a:t>
            </a:r>
            <a:r>
              <a:rPr lang="es-PR" altLang="es-PR" sz="2400" b="0">
                <a:solidFill>
                  <a:srgbClr val="484876"/>
                </a:solidFill>
                <a:effectLst>
                  <a:outerShdw blurRad="38100" dist="38100" dir="2700000" algn="tl">
                    <a:srgbClr val="C0C0C0"/>
                  </a:outerShdw>
                </a:effectLst>
                <a:latin typeface="Arial Black" pitchFamily="34" charset="0"/>
                <a:cs typeface="Arial" charset="0"/>
              </a:rPr>
              <a:t>:</a:t>
            </a:r>
            <a:endParaRPr lang="es-PR" altLang="es-PR" sz="2600" b="0" i="1">
              <a:solidFill>
                <a:srgbClr val="484876"/>
              </a:solidFill>
              <a:effectLst>
                <a:outerShdw blurRad="38100" dist="38100" dir="2700000" algn="tl">
                  <a:srgbClr val="C0C0C0"/>
                </a:outerShdw>
              </a:effectLst>
              <a:latin typeface="Arial Black" pitchFamily="34" charset="0"/>
              <a:cs typeface="Arial" charset="0"/>
            </a:endParaRPr>
          </a:p>
        </p:txBody>
      </p:sp>
      <p:sp>
        <p:nvSpPr>
          <p:cNvPr id="2200603" name="Text Box 27"/>
          <p:cNvSpPr txBox="1">
            <a:spLocks noChangeArrowheads="1"/>
          </p:cNvSpPr>
          <p:nvPr/>
        </p:nvSpPr>
        <p:spPr bwMode="auto">
          <a:xfrm>
            <a:off x="395288" y="11255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dirty="0" err="1">
                <a:effectLst>
                  <a:outerShdw blurRad="38100" dist="38100" dir="2700000" algn="tl">
                    <a:srgbClr val="C0C0C0"/>
                  </a:outerShdw>
                </a:effectLst>
                <a:latin typeface="Calibri" pitchFamily="34" charset="0"/>
              </a:rPr>
              <a:t>Músculos</a:t>
            </a:r>
            <a:r>
              <a:rPr lang="en-US" altLang="es-PR" sz="2800" dirty="0">
                <a:effectLst>
                  <a:outerShdw blurRad="38100" dist="38100" dir="2700000" algn="tl">
                    <a:srgbClr val="C0C0C0"/>
                  </a:outerShdw>
                </a:effectLst>
                <a:latin typeface="Calibri" pitchFamily="34" charset="0"/>
              </a:rPr>
              <a:t>:</a:t>
            </a:r>
            <a:endParaRPr lang="en-US" altLang="es-PR" sz="2500" b="0" i="1" dirty="0">
              <a:solidFill>
                <a:srgbClr val="484876"/>
              </a:solidFill>
              <a:latin typeface="Arial Black" pitchFamily="34" charset="0"/>
            </a:endParaRPr>
          </a:p>
        </p:txBody>
      </p:sp>
      <p:pic>
        <p:nvPicPr>
          <p:cNvPr id="2200604" name="Picture 2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19697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200605" name="Text Box 29"/>
          <p:cNvSpPr txBox="1">
            <a:spLocks noChangeArrowheads="1"/>
          </p:cNvSpPr>
          <p:nvPr/>
        </p:nvSpPr>
        <p:spPr bwMode="auto">
          <a:xfrm>
            <a:off x="395288" y="22764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Fascias/aponeurosis: </a:t>
            </a:r>
            <a:r>
              <a:rPr lang="en-US" altLang="es-PR" sz="2800" i="1">
                <a:solidFill>
                  <a:srgbClr val="484876"/>
                </a:solidFill>
                <a:effectLst>
                  <a:outerShdw blurRad="38100" dist="38100" dir="2700000" algn="tl">
                    <a:srgbClr val="C0C0C0"/>
                  </a:outerShdw>
                </a:effectLst>
                <a:latin typeface="Calibri" pitchFamily="34" charset="0"/>
              </a:rPr>
              <a:t>Fascistis, rotura fascial</a:t>
            </a:r>
            <a:endParaRPr lang="en-US" altLang="es-PR" sz="2500" b="0" i="1">
              <a:solidFill>
                <a:srgbClr val="484876"/>
              </a:solidFill>
              <a:latin typeface="Arial Black" pitchFamily="34" charset="0"/>
            </a:endParaRPr>
          </a:p>
        </p:txBody>
      </p:sp>
      <p:pic>
        <p:nvPicPr>
          <p:cNvPr id="2200606" name="Picture 3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34791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200607" name="Text Box 31"/>
          <p:cNvSpPr txBox="1">
            <a:spLocks noChangeArrowheads="1"/>
          </p:cNvSpPr>
          <p:nvPr/>
        </p:nvSpPr>
        <p:spPr bwMode="auto">
          <a:xfrm>
            <a:off x="395288" y="2709863"/>
            <a:ext cx="8928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Tendones: </a:t>
            </a:r>
            <a:r>
              <a:rPr lang="en-US" altLang="es-PR" sz="2700" i="1">
                <a:solidFill>
                  <a:srgbClr val="484876"/>
                </a:solidFill>
                <a:effectLst>
                  <a:outerShdw blurRad="38100" dist="38100" dir="2700000" algn="tl">
                    <a:srgbClr val="C0C0C0"/>
                  </a:outerShdw>
                </a:effectLst>
                <a:latin typeface="Calibri" pitchFamily="34" charset="0"/>
              </a:rPr>
              <a:t>Tendinitis, tenosinovitis, peritendinitis, rupturas</a:t>
            </a:r>
            <a:endParaRPr lang="en-US" altLang="es-PR" sz="2700" b="0" i="1">
              <a:solidFill>
                <a:srgbClr val="484876"/>
              </a:solidFill>
              <a:latin typeface="Arial Black" pitchFamily="34" charset="0"/>
            </a:endParaRPr>
          </a:p>
        </p:txBody>
      </p:sp>
      <p:pic>
        <p:nvPicPr>
          <p:cNvPr id="2200608" name="Picture 32"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78130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200609" name="Text Box 33"/>
          <p:cNvSpPr txBox="1">
            <a:spLocks noChangeArrowheads="1"/>
          </p:cNvSpPr>
          <p:nvPr/>
        </p:nvSpPr>
        <p:spPr bwMode="auto">
          <a:xfrm>
            <a:off x="395288" y="31686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Cápsulas articulares: </a:t>
            </a:r>
            <a:r>
              <a:rPr lang="en-US" altLang="es-PR" sz="2800" i="1">
                <a:solidFill>
                  <a:srgbClr val="484876"/>
                </a:solidFill>
                <a:effectLst>
                  <a:outerShdw blurRad="38100" dist="38100" dir="2700000" algn="tl">
                    <a:srgbClr val="C0C0C0"/>
                  </a:outerShdw>
                </a:effectLst>
                <a:latin typeface="Calibri" pitchFamily="34" charset="0"/>
              </a:rPr>
              <a:t>Sinovitis</a:t>
            </a:r>
            <a:endParaRPr lang="en-US" altLang="es-PR" sz="2500" b="0" i="1">
              <a:solidFill>
                <a:srgbClr val="484876"/>
              </a:solidFill>
              <a:latin typeface="Arial Black" pitchFamily="34" charset="0"/>
            </a:endParaRPr>
          </a:p>
        </p:txBody>
      </p:sp>
      <p:pic>
        <p:nvPicPr>
          <p:cNvPr id="2200610" name="Picture 3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324008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200611" name="Text Box 35"/>
          <p:cNvSpPr txBox="1">
            <a:spLocks noChangeArrowheads="1"/>
          </p:cNvSpPr>
          <p:nvPr/>
        </p:nvSpPr>
        <p:spPr bwMode="auto">
          <a:xfrm>
            <a:off x="395288" y="5300663"/>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Vasos sanguíneos</a:t>
            </a:r>
            <a:endParaRPr lang="en-US" altLang="es-PR" sz="2500" b="0" i="1">
              <a:latin typeface="Arial Black" pitchFamily="34" charset="0"/>
            </a:endParaRPr>
          </a:p>
        </p:txBody>
      </p:sp>
      <p:pic>
        <p:nvPicPr>
          <p:cNvPr id="2200612" name="Picture 3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537210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200613" name="Text Box 37"/>
          <p:cNvSpPr txBox="1">
            <a:spLocks noChangeArrowheads="1"/>
          </p:cNvSpPr>
          <p:nvPr/>
        </p:nvSpPr>
        <p:spPr bwMode="auto">
          <a:xfrm>
            <a:off x="395288" y="5732463"/>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Nervios: </a:t>
            </a:r>
            <a:r>
              <a:rPr lang="en-US" altLang="es-PR" sz="2800" i="1">
                <a:solidFill>
                  <a:srgbClr val="484876"/>
                </a:solidFill>
                <a:effectLst>
                  <a:outerShdw blurRad="38100" dist="38100" dir="2700000" algn="tl">
                    <a:srgbClr val="C0C0C0"/>
                  </a:outerShdw>
                </a:effectLst>
                <a:latin typeface="Calibri" pitchFamily="34" charset="0"/>
              </a:rPr>
              <a:t>Neuritis, neuralgia, neuroma</a:t>
            </a:r>
            <a:endParaRPr lang="en-US" altLang="es-PR" sz="2500" b="0" i="1">
              <a:solidFill>
                <a:srgbClr val="484876"/>
              </a:solidFill>
              <a:latin typeface="Arial Black" pitchFamily="34" charset="0"/>
            </a:endParaRPr>
          </a:p>
        </p:txBody>
      </p:sp>
      <p:pic>
        <p:nvPicPr>
          <p:cNvPr id="2200614" name="Picture 38"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580390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200615" name="Text Box 39"/>
          <p:cNvSpPr txBox="1">
            <a:spLocks noChangeArrowheads="1"/>
          </p:cNvSpPr>
          <p:nvPr/>
        </p:nvSpPr>
        <p:spPr bwMode="auto">
          <a:xfrm>
            <a:off x="395288" y="36004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Cartilago hialino:</a:t>
            </a:r>
            <a:endParaRPr lang="en-US" altLang="es-PR" sz="2400" b="0" i="1">
              <a:solidFill>
                <a:srgbClr val="484876"/>
              </a:solidFill>
              <a:latin typeface="Arial Black" pitchFamily="34" charset="0"/>
            </a:endParaRPr>
          </a:p>
        </p:txBody>
      </p:sp>
      <p:pic>
        <p:nvPicPr>
          <p:cNvPr id="2200616" name="Picture 4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367188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200617" name="Text Box 41"/>
          <p:cNvSpPr txBox="1">
            <a:spLocks noChangeArrowheads="1"/>
          </p:cNvSpPr>
          <p:nvPr/>
        </p:nvSpPr>
        <p:spPr bwMode="auto">
          <a:xfrm>
            <a:off x="395288" y="4003675"/>
            <a:ext cx="831850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600" i="1">
                <a:solidFill>
                  <a:srgbClr val="484876"/>
                </a:solidFill>
                <a:effectLst>
                  <a:outerShdw blurRad="38100" dist="38100" dir="2700000" algn="tl">
                    <a:srgbClr val="C0C0C0"/>
                  </a:outerShdw>
                </a:effectLst>
                <a:latin typeface="Calibri" pitchFamily="34" charset="0"/>
              </a:rPr>
              <a:t>Condropatías/condromalacia, osteocondritis, sinovitis</a:t>
            </a:r>
            <a:endParaRPr lang="en-US" altLang="es-PR" sz="2600" b="0" i="1">
              <a:solidFill>
                <a:srgbClr val="484876"/>
              </a:solidFill>
              <a:latin typeface="Arial Black" pitchFamily="34" charset="0"/>
            </a:endParaRPr>
          </a:p>
        </p:txBody>
      </p:sp>
      <p:sp>
        <p:nvSpPr>
          <p:cNvPr id="2200618" name="Text Box 42"/>
          <p:cNvSpPr txBox="1">
            <a:spLocks noChangeArrowheads="1"/>
          </p:cNvSpPr>
          <p:nvPr/>
        </p:nvSpPr>
        <p:spPr bwMode="auto">
          <a:xfrm>
            <a:off x="395288" y="4435475"/>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Bursa: </a:t>
            </a:r>
            <a:r>
              <a:rPr lang="en-US" altLang="es-PR" sz="2800" i="1">
                <a:solidFill>
                  <a:srgbClr val="484876"/>
                </a:solidFill>
                <a:effectLst>
                  <a:outerShdw blurRad="38100" dist="38100" dir="2700000" algn="tl">
                    <a:srgbClr val="C0C0C0"/>
                  </a:outerShdw>
                </a:effectLst>
                <a:latin typeface="Calibri" pitchFamily="34" charset="0"/>
              </a:rPr>
              <a:t>Bursitis</a:t>
            </a:r>
            <a:endParaRPr lang="en-US" altLang="es-PR" sz="2500" b="0" i="1">
              <a:solidFill>
                <a:srgbClr val="484876"/>
              </a:solidFill>
              <a:latin typeface="Arial Black" pitchFamily="34" charset="0"/>
            </a:endParaRPr>
          </a:p>
        </p:txBody>
      </p:sp>
      <p:pic>
        <p:nvPicPr>
          <p:cNvPr id="2200619" name="Picture 4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450691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200620" name="Rectangle 44"/>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PR"/>
          </a:p>
        </p:txBody>
      </p:sp>
      <p:sp>
        <p:nvSpPr>
          <p:cNvPr id="10" name="Text Box 6"/>
          <p:cNvSpPr txBox="1">
            <a:spLocks noChangeArrowheads="1"/>
          </p:cNvSpPr>
          <p:nvPr/>
        </p:nvSpPr>
        <p:spPr bwMode="auto">
          <a:xfrm>
            <a:off x="71438" y="6308725"/>
            <a:ext cx="9109075" cy="5032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nSpc>
                <a:spcPct val="90000"/>
              </a:lnSpc>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Concepts of Athletic Training</a:t>
            </a:r>
            <a:r>
              <a:rPr lang="en-US" altLang="es-PR" sz="1200" b="0">
                <a:latin typeface="Times New Roman" pitchFamily="18" charset="0"/>
              </a:rPr>
              <a:t>. 7maa. ed.; (p. 6), por R. P. Pfeiffer, &amp; B. C. Mangus, 215, Sudbury, MA: Jones and Bartlett Pubblishers, Inc. Copyright 2015 por Jones and Bartlett Pubblishers, Inc</a:t>
            </a:r>
            <a:r>
              <a:rPr lang="en-US" altLang="es-PR" sz="1600" b="0"/>
              <a:t>.</a:t>
            </a:r>
          </a:p>
        </p:txBody>
      </p:sp>
      <p:pic>
        <p:nvPicPr>
          <p:cNvPr id="2200622" name="Picture 46" descr="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1813" y="4581525"/>
            <a:ext cx="1866900" cy="1574800"/>
          </a:xfrm>
          <a:prstGeom prst="rect">
            <a:avLst/>
          </a:prstGeom>
          <a:noFill/>
          <a:extLst>
            <a:ext uri="{909E8E84-426E-40DD-AFC4-6F175D3DCCD1}">
              <a14:hiddenFill xmlns:a14="http://schemas.microsoft.com/office/drawing/2010/main">
                <a:solidFill>
                  <a:srgbClr val="FFFFFF"/>
                </a:solidFill>
              </a14:hiddenFill>
            </a:ext>
          </a:extLst>
        </p:spPr>
      </p:pic>
      <p:sp>
        <p:nvSpPr>
          <p:cNvPr id="2200623" name="Text Box 47"/>
          <p:cNvSpPr txBox="1">
            <a:spLocks noChangeArrowheads="1"/>
          </p:cNvSpPr>
          <p:nvPr/>
        </p:nvSpPr>
        <p:spPr bwMode="auto">
          <a:xfrm>
            <a:off x="395288" y="1557338"/>
            <a:ext cx="874871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400" i="1" dirty="0" err="1">
                <a:solidFill>
                  <a:srgbClr val="484876"/>
                </a:solidFill>
                <a:effectLst>
                  <a:outerShdw blurRad="38100" dist="38100" dir="2700000" algn="tl">
                    <a:srgbClr val="C0C0C0"/>
                  </a:outerShdw>
                </a:effectLst>
                <a:latin typeface="Calibri" pitchFamily="34" charset="0"/>
              </a:rPr>
              <a:t>Desgarres</a:t>
            </a:r>
            <a:r>
              <a:rPr lang="en-US" altLang="es-PR" sz="2400" i="1" dirty="0">
                <a:solidFill>
                  <a:srgbClr val="484876"/>
                </a:solidFill>
                <a:effectLst>
                  <a:outerShdw blurRad="38100" dist="38100" dir="2700000" algn="tl">
                    <a:srgbClr val="C0C0C0"/>
                  </a:outerShdw>
                </a:effectLst>
                <a:latin typeface="Calibri" pitchFamily="34" charset="0"/>
              </a:rPr>
              <a:t> (strains), </a:t>
            </a:r>
            <a:r>
              <a:rPr lang="en-US" altLang="es-PR" sz="2400" i="1" dirty="0" err="1">
                <a:solidFill>
                  <a:srgbClr val="484876"/>
                </a:solidFill>
                <a:effectLst>
                  <a:outerShdw blurRad="38100" dist="38100" dir="2700000" algn="tl">
                    <a:srgbClr val="C0C0C0"/>
                  </a:outerShdw>
                </a:effectLst>
                <a:latin typeface="Calibri" pitchFamily="34" charset="0"/>
              </a:rPr>
              <a:t>contusiones</a:t>
            </a:r>
            <a:r>
              <a:rPr lang="en-US" altLang="es-PR" sz="2400" i="1" dirty="0">
                <a:solidFill>
                  <a:srgbClr val="484876"/>
                </a:solidFill>
                <a:effectLst>
                  <a:outerShdw blurRad="38100" dist="38100" dir="2700000" algn="tl">
                    <a:srgbClr val="C0C0C0"/>
                  </a:outerShdw>
                </a:effectLst>
                <a:latin typeface="Calibri" pitchFamily="34" charset="0"/>
              </a:rPr>
              <a:t>/hematoma, </a:t>
            </a:r>
            <a:r>
              <a:rPr lang="en-US" altLang="es-PR" sz="2400" i="1" dirty="0" err="1">
                <a:solidFill>
                  <a:srgbClr val="484876"/>
                </a:solidFill>
                <a:effectLst>
                  <a:outerShdw blurRad="38100" dist="38100" dir="2700000" algn="tl">
                    <a:srgbClr val="C0C0C0"/>
                  </a:outerShdw>
                </a:effectLst>
                <a:latin typeface="Calibri" pitchFamily="34" charset="0"/>
              </a:rPr>
              <a:t>contracturas</a:t>
            </a:r>
            <a:r>
              <a:rPr lang="en-US" altLang="es-PR" sz="2400" i="1" dirty="0">
                <a:solidFill>
                  <a:srgbClr val="484876"/>
                </a:solidFill>
                <a:effectLst>
                  <a:outerShdw blurRad="38100" dist="38100" dir="2700000" algn="tl">
                    <a:srgbClr val="C0C0C0"/>
                  </a:outerShdw>
                </a:effectLst>
                <a:latin typeface="Calibri" pitchFamily="34" charset="0"/>
              </a:rPr>
              <a:t>, </a:t>
            </a:r>
            <a:r>
              <a:rPr lang="en-US" altLang="es-PR" sz="2400" i="1" dirty="0" err="1">
                <a:solidFill>
                  <a:srgbClr val="484876"/>
                </a:solidFill>
                <a:effectLst>
                  <a:outerShdw blurRad="38100" dist="38100" dir="2700000" algn="tl">
                    <a:srgbClr val="C0C0C0"/>
                  </a:outerShdw>
                </a:effectLst>
                <a:latin typeface="Calibri" pitchFamily="34" charset="0"/>
              </a:rPr>
              <a:t>miositis</a:t>
            </a:r>
            <a:r>
              <a:rPr lang="en-US" altLang="es-PR" sz="2400" i="1" dirty="0">
                <a:solidFill>
                  <a:srgbClr val="484876"/>
                </a:solidFill>
                <a:effectLst>
                  <a:outerShdw blurRad="38100" dist="38100" dir="2700000" algn="tl">
                    <a:srgbClr val="C0C0C0"/>
                  </a:outerShdw>
                </a:effectLst>
                <a:latin typeface="Calibri" pitchFamily="34" charset="0"/>
              </a:rPr>
              <a:t>,</a:t>
            </a:r>
            <a:endParaRPr lang="en-US" altLang="es-PR" sz="2400" b="0" i="1" dirty="0">
              <a:solidFill>
                <a:srgbClr val="484876"/>
              </a:solidFill>
              <a:latin typeface="Arial Black" pitchFamily="34" charset="0"/>
            </a:endParaRPr>
          </a:p>
        </p:txBody>
      </p:sp>
      <p:sp>
        <p:nvSpPr>
          <p:cNvPr id="2200624" name="Text Box 48"/>
          <p:cNvSpPr txBox="1">
            <a:spLocks noChangeArrowheads="1"/>
          </p:cNvSpPr>
          <p:nvPr/>
        </p:nvSpPr>
        <p:spPr bwMode="auto">
          <a:xfrm>
            <a:off x="395288" y="1916113"/>
            <a:ext cx="874871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400" i="1">
                <a:solidFill>
                  <a:srgbClr val="484876"/>
                </a:solidFill>
                <a:effectLst>
                  <a:outerShdw blurRad="38100" dist="38100" dir="2700000" algn="tl">
                    <a:srgbClr val="C0C0C0"/>
                  </a:outerShdw>
                </a:effectLst>
                <a:latin typeface="Calibri" pitchFamily="34" charset="0"/>
              </a:rPr>
              <a:t>miosistis osificante, atrofia, hernia, entumecimiento/rigidez</a:t>
            </a:r>
            <a:endParaRPr lang="en-US" altLang="es-PR" sz="2400" b="0" i="1">
              <a:solidFill>
                <a:srgbClr val="484876"/>
              </a:solidFill>
              <a:latin typeface="Arial Black" pitchFamily="34" charset="0"/>
            </a:endParaRPr>
          </a:p>
        </p:txBody>
      </p:sp>
      <p:sp>
        <p:nvSpPr>
          <p:cNvPr id="2200625" name="Text Box 49"/>
          <p:cNvSpPr txBox="1">
            <a:spLocks noChangeArrowheads="1"/>
          </p:cNvSpPr>
          <p:nvPr/>
        </p:nvSpPr>
        <p:spPr bwMode="auto">
          <a:xfrm>
            <a:off x="395288" y="48688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effectLst>
                  <a:outerShdw blurRad="38100" dist="38100" dir="2700000" algn="tl">
                    <a:srgbClr val="C0C0C0"/>
                  </a:outerShdw>
                </a:effectLst>
                <a:latin typeface="Calibri" pitchFamily="34" charset="0"/>
              </a:rPr>
              <a:t>Ligamentos: </a:t>
            </a:r>
            <a:r>
              <a:rPr lang="en-US" altLang="es-PR" sz="2800" i="1">
                <a:solidFill>
                  <a:srgbClr val="484876"/>
                </a:solidFill>
                <a:effectLst>
                  <a:outerShdw blurRad="38100" dist="38100" dir="2700000" algn="tl">
                    <a:srgbClr val="C0C0C0"/>
                  </a:outerShdw>
                </a:effectLst>
                <a:latin typeface="Calibri" pitchFamily="34" charset="0"/>
              </a:rPr>
              <a:t>Esguinces/torceduras (sprains)</a:t>
            </a:r>
            <a:endParaRPr lang="en-US" altLang="es-PR" sz="2500" b="0" i="1">
              <a:solidFill>
                <a:srgbClr val="484876"/>
              </a:solidFill>
              <a:latin typeface="Arial Black" pitchFamily="34" charset="0"/>
            </a:endParaRPr>
          </a:p>
        </p:txBody>
      </p:sp>
      <p:pic>
        <p:nvPicPr>
          <p:cNvPr id="2200626" name="Picture 50"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4940300"/>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2200627" name="Picture 51" descr="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620713"/>
            <a:ext cx="2095500" cy="4730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1169204"/>
      </p:ext>
    </p:extLst>
  </p:cSld>
  <p:clrMapOvr>
    <a:masterClrMapping/>
  </p:clrMapOvr>
  <p:transition spd="slow">
    <p:newsflash/>
    <p:sndAc>
      <p:stSnd>
        <p:snd r:embed="rId4" name="breeze.wav"/>
      </p:stSnd>
    </p:sndAc>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7474" name="Picture 2" descr="S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049338"/>
            <a:ext cx="6048375" cy="5043487"/>
          </a:xfrm>
          <a:prstGeom prst="rect">
            <a:avLst/>
          </a:prstGeom>
          <a:noFill/>
          <a:extLst>
            <a:ext uri="{909E8E84-426E-40DD-AFC4-6F175D3DCCD1}">
              <a14:hiddenFill xmlns:a14="http://schemas.microsoft.com/office/drawing/2010/main">
                <a:solidFill>
                  <a:srgbClr val="FFFFFF"/>
                </a:solidFill>
              </a14:hiddenFill>
            </a:ext>
          </a:extLst>
        </p:spPr>
      </p:pic>
      <p:sp>
        <p:nvSpPr>
          <p:cNvPr id="1897475" name="Rectangle 3"/>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79388" y="6165850"/>
            <a:ext cx="8964612" cy="69215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Reproducido de: "Too much sitting: the population health science of sedentary behavior", por: N. Owen, G. N. Healy, C. E, Matthews, y D. W. Dunstan, 2010, </a:t>
            </a:r>
            <a:r>
              <a:rPr lang="en-US" altLang="es-PR" sz="1200" i="1">
                <a:latin typeface="Times New Roman" pitchFamily="18" charset="0"/>
              </a:rPr>
              <a:t>Exercise and Sport Sciences Reviews, 38</a:t>
            </a:r>
            <a:r>
              <a:rPr lang="en-US" altLang="es-PR" sz="1200" b="0">
                <a:latin typeface="Times New Roman" pitchFamily="18" charset="0"/>
              </a:rPr>
              <a:t>(3), p. 109.doi: 10.1097/JES.0b013e3181e373a2. Recuperado de </a:t>
            </a:r>
            <a:r>
              <a:rPr lang="en-US" altLang="es-PR" sz="1200" i="1">
                <a:latin typeface="Times New Roman" pitchFamily="18" charset="0"/>
                <a:hlinkClick r:id="rId6"/>
              </a:rPr>
              <a:t>http://www.uq.edu.au/uqwellness/docs/Too-much-sitting.pdf</a:t>
            </a:r>
            <a:endParaRPr lang="en-US" altLang="es-PR" sz="1200" i="1">
              <a:latin typeface="Times New Roman" pitchFamily="18" charset="0"/>
            </a:endParaRPr>
          </a:p>
        </p:txBody>
      </p:sp>
      <p:sp>
        <p:nvSpPr>
          <p:cNvPr id="2" name="Title 1"/>
          <p:cNvSpPr>
            <a:spLocks/>
          </p:cNvSpPr>
          <p:nvPr/>
        </p:nvSpPr>
        <p:spPr bwMode="auto">
          <a:xfrm>
            <a:off x="179388" y="620713"/>
            <a:ext cx="8785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80000"/>
              </a:lnSpc>
            </a:pPr>
            <a:r>
              <a:rPr lang="es-PR" altLang="es-PR" sz="3600" b="0">
                <a:cs typeface="Arial" charset="0"/>
              </a:rPr>
              <a:t> </a:t>
            </a:r>
            <a:r>
              <a:rPr lang="es-PR" altLang="es-PR" sz="1800" b="0">
                <a:solidFill>
                  <a:srgbClr val="484876"/>
                </a:solidFill>
                <a:effectLst>
                  <a:outerShdw blurRad="38100" dist="38100" dir="2700000" algn="tl">
                    <a:srgbClr val="C0C0C0"/>
                  </a:outerShdw>
                </a:effectLst>
                <a:latin typeface="Arial Black" pitchFamily="34" charset="0"/>
                <a:cs typeface="Arial" charset="0"/>
              </a:rPr>
              <a:t>INTERRUPCIONES: </a:t>
            </a:r>
            <a:r>
              <a:rPr lang="es-PR" altLang="es-PR" sz="1600" b="0">
                <a:solidFill>
                  <a:srgbClr val="484876"/>
                </a:solidFill>
                <a:effectLst>
                  <a:outerShdw blurRad="38100" dist="38100" dir="2700000" algn="tl">
                    <a:srgbClr val="C0C0C0"/>
                  </a:outerShdw>
                </a:effectLst>
                <a:latin typeface="Arial Black" pitchFamily="34" charset="0"/>
              </a:rPr>
              <a:t>Efectos Favorables: </a:t>
            </a:r>
            <a:r>
              <a:rPr lang="es-PR" altLang="es-PR" sz="1600" b="0" i="1">
                <a:solidFill>
                  <a:srgbClr val="484876"/>
                </a:solidFill>
                <a:effectLst>
                  <a:outerShdw blurRad="38100" dist="38100" dir="2700000" algn="tl">
                    <a:srgbClr val="C0C0C0"/>
                  </a:outerShdw>
                </a:effectLst>
                <a:latin typeface="Arial Black" pitchFamily="34" charset="0"/>
              </a:rPr>
              <a:t>Circunferencia de la Cintura</a:t>
            </a:r>
          </a:p>
        </p:txBody>
      </p:sp>
    </p:spTree>
    <p:custDataLst>
      <p:tags r:id="rId1"/>
    </p:custDataLst>
  </p:cSld>
  <p:clrMapOvr>
    <a:masterClrMapping/>
  </p:clrMapOvr>
  <p:transition spd="slow">
    <p:pull dir="d"/>
    <p:sndAc>
      <p:stSnd>
        <p:snd r:embed="rId4" name="whoosh.wav"/>
      </p:stSnd>
    </p:sndAc>
  </p:transitio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9388" y="5492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600" b="0">
                <a:cs typeface="Arial" charset="0"/>
              </a:rPr>
              <a:t> </a:t>
            </a:r>
            <a:r>
              <a:rPr lang="es-PR" altLang="es-PR" sz="1800" b="0">
                <a:solidFill>
                  <a:srgbClr val="484876"/>
                </a:solidFill>
                <a:effectLst>
                  <a:outerShdw blurRad="38100" dist="38100" dir="2700000" algn="tl">
                    <a:srgbClr val="C0C0C0"/>
                  </a:outerShdw>
                </a:effectLst>
                <a:latin typeface="Arial Black" pitchFamily="34" charset="0"/>
                <a:cs typeface="Arial" charset="0"/>
              </a:rPr>
              <a:t>COMPORTAMIENTO SEDENTARIO:</a:t>
            </a:r>
            <a:br>
              <a:rPr lang="es-PR" altLang="es-PR" sz="1800" b="0">
                <a:solidFill>
                  <a:srgbClr val="484876"/>
                </a:solidFill>
                <a:effectLst>
                  <a:outerShdw blurRad="38100" dist="38100" dir="2700000" algn="tl">
                    <a:srgbClr val="C0C0C0"/>
                  </a:outerShdw>
                </a:effectLst>
                <a:latin typeface="Arial Black" pitchFamily="34" charset="0"/>
                <a:cs typeface="Arial" charset="0"/>
              </a:rPr>
            </a:br>
            <a:r>
              <a:rPr lang="es-PR" altLang="es-PR" sz="1800" b="0" i="1">
                <a:solidFill>
                  <a:srgbClr val="484876"/>
                </a:solidFill>
                <a:effectLst>
                  <a:outerShdw blurRad="38100" dist="38100" dir="2700000" algn="tl">
                    <a:srgbClr val="C0C0C0"/>
                  </a:outerShdw>
                </a:effectLst>
                <a:latin typeface="Arial Black" pitchFamily="34" charset="0"/>
                <a:cs typeface="Arial" charset="0"/>
              </a:rPr>
              <a:t>TIEMPO SENTADO OBSERVANDO TELEVISIÓN</a:t>
            </a:r>
            <a:endParaRPr lang="es-PR" altLang="es-PR" sz="1800" b="0" i="1">
              <a:cs typeface="Arial" charset="0"/>
            </a:endParaRPr>
          </a:p>
        </p:txBody>
      </p:sp>
      <p:pic>
        <p:nvPicPr>
          <p:cNvPr id="1716228" name="Picture 4" descr="Household_TV-Tunning_Total_Day_2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341438"/>
            <a:ext cx="7273925" cy="467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928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De: “Nielsen Television Audience 2010 &amp; 2011” (p. 15). Recuperado de </a:t>
            </a:r>
            <a:r>
              <a:rPr lang="en-US" altLang="es-PR" sz="1200" i="1">
                <a:latin typeface="Times New Roman" pitchFamily="18" charset="0"/>
                <a:hlinkClick r:id="rId6"/>
              </a:rPr>
              <a:t>http://www.nielsen.com/content/dam/corporate/us/en/reports-downloads/2011-Reports/2010-2011-nielsen-television-audience-report.pdf</a:t>
            </a:r>
            <a:endParaRPr lang="en-US" altLang="es-PR" sz="1200" i="1">
              <a:latin typeface="Times New Roman" pitchFamily="18" charset="0"/>
            </a:endParaRPr>
          </a:p>
        </p:txBody>
      </p:sp>
    </p:spTree>
    <p:custDataLst>
      <p:tags r:id="rId1"/>
    </p:custDataLst>
  </p:cSld>
  <p:clrMapOvr>
    <a:masterClrMapping/>
  </p:clrMapOvr>
  <p:transition spd="slow">
    <p:pull dir="d"/>
    <p:sndAc>
      <p:stSnd>
        <p:snd r:embed="rId4" name="whoosh.wav"/>
      </p:stSnd>
    </p:sndAc>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(pp. 131-132), por J. H. Wilmore, &amp; D. L. Costill, 2004, Barcelona, España: Editorial Paidotribo. Copyright 2004 por Jack H. Wilmore y David L. Costill.</a:t>
            </a:r>
          </a:p>
        </p:txBody>
      </p:sp>
      <p:sp>
        <p:nvSpPr>
          <p:cNvPr id="2101251" name="Line 64"/>
          <p:cNvSpPr>
            <a:spLocks noChangeShapeType="1"/>
          </p:cNvSpPr>
          <p:nvPr/>
        </p:nvSpPr>
        <p:spPr bwMode="auto">
          <a:xfrm>
            <a:off x="4313238" y="1416050"/>
            <a:ext cx="0" cy="4027488"/>
          </a:xfrm>
          <a:prstGeom prst="line">
            <a:avLst/>
          </a:prstGeom>
          <a:noFill/>
          <a:ln w="698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1121" name="Rectangle 65"/>
          <p:cNvSpPr>
            <a:spLocks noChangeArrowheads="1"/>
          </p:cNvSpPr>
          <p:nvPr/>
        </p:nvSpPr>
        <p:spPr bwMode="auto">
          <a:xfrm>
            <a:off x="107950" y="5492750"/>
            <a:ext cx="8823325" cy="449263"/>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3500">
                <a:effectLst>
                  <a:outerShdw blurRad="38100" dist="38100" dir="2700000" algn="tl">
                    <a:srgbClr val="C0C0C0"/>
                  </a:outerShdw>
                </a:effectLst>
                <a:latin typeface="Verdana" pitchFamily="34" charset="0"/>
              </a:rPr>
              <a:t>1 L O</a:t>
            </a:r>
            <a:r>
              <a:rPr lang="en-US" sz="3500" baseline="-25000">
                <a:effectLst>
                  <a:outerShdw blurRad="38100" dist="38100" dir="2700000" algn="tl">
                    <a:srgbClr val="C0C0C0"/>
                  </a:outerShdw>
                </a:effectLst>
                <a:latin typeface="Verdana" pitchFamily="34" charset="0"/>
              </a:rPr>
              <a:t>2</a:t>
            </a:r>
            <a:r>
              <a:rPr lang="en-US" sz="3500">
                <a:effectLst>
                  <a:outerShdw blurRad="38100" dist="38100" dir="2700000" algn="tl">
                    <a:srgbClr val="C0C0C0"/>
                  </a:outerShdw>
                </a:effectLst>
                <a:latin typeface="Verdana" pitchFamily="34" charset="0"/>
              </a:rPr>
              <a:t> consumido/min ≈ 5 kcal/L</a:t>
            </a:r>
            <a:endParaRPr lang="en-US" sz="3500" baseline="-25000">
              <a:effectLst>
                <a:outerShdw blurRad="38100" dist="38100" dir="2700000" algn="tl">
                  <a:srgbClr val="C0C0C0"/>
                </a:outerShdw>
              </a:effectLst>
              <a:latin typeface="Verdana" pitchFamily="34" charset="0"/>
            </a:endParaRPr>
          </a:p>
        </p:txBody>
      </p:sp>
      <p:sp>
        <p:nvSpPr>
          <p:cNvPr id="301122" name="Rectangle 66"/>
          <p:cNvSpPr>
            <a:spLocks noChangeArrowheads="1"/>
          </p:cNvSpPr>
          <p:nvPr/>
        </p:nvSpPr>
        <p:spPr bwMode="auto">
          <a:xfrm>
            <a:off x="479425" y="765175"/>
            <a:ext cx="8166100" cy="62388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6100">
                <a:effectLst>
                  <a:outerShdw blurRad="38100" dist="38100" dir="2700000" algn="tl">
                    <a:srgbClr val="C0C0C0"/>
                  </a:outerShdw>
                </a:effectLst>
                <a:latin typeface="Arial Black" pitchFamily="34" charset="0"/>
              </a:rPr>
              <a:t>ESTIMACIÓN</a:t>
            </a:r>
          </a:p>
        </p:txBody>
      </p:sp>
    </p:spTree>
    <p:custDataLst>
      <p:tags r:id="rId1"/>
    </p:custDataLst>
  </p:cSld>
  <p:clrMapOvr>
    <a:masterClrMapping/>
  </p:clrMapOvr>
  <p:transition spd="slow">
    <p:pull dir="d"/>
    <p:sndAc>
      <p:stSnd>
        <p:snd r:embed="rId4" name="whoosh.wav"/>
      </p:stSnd>
    </p:sndAc>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0" name="Rectangle 4"/>
          <p:cNvSpPr>
            <a:spLocks noChangeArrowheads="1"/>
          </p:cNvSpPr>
          <p:nvPr/>
        </p:nvSpPr>
        <p:spPr bwMode="auto">
          <a:xfrm>
            <a:off x="960438" y="765175"/>
            <a:ext cx="7121525" cy="4381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3700">
                <a:effectLst>
                  <a:outerShdw blurRad="38100" dist="38100" dir="2700000" algn="tl">
                    <a:srgbClr val="C0C0C0"/>
                  </a:outerShdw>
                </a:effectLst>
                <a:latin typeface="Arial Black" pitchFamily="34" charset="0"/>
              </a:rPr>
              <a:t>CALORIMETRÍA DIRECTA</a:t>
            </a:r>
          </a:p>
        </p:txBody>
      </p:sp>
      <p:sp>
        <p:nvSpPr>
          <p:cNvPr id="2072579" name="Line 5"/>
          <p:cNvSpPr>
            <a:spLocks noChangeShapeType="1"/>
          </p:cNvSpPr>
          <p:nvPr/>
        </p:nvSpPr>
        <p:spPr bwMode="auto">
          <a:xfrm>
            <a:off x="4613275" y="1179513"/>
            <a:ext cx="0" cy="1541462"/>
          </a:xfrm>
          <a:prstGeom prst="line">
            <a:avLst/>
          </a:prstGeom>
          <a:noFill/>
          <a:ln w="323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80582" name="Rectangle 6"/>
          <p:cNvSpPr>
            <a:spLocks noChangeArrowheads="1"/>
          </p:cNvSpPr>
          <p:nvPr/>
        </p:nvSpPr>
        <p:spPr bwMode="auto">
          <a:xfrm>
            <a:off x="2635250" y="2773363"/>
            <a:ext cx="4119563" cy="40163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4000">
                <a:effectLst>
                  <a:outerShdw blurRad="38100" dist="38100" dir="2700000" algn="tl">
                    <a:srgbClr val="C0C0C0"/>
                  </a:outerShdw>
                </a:effectLst>
                <a:latin typeface="Verdana" pitchFamily="34" charset="0"/>
              </a:rPr>
              <a:t>Calorímetro</a:t>
            </a:r>
          </a:p>
        </p:txBody>
      </p:sp>
      <p:sp>
        <p:nvSpPr>
          <p:cNvPr id="280584" name="Rectangle 8"/>
          <p:cNvSpPr>
            <a:spLocks noChangeArrowheads="1"/>
          </p:cNvSpPr>
          <p:nvPr/>
        </p:nvSpPr>
        <p:spPr bwMode="auto">
          <a:xfrm>
            <a:off x="468313" y="3279775"/>
            <a:ext cx="8302625" cy="3429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900">
                <a:solidFill>
                  <a:srgbClr val="000000"/>
                </a:solidFill>
                <a:effectLst>
                  <a:outerShdw blurRad="38100" dist="38100" dir="2700000" algn="tl">
                    <a:srgbClr val="C0C0C0"/>
                  </a:outerShdw>
                </a:effectLst>
                <a:latin typeface="Arial" charset="0"/>
              </a:rPr>
              <a:t>(Aparato para Medir Calor/Energía Metabólica)</a:t>
            </a:r>
            <a:r>
              <a:rPr lang="en-US" sz="2800">
                <a:solidFill>
                  <a:srgbClr val="000000"/>
                </a:solidFill>
                <a:effectLst>
                  <a:outerShdw blurRad="38100" dist="38100" dir="2700000" algn="tl">
                    <a:srgbClr val="C0C0C0"/>
                  </a:outerShdw>
                </a:effectLst>
                <a:latin typeface="Arial Black" pitchFamily="34" charset="0"/>
              </a:rPr>
              <a:t>         </a:t>
            </a:r>
            <a:endParaRPr lang="en-US" sz="2800" i="1">
              <a:solidFill>
                <a:srgbClr val="000000"/>
              </a:solidFill>
              <a:effectLst>
                <a:outerShdw blurRad="38100" dist="38100" dir="2700000" algn="tl">
                  <a:srgbClr val="C0C0C0"/>
                </a:outerShdw>
              </a:effectLst>
              <a:latin typeface="Arial Black" pitchFamily="34" charset="0"/>
            </a:endParaRPr>
          </a:p>
        </p:txBody>
      </p:sp>
      <p:sp>
        <p:nvSpPr>
          <p:cNvPr id="2072582" name="Text Box 9"/>
          <p:cNvSpPr txBox="1">
            <a:spLocks noChangeArrowheads="1"/>
          </p:cNvSpPr>
          <p:nvPr/>
        </p:nvSpPr>
        <p:spPr bwMode="auto">
          <a:xfrm>
            <a:off x="1673225" y="5534025"/>
            <a:ext cx="60515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3600">
                <a:latin typeface="Arial" charset="0"/>
              </a:rPr>
              <a:t>(BOMBA CALORÍMETRA)</a:t>
            </a:r>
          </a:p>
        </p:txBody>
      </p:sp>
      <p:sp>
        <p:nvSpPr>
          <p:cNvPr id="280587" name="Rectangle 11"/>
          <p:cNvSpPr>
            <a:spLocks noChangeArrowheads="1"/>
          </p:cNvSpPr>
          <p:nvPr/>
        </p:nvSpPr>
        <p:spPr bwMode="auto">
          <a:xfrm>
            <a:off x="1049338" y="5122863"/>
            <a:ext cx="7196137" cy="35718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3600">
                <a:solidFill>
                  <a:srgbClr val="000000"/>
                </a:solidFill>
                <a:latin typeface="Verdana" pitchFamily="34" charset="0"/>
              </a:rPr>
              <a:t>CÁMARA COLORIMÉTRICA</a:t>
            </a:r>
            <a:endParaRPr lang="en-US" sz="3600" i="1">
              <a:solidFill>
                <a:srgbClr val="000000"/>
              </a:solidFill>
              <a:latin typeface="Verdana" pitchFamily="34" charset="0"/>
            </a:endParaRPr>
          </a:p>
        </p:txBody>
      </p:sp>
      <p:sp>
        <p:nvSpPr>
          <p:cNvPr id="2072584" name="Line 16"/>
          <p:cNvSpPr>
            <a:spLocks noChangeShapeType="1"/>
          </p:cNvSpPr>
          <p:nvPr/>
        </p:nvSpPr>
        <p:spPr bwMode="auto">
          <a:xfrm>
            <a:off x="4613275" y="3579813"/>
            <a:ext cx="0" cy="1541462"/>
          </a:xfrm>
          <a:prstGeom prst="line">
            <a:avLst/>
          </a:prstGeom>
          <a:noFill/>
          <a:ln w="323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0928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130),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6" name="Rectangle 36"/>
          <p:cNvSpPr>
            <a:spLocks noChangeArrowheads="1"/>
          </p:cNvSpPr>
          <p:nvPr/>
        </p:nvSpPr>
        <p:spPr bwMode="auto">
          <a:xfrm>
            <a:off x="641350" y="5632450"/>
            <a:ext cx="7694613" cy="4540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4600">
                <a:solidFill>
                  <a:srgbClr val="000000"/>
                </a:solidFill>
                <a:effectLst>
                  <a:outerShdw blurRad="38100" dist="38100" dir="2700000" algn="tl">
                    <a:srgbClr val="C0C0C0"/>
                  </a:outerShdw>
                </a:effectLst>
                <a:latin typeface="Arial" charset="0"/>
              </a:rPr>
              <a:t>Tipo de Nutriente Oxidado</a:t>
            </a:r>
            <a:endParaRPr lang="en-US" sz="4600" baseline="-25000">
              <a:solidFill>
                <a:srgbClr val="000000"/>
              </a:solidFill>
              <a:effectLst>
                <a:outerShdw blurRad="38100" dist="38100" dir="2700000" algn="tl">
                  <a:srgbClr val="C0C0C0"/>
                </a:outerShdw>
              </a:effectLst>
              <a:latin typeface="Arial" charset="0"/>
            </a:endParaRPr>
          </a:p>
        </p:txBody>
      </p:sp>
      <p:sp>
        <p:nvSpPr>
          <p:cNvPr id="2097155" name="Line 37"/>
          <p:cNvSpPr>
            <a:spLocks noChangeShapeType="1"/>
          </p:cNvSpPr>
          <p:nvPr/>
        </p:nvSpPr>
        <p:spPr bwMode="auto">
          <a:xfrm>
            <a:off x="4271963" y="1819275"/>
            <a:ext cx="0" cy="1654175"/>
          </a:xfrm>
          <a:prstGeom prst="line">
            <a:avLst/>
          </a:prstGeom>
          <a:noFill/>
          <a:ln w="317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96998" name="Rectangle 38"/>
          <p:cNvSpPr>
            <a:spLocks noChangeArrowheads="1"/>
          </p:cNvSpPr>
          <p:nvPr/>
        </p:nvSpPr>
        <p:spPr bwMode="auto">
          <a:xfrm>
            <a:off x="2379663" y="3397250"/>
            <a:ext cx="4206875" cy="538163"/>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4800">
                <a:effectLst>
                  <a:outerShdw blurRad="38100" dist="38100" dir="2700000" algn="tl">
                    <a:srgbClr val="C0C0C0"/>
                  </a:outerShdw>
                </a:effectLst>
                <a:latin typeface="Verdana" pitchFamily="34" charset="0"/>
              </a:rPr>
              <a:t>Determina</a:t>
            </a:r>
          </a:p>
        </p:txBody>
      </p:sp>
      <p:sp>
        <p:nvSpPr>
          <p:cNvPr id="296999" name="Rectangle 39"/>
          <p:cNvSpPr>
            <a:spLocks noChangeArrowheads="1"/>
          </p:cNvSpPr>
          <p:nvPr/>
        </p:nvSpPr>
        <p:spPr bwMode="auto">
          <a:xfrm>
            <a:off x="323850" y="908050"/>
            <a:ext cx="8507413" cy="993775"/>
          </a:xfrm>
          <a:prstGeom prst="rect">
            <a:avLst/>
          </a:prstGeom>
          <a:noFill/>
          <a:ln w="9525">
            <a:noFill/>
            <a:miter lim="800000"/>
            <a:headEnd/>
            <a:tailEnd/>
          </a:ln>
          <a:effectLst/>
        </p:spPr>
        <p:txBody>
          <a:bodyPr/>
          <a:lstStyle/>
          <a:p>
            <a:pPr marL="342900" indent="-342900" eaLnBrk="0" hangingPunct="0">
              <a:lnSpc>
                <a:spcPct val="60000"/>
              </a:lnSpc>
              <a:spcBef>
                <a:spcPct val="20000"/>
              </a:spcBef>
              <a:defRPr/>
            </a:pPr>
            <a:r>
              <a:rPr lang="en-US" sz="4100">
                <a:effectLst>
                  <a:outerShdw blurRad="38100" dist="38100" dir="2700000" algn="tl">
                    <a:srgbClr val="C0C0C0"/>
                  </a:outerShdw>
                </a:effectLst>
                <a:latin typeface="Arial Black" pitchFamily="34" charset="0"/>
              </a:rPr>
              <a:t>Cantidad de O</a:t>
            </a:r>
            <a:r>
              <a:rPr lang="en-US" sz="4100" baseline="-25000">
                <a:effectLst>
                  <a:outerShdw blurRad="38100" dist="38100" dir="2700000" algn="tl">
                    <a:srgbClr val="C0C0C0"/>
                  </a:outerShdw>
                </a:effectLst>
                <a:latin typeface="Arial Black" pitchFamily="34" charset="0"/>
              </a:rPr>
              <a:t>2</a:t>
            </a:r>
            <a:r>
              <a:rPr lang="en-US" sz="4100">
                <a:effectLst>
                  <a:outerShdw blurRad="38100" dist="38100" dir="2700000" algn="tl">
                    <a:srgbClr val="C0C0C0"/>
                  </a:outerShdw>
                </a:effectLst>
                <a:latin typeface="Arial Black" pitchFamily="34" charset="0"/>
              </a:rPr>
              <a:t> Usado</a:t>
            </a:r>
          </a:p>
          <a:p>
            <a:pPr marL="342900" indent="-342900" eaLnBrk="0" hangingPunct="0">
              <a:lnSpc>
                <a:spcPct val="60000"/>
              </a:lnSpc>
              <a:spcBef>
                <a:spcPct val="20000"/>
              </a:spcBef>
              <a:defRPr/>
            </a:pPr>
            <a:r>
              <a:rPr lang="en-US" sz="4100">
                <a:effectLst>
                  <a:outerShdw blurRad="38100" dist="38100" dir="2700000" algn="tl">
                    <a:srgbClr val="C0C0C0"/>
                  </a:outerShdw>
                </a:effectLst>
                <a:latin typeface="Arial Black" pitchFamily="34" charset="0"/>
              </a:rPr>
              <a:t>Durante el Metabolismo (R)</a:t>
            </a:r>
          </a:p>
        </p:txBody>
      </p:sp>
      <p:sp>
        <p:nvSpPr>
          <p:cNvPr id="2097158" name="Line 42"/>
          <p:cNvSpPr>
            <a:spLocks noChangeShapeType="1"/>
          </p:cNvSpPr>
          <p:nvPr/>
        </p:nvSpPr>
        <p:spPr bwMode="auto">
          <a:xfrm>
            <a:off x="4257675" y="3990975"/>
            <a:ext cx="0" cy="1654175"/>
          </a:xfrm>
          <a:prstGeom prst="line">
            <a:avLst/>
          </a:prstGeom>
          <a:noFill/>
          <a:ln w="317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Tree>
    <p:custDataLst>
      <p:tags r:id="rId1"/>
    </p:custDataLst>
  </p:cSld>
  <p:clrMapOvr>
    <a:masterClrMapping/>
  </p:clrMapOvr>
  <p:transition spd="slow">
    <p:pull dir="d"/>
    <p:sndAc>
      <p:stSnd>
        <p:snd r:embed="rId4" name="whoosh.wav"/>
      </p:stSnd>
    </p:sndAc>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8" name="Rectangle 10"/>
          <p:cNvSpPr>
            <a:spLocks noChangeArrowheads="1"/>
          </p:cNvSpPr>
          <p:nvPr/>
        </p:nvSpPr>
        <p:spPr bwMode="auto">
          <a:xfrm>
            <a:off x="1195388" y="692150"/>
            <a:ext cx="7121525" cy="4381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3300">
                <a:effectLst>
                  <a:outerShdw blurRad="38100" dist="38100" dir="2700000" algn="tl">
                    <a:srgbClr val="C0C0C0"/>
                  </a:outerShdw>
                </a:effectLst>
                <a:latin typeface="Arial Black" pitchFamily="34" charset="0"/>
              </a:rPr>
              <a:t>CALORIMETRÍA DIRECTA</a:t>
            </a:r>
          </a:p>
        </p:txBody>
      </p:sp>
      <p:sp>
        <p:nvSpPr>
          <p:cNvPr id="2071555" name="Line 11"/>
          <p:cNvSpPr>
            <a:spLocks noChangeShapeType="1"/>
          </p:cNvSpPr>
          <p:nvPr/>
        </p:nvSpPr>
        <p:spPr bwMode="auto">
          <a:xfrm>
            <a:off x="4552950" y="1055688"/>
            <a:ext cx="0" cy="528637"/>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78540" name="Rectangle 12"/>
          <p:cNvSpPr>
            <a:spLocks noChangeArrowheads="1"/>
          </p:cNvSpPr>
          <p:nvPr/>
        </p:nvSpPr>
        <p:spPr bwMode="auto">
          <a:xfrm>
            <a:off x="2574925" y="1481138"/>
            <a:ext cx="4119563" cy="40163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3600">
                <a:effectLst>
                  <a:outerShdw blurRad="38100" dist="38100" dir="2700000" algn="tl">
                    <a:srgbClr val="C0C0C0"/>
                  </a:outerShdw>
                </a:effectLst>
                <a:latin typeface="Verdana" pitchFamily="34" charset="0"/>
              </a:rPr>
              <a:t>Metabolismo</a:t>
            </a:r>
          </a:p>
        </p:txBody>
      </p:sp>
      <p:sp>
        <p:nvSpPr>
          <p:cNvPr id="278542" name="Rectangle 14"/>
          <p:cNvSpPr>
            <a:spLocks noChangeArrowheads="1"/>
          </p:cNvSpPr>
          <p:nvPr/>
        </p:nvSpPr>
        <p:spPr bwMode="auto">
          <a:xfrm>
            <a:off x="3449638" y="4089400"/>
            <a:ext cx="2146300" cy="3429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3200" i="1">
                <a:solidFill>
                  <a:srgbClr val="000000"/>
                </a:solidFill>
                <a:effectLst>
                  <a:outerShdw blurRad="38100" dist="38100" dir="2700000" algn="tl">
                    <a:srgbClr val="C0C0C0"/>
                  </a:outerShdw>
                </a:effectLst>
                <a:latin typeface="Arial" charset="0"/>
              </a:rPr>
              <a:t>Medición</a:t>
            </a:r>
            <a:r>
              <a:rPr lang="en-US" sz="3600">
                <a:solidFill>
                  <a:srgbClr val="000000"/>
                </a:solidFill>
                <a:effectLst>
                  <a:outerShdw blurRad="38100" dist="38100" dir="2700000" algn="tl">
                    <a:srgbClr val="C0C0C0"/>
                  </a:outerShdw>
                </a:effectLst>
                <a:latin typeface="Arial Black" pitchFamily="34" charset="0"/>
              </a:rPr>
              <a:t>         </a:t>
            </a:r>
            <a:endParaRPr lang="en-US" sz="3600" i="1">
              <a:solidFill>
                <a:srgbClr val="000000"/>
              </a:solidFill>
              <a:effectLst>
                <a:outerShdw blurRad="38100" dist="38100" dir="2700000" algn="tl">
                  <a:srgbClr val="C0C0C0"/>
                </a:outerShdw>
              </a:effectLst>
              <a:latin typeface="Arial Black" pitchFamily="34" charset="0"/>
            </a:endParaRPr>
          </a:p>
        </p:txBody>
      </p:sp>
      <p:sp>
        <p:nvSpPr>
          <p:cNvPr id="278544" name="Rectangle 16"/>
          <p:cNvSpPr>
            <a:spLocks noChangeArrowheads="1"/>
          </p:cNvSpPr>
          <p:nvPr/>
        </p:nvSpPr>
        <p:spPr bwMode="auto">
          <a:xfrm>
            <a:off x="2841625" y="2368550"/>
            <a:ext cx="3643313" cy="3429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3200">
                <a:solidFill>
                  <a:srgbClr val="000000"/>
                </a:solidFill>
                <a:effectLst>
                  <a:outerShdw blurRad="38100" dist="38100" dir="2700000" algn="tl">
                    <a:srgbClr val="C0C0C0"/>
                  </a:outerShdw>
                </a:effectLst>
                <a:latin typeface="Arial" charset="0"/>
              </a:rPr>
              <a:t>Energía Liberada</a:t>
            </a:r>
            <a:r>
              <a:rPr lang="en-US" sz="3600">
                <a:solidFill>
                  <a:srgbClr val="000000"/>
                </a:solidFill>
                <a:effectLst>
                  <a:outerShdw blurRad="38100" dist="38100" dir="2700000" algn="tl">
                    <a:srgbClr val="C0C0C0"/>
                  </a:outerShdw>
                </a:effectLst>
                <a:latin typeface="Arial Black" pitchFamily="34" charset="0"/>
              </a:rPr>
              <a:t>         </a:t>
            </a:r>
            <a:endParaRPr lang="en-US" sz="3600" i="1">
              <a:solidFill>
                <a:srgbClr val="000000"/>
              </a:solidFill>
              <a:effectLst>
                <a:outerShdw blurRad="38100" dist="38100" dir="2700000" algn="tl">
                  <a:srgbClr val="C0C0C0"/>
                </a:outerShdw>
              </a:effectLst>
              <a:latin typeface="Arial Black" pitchFamily="34" charset="0"/>
            </a:endParaRPr>
          </a:p>
        </p:txBody>
      </p:sp>
      <p:sp>
        <p:nvSpPr>
          <p:cNvPr id="2071559" name="Text Box 17"/>
          <p:cNvSpPr txBox="1">
            <a:spLocks noChangeArrowheads="1"/>
          </p:cNvSpPr>
          <p:nvPr/>
        </p:nvSpPr>
        <p:spPr bwMode="auto">
          <a:xfrm>
            <a:off x="2193925" y="3144838"/>
            <a:ext cx="506571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800">
                <a:latin typeface="Arial" charset="0"/>
              </a:rPr>
              <a:t>60% Convertido en Calor</a:t>
            </a:r>
          </a:p>
        </p:txBody>
      </p:sp>
      <p:sp>
        <p:nvSpPr>
          <p:cNvPr id="2071560" name="Line 23"/>
          <p:cNvSpPr>
            <a:spLocks noChangeShapeType="1"/>
          </p:cNvSpPr>
          <p:nvPr/>
        </p:nvSpPr>
        <p:spPr bwMode="auto">
          <a:xfrm>
            <a:off x="4565650" y="4459288"/>
            <a:ext cx="0" cy="603250"/>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78552" name="Rectangle 24"/>
          <p:cNvSpPr>
            <a:spLocks noChangeArrowheads="1"/>
          </p:cNvSpPr>
          <p:nvPr/>
        </p:nvSpPr>
        <p:spPr bwMode="auto">
          <a:xfrm>
            <a:off x="2163763" y="5062538"/>
            <a:ext cx="4772025" cy="10985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800">
                <a:solidFill>
                  <a:srgbClr val="000000"/>
                </a:solidFill>
                <a:latin typeface="Verdana" pitchFamily="34" charset="0"/>
              </a:rPr>
              <a:t>SE ESTIMA EL</a:t>
            </a:r>
          </a:p>
          <a:p>
            <a:pPr marL="342900" indent="-342900" eaLnBrk="0" hangingPunct="0">
              <a:lnSpc>
                <a:spcPct val="70000"/>
              </a:lnSpc>
              <a:spcBef>
                <a:spcPct val="20000"/>
              </a:spcBef>
              <a:defRPr/>
            </a:pPr>
            <a:r>
              <a:rPr lang="es-PR" sz="2800">
                <a:solidFill>
                  <a:srgbClr val="000000"/>
                </a:solidFill>
                <a:latin typeface="Verdana" pitchFamily="34" charset="0"/>
              </a:rPr>
              <a:t>RITMO E INTENSIDAD</a:t>
            </a:r>
          </a:p>
          <a:p>
            <a:pPr marL="342900" indent="-342900" eaLnBrk="0" hangingPunct="0">
              <a:lnSpc>
                <a:spcPct val="70000"/>
              </a:lnSpc>
              <a:spcBef>
                <a:spcPct val="20000"/>
              </a:spcBef>
              <a:defRPr/>
            </a:pPr>
            <a:r>
              <a:rPr lang="es-PR" sz="2800">
                <a:solidFill>
                  <a:srgbClr val="000000"/>
                </a:solidFill>
                <a:latin typeface="Verdana" pitchFamily="34" charset="0"/>
              </a:rPr>
              <a:t>DE LA ENERGÍA</a:t>
            </a:r>
            <a:endParaRPr lang="en-US" sz="2800" i="1">
              <a:solidFill>
                <a:srgbClr val="000000"/>
              </a:solidFill>
              <a:latin typeface="Verdana" pitchFamily="34" charset="0"/>
            </a:endParaRPr>
          </a:p>
        </p:txBody>
      </p:sp>
      <p:sp>
        <p:nvSpPr>
          <p:cNvPr id="2071562" name="Line 25"/>
          <p:cNvSpPr>
            <a:spLocks noChangeShapeType="1"/>
          </p:cNvSpPr>
          <p:nvPr/>
        </p:nvSpPr>
        <p:spPr bwMode="auto">
          <a:xfrm>
            <a:off x="4565650" y="1868488"/>
            <a:ext cx="0" cy="528637"/>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71563" name="Line 26"/>
          <p:cNvSpPr>
            <a:spLocks noChangeShapeType="1"/>
          </p:cNvSpPr>
          <p:nvPr/>
        </p:nvSpPr>
        <p:spPr bwMode="auto">
          <a:xfrm>
            <a:off x="4565650" y="2693988"/>
            <a:ext cx="0" cy="528637"/>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71564" name="Line 27"/>
          <p:cNvSpPr>
            <a:spLocks noChangeShapeType="1"/>
          </p:cNvSpPr>
          <p:nvPr/>
        </p:nvSpPr>
        <p:spPr bwMode="auto">
          <a:xfrm>
            <a:off x="4565650" y="3519488"/>
            <a:ext cx="0" cy="528637"/>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130),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6" name="Rectangle 4"/>
          <p:cNvSpPr>
            <a:spLocks noChangeArrowheads="1"/>
          </p:cNvSpPr>
          <p:nvPr/>
        </p:nvSpPr>
        <p:spPr bwMode="auto">
          <a:xfrm>
            <a:off x="2066925" y="692150"/>
            <a:ext cx="4738688" cy="6699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600">
                <a:effectLst>
                  <a:outerShdw blurRad="38100" dist="38100" dir="2700000" algn="tl">
                    <a:srgbClr val="C0C0C0"/>
                  </a:outerShdw>
                </a:effectLst>
                <a:latin typeface="Arial Black" pitchFamily="34" charset="0"/>
              </a:rPr>
              <a:t>CONSUMO ENERGÉTICO</a:t>
            </a:r>
          </a:p>
          <a:p>
            <a:pPr marL="342900" indent="-342900" eaLnBrk="0" hangingPunct="0">
              <a:lnSpc>
                <a:spcPct val="70000"/>
              </a:lnSpc>
              <a:spcBef>
                <a:spcPct val="20000"/>
              </a:spcBef>
              <a:defRPr/>
            </a:pPr>
            <a:r>
              <a:rPr lang="en-US" sz="2600">
                <a:effectLst>
                  <a:outerShdw blurRad="38100" dist="38100" dir="2700000" algn="tl">
                    <a:srgbClr val="C0C0C0"/>
                  </a:outerShdw>
                </a:effectLst>
                <a:latin typeface="Arial Black" pitchFamily="34" charset="0"/>
              </a:rPr>
              <a:t>(USO DE ENERGÍA)</a:t>
            </a:r>
          </a:p>
        </p:txBody>
      </p:sp>
      <p:sp>
        <p:nvSpPr>
          <p:cNvPr id="356357" name="Rectangle 5"/>
          <p:cNvSpPr>
            <a:spLocks noChangeArrowheads="1"/>
          </p:cNvSpPr>
          <p:nvPr/>
        </p:nvSpPr>
        <p:spPr bwMode="auto">
          <a:xfrm>
            <a:off x="3671888" y="1585913"/>
            <a:ext cx="1614487" cy="334962"/>
          </a:xfrm>
          <a:prstGeom prst="rect">
            <a:avLst/>
          </a:prstGeom>
          <a:noFill/>
          <a:ln w="9525">
            <a:noFill/>
            <a:miter lim="800000"/>
            <a:headEnd/>
            <a:tailEnd/>
          </a:ln>
          <a:effectLst/>
        </p:spPr>
        <p:txBody>
          <a:bodyPr/>
          <a:lstStyle/>
          <a:p>
            <a:pPr marL="342900" indent="-342900" eaLnBrk="0" hangingPunct="0">
              <a:lnSpc>
                <a:spcPct val="80000"/>
              </a:lnSpc>
              <a:spcBef>
                <a:spcPct val="20000"/>
              </a:spcBef>
              <a:defRPr/>
            </a:pPr>
            <a:r>
              <a:rPr lang="en-US" sz="2600">
                <a:effectLst>
                  <a:outerShdw blurRad="38100" dist="38100" dir="2700000" algn="tl">
                    <a:srgbClr val="C0C0C0"/>
                  </a:outerShdw>
                </a:effectLst>
                <a:latin typeface="Verdana" pitchFamily="34" charset="0"/>
              </a:rPr>
              <a:t>Reposo</a:t>
            </a:r>
          </a:p>
        </p:txBody>
      </p:sp>
      <p:sp>
        <p:nvSpPr>
          <p:cNvPr id="356358" name="Rectangle 6"/>
          <p:cNvSpPr>
            <a:spLocks noChangeArrowheads="1"/>
          </p:cNvSpPr>
          <p:nvPr/>
        </p:nvSpPr>
        <p:spPr bwMode="auto">
          <a:xfrm>
            <a:off x="755650" y="2982913"/>
            <a:ext cx="7469188" cy="10826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200">
                <a:solidFill>
                  <a:srgbClr val="000000"/>
                </a:solidFill>
                <a:effectLst>
                  <a:outerShdw blurRad="38100" dist="38100" dir="2700000" algn="tl">
                    <a:srgbClr val="C0C0C0"/>
                  </a:outerShdw>
                </a:effectLst>
                <a:latin typeface="Arial" charset="0"/>
              </a:rPr>
              <a:t>Cantidad Mínima de Energía</a:t>
            </a:r>
          </a:p>
          <a:p>
            <a:pPr marL="342900" indent="-342900" eaLnBrk="0" hangingPunct="0">
              <a:lnSpc>
                <a:spcPct val="60000"/>
              </a:lnSpc>
              <a:spcBef>
                <a:spcPct val="20000"/>
              </a:spcBef>
              <a:defRPr/>
            </a:pPr>
            <a:r>
              <a:rPr lang="es-PR" sz="2200">
                <a:solidFill>
                  <a:srgbClr val="000000"/>
                </a:solidFill>
                <a:effectLst>
                  <a:outerShdw blurRad="38100" dist="38100" dir="2700000" algn="tl">
                    <a:srgbClr val="C0C0C0"/>
                  </a:outerShdw>
                </a:effectLst>
                <a:latin typeface="Arial" charset="0"/>
              </a:rPr>
              <a:t>Requerida para</a:t>
            </a:r>
          </a:p>
          <a:p>
            <a:pPr marL="342900" indent="-342900" eaLnBrk="0" hangingPunct="0">
              <a:lnSpc>
                <a:spcPct val="60000"/>
              </a:lnSpc>
              <a:spcBef>
                <a:spcPct val="20000"/>
              </a:spcBef>
              <a:defRPr/>
            </a:pPr>
            <a:r>
              <a:rPr lang="es-PR" sz="2200">
                <a:solidFill>
                  <a:srgbClr val="000000"/>
                </a:solidFill>
                <a:effectLst>
                  <a:outerShdw blurRad="38100" dist="38100" dir="2700000" algn="tl">
                    <a:srgbClr val="C0C0C0"/>
                  </a:outerShdw>
                </a:effectLst>
                <a:latin typeface="Arial" charset="0"/>
              </a:rPr>
              <a:t>Mantener las Funciones Fisiológicas Escenciales</a:t>
            </a:r>
          </a:p>
          <a:p>
            <a:pPr marL="342900" indent="-342900" eaLnBrk="0" hangingPunct="0">
              <a:lnSpc>
                <a:spcPct val="60000"/>
              </a:lnSpc>
              <a:spcBef>
                <a:spcPct val="20000"/>
              </a:spcBef>
              <a:defRPr/>
            </a:pPr>
            <a:r>
              <a:rPr lang="es-PR" sz="2200">
                <a:solidFill>
                  <a:srgbClr val="000000"/>
                </a:solidFill>
                <a:effectLst>
                  <a:outerShdw blurRad="38100" dist="38100" dir="2700000" algn="tl">
                    <a:srgbClr val="C0C0C0"/>
                  </a:outerShdw>
                </a:effectLst>
                <a:latin typeface="Arial" charset="0"/>
              </a:rPr>
              <a:t>del Cuerpo Humano</a:t>
            </a:r>
            <a:endParaRPr lang="en-US" sz="2200" i="1">
              <a:effectLst>
                <a:outerShdw blurRad="38100" dist="38100" dir="2700000" algn="tl">
                  <a:srgbClr val="C0C0C0"/>
                </a:outerShdw>
              </a:effectLst>
              <a:latin typeface="Times New Roman" pitchFamily="18" charset="0"/>
            </a:endParaRPr>
          </a:p>
        </p:txBody>
      </p:sp>
      <p:sp>
        <p:nvSpPr>
          <p:cNvPr id="2122757" name="Text Box 7"/>
          <p:cNvSpPr txBox="1">
            <a:spLocks noChangeArrowheads="1"/>
          </p:cNvSpPr>
          <p:nvPr/>
        </p:nvSpPr>
        <p:spPr bwMode="auto">
          <a:xfrm>
            <a:off x="2005013" y="2252663"/>
            <a:ext cx="477043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600">
                <a:latin typeface="Arial" charset="0"/>
              </a:rPr>
              <a:t>Tasa Metabólica Basal (TMB)</a:t>
            </a:r>
          </a:p>
        </p:txBody>
      </p:sp>
      <p:sp>
        <p:nvSpPr>
          <p:cNvPr id="2122758" name="Line 8"/>
          <p:cNvSpPr>
            <a:spLocks noChangeShapeType="1"/>
          </p:cNvSpPr>
          <p:nvPr/>
        </p:nvSpPr>
        <p:spPr bwMode="auto">
          <a:xfrm>
            <a:off x="4400550" y="1330325"/>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56368" name="Rectangle 16"/>
          <p:cNvSpPr>
            <a:spLocks noChangeArrowheads="1"/>
          </p:cNvSpPr>
          <p:nvPr/>
        </p:nvSpPr>
        <p:spPr bwMode="auto">
          <a:xfrm>
            <a:off x="2971800" y="4386263"/>
            <a:ext cx="3244850" cy="271462"/>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a:effectLst>
                  <a:outerShdw blurRad="38100" dist="38100" dir="2700000" algn="tl">
                    <a:srgbClr val="C0C0C0"/>
                  </a:outerShdw>
                </a:effectLst>
                <a:latin typeface="Verdana" pitchFamily="34" charset="0"/>
              </a:rPr>
              <a:t>Medición/Estimación</a:t>
            </a:r>
          </a:p>
        </p:txBody>
      </p:sp>
      <p:sp>
        <p:nvSpPr>
          <p:cNvPr id="356369" name="Rectangle 17"/>
          <p:cNvSpPr>
            <a:spLocks noChangeArrowheads="1"/>
          </p:cNvSpPr>
          <p:nvPr/>
        </p:nvSpPr>
        <p:spPr bwMode="auto">
          <a:xfrm>
            <a:off x="2490788" y="5040313"/>
            <a:ext cx="3952875" cy="10890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900">
                <a:solidFill>
                  <a:srgbClr val="000000"/>
                </a:solidFill>
                <a:latin typeface="Verdana" pitchFamily="34" charset="0"/>
              </a:rPr>
              <a:t>Reposo, Posición Supina</a:t>
            </a:r>
          </a:p>
          <a:p>
            <a:pPr marL="342900" indent="-342900" eaLnBrk="0" hangingPunct="0">
              <a:lnSpc>
                <a:spcPct val="70000"/>
              </a:lnSpc>
              <a:spcBef>
                <a:spcPct val="20000"/>
              </a:spcBef>
              <a:defRPr/>
            </a:pPr>
            <a:r>
              <a:rPr lang="es-PR" sz="1900">
                <a:solidFill>
                  <a:srgbClr val="000000"/>
                </a:solidFill>
                <a:latin typeface="Verdana" pitchFamily="34" charset="0"/>
              </a:rPr>
              <a:t>Medido Después de</a:t>
            </a:r>
          </a:p>
          <a:p>
            <a:pPr marL="342900" indent="-342900" eaLnBrk="0" hangingPunct="0">
              <a:lnSpc>
                <a:spcPct val="70000"/>
              </a:lnSpc>
              <a:spcBef>
                <a:spcPct val="20000"/>
              </a:spcBef>
              <a:defRPr/>
            </a:pPr>
            <a:r>
              <a:rPr lang="es-PR" sz="1900">
                <a:solidFill>
                  <a:srgbClr val="000000"/>
                </a:solidFill>
                <a:latin typeface="Verdana" pitchFamily="34" charset="0"/>
              </a:rPr>
              <a:t>8 hr. de Sueño y</a:t>
            </a:r>
          </a:p>
          <a:p>
            <a:pPr marL="342900" indent="-342900" eaLnBrk="0" hangingPunct="0">
              <a:lnSpc>
                <a:spcPct val="70000"/>
              </a:lnSpc>
              <a:spcBef>
                <a:spcPct val="20000"/>
              </a:spcBef>
              <a:defRPr/>
            </a:pPr>
            <a:r>
              <a:rPr lang="es-PR" sz="1900">
                <a:solidFill>
                  <a:srgbClr val="000000"/>
                </a:solidFill>
                <a:latin typeface="Verdana" pitchFamily="34" charset="0"/>
              </a:rPr>
              <a:t>12 hr. de Ayuno</a:t>
            </a:r>
            <a:endParaRPr lang="en-US" sz="1900">
              <a:effectLst>
                <a:outerShdw blurRad="38100" dist="38100" dir="2700000" algn="tl">
                  <a:srgbClr val="C0C0C0"/>
                </a:outerShdw>
              </a:effectLst>
              <a:latin typeface="Verdana" pitchFamily="34" charset="0"/>
            </a:endParaRPr>
          </a:p>
        </p:txBody>
      </p:sp>
      <p:sp>
        <p:nvSpPr>
          <p:cNvPr id="2122761" name="Line 26"/>
          <p:cNvSpPr>
            <a:spLocks noChangeShapeType="1"/>
          </p:cNvSpPr>
          <p:nvPr/>
        </p:nvSpPr>
        <p:spPr bwMode="auto">
          <a:xfrm>
            <a:off x="4405313" y="1966913"/>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2762" name="Line 27"/>
          <p:cNvSpPr>
            <a:spLocks noChangeShapeType="1"/>
          </p:cNvSpPr>
          <p:nvPr/>
        </p:nvSpPr>
        <p:spPr bwMode="auto">
          <a:xfrm>
            <a:off x="4405313" y="2589213"/>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2763" name="Line 28"/>
          <p:cNvSpPr>
            <a:spLocks noChangeShapeType="1"/>
          </p:cNvSpPr>
          <p:nvPr/>
        </p:nvSpPr>
        <p:spPr bwMode="auto">
          <a:xfrm>
            <a:off x="4405313" y="4062413"/>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2764" name="Line 29"/>
          <p:cNvSpPr>
            <a:spLocks noChangeShapeType="1"/>
          </p:cNvSpPr>
          <p:nvPr/>
        </p:nvSpPr>
        <p:spPr bwMode="auto">
          <a:xfrm>
            <a:off x="4433888" y="4670425"/>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1970" name="Text Box 7"/>
          <p:cNvSpPr txBox="1">
            <a:spLocks noChangeArrowheads="1"/>
          </p:cNvSpPr>
          <p:nvPr/>
        </p:nvSpPr>
        <p:spPr bwMode="auto">
          <a:xfrm>
            <a:off x="1484313" y="2435225"/>
            <a:ext cx="612933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600">
                <a:latin typeface="Arial" charset="0"/>
              </a:rPr>
              <a:t>Área de Superficie Corporal (ASC)</a:t>
            </a:r>
          </a:p>
        </p:txBody>
      </p:sp>
      <p:sp>
        <p:nvSpPr>
          <p:cNvPr id="2131971" name="Line 8"/>
          <p:cNvSpPr>
            <a:spLocks noChangeShapeType="1"/>
          </p:cNvSpPr>
          <p:nvPr/>
        </p:nvSpPr>
        <p:spPr bwMode="auto">
          <a:xfrm>
            <a:off x="4495800" y="903288"/>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2505" name="Rectangle 9"/>
          <p:cNvSpPr>
            <a:spLocks noChangeArrowheads="1"/>
          </p:cNvSpPr>
          <p:nvPr/>
        </p:nvSpPr>
        <p:spPr bwMode="auto">
          <a:xfrm>
            <a:off x="3233738" y="3811588"/>
            <a:ext cx="3221037" cy="555625"/>
          </a:xfrm>
          <a:prstGeom prst="rect">
            <a:avLst/>
          </a:prstGeom>
          <a:noFill/>
          <a:ln w="9525">
            <a:noFill/>
            <a:miter lim="800000"/>
            <a:headEnd/>
            <a:tailEnd/>
          </a:ln>
          <a:effectLst/>
        </p:spPr>
        <p:txBody>
          <a:bodyPr/>
          <a:lstStyle/>
          <a:p>
            <a:pPr marL="342900" indent="-342900" algn="l" eaLnBrk="0" hangingPunct="0">
              <a:lnSpc>
                <a:spcPct val="70000"/>
              </a:lnSpc>
              <a:spcBef>
                <a:spcPct val="20000"/>
              </a:spcBef>
              <a:defRPr/>
            </a:pPr>
            <a:r>
              <a:rPr lang="en-US">
                <a:effectLst>
                  <a:outerShdw blurRad="38100" dist="38100" dir="2700000" algn="tl">
                    <a:srgbClr val="C0C0C0"/>
                  </a:outerShdw>
                </a:effectLst>
                <a:latin typeface="Verdana" pitchFamily="34" charset="0"/>
              </a:rPr>
              <a:t>Pérdida de Calor</a:t>
            </a:r>
          </a:p>
          <a:p>
            <a:pPr marL="342900" indent="-342900" algn="l" eaLnBrk="0" hangingPunct="0">
              <a:lnSpc>
                <a:spcPct val="70000"/>
              </a:lnSpc>
              <a:spcBef>
                <a:spcPct val="20000"/>
              </a:spcBef>
              <a:defRPr/>
            </a:pPr>
            <a:r>
              <a:rPr lang="en-US">
                <a:effectLst>
                  <a:outerShdw blurRad="38100" dist="38100" dir="2700000" algn="tl">
                    <a:srgbClr val="C0C0C0"/>
                  </a:outerShdw>
                </a:effectLst>
                <a:latin typeface="Verdana" pitchFamily="34" charset="0"/>
              </a:rPr>
              <a:t>Vía Periferia (Piel)</a:t>
            </a:r>
          </a:p>
        </p:txBody>
      </p:sp>
      <p:sp>
        <p:nvSpPr>
          <p:cNvPr id="362506" name="Rectangle 10"/>
          <p:cNvSpPr>
            <a:spLocks noChangeArrowheads="1"/>
          </p:cNvSpPr>
          <p:nvPr/>
        </p:nvSpPr>
        <p:spPr bwMode="auto">
          <a:xfrm>
            <a:off x="4114800" y="5845175"/>
            <a:ext cx="1011238" cy="360363"/>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sz="2600">
                <a:solidFill>
                  <a:srgbClr val="000000"/>
                </a:solidFill>
                <a:latin typeface="Verdana" pitchFamily="34" charset="0"/>
              </a:rPr>
              <a:t>TMB</a:t>
            </a:r>
            <a:endParaRPr lang="en-US" sz="2600">
              <a:effectLst>
                <a:outerShdw blurRad="38100" dist="38100" dir="2700000" algn="tl">
                  <a:srgbClr val="C0C0C0"/>
                </a:outerShdw>
              </a:effectLst>
              <a:latin typeface="Verdana" pitchFamily="34" charset="0"/>
            </a:endParaRPr>
          </a:p>
        </p:txBody>
      </p:sp>
      <p:sp>
        <p:nvSpPr>
          <p:cNvPr id="2131974" name="Line 11"/>
          <p:cNvSpPr>
            <a:spLocks noChangeShapeType="1"/>
          </p:cNvSpPr>
          <p:nvPr/>
        </p:nvSpPr>
        <p:spPr bwMode="auto">
          <a:xfrm>
            <a:off x="4500563" y="2124075"/>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1975" name="Line 12"/>
          <p:cNvSpPr>
            <a:spLocks noChangeShapeType="1"/>
          </p:cNvSpPr>
          <p:nvPr/>
        </p:nvSpPr>
        <p:spPr bwMode="auto">
          <a:xfrm>
            <a:off x="4500563" y="2771775"/>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1976" name="Line 13"/>
          <p:cNvSpPr>
            <a:spLocks noChangeShapeType="1"/>
          </p:cNvSpPr>
          <p:nvPr/>
        </p:nvSpPr>
        <p:spPr bwMode="auto">
          <a:xfrm>
            <a:off x="4524375" y="3463925"/>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1977" name="Line 14"/>
          <p:cNvSpPr>
            <a:spLocks noChangeShapeType="1"/>
          </p:cNvSpPr>
          <p:nvPr/>
        </p:nvSpPr>
        <p:spPr bwMode="auto">
          <a:xfrm>
            <a:off x="4529138" y="5475288"/>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2512" name="Rectangle 16"/>
          <p:cNvSpPr>
            <a:spLocks noChangeArrowheads="1"/>
          </p:cNvSpPr>
          <p:nvPr/>
        </p:nvSpPr>
        <p:spPr bwMode="auto">
          <a:xfrm>
            <a:off x="1603375" y="620713"/>
            <a:ext cx="6296025" cy="31273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600">
                <a:effectLst>
                  <a:outerShdw blurRad="38100" dist="38100" dir="2700000" algn="tl">
                    <a:srgbClr val="C0C0C0"/>
                  </a:outerShdw>
                </a:effectLst>
                <a:latin typeface="Arial Black" pitchFamily="34" charset="0"/>
              </a:rPr>
              <a:t>TASA METABÓLICA BASAL (TMB)</a:t>
            </a:r>
          </a:p>
        </p:txBody>
      </p:sp>
      <p:sp>
        <p:nvSpPr>
          <p:cNvPr id="362513" name="Rectangle 17"/>
          <p:cNvSpPr>
            <a:spLocks noChangeArrowheads="1"/>
          </p:cNvSpPr>
          <p:nvPr/>
        </p:nvSpPr>
        <p:spPr bwMode="auto">
          <a:xfrm>
            <a:off x="649288" y="1298575"/>
            <a:ext cx="7866062" cy="657225"/>
          </a:xfrm>
          <a:prstGeom prst="rect">
            <a:avLst/>
          </a:prstGeom>
          <a:noFill/>
          <a:ln w="9525">
            <a:noFill/>
            <a:miter lim="800000"/>
            <a:headEnd/>
            <a:tailEnd/>
          </a:ln>
          <a:effectLst/>
        </p:spPr>
        <p:txBody>
          <a:bodyPr/>
          <a:lstStyle/>
          <a:p>
            <a:pPr marL="342900" indent="-342900" eaLnBrk="0" hangingPunct="0">
              <a:lnSpc>
                <a:spcPct val="60000"/>
              </a:lnSpc>
              <a:spcBef>
                <a:spcPct val="20000"/>
              </a:spcBef>
              <a:defRPr/>
            </a:pPr>
            <a:r>
              <a:rPr lang="en-US" sz="2600">
                <a:effectLst>
                  <a:outerShdw blurRad="38100" dist="38100" dir="2700000" algn="tl">
                    <a:srgbClr val="C0C0C0"/>
                  </a:outerShdw>
                </a:effectLst>
                <a:latin typeface="Verdana" pitchFamily="34" charset="0"/>
              </a:rPr>
              <a:t>DETERMINANTE</a:t>
            </a:r>
          </a:p>
          <a:p>
            <a:pPr marL="342900" indent="-342900" eaLnBrk="0" hangingPunct="0">
              <a:lnSpc>
                <a:spcPct val="60000"/>
              </a:lnSpc>
              <a:spcBef>
                <a:spcPct val="20000"/>
              </a:spcBef>
              <a:defRPr/>
            </a:pPr>
            <a:r>
              <a:rPr lang="en-US" sz="2600">
                <a:effectLst>
                  <a:outerShdw blurRad="38100" dist="38100" dir="2700000" algn="tl">
                    <a:srgbClr val="C0C0C0"/>
                  </a:outerShdw>
                </a:effectLst>
                <a:latin typeface="Verdana" pitchFamily="34" charset="0"/>
              </a:rPr>
              <a:t>(Relación Directamente Proporcional)</a:t>
            </a:r>
          </a:p>
        </p:txBody>
      </p:sp>
      <p:sp>
        <p:nvSpPr>
          <p:cNvPr id="362514" name="Rectangle 18"/>
          <p:cNvSpPr>
            <a:spLocks noChangeArrowheads="1"/>
          </p:cNvSpPr>
          <p:nvPr/>
        </p:nvSpPr>
        <p:spPr bwMode="auto">
          <a:xfrm>
            <a:off x="4090988" y="3194050"/>
            <a:ext cx="9334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ASC</a:t>
            </a:r>
            <a:endParaRPr lang="en-US" sz="2600" baseline="30000">
              <a:solidFill>
                <a:srgbClr val="000000"/>
              </a:solidFill>
              <a:effectLst>
                <a:outerShdw blurRad="38100" dist="38100" dir="2700000" algn="tl">
                  <a:srgbClr val="C0C0C0"/>
                </a:outerShdw>
              </a:effectLst>
              <a:latin typeface="Arial" charset="0"/>
            </a:endParaRPr>
          </a:p>
        </p:txBody>
      </p:sp>
      <p:sp>
        <p:nvSpPr>
          <p:cNvPr id="2131981" name="Line 19"/>
          <p:cNvSpPr>
            <a:spLocks noChangeShapeType="1"/>
          </p:cNvSpPr>
          <p:nvPr/>
        </p:nvSpPr>
        <p:spPr bwMode="auto">
          <a:xfrm flipV="1">
            <a:off x="4086225" y="3136900"/>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1982" name="Line 20"/>
          <p:cNvSpPr>
            <a:spLocks noChangeShapeType="1"/>
          </p:cNvSpPr>
          <p:nvPr/>
        </p:nvSpPr>
        <p:spPr bwMode="auto">
          <a:xfrm flipV="1">
            <a:off x="3217863" y="3794125"/>
            <a:ext cx="0" cy="54927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1983" name="Line 21"/>
          <p:cNvSpPr>
            <a:spLocks noChangeShapeType="1"/>
          </p:cNvSpPr>
          <p:nvPr/>
        </p:nvSpPr>
        <p:spPr bwMode="auto">
          <a:xfrm flipV="1">
            <a:off x="4098925" y="5802313"/>
            <a:ext cx="0" cy="363537"/>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2518" name="Rectangle 22"/>
          <p:cNvSpPr>
            <a:spLocks noChangeArrowheads="1"/>
          </p:cNvSpPr>
          <p:nvPr/>
        </p:nvSpPr>
        <p:spPr bwMode="auto">
          <a:xfrm>
            <a:off x="3233738" y="4675188"/>
            <a:ext cx="3344862" cy="852487"/>
          </a:xfrm>
          <a:prstGeom prst="rect">
            <a:avLst/>
          </a:prstGeom>
          <a:noFill/>
          <a:ln w="9525">
            <a:noFill/>
            <a:miter lim="800000"/>
            <a:headEnd/>
            <a:tailEnd/>
          </a:ln>
          <a:effectLst/>
        </p:spPr>
        <p:txBody>
          <a:bodyPr/>
          <a:lstStyle/>
          <a:p>
            <a:pPr marL="342900" indent="-342900" algn="l" eaLnBrk="0" hangingPunct="0">
              <a:lnSpc>
                <a:spcPct val="70000"/>
              </a:lnSpc>
              <a:spcBef>
                <a:spcPct val="20000"/>
              </a:spcBef>
              <a:defRPr/>
            </a:pPr>
            <a:r>
              <a:rPr lang="en-US">
                <a:effectLst>
                  <a:outerShdw blurRad="38100" dist="38100" dir="2700000" algn="tl">
                    <a:srgbClr val="C0C0C0"/>
                  </a:outerShdw>
                </a:effectLst>
                <a:latin typeface="Verdana" pitchFamily="34" charset="0"/>
              </a:rPr>
              <a:t>Requisitos de Energía</a:t>
            </a:r>
          </a:p>
          <a:p>
            <a:pPr marL="342900" indent="-342900" algn="l" eaLnBrk="0" hangingPunct="0">
              <a:lnSpc>
                <a:spcPct val="70000"/>
              </a:lnSpc>
              <a:spcBef>
                <a:spcPct val="20000"/>
              </a:spcBef>
              <a:defRPr/>
            </a:pPr>
            <a:r>
              <a:rPr lang="en-US">
                <a:effectLst>
                  <a:outerShdw blurRad="38100" dist="38100" dir="2700000" algn="tl">
                    <a:srgbClr val="C0C0C0"/>
                  </a:outerShdw>
                </a:effectLst>
                <a:latin typeface="Verdana" pitchFamily="34" charset="0"/>
              </a:rPr>
              <a:t>para Mantener la</a:t>
            </a:r>
          </a:p>
          <a:p>
            <a:pPr marL="342900" indent="-342900" algn="l" eaLnBrk="0" hangingPunct="0">
              <a:lnSpc>
                <a:spcPct val="70000"/>
              </a:lnSpc>
              <a:spcBef>
                <a:spcPct val="20000"/>
              </a:spcBef>
              <a:defRPr/>
            </a:pPr>
            <a:r>
              <a:rPr lang="en-US">
                <a:effectLst>
                  <a:outerShdw blurRad="38100" dist="38100" dir="2700000" algn="tl">
                    <a:srgbClr val="C0C0C0"/>
                  </a:outerShdw>
                </a:effectLst>
                <a:latin typeface="Verdana" pitchFamily="34" charset="0"/>
              </a:rPr>
              <a:t>Temperatura Corporal</a:t>
            </a:r>
          </a:p>
        </p:txBody>
      </p:sp>
      <p:sp>
        <p:nvSpPr>
          <p:cNvPr id="2131985" name="Line 23"/>
          <p:cNvSpPr>
            <a:spLocks noChangeShapeType="1"/>
          </p:cNvSpPr>
          <p:nvPr/>
        </p:nvSpPr>
        <p:spPr bwMode="auto">
          <a:xfrm>
            <a:off x="4524375" y="4340225"/>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1986" name="Line 24"/>
          <p:cNvSpPr>
            <a:spLocks noChangeShapeType="1"/>
          </p:cNvSpPr>
          <p:nvPr/>
        </p:nvSpPr>
        <p:spPr bwMode="auto">
          <a:xfrm flipV="1">
            <a:off x="3217863" y="4657725"/>
            <a:ext cx="0" cy="820738"/>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1987" name="Text Box 25"/>
          <p:cNvSpPr txBox="1">
            <a:spLocks noChangeArrowheads="1"/>
          </p:cNvSpPr>
          <p:nvPr/>
        </p:nvSpPr>
        <p:spPr bwMode="auto">
          <a:xfrm>
            <a:off x="3482975" y="1820863"/>
            <a:ext cx="20558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r>
              <a:rPr lang="en-US" altLang="es-PR" sz="1900" i="1">
                <a:latin typeface="Times New Roman" pitchFamily="18" charset="0"/>
              </a:rPr>
              <a:t>(Positiva o Lineal)</a:t>
            </a:r>
          </a:p>
        </p:txBody>
      </p:sp>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132), por J. H. Wilmore, &amp; D. L. Costill, 2004, Barcelona, España: Editorial Paidotribo. Copyright 2004 por Jack H. Wilmore y David L. Costill.</a:t>
            </a:r>
          </a:p>
        </p:txBody>
      </p:sp>
      <p:sp>
        <p:nvSpPr>
          <p:cNvPr id="305178" name="Rectangle 26"/>
          <p:cNvSpPr>
            <a:spLocks noChangeArrowheads="1"/>
          </p:cNvSpPr>
          <p:nvPr/>
        </p:nvSpPr>
        <p:spPr bwMode="auto">
          <a:xfrm>
            <a:off x="695325" y="620713"/>
            <a:ext cx="3192463" cy="350837"/>
          </a:xfrm>
          <a:prstGeom prst="rect">
            <a:avLst/>
          </a:prstGeom>
          <a:noFill/>
          <a:ln w="9525">
            <a:noFill/>
            <a:miter lim="800000"/>
            <a:headEnd/>
            <a:tailEnd/>
          </a:ln>
          <a:effectLst/>
        </p:spPr>
        <p:txBody>
          <a:bodyPr/>
          <a:lstStyle/>
          <a:p>
            <a:pPr marL="342900" indent="-342900" eaLnBrk="0" hangingPunct="0">
              <a:lnSpc>
                <a:spcPct val="80000"/>
              </a:lnSpc>
              <a:spcBef>
                <a:spcPct val="20000"/>
              </a:spcBef>
              <a:defRPr/>
            </a:pPr>
            <a:r>
              <a:rPr lang="en-US" sz="3600">
                <a:effectLst>
                  <a:outerShdw blurRad="38100" dist="38100" dir="2700000" algn="tl">
                    <a:srgbClr val="C0C0C0"/>
                  </a:outerShdw>
                </a:effectLst>
                <a:latin typeface="Arial Black" pitchFamily="34" charset="0"/>
              </a:rPr>
              <a:t>GRASAS</a:t>
            </a:r>
          </a:p>
        </p:txBody>
      </p:sp>
      <p:sp>
        <p:nvSpPr>
          <p:cNvPr id="2109444" name="Line 27"/>
          <p:cNvSpPr>
            <a:spLocks noChangeShapeType="1"/>
          </p:cNvSpPr>
          <p:nvPr/>
        </p:nvSpPr>
        <p:spPr bwMode="auto">
          <a:xfrm>
            <a:off x="2316163" y="1073150"/>
            <a:ext cx="0" cy="938213"/>
          </a:xfrm>
          <a:prstGeom prst="line">
            <a:avLst/>
          </a:prstGeom>
          <a:noFill/>
          <a:ln w="228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5180" name="Rectangle 28"/>
          <p:cNvSpPr>
            <a:spLocks noChangeArrowheads="1"/>
          </p:cNvSpPr>
          <p:nvPr/>
        </p:nvSpPr>
        <p:spPr bwMode="auto">
          <a:xfrm>
            <a:off x="769938" y="1968500"/>
            <a:ext cx="2847975" cy="66198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800">
                <a:effectLst>
                  <a:outerShdw blurRad="38100" dist="38100" dir="2700000" algn="tl">
                    <a:srgbClr val="C0C0C0"/>
                  </a:outerShdw>
                </a:effectLst>
                <a:latin typeface="Verdana" pitchFamily="34" charset="0"/>
              </a:rPr>
              <a:t>Proporciona </a:t>
            </a:r>
          </a:p>
          <a:p>
            <a:pPr marL="342900" indent="-342900" eaLnBrk="0" hangingPunct="0">
              <a:lnSpc>
                <a:spcPct val="70000"/>
              </a:lnSpc>
              <a:spcBef>
                <a:spcPct val="20000"/>
              </a:spcBef>
              <a:defRPr/>
            </a:pPr>
            <a:r>
              <a:rPr lang="en-US" sz="2800">
                <a:effectLst>
                  <a:outerShdw blurRad="38100" dist="38100" dir="2700000" algn="tl">
                    <a:srgbClr val="C0C0C0"/>
                  </a:outerShdw>
                </a:effectLst>
                <a:latin typeface="Verdana" pitchFamily="34" charset="0"/>
              </a:rPr>
              <a:t>más Energía</a:t>
            </a:r>
          </a:p>
        </p:txBody>
      </p:sp>
      <p:sp>
        <p:nvSpPr>
          <p:cNvPr id="305182" name="Rectangle 30"/>
          <p:cNvSpPr>
            <a:spLocks noChangeArrowheads="1"/>
          </p:cNvSpPr>
          <p:nvPr/>
        </p:nvSpPr>
        <p:spPr bwMode="auto">
          <a:xfrm>
            <a:off x="468313" y="3630613"/>
            <a:ext cx="3767137" cy="9969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3200">
                <a:solidFill>
                  <a:srgbClr val="000000"/>
                </a:solidFill>
                <a:effectLst>
                  <a:outerShdw blurRad="38100" dist="38100" dir="2700000" algn="tl">
                    <a:srgbClr val="C0C0C0"/>
                  </a:outerShdw>
                </a:effectLst>
                <a:latin typeface="Arial" charset="0"/>
              </a:rPr>
              <a:t>Necesita más O</a:t>
            </a:r>
            <a:r>
              <a:rPr lang="es-PR" sz="3200" baseline="-25000">
                <a:solidFill>
                  <a:srgbClr val="000000"/>
                </a:solidFill>
                <a:effectLst>
                  <a:outerShdw blurRad="38100" dist="38100" dir="2700000" algn="tl">
                    <a:srgbClr val="C0C0C0"/>
                  </a:outerShdw>
                </a:effectLst>
                <a:latin typeface="Arial" charset="0"/>
              </a:rPr>
              <a:t>2</a:t>
            </a:r>
          </a:p>
          <a:p>
            <a:pPr marL="342900" indent="-342900" eaLnBrk="0" hangingPunct="0">
              <a:lnSpc>
                <a:spcPct val="60000"/>
              </a:lnSpc>
              <a:spcBef>
                <a:spcPct val="20000"/>
              </a:spcBef>
              <a:defRPr/>
            </a:pPr>
            <a:r>
              <a:rPr lang="es-PR" sz="3200">
                <a:solidFill>
                  <a:srgbClr val="000000"/>
                </a:solidFill>
                <a:effectLst>
                  <a:outerShdw blurRad="38100" dist="38100" dir="2700000" algn="tl">
                    <a:srgbClr val="C0C0C0"/>
                  </a:outerShdw>
                </a:effectLst>
                <a:latin typeface="Arial" charset="0"/>
              </a:rPr>
              <a:t>para ser</a:t>
            </a:r>
          </a:p>
          <a:p>
            <a:pPr marL="342900" indent="-342900" eaLnBrk="0" hangingPunct="0">
              <a:lnSpc>
                <a:spcPct val="60000"/>
              </a:lnSpc>
              <a:spcBef>
                <a:spcPct val="20000"/>
              </a:spcBef>
              <a:defRPr/>
            </a:pPr>
            <a:r>
              <a:rPr lang="es-PR" sz="3200">
                <a:solidFill>
                  <a:srgbClr val="000000"/>
                </a:solidFill>
                <a:effectLst>
                  <a:outerShdw blurRad="38100" dist="38100" dir="2700000" algn="tl">
                    <a:srgbClr val="C0C0C0"/>
                  </a:outerShdw>
                </a:effectLst>
                <a:latin typeface="Arial" charset="0"/>
              </a:rPr>
              <a:t>Oxidado</a:t>
            </a:r>
            <a:r>
              <a:rPr lang="en-US" sz="3600">
                <a:solidFill>
                  <a:srgbClr val="000000"/>
                </a:solidFill>
                <a:effectLst>
                  <a:outerShdw blurRad="38100" dist="38100" dir="2700000" algn="tl">
                    <a:srgbClr val="C0C0C0"/>
                  </a:outerShdw>
                </a:effectLst>
                <a:latin typeface="Arial Black" pitchFamily="34" charset="0"/>
              </a:rPr>
              <a:t>         </a:t>
            </a:r>
            <a:endParaRPr lang="en-US" sz="3600" i="1">
              <a:solidFill>
                <a:srgbClr val="000000"/>
              </a:solidFill>
              <a:effectLst>
                <a:outerShdw blurRad="38100" dist="38100" dir="2700000" algn="tl">
                  <a:srgbClr val="C0C0C0"/>
                </a:outerShdw>
              </a:effectLst>
              <a:latin typeface="Arial Black" pitchFamily="34" charset="0"/>
            </a:endParaRPr>
          </a:p>
        </p:txBody>
      </p:sp>
      <p:sp>
        <p:nvSpPr>
          <p:cNvPr id="305185" name="Rectangle 33"/>
          <p:cNvSpPr>
            <a:spLocks noChangeArrowheads="1"/>
          </p:cNvSpPr>
          <p:nvPr/>
        </p:nvSpPr>
        <p:spPr bwMode="auto">
          <a:xfrm>
            <a:off x="920750" y="5588000"/>
            <a:ext cx="2682875" cy="38258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3200">
                <a:solidFill>
                  <a:srgbClr val="000000"/>
                </a:solidFill>
                <a:latin typeface="Verdana" pitchFamily="34" charset="0"/>
              </a:rPr>
              <a:t>Valor de </a:t>
            </a:r>
            <a:r>
              <a:rPr lang="es-PR" sz="3700">
                <a:solidFill>
                  <a:srgbClr val="000000"/>
                </a:solidFill>
                <a:latin typeface="Verdana" pitchFamily="34" charset="0"/>
              </a:rPr>
              <a:t>R</a:t>
            </a:r>
            <a:endParaRPr lang="en-US" sz="3700" i="1">
              <a:solidFill>
                <a:srgbClr val="000000"/>
              </a:solidFill>
              <a:latin typeface="Verdana" pitchFamily="34" charset="0"/>
            </a:endParaRPr>
          </a:p>
        </p:txBody>
      </p:sp>
      <p:sp>
        <p:nvSpPr>
          <p:cNvPr id="2109448" name="Line 41"/>
          <p:cNvSpPr>
            <a:spLocks noChangeShapeType="1"/>
          </p:cNvSpPr>
          <p:nvPr/>
        </p:nvSpPr>
        <p:spPr bwMode="auto">
          <a:xfrm>
            <a:off x="868363" y="5578475"/>
            <a:ext cx="0" cy="492125"/>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9449" name="Line 52"/>
          <p:cNvSpPr>
            <a:spLocks noChangeShapeType="1"/>
          </p:cNvSpPr>
          <p:nvPr/>
        </p:nvSpPr>
        <p:spPr bwMode="auto">
          <a:xfrm>
            <a:off x="2303463" y="2698750"/>
            <a:ext cx="0" cy="938213"/>
          </a:xfrm>
          <a:prstGeom prst="line">
            <a:avLst/>
          </a:prstGeom>
          <a:noFill/>
          <a:ln w="228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9450" name="Line 53"/>
          <p:cNvSpPr>
            <a:spLocks noChangeShapeType="1"/>
          </p:cNvSpPr>
          <p:nvPr/>
        </p:nvSpPr>
        <p:spPr bwMode="auto">
          <a:xfrm>
            <a:off x="2303463" y="4768850"/>
            <a:ext cx="0" cy="938213"/>
          </a:xfrm>
          <a:prstGeom prst="line">
            <a:avLst/>
          </a:prstGeom>
          <a:noFill/>
          <a:ln w="228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5206" name="Rectangle 54"/>
          <p:cNvSpPr>
            <a:spLocks noChangeArrowheads="1"/>
          </p:cNvSpPr>
          <p:nvPr/>
        </p:nvSpPr>
        <p:spPr bwMode="auto">
          <a:xfrm>
            <a:off x="4962525" y="620713"/>
            <a:ext cx="3192463" cy="350837"/>
          </a:xfrm>
          <a:prstGeom prst="rect">
            <a:avLst/>
          </a:prstGeom>
          <a:noFill/>
          <a:ln w="9525">
            <a:noFill/>
            <a:miter lim="800000"/>
            <a:headEnd/>
            <a:tailEnd/>
          </a:ln>
          <a:effectLst/>
        </p:spPr>
        <p:txBody>
          <a:bodyPr/>
          <a:lstStyle/>
          <a:p>
            <a:pPr marL="342900" indent="-342900" eaLnBrk="0" hangingPunct="0">
              <a:lnSpc>
                <a:spcPct val="80000"/>
              </a:lnSpc>
              <a:spcBef>
                <a:spcPct val="20000"/>
              </a:spcBef>
              <a:defRPr/>
            </a:pPr>
            <a:r>
              <a:rPr lang="en-US" sz="3600">
                <a:effectLst>
                  <a:outerShdw blurRad="38100" dist="38100" dir="2700000" algn="tl">
                    <a:srgbClr val="C0C0C0"/>
                  </a:outerShdw>
                </a:effectLst>
                <a:latin typeface="Arial Black" pitchFamily="34" charset="0"/>
              </a:rPr>
              <a:t>CHO</a:t>
            </a:r>
          </a:p>
        </p:txBody>
      </p:sp>
      <p:sp>
        <p:nvSpPr>
          <p:cNvPr id="2109452" name="Line 55"/>
          <p:cNvSpPr>
            <a:spLocks noChangeShapeType="1"/>
          </p:cNvSpPr>
          <p:nvPr/>
        </p:nvSpPr>
        <p:spPr bwMode="auto">
          <a:xfrm>
            <a:off x="6583363" y="1073150"/>
            <a:ext cx="0" cy="938213"/>
          </a:xfrm>
          <a:prstGeom prst="line">
            <a:avLst/>
          </a:prstGeom>
          <a:noFill/>
          <a:ln w="228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5208" name="Rectangle 56"/>
          <p:cNvSpPr>
            <a:spLocks noChangeArrowheads="1"/>
          </p:cNvSpPr>
          <p:nvPr/>
        </p:nvSpPr>
        <p:spPr bwMode="auto">
          <a:xfrm>
            <a:off x="4913313" y="1968500"/>
            <a:ext cx="3219450" cy="66198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800">
                <a:effectLst>
                  <a:outerShdw blurRad="38100" dist="38100" dir="2700000" algn="tl">
                    <a:srgbClr val="C0C0C0"/>
                  </a:outerShdw>
                </a:effectLst>
                <a:latin typeface="Verdana" pitchFamily="34" charset="0"/>
              </a:rPr>
              <a:t>Proporciona </a:t>
            </a:r>
          </a:p>
          <a:p>
            <a:pPr marL="342900" indent="-342900" eaLnBrk="0" hangingPunct="0">
              <a:lnSpc>
                <a:spcPct val="70000"/>
              </a:lnSpc>
              <a:spcBef>
                <a:spcPct val="20000"/>
              </a:spcBef>
              <a:defRPr/>
            </a:pPr>
            <a:r>
              <a:rPr lang="en-US" sz="2800">
                <a:effectLst>
                  <a:outerShdw blurRad="38100" dist="38100" dir="2700000" algn="tl">
                    <a:srgbClr val="C0C0C0"/>
                  </a:outerShdw>
                </a:effectLst>
                <a:latin typeface="Verdana" pitchFamily="34" charset="0"/>
              </a:rPr>
              <a:t>menos Energía</a:t>
            </a:r>
          </a:p>
        </p:txBody>
      </p:sp>
      <p:sp>
        <p:nvSpPr>
          <p:cNvPr id="305209" name="Rectangle 57"/>
          <p:cNvSpPr>
            <a:spLocks noChangeArrowheads="1"/>
          </p:cNvSpPr>
          <p:nvPr/>
        </p:nvSpPr>
        <p:spPr bwMode="auto">
          <a:xfrm>
            <a:off x="4735513" y="3630613"/>
            <a:ext cx="3890962" cy="9969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3200">
                <a:solidFill>
                  <a:srgbClr val="000000"/>
                </a:solidFill>
                <a:effectLst>
                  <a:outerShdw blurRad="38100" dist="38100" dir="2700000" algn="tl">
                    <a:srgbClr val="C0C0C0"/>
                  </a:outerShdw>
                </a:effectLst>
                <a:latin typeface="Arial" charset="0"/>
              </a:rPr>
              <a:t>Necesita menos O</a:t>
            </a:r>
            <a:r>
              <a:rPr lang="es-PR" sz="3200" baseline="-25000">
                <a:solidFill>
                  <a:srgbClr val="000000"/>
                </a:solidFill>
                <a:effectLst>
                  <a:outerShdw blurRad="38100" dist="38100" dir="2700000" algn="tl">
                    <a:srgbClr val="C0C0C0"/>
                  </a:outerShdw>
                </a:effectLst>
                <a:latin typeface="Arial" charset="0"/>
              </a:rPr>
              <a:t>2</a:t>
            </a:r>
          </a:p>
          <a:p>
            <a:pPr marL="342900" indent="-342900" eaLnBrk="0" hangingPunct="0">
              <a:lnSpc>
                <a:spcPct val="60000"/>
              </a:lnSpc>
              <a:spcBef>
                <a:spcPct val="20000"/>
              </a:spcBef>
              <a:defRPr/>
            </a:pPr>
            <a:r>
              <a:rPr lang="es-PR" sz="3200">
                <a:solidFill>
                  <a:srgbClr val="000000"/>
                </a:solidFill>
                <a:effectLst>
                  <a:outerShdw blurRad="38100" dist="38100" dir="2700000" algn="tl">
                    <a:srgbClr val="C0C0C0"/>
                  </a:outerShdw>
                </a:effectLst>
                <a:latin typeface="Arial" charset="0"/>
              </a:rPr>
              <a:t>para ser</a:t>
            </a:r>
          </a:p>
          <a:p>
            <a:pPr marL="342900" indent="-342900" eaLnBrk="0" hangingPunct="0">
              <a:lnSpc>
                <a:spcPct val="60000"/>
              </a:lnSpc>
              <a:spcBef>
                <a:spcPct val="20000"/>
              </a:spcBef>
              <a:defRPr/>
            </a:pPr>
            <a:r>
              <a:rPr lang="es-PR" sz="3200">
                <a:solidFill>
                  <a:srgbClr val="000000"/>
                </a:solidFill>
                <a:effectLst>
                  <a:outerShdw blurRad="38100" dist="38100" dir="2700000" algn="tl">
                    <a:srgbClr val="C0C0C0"/>
                  </a:outerShdw>
                </a:effectLst>
                <a:latin typeface="Arial" charset="0"/>
              </a:rPr>
              <a:t>Oxidado</a:t>
            </a:r>
            <a:r>
              <a:rPr lang="en-US" sz="3600">
                <a:solidFill>
                  <a:srgbClr val="000000"/>
                </a:solidFill>
                <a:effectLst>
                  <a:outerShdw blurRad="38100" dist="38100" dir="2700000" algn="tl">
                    <a:srgbClr val="C0C0C0"/>
                  </a:outerShdw>
                </a:effectLst>
                <a:latin typeface="Arial Black" pitchFamily="34" charset="0"/>
              </a:rPr>
              <a:t>         </a:t>
            </a:r>
            <a:endParaRPr lang="en-US" sz="3600" i="1">
              <a:solidFill>
                <a:srgbClr val="000000"/>
              </a:solidFill>
              <a:effectLst>
                <a:outerShdw blurRad="38100" dist="38100" dir="2700000" algn="tl">
                  <a:srgbClr val="C0C0C0"/>
                </a:outerShdw>
              </a:effectLst>
              <a:latin typeface="Arial Black" pitchFamily="34" charset="0"/>
            </a:endParaRPr>
          </a:p>
        </p:txBody>
      </p:sp>
      <p:sp>
        <p:nvSpPr>
          <p:cNvPr id="305210" name="Rectangle 58"/>
          <p:cNvSpPr>
            <a:spLocks noChangeArrowheads="1"/>
          </p:cNvSpPr>
          <p:nvPr/>
        </p:nvSpPr>
        <p:spPr bwMode="auto">
          <a:xfrm>
            <a:off x="5187950" y="5588000"/>
            <a:ext cx="2682875" cy="38258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3200">
                <a:solidFill>
                  <a:srgbClr val="000000"/>
                </a:solidFill>
                <a:latin typeface="Verdana" pitchFamily="34" charset="0"/>
              </a:rPr>
              <a:t>Valor de </a:t>
            </a:r>
            <a:r>
              <a:rPr lang="es-PR" sz="3700">
                <a:solidFill>
                  <a:srgbClr val="000000"/>
                </a:solidFill>
                <a:latin typeface="Verdana" pitchFamily="34" charset="0"/>
              </a:rPr>
              <a:t>R</a:t>
            </a:r>
            <a:endParaRPr lang="en-US" sz="3700" i="1">
              <a:solidFill>
                <a:srgbClr val="000000"/>
              </a:solidFill>
              <a:latin typeface="Verdana" pitchFamily="34" charset="0"/>
            </a:endParaRPr>
          </a:p>
        </p:txBody>
      </p:sp>
      <p:sp>
        <p:nvSpPr>
          <p:cNvPr id="2109456" name="Line 59"/>
          <p:cNvSpPr>
            <a:spLocks noChangeShapeType="1"/>
          </p:cNvSpPr>
          <p:nvPr/>
        </p:nvSpPr>
        <p:spPr bwMode="auto">
          <a:xfrm flipV="1">
            <a:off x="5135563" y="5540375"/>
            <a:ext cx="0" cy="492125"/>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9457" name="Line 60"/>
          <p:cNvSpPr>
            <a:spLocks noChangeShapeType="1"/>
          </p:cNvSpPr>
          <p:nvPr/>
        </p:nvSpPr>
        <p:spPr bwMode="auto">
          <a:xfrm>
            <a:off x="6570663" y="2698750"/>
            <a:ext cx="0" cy="938213"/>
          </a:xfrm>
          <a:prstGeom prst="line">
            <a:avLst/>
          </a:prstGeom>
          <a:noFill/>
          <a:ln w="228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9458" name="Line 61"/>
          <p:cNvSpPr>
            <a:spLocks noChangeShapeType="1"/>
          </p:cNvSpPr>
          <p:nvPr/>
        </p:nvSpPr>
        <p:spPr bwMode="auto">
          <a:xfrm>
            <a:off x="6570663" y="4768850"/>
            <a:ext cx="0" cy="938213"/>
          </a:xfrm>
          <a:prstGeom prst="line">
            <a:avLst/>
          </a:prstGeom>
          <a:noFill/>
          <a:ln w="228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Tree>
    <p:custDataLst>
      <p:tags r:id="rId1"/>
    </p:custDataLst>
  </p:cSld>
  <p:clrMapOvr>
    <a:masterClrMapping/>
  </p:clrMapOvr>
  <p:transition spd="slow">
    <p:pull dir="d"/>
    <p:sndAc>
      <p:stSnd>
        <p:snd r:embed="rId4" name="whoosh.wav"/>
      </p:stSnd>
    </p:sndAc>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ChangeArrowheads="1"/>
          </p:cNvSpPr>
          <p:nvPr/>
        </p:nvSpPr>
        <p:spPr bwMode="auto">
          <a:xfrm>
            <a:off x="1822450" y="692150"/>
            <a:ext cx="5503863" cy="3873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900">
                <a:effectLst>
                  <a:outerShdw blurRad="38100" dist="38100" dir="2700000" algn="tl">
                    <a:srgbClr val="C0C0C0"/>
                  </a:outerShdw>
                </a:effectLst>
                <a:latin typeface="Arial Black" pitchFamily="34" charset="0"/>
              </a:rPr>
              <a:t>CALORIMETRÍA DIRECTA</a:t>
            </a:r>
            <a:endParaRPr lang="en-US" sz="2900" i="1">
              <a:effectLst>
                <a:outerShdw blurRad="38100" dist="38100" dir="2700000" algn="tl">
                  <a:srgbClr val="C0C0C0"/>
                </a:outerShdw>
              </a:effectLst>
              <a:latin typeface="Arial Black" pitchFamily="34" charset="0"/>
            </a:endParaRPr>
          </a:p>
        </p:txBody>
      </p:sp>
      <p:sp>
        <p:nvSpPr>
          <p:cNvPr id="284677" name="Rectangle 5"/>
          <p:cNvSpPr>
            <a:spLocks noChangeArrowheads="1"/>
          </p:cNvSpPr>
          <p:nvPr/>
        </p:nvSpPr>
        <p:spPr bwMode="auto">
          <a:xfrm>
            <a:off x="455613" y="1577975"/>
            <a:ext cx="2387600" cy="3111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900">
                <a:effectLst>
                  <a:outerShdw blurRad="38100" dist="38100" dir="2700000" algn="tl">
                    <a:srgbClr val="C0C0C0"/>
                  </a:outerShdw>
                </a:effectLst>
                <a:latin typeface="Verdana" pitchFamily="34" charset="0"/>
              </a:rPr>
              <a:t>VENTAJAS</a:t>
            </a:r>
            <a:endParaRPr lang="en-US" sz="2100" i="1" baseline="-25000">
              <a:effectLst>
                <a:outerShdw blurRad="38100" dist="38100" dir="2700000" algn="tl">
                  <a:srgbClr val="C0C0C0"/>
                </a:outerShdw>
              </a:effectLst>
              <a:latin typeface="Verdana" pitchFamily="34" charset="0"/>
            </a:endParaRPr>
          </a:p>
        </p:txBody>
      </p:sp>
      <p:sp>
        <p:nvSpPr>
          <p:cNvPr id="284678" name="Rectangle 6"/>
          <p:cNvSpPr>
            <a:spLocks noChangeArrowheads="1"/>
          </p:cNvSpPr>
          <p:nvPr/>
        </p:nvSpPr>
        <p:spPr bwMode="auto">
          <a:xfrm>
            <a:off x="179388" y="2781300"/>
            <a:ext cx="3727450" cy="538163"/>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Medición Directa/Precisa</a:t>
            </a:r>
          </a:p>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del Calor Metabólico</a:t>
            </a:r>
            <a:endParaRPr lang="en-US" sz="2200" i="1">
              <a:solidFill>
                <a:srgbClr val="000000"/>
              </a:solidFill>
              <a:effectLst>
                <a:outerShdw blurRad="38100" dist="38100" dir="2700000" algn="tl">
                  <a:srgbClr val="C0C0C0"/>
                </a:outerShdw>
              </a:effectLst>
              <a:latin typeface="Arial Black" pitchFamily="34" charset="0"/>
            </a:endParaRPr>
          </a:p>
        </p:txBody>
      </p:sp>
      <p:sp>
        <p:nvSpPr>
          <p:cNvPr id="2067497" name="Freeform 9"/>
          <p:cNvSpPr>
            <a:spLocks/>
          </p:cNvSpPr>
          <p:nvPr/>
        </p:nvSpPr>
        <p:spPr bwMode="auto">
          <a:xfrm>
            <a:off x="1587500" y="819150"/>
            <a:ext cx="365125" cy="71120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524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67498" name="Line 22"/>
          <p:cNvSpPr>
            <a:spLocks noChangeShapeType="1"/>
          </p:cNvSpPr>
          <p:nvPr/>
        </p:nvSpPr>
        <p:spPr bwMode="auto">
          <a:xfrm>
            <a:off x="1547813" y="1944688"/>
            <a:ext cx="0" cy="812800"/>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84698" name="Rectangle 26"/>
          <p:cNvSpPr>
            <a:spLocks noChangeArrowheads="1"/>
          </p:cNvSpPr>
          <p:nvPr/>
        </p:nvSpPr>
        <p:spPr bwMode="auto">
          <a:xfrm>
            <a:off x="5688013" y="1577975"/>
            <a:ext cx="3179762" cy="3111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900">
                <a:effectLst>
                  <a:outerShdw blurRad="38100" dist="38100" dir="2700000" algn="tl">
                    <a:srgbClr val="C0C0C0"/>
                  </a:outerShdw>
                </a:effectLst>
                <a:latin typeface="Verdana" pitchFamily="34" charset="0"/>
              </a:rPr>
              <a:t>DESVENTAJAS</a:t>
            </a:r>
            <a:endParaRPr lang="en-US" sz="2100" i="1" baseline="-25000">
              <a:effectLst>
                <a:outerShdw blurRad="38100" dist="38100" dir="2700000" algn="tl">
                  <a:srgbClr val="C0C0C0"/>
                </a:outerShdw>
              </a:effectLst>
              <a:latin typeface="Verdana" pitchFamily="34" charset="0"/>
            </a:endParaRPr>
          </a:p>
        </p:txBody>
      </p:sp>
      <p:sp>
        <p:nvSpPr>
          <p:cNvPr id="284699" name="Rectangle 27"/>
          <p:cNvSpPr>
            <a:spLocks noChangeArrowheads="1"/>
          </p:cNvSpPr>
          <p:nvPr/>
        </p:nvSpPr>
        <p:spPr bwMode="auto">
          <a:xfrm>
            <a:off x="3903663" y="2768600"/>
            <a:ext cx="5080000" cy="1465263"/>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No Puede Seguir Cambios Rápidos</a:t>
            </a:r>
          </a:p>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en la Liberación de Energía, es </a:t>
            </a:r>
          </a:p>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decir, Toma mucho Tiempo el </a:t>
            </a:r>
          </a:p>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Cálculo de la Producción de Calor </a:t>
            </a:r>
          </a:p>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(Ej: Ejercicios de  Alta Intensidad</a:t>
            </a:r>
            <a:r>
              <a:rPr lang="es-PR">
                <a:solidFill>
                  <a:srgbClr val="000000"/>
                </a:solidFill>
                <a:effectLst>
                  <a:outerShdw blurRad="38100" dist="38100" dir="2700000" algn="tl">
                    <a:srgbClr val="C0C0C0"/>
                  </a:outerShdw>
                </a:effectLst>
                <a:latin typeface="Arial" charset="0"/>
              </a:rPr>
              <a:t>)</a:t>
            </a:r>
            <a:endParaRPr lang="en-US" i="1">
              <a:solidFill>
                <a:srgbClr val="000000"/>
              </a:solidFill>
              <a:effectLst>
                <a:outerShdw blurRad="38100" dist="38100" dir="2700000" algn="tl">
                  <a:srgbClr val="C0C0C0"/>
                </a:outerShdw>
              </a:effectLst>
              <a:latin typeface="Arial Black" pitchFamily="34" charset="0"/>
            </a:endParaRPr>
          </a:p>
        </p:txBody>
      </p:sp>
      <p:sp>
        <p:nvSpPr>
          <p:cNvPr id="2067501" name="Freeform 28"/>
          <p:cNvSpPr>
            <a:spLocks/>
          </p:cNvSpPr>
          <p:nvPr/>
        </p:nvSpPr>
        <p:spPr bwMode="auto">
          <a:xfrm flipH="1">
            <a:off x="7150100" y="819150"/>
            <a:ext cx="161925" cy="73660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524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84702" name="Rectangle 30"/>
          <p:cNvSpPr>
            <a:spLocks noChangeArrowheads="1"/>
          </p:cNvSpPr>
          <p:nvPr/>
        </p:nvSpPr>
        <p:spPr bwMode="auto">
          <a:xfrm>
            <a:off x="3916363" y="4457700"/>
            <a:ext cx="4660900" cy="377825"/>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No es portable/práctico</a:t>
            </a:r>
            <a:endParaRPr lang="en-US" sz="2200" i="1">
              <a:solidFill>
                <a:srgbClr val="000000"/>
              </a:solidFill>
              <a:effectLst>
                <a:outerShdw blurRad="38100" dist="38100" dir="2700000" algn="tl">
                  <a:srgbClr val="C0C0C0"/>
                </a:outerShdw>
              </a:effectLst>
              <a:latin typeface="Arial Black" pitchFamily="34" charset="0"/>
            </a:endParaRPr>
          </a:p>
        </p:txBody>
      </p:sp>
      <p:sp>
        <p:nvSpPr>
          <p:cNvPr id="284703" name="Rectangle 31"/>
          <p:cNvSpPr>
            <a:spLocks noChangeArrowheads="1"/>
          </p:cNvSpPr>
          <p:nvPr/>
        </p:nvSpPr>
        <p:spPr bwMode="auto">
          <a:xfrm>
            <a:off x="3916363" y="4940300"/>
            <a:ext cx="4660900" cy="377825"/>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Es muy Costoso</a:t>
            </a:r>
            <a:endParaRPr lang="en-US" sz="2200" i="1">
              <a:solidFill>
                <a:srgbClr val="000000"/>
              </a:solidFill>
              <a:effectLst>
                <a:outerShdw blurRad="38100" dist="38100" dir="2700000" algn="tl">
                  <a:srgbClr val="C0C0C0"/>
                </a:outerShdw>
              </a:effectLst>
              <a:latin typeface="Arial Black" pitchFamily="34" charset="0"/>
            </a:endParaRPr>
          </a:p>
        </p:txBody>
      </p:sp>
      <p:sp>
        <p:nvSpPr>
          <p:cNvPr id="284704" name="Rectangle 32"/>
          <p:cNvSpPr>
            <a:spLocks noChangeArrowheads="1"/>
          </p:cNvSpPr>
          <p:nvPr/>
        </p:nvSpPr>
        <p:spPr bwMode="auto">
          <a:xfrm>
            <a:off x="3916363" y="5397500"/>
            <a:ext cx="4648200" cy="587375"/>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No Aplica para Actividades</a:t>
            </a:r>
          </a:p>
          <a:p>
            <a:pPr marL="342900" indent="-342900" algn="l" eaLnBrk="0" hangingPunct="0">
              <a:lnSpc>
                <a:spcPct val="70000"/>
              </a:lnSpc>
              <a:spcBef>
                <a:spcPct val="20000"/>
              </a:spcBef>
              <a:defRPr/>
            </a:pPr>
            <a:r>
              <a:rPr lang="es-PR" sz="2200">
                <a:solidFill>
                  <a:srgbClr val="000000"/>
                </a:solidFill>
                <a:effectLst>
                  <a:outerShdw blurRad="38100" dist="38100" dir="2700000" algn="tl">
                    <a:srgbClr val="C0C0C0"/>
                  </a:outerShdw>
                </a:effectLst>
                <a:latin typeface="Arial" charset="0"/>
              </a:rPr>
              <a:t>  Recreativas Comunes</a:t>
            </a:r>
            <a:endParaRPr lang="en-US" sz="2200" i="1">
              <a:solidFill>
                <a:srgbClr val="000000"/>
              </a:solidFill>
              <a:effectLst>
                <a:outerShdw blurRad="38100" dist="38100" dir="2700000" algn="tl">
                  <a:srgbClr val="C0C0C0"/>
                </a:outerShdw>
              </a:effectLst>
              <a:latin typeface="Arial Black" pitchFamily="34" charset="0"/>
            </a:endParaRPr>
          </a:p>
        </p:txBody>
      </p:sp>
      <p:sp>
        <p:nvSpPr>
          <p:cNvPr id="2067505" name="Line 33"/>
          <p:cNvSpPr>
            <a:spLocks noChangeShapeType="1"/>
          </p:cNvSpPr>
          <p:nvPr/>
        </p:nvSpPr>
        <p:spPr bwMode="auto">
          <a:xfrm>
            <a:off x="7307263" y="1943100"/>
            <a:ext cx="0" cy="812800"/>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0928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133),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476250"/>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400" b="0">
                <a:solidFill>
                  <a:srgbClr val="99CCFF"/>
                </a:solidFill>
                <a:effectLst>
                  <a:outerShdw blurRad="38100" dist="38100" dir="2700000" algn="tl">
                    <a:srgbClr val="C0C0C0"/>
                  </a:outerShdw>
                </a:effectLst>
                <a:latin typeface="Arial Black" pitchFamily="34" charset="0"/>
              </a:rPr>
              <a:t>APRENDIZAJE ANATÓMICO </a:t>
            </a:r>
            <a:r>
              <a:rPr lang="es-PR" altLang="es-PR" sz="2400" b="0" i="1">
                <a:solidFill>
                  <a:srgbClr val="99CCFF"/>
                </a:solidFill>
                <a:effectLst>
                  <a:outerShdw blurRad="38100" dist="38100" dir="2700000" algn="tl">
                    <a:srgbClr val="C0C0C0"/>
                  </a:outerShdw>
                </a:effectLst>
                <a:latin typeface="Arial Black" pitchFamily="34" charset="0"/>
              </a:rPr>
              <a:t>MEDIANTE:</a:t>
            </a:r>
            <a:br>
              <a:rPr lang="es-PR" altLang="es-PR" sz="2400" b="0">
                <a:solidFill>
                  <a:schemeClr val="bg1"/>
                </a:solidFill>
                <a:effectLst>
                  <a:outerShdw blurRad="38100" dist="38100" dir="2700000" algn="tl">
                    <a:srgbClr val="C0C0C0"/>
                  </a:outerShdw>
                </a:effectLst>
                <a:latin typeface="Arial Black" pitchFamily="34" charset="0"/>
              </a:rPr>
            </a:br>
            <a:r>
              <a:rPr lang="es-PR" altLang="es-PR" sz="2700" b="0" i="1">
                <a:solidFill>
                  <a:srgbClr val="E6E6EF"/>
                </a:solidFill>
                <a:effectLst>
                  <a:outerShdw blurRad="38100" dist="38100" dir="2700000" algn="tl">
                    <a:srgbClr val="C0C0C0"/>
                  </a:outerShdw>
                </a:effectLst>
                <a:latin typeface="Arial Black" pitchFamily="34" charset="0"/>
              </a:rPr>
              <a:t>APLICACIONES PRÁCTICAS</a:t>
            </a:r>
          </a:p>
        </p:txBody>
      </p:sp>
      <p:sp>
        <p:nvSpPr>
          <p:cNvPr id="3" name="Subtitle 2"/>
          <p:cNvSpPr>
            <a:spLocks/>
          </p:cNvSpPr>
          <p:nvPr/>
        </p:nvSpPr>
        <p:spPr bwMode="auto">
          <a:xfrm>
            <a:off x="250825" y="3933825"/>
            <a:ext cx="4762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itchFamily="18" charset="0"/>
              <a:defRPr sz="2800">
                <a:solidFill>
                  <a:schemeClr val="tx1"/>
                </a:solidFill>
                <a:latin typeface="Georgia" pitchFamily="18" charset="0"/>
              </a:defRPr>
            </a:lvl1pPr>
            <a:lvl2pPr marL="742950" indent="-285750">
              <a:spcBef>
                <a:spcPts val="300"/>
              </a:spcBef>
              <a:buClr>
                <a:schemeClr val="accent2"/>
              </a:buClr>
              <a:buFont typeface="Georgia" pitchFamily="18" charset="0"/>
              <a:defRPr sz="2600">
                <a:solidFill>
                  <a:schemeClr val="accent2"/>
                </a:solidFill>
                <a:latin typeface="Georgia" pitchFamily="18" charset="0"/>
              </a:defRPr>
            </a:lvl2pPr>
            <a:lvl3pPr marL="1143000" indent="-228600">
              <a:spcBef>
                <a:spcPts val="300"/>
              </a:spcBef>
              <a:buClr>
                <a:schemeClr val="accent1"/>
              </a:buClr>
              <a:buFont typeface="Wingdings 2" pitchFamily="18" charset="2"/>
              <a:defRPr sz="2400">
                <a:solidFill>
                  <a:schemeClr val="accent1"/>
                </a:solidFill>
                <a:latin typeface="Georgia" pitchFamily="18" charset="0"/>
              </a:defRPr>
            </a:lvl3pPr>
            <a:lvl4pPr marL="1600200" indent="-228600">
              <a:spcBef>
                <a:spcPts val="300"/>
              </a:spcBef>
              <a:buClr>
                <a:schemeClr val="accent1"/>
              </a:buClr>
              <a:buFont typeface="Wingdings 2" pitchFamily="18" charset="2"/>
              <a:defRPr sz="2200">
                <a:solidFill>
                  <a:schemeClr val="accent1"/>
                </a:solidFill>
                <a:latin typeface="Georgia" pitchFamily="18" charset="0"/>
              </a:defRPr>
            </a:lvl4pPr>
            <a:lvl5pPr marL="2057400" indent="-228600">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80000"/>
              </a:lnSpc>
            </a:pPr>
            <a:r>
              <a:rPr lang="es-PR" altLang="es-PR" sz="2400">
                <a:solidFill>
                  <a:srgbClr val="484876"/>
                </a:solidFill>
                <a:latin typeface="Arial" charset="0"/>
                <a:cs typeface="Arial" charset="0"/>
              </a:rPr>
              <a:t>Prof. Edgar Lopategui Corsino</a:t>
            </a:r>
          </a:p>
          <a:p>
            <a:pPr algn="l">
              <a:lnSpc>
                <a:spcPct val="80000"/>
              </a:lnSpc>
            </a:pPr>
            <a:r>
              <a:rPr lang="es-PR" altLang="es-PR" sz="2400" i="1">
                <a:solidFill>
                  <a:srgbClr val="484876"/>
                </a:solidFill>
                <a:latin typeface="Arial" charset="0"/>
                <a:cs typeface="Arial" charset="0"/>
              </a:rPr>
              <a:t>M.A., Fisiología del Ejercicio</a:t>
            </a:r>
          </a:p>
        </p:txBody>
      </p:sp>
      <p:pic>
        <p:nvPicPr>
          <p:cNvPr id="2187280" name="Picture 16" descr="RSEAU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793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2187281" name="Rectangle 17"/>
          <p:cNvSpPr>
            <a:spLocks noChangeArrowheads="1"/>
          </p:cNvSpPr>
          <p:nvPr/>
        </p:nvSpPr>
        <p:spPr bwMode="auto">
          <a:xfrm>
            <a:off x="682625" y="46878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Web:     </a:t>
            </a:r>
            <a:endParaRPr lang="es-PR" altLang="es-PR" sz="2800" b="0" i="1">
              <a:solidFill>
                <a:srgbClr val="484876"/>
              </a:solidFill>
            </a:endParaRPr>
          </a:p>
        </p:txBody>
      </p:sp>
      <p:pic>
        <p:nvPicPr>
          <p:cNvPr id="2187282" name="Picture 18"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68630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2187283" name="Rectangle 19"/>
          <p:cNvSpPr>
            <a:spLocks noChangeArrowheads="1"/>
          </p:cNvSpPr>
          <p:nvPr/>
        </p:nvSpPr>
        <p:spPr bwMode="auto">
          <a:xfrm>
            <a:off x="682625" y="5087938"/>
            <a:ext cx="43211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E-Mail:</a:t>
            </a:r>
            <a:endParaRPr lang="es-PR" altLang="es-PR" sz="1800" i="1">
              <a:solidFill>
                <a:srgbClr val="484876"/>
              </a:solidFill>
            </a:endParaRPr>
          </a:p>
        </p:txBody>
      </p:sp>
      <p:pic>
        <p:nvPicPr>
          <p:cNvPr id="2187284" name="Picture 20"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51973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2187285" name="Rectangle 21"/>
          <p:cNvSpPr>
            <a:spLocks noChangeArrowheads="1"/>
          </p:cNvSpPr>
          <p:nvPr/>
        </p:nvSpPr>
        <p:spPr bwMode="auto">
          <a:xfrm>
            <a:off x="684213" y="5591175"/>
            <a:ext cx="1223962"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a:solidFill>
                  <a:srgbClr val="484876"/>
                </a:solidFill>
              </a:rPr>
              <a:t>Artículo:   </a:t>
            </a:r>
            <a:br>
              <a:rPr lang="es-PR" altLang="es-PR" sz="1700" i="1">
                <a:solidFill>
                  <a:srgbClr val="484876"/>
                </a:solidFill>
              </a:rPr>
            </a:br>
            <a:r>
              <a:rPr lang="es-PR" altLang="es-PR" sz="1700" i="1">
                <a:solidFill>
                  <a:srgbClr val="484876"/>
                </a:solidFill>
              </a:rPr>
              <a:t>                </a:t>
            </a:r>
          </a:p>
        </p:txBody>
      </p:sp>
      <p:sp>
        <p:nvSpPr>
          <p:cNvPr id="2187286" name="Rectangle 22"/>
          <p:cNvSpPr>
            <a:spLocks noChangeArrowheads="1"/>
          </p:cNvSpPr>
          <p:nvPr/>
        </p:nvSpPr>
        <p:spPr bwMode="auto">
          <a:xfrm>
            <a:off x="1692275" y="5589588"/>
            <a:ext cx="597535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i="1">
                <a:solidFill>
                  <a:srgbClr val="484876"/>
                </a:solidFill>
              </a:rPr>
              <a:t>http://www.saludmed.com/</a:t>
            </a:r>
            <a:br>
              <a:rPr lang="es-PR" altLang="es-PR" sz="1700" i="1">
                <a:solidFill>
                  <a:srgbClr val="484876"/>
                </a:solidFill>
              </a:rPr>
            </a:br>
            <a:r>
              <a:rPr lang="es-PR" altLang="es-PR" sz="1700" i="1"/>
              <a:t>aprendizajeanatomico/aprendizajeanatomico.html</a:t>
            </a:r>
            <a:endParaRPr lang="es-PR" altLang="es-PR" sz="1700" i="1">
              <a:solidFill>
                <a:srgbClr val="484876"/>
              </a:solidFill>
            </a:endParaRPr>
          </a:p>
        </p:txBody>
      </p:sp>
      <p:sp>
        <p:nvSpPr>
          <p:cNvPr id="2187287" name="Rectangle 23"/>
          <p:cNvSpPr>
            <a:spLocks noChangeArrowheads="1"/>
          </p:cNvSpPr>
          <p:nvPr/>
        </p:nvSpPr>
        <p:spPr bwMode="auto">
          <a:xfrm>
            <a:off x="1692275" y="5084763"/>
            <a:ext cx="43211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elopategui@intermetro.edu</a:t>
            </a:r>
          </a:p>
        </p:txBody>
      </p:sp>
      <p:sp>
        <p:nvSpPr>
          <p:cNvPr id="2187288" name="Rectangle 24"/>
          <p:cNvSpPr>
            <a:spLocks noChangeArrowheads="1"/>
          </p:cNvSpPr>
          <p:nvPr/>
        </p:nvSpPr>
        <p:spPr bwMode="auto">
          <a:xfrm>
            <a:off x="1690688" y="4724400"/>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http://www.saludmed.com/</a:t>
            </a:r>
            <a:endParaRPr lang="es-PR" altLang="es-PR" sz="2800" b="0" i="1">
              <a:solidFill>
                <a:srgbClr val="484876"/>
              </a:solidFill>
            </a:endParaRPr>
          </a:p>
        </p:txBody>
      </p:sp>
      <p:pic>
        <p:nvPicPr>
          <p:cNvPr id="2187289" name="Picture 25" descr="male-anatomy-running-skel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1196975"/>
            <a:ext cx="2114550" cy="2376488"/>
          </a:xfrm>
          <a:prstGeom prst="rect">
            <a:avLst/>
          </a:prstGeom>
          <a:noFill/>
          <a:extLst>
            <a:ext uri="{909E8E84-426E-40DD-AFC4-6F175D3DCCD1}">
              <a14:hiddenFill xmlns:a14="http://schemas.microsoft.com/office/drawing/2010/main">
                <a:solidFill>
                  <a:srgbClr val="FFFFFF"/>
                </a:solidFill>
              </a14:hiddenFill>
            </a:ext>
          </a:extLst>
        </p:spPr>
      </p:pic>
      <p:pic>
        <p:nvPicPr>
          <p:cNvPr id="2187290" name="Picture 26" descr="Run-Pain_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1268413"/>
            <a:ext cx="2519363" cy="2227262"/>
          </a:xfrm>
          <a:prstGeom prst="rect">
            <a:avLst/>
          </a:prstGeom>
          <a:noFill/>
          <a:extLst>
            <a:ext uri="{909E8E84-426E-40DD-AFC4-6F175D3DCCD1}">
              <a14:hiddenFill xmlns:a14="http://schemas.microsoft.com/office/drawing/2010/main">
                <a:solidFill>
                  <a:srgbClr val="FFFFFF"/>
                </a:solidFill>
              </a14:hiddenFill>
            </a:ext>
          </a:extLst>
        </p:spPr>
      </p:pic>
      <p:pic>
        <p:nvPicPr>
          <p:cNvPr id="2187291" name="Picture 27" descr="Run-Pain_Joimnt_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5600" y="1196975"/>
            <a:ext cx="3529013" cy="23256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8443940"/>
      </p:ext>
    </p:extLst>
  </p:cSld>
  <p:clrMapOvr>
    <a:masterClrMapping/>
  </p:clrMapOvr>
  <p:transition spd="slow">
    <p:dissolve/>
    <p:sndAc>
      <p:stSnd>
        <p:snd r:embed="rId4" name="chimes.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8200"/>
            <a:ext cx="9036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BIOENERGÉTICA: </a:t>
            </a:r>
            <a:r>
              <a:rPr lang="es-PR" altLang="es-PR" sz="3000" b="0" i="1">
                <a:solidFill>
                  <a:srgbClr val="484876"/>
                </a:solidFill>
                <a:effectLst>
                  <a:outerShdw blurRad="38100" dist="38100" dir="2700000" algn="tl">
                    <a:srgbClr val="C0C0C0"/>
                  </a:outerShdw>
                </a:effectLst>
                <a:latin typeface="Arial Black" pitchFamily="34" charset="0"/>
                <a:cs typeface="Arial" charset="0"/>
              </a:rPr>
              <a:t>REPASO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2200" b="0" i="1">
                <a:solidFill>
                  <a:srgbClr val="484876"/>
                </a:solidFill>
                <a:effectLst>
                  <a:outerShdw blurRad="38100" dist="38100" dir="2700000" algn="tl">
                    <a:srgbClr val="C0C0C0"/>
                  </a:outerShdw>
                </a:effectLst>
                <a:latin typeface="Arial Black" pitchFamily="34" charset="0"/>
                <a:cs typeface="Arial" charset="0"/>
              </a:rPr>
              <a:t>* Vínculo del Tópico de la Clase Anterior con la de Hoy *</a:t>
            </a:r>
          </a:p>
        </p:txBody>
      </p:sp>
      <p:grpSp>
        <p:nvGrpSpPr>
          <p:cNvPr id="1823747" name="Group 3"/>
          <p:cNvGrpSpPr>
            <a:grpSpLocks/>
          </p:cNvGrpSpPr>
          <p:nvPr/>
        </p:nvGrpSpPr>
        <p:grpSpPr bwMode="auto">
          <a:xfrm>
            <a:off x="395288" y="3667125"/>
            <a:ext cx="8062912" cy="565150"/>
            <a:chOff x="249" y="2310"/>
            <a:chExt cx="5079" cy="356"/>
          </a:xfrm>
        </p:grpSpPr>
        <p:pic>
          <p:nvPicPr>
            <p:cNvPr id="1823748" name="Picture 4"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2356"/>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3749" name="Text Box 5"/>
            <p:cNvSpPr txBox="1">
              <a:spLocks noChangeArrowheads="1"/>
            </p:cNvSpPr>
            <p:nvPr/>
          </p:nvSpPr>
          <p:spPr bwMode="auto">
            <a:xfrm>
              <a:off x="521" y="2310"/>
              <a:ext cx="4807"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Energía es…</a:t>
              </a:r>
            </a:p>
          </p:txBody>
        </p:sp>
      </p:grpSp>
      <p:grpSp>
        <p:nvGrpSpPr>
          <p:cNvPr id="1823750" name="Group 6"/>
          <p:cNvGrpSpPr>
            <a:grpSpLocks/>
          </p:cNvGrpSpPr>
          <p:nvPr/>
        </p:nvGrpSpPr>
        <p:grpSpPr bwMode="auto">
          <a:xfrm>
            <a:off x="395288" y="4418013"/>
            <a:ext cx="8424862" cy="565150"/>
            <a:chOff x="249" y="2783"/>
            <a:chExt cx="5307" cy="356"/>
          </a:xfrm>
        </p:grpSpPr>
        <p:pic>
          <p:nvPicPr>
            <p:cNvPr id="1823751" name="Picture 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2829"/>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3752" name="Text Box 8"/>
            <p:cNvSpPr txBox="1">
              <a:spLocks noChangeArrowheads="1"/>
            </p:cNvSpPr>
            <p:nvPr/>
          </p:nvSpPr>
          <p:spPr bwMode="auto">
            <a:xfrm>
              <a:off x="521" y="2783"/>
              <a:ext cx="5035"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Al generar el cuerpo energía, se libera ….</a:t>
              </a:r>
            </a:p>
          </p:txBody>
        </p:sp>
      </p:grpSp>
      <p:grpSp>
        <p:nvGrpSpPr>
          <p:cNvPr id="1823753" name="Group 9"/>
          <p:cNvGrpSpPr>
            <a:grpSpLocks/>
          </p:cNvGrpSpPr>
          <p:nvPr/>
        </p:nvGrpSpPr>
        <p:grpSpPr bwMode="auto">
          <a:xfrm>
            <a:off x="395288" y="5199063"/>
            <a:ext cx="8062912" cy="1038225"/>
            <a:chOff x="249" y="3275"/>
            <a:chExt cx="5079" cy="654"/>
          </a:xfrm>
        </p:grpSpPr>
        <p:pic>
          <p:nvPicPr>
            <p:cNvPr id="1823754" name="Picture 10"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3321"/>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3755" name="Text Box 11"/>
            <p:cNvSpPr txBox="1">
              <a:spLocks noChangeArrowheads="1"/>
            </p:cNvSpPr>
            <p:nvPr/>
          </p:nvSpPr>
          <p:spPr bwMode="auto">
            <a:xfrm>
              <a:off x="521" y="3275"/>
              <a:ext cx="4807" cy="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La producción de energía aeróbica, requiere la presencia de…</a:t>
              </a:r>
            </a:p>
          </p:txBody>
        </p:sp>
      </p:grpSp>
      <p:grpSp>
        <p:nvGrpSpPr>
          <p:cNvPr id="1823756" name="Group 12"/>
          <p:cNvGrpSpPr>
            <a:grpSpLocks/>
          </p:cNvGrpSpPr>
          <p:nvPr/>
        </p:nvGrpSpPr>
        <p:grpSpPr bwMode="auto">
          <a:xfrm>
            <a:off x="395288" y="2997200"/>
            <a:ext cx="8062912" cy="484188"/>
            <a:chOff x="249" y="1888"/>
            <a:chExt cx="5079" cy="305"/>
          </a:xfrm>
        </p:grpSpPr>
        <p:pic>
          <p:nvPicPr>
            <p:cNvPr id="1823757" name="Picture 13"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1888"/>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3758" name="Text Box 14"/>
            <p:cNvSpPr txBox="1">
              <a:spLocks noChangeArrowheads="1"/>
            </p:cNvSpPr>
            <p:nvPr/>
          </p:nvSpPr>
          <p:spPr bwMode="auto">
            <a:xfrm>
              <a:off x="521" y="1897"/>
              <a:ext cx="4807"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La respiracion celular produce…</a:t>
              </a:r>
            </a:p>
          </p:txBody>
        </p:sp>
      </p:grpSp>
      <p:grpSp>
        <p:nvGrpSpPr>
          <p:cNvPr id="1823759" name="Group 15"/>
          <p:cNvGrpSpPr>
            <a:grpSpLocks/>
          </p:cNvGrpSpPr>
          <p:nvPr/>
        </p:nvGrpSpPr>
        <p:grpSpPr bwMode="auto">
          <a:xfrm>
            <a:off x="396875" y="2005013"/>
            <a:ext cx="8062913" cy="847725"/>
            <a:chOff x="250" y="1263"/>
            <a:chExt cx="5079" cy="534"/>
          </a:xfrm>
        </p:grpSpPr>
        <p:pic>
          <p:nvPicPr>
            <p:cNvPr id="1823760" name="Picture 16"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 y="1275"/>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3761" name="Text Box 17"/>
            <p:cNvSpPr txBox="1">
              <a:spLocks noChangeArrowheads="1"/>
            </p:cNvSpPr>
            <p:nvPr/>
          </p:nvSpPr>
          <p:spPr bwMode="auto">
            <a:xfrm>
              <a:off x="522" y="1263"/>
              <a:ext cx="4807" cy="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Los alimentos consumidos son necesarios para…</a:t>
              </a:r>
            </a:p>
          </p:txBody>
        </p:sp>
      </p:grpSp>
    </p:spTree>
    <p:custDataLst>
      <p:tags r:id="rId1"/>
    </p:custDataLst>
  </p:cSld>
  <p:clrMapOvr>
    <a:masterClrMapping/>
  </p:clrMapOvr>
  <p:transition spd="slow">
    <p:newsflash/>
    <p:sndAc>
      <p:stSnd>
        <p:snd r:embed="rId4" name="breez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23759"/>
                                        </p:tgtEl>
                                        <p:attrNameLst>
                                          <p:attrName>style.visibility</p:attrName>
                                        </p:attrNameLst>
                                      </p:cBhvr>
                                      <p:to>
                                        <p:strVal val="visible"/>
                                      </p:to>
                                    </p:set>
                                    <p:anim calcmode="lin" valueType="num">
                                      <p:cBhvr additive="base">
                                        <p:cTn id="7" dur="1000" fill="hold"/>
                                        <p:tgtEl>
                                          <p:spTgt spid="1823759"/>
                                        </p:tgtEl>
                                        <p:attrNameLst>
                                          <p:attrName>ppt_x</p:attrName>
                                        </p:attrNameLst>
                                      </p:cBhvr>
                                      <p:tavLst>
                                        <p:tav tm="0">
                                          <p:val>
                                            <p:strVal val="0-#ppt_w/2"/>
                                          </p:val>
                                        </p:tav>
                                        <p:tav tm="100000">
                                          <p:val>
                                            <p:strVal val="#ppt_x"/>
                                          </p:val>
                                        </p:tav>
                                      </p:tavLst>
                                    </p:anim>
                                    <p:anim calcmode="lin" valueType="num">
                                      <p:cBhvr additive="base">
                                        <p:cTn id="8" dur="1000" fill="hold"/>
                                        <p:tgtEl>
                                          <p:spTgt spid="18237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23756"/>
                                        </p:tgtEl>
                                        <p:attrNameLst>
                                          <p:attrName>style.visibility</p:attrName>
                                        </p:attrNameLst>
                                      </p:cBhvr>
                                      <p:to>
                                        <p:strVal val="visible"/>
                                      </p:to>
                                    </p:set>
                                    <p:anim calcmode="lin" valueType="num">
                                      <p:cBhvr additive="base">
                                        <p:cTn id="13" dur="1000" fill="hold"/>
                                        <p:tgtEl>
                                          <p:spTgt spid="1823756"/>
                                        </p:tgtEl>
                                        <p:attrNameLst>
                                          <p:attrName>ppt_x</p:attrName>
                                        </p:attrNameLst>
                                      </p:cBhvr>
                                      <p:tavLst>
                                        <p:tav tm="0">
                                          <p:val>
                                            <p:strVal val="0-#ppt_w/2"/>
                                          </p:val>
                                        </p:tav>
                                        <p:tav tm="100000">
                                          <p:val>
                                            <p:strVal val="#ppt_x"/>
                                          </p:val>
                                        </p:tav>
                                      </p:tavLst>
                                    </p:anim>
                                    <p:anim calcmode="lin" valueType="num">
                                      <p:cBhvr additive="base">
                                        <p:cTn id="14" dur="1000" fill="hold"/>
                                        <p:tgtEl>
                                          <p:spTgt spid="18237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823747"/>
                                        </p:tgtEl>
                                        <p:attrNameLst>
                                          <p:attrName>style.visibility</p:attrName>
                                        </p:attrNameLst>
                                      </p:cBhvr>
                                      <p:to>
                                        <p:strVal val="visible"/>
                                      </p:to>
                                    </p:set>
                                    <p:anim calcmode="lin" valueType="num">
                                      <p:cBhvr additive="base">
                                        <p:cTn id="19" dur="500" fill="hold"/>
                                        <p:tgtEl>
                                          <p:spTgt spid="1823747"/>
                                        </p:tgtEl>
                                        <p:attrNameLst>
                                          <p:attrName>ppt_x</p:attrName>
                                        </p:attrNameLst>
                                      </p:cBhvr>
                                      <p:tavLst>
                                        <p:tav tm="0">
                                          <p:val>
                                            <p:strVal val="0-#ppt_w/2"/>
                                          </p:val>
                                        </p:tav>
                                        <p:tav tm="100000">
                                          <p:val>
                                            <p:strVal val="#ppt_x"/>
                                          </p:val>
                                        </p:tav>
                                      </p:tavLst>
                                    </p:anim>
                                    <p:anim calcmode="lin" valueType="num">
                                      <p:cBhvr additive="base">
                                        <p:cTn id="20" dur="500" fill="hold"/>
                                        <p:tgtEl>
                                          <p:spTgt spid="182374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23750"/>
                                        </p:tgtEl>
                                        <p:attrNameLst>
                                          <p:attrName>style.visibility</p:attrName>
                                        </p:attrNameLst>
                                      </p:cBhvr>
                                      <p:to>
                                        <p:strVal val="visible"/>
                                      </p:to>
                                    </p:set>
                                    <p:anim calcmode="lin" valueType="num">
                                      <p:cBhvr additive="base">
                                        <p:cTn id="25" dur="1000" fill="hold"/>
                                        <p:tgtEl>
                                          <p:spTgt spid="1823750"/>
                                        </p:tgtEl>
                                        <p:attrNameLst>
                                          <p:attrName>ppt_x</p:attrName>
                                        </p:attrNameLst>
                                      </p:cBhvr>
                                      <p:tavLst>
                                        <p:tav tm="0">
                                          <p:val>
                                            <p:strVal val="0-#ppt_w/2"/>
                                          </p:val>
                                        </p:tav>
                                        <p:tav tm="100000">
                                          <p:val>
                                            <p:strVal val="#ppt_x"/>
                                          </p:val>
                                        </p:tav>
                                      </p:tavLst>
                                    </p:anim>
                                    <p:anim calcmode="lin" valueType="num">
                                      <p:cBhvr additive="base">
                                        <p:cTn id="26" dur="1000" fill="hold"/>
                                        <p:tgtEl>
                                          <p:spTgt spid="18237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823753"/>
                                        </p:tgtEl>
                                        <p:attrNameLst>
                                          <p:attrName>style.visibility</p:attrName>
                                        </p:attrNameLst>
                                      </p:cBhvr>
                                      <p:to>
                                        <p:strVal val="visible"/>
                                      </p:to>
                                    </p:set>
                                    <p:anim calcmode="lin" valueType="num">
                                      <p:cBhvr additive="base">
                                        <p:cTn id="31" dur="1000" fill="hold"/>
                                        <p:tgtEl>
                                          <p:spTgt spid="1823753"/>
                                        </p:tgtEl>
                                        <p:attrNameLst>
                                          <p:attrName>ppt_x</p:attrName>
                                        </p:attrNameLst>
                                      </p:cBhvr>
                                      <p:tavLst>
                                        <p:tav tm="0">
                                          <p:val>
                                            <p:strVal val="0-#ppt_w/2"/>
                                          </p:val>
                                        </p:tav>
                                        <p:tav tm="100000">
                                          <p:val>
                                            <p:strVal val="#ppt_x"/>
                                          </p:val>
                                        </p:tav>
                                      </p:tavLst>
                                    </p:anim>
                                    <p:anim calcmode="lin" valueType="num">
                                      <p:cBhvr additive="base">
                                        <p:cTn id="32" dur="1000" fill="hold"/>
                                        <p:tgtEl>
                                          <p:spTgt spid="18237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35" name="Rectangle 11"/>
          <p:cNvSpPr>
            <a:spLocks noChangeArrowheads="1"/>
          </p:cNvSpPr>
          <p:nvPr/>
        </p:nvSpPr>
        <p:spPr bwMode="auto">
          <a:xfrm>
            <a:off x="828675" y="620713"/>
            <a:ext cx="7208838" cy="56038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Arial Black" pitchFamily="34" charset="0"/>
              </a:rPr>
              <a:t>CÁMARA CALORÍMETRA</a:t>
            </a:r>
          </a:p>
          <a:p>
            <a:pPr marL="342900" indent="-342900" eaLnBrk="0" hangingPunct="0">
              <a:lnSpc>
                <a:spcPct val="70000"/>
              </a:lnSpc>
              <a:spcBef>
                <a:spcPct val="20000"/>
              </a:spcBef>
              <a:defRPr/>
            </a:pPr>
            <a:r>
              <a:rPr lang="en-US" sz="2100" i="1">
                <a:effectLst>
                  <a:outerShdw blurRad="38100" dist="38100" dir="2700000" algn="tl">
                    <a:srgbClr val="C0C0C0"/>
                  </a:outerShdw>
                </a:effectLst>
                <a:latin typeface="Arial Black" pitchFamily="34" charset="0"/>
              </a:rPr>
              <a:t>(Aislada Hermétricamente)</a:t>
            </a:r>
          </a:p>
        </p:txBody>
      </p:sp>
      <p:sp>
        <p:nvSpPr>
          <p:cNvPr id="282636" name="Rectangle 12"/>
          <p:cNvSpPr>
            <a:spLocks noChangeArrowheads="1"/>
          </p:cNvSpPr>
          <p:nvPr/>
        </p:nvSpPr>
        <p:spPr bwMode="auto">
          <a:xfrm>
            <a:off x="3292475" y="1368425"/>
            <a:ext cx="2387600" cy="3111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Ejercicio</a:t>
            </a:r>
            <a:endParaRPr lang="en-US" sz="1700" i="1" baseline="-25000">
              <a:effectLst>
                <a:outerShdw blurRad="38100" dist="38100" dir="2700000" algn="tl">
                  <a:srgbClr val="C0C0C0"/>
                </a:outerShdw>
              </a:effectLst>
              <a:latin typeface="Verdana" pitchFamily="34" charset="0"/>
            </a:endParaRPr>
          </a:p>
        </p:txBody>
      </p:sp>
      <p:sp>
        <p:nvSpPr>
          <p:cNvPr id="282638" name="Rectangle 14"/>
          <p:cNvSpPr>
            <a:spLocks noChangeArrowheads="1"/>
          </p:cNvSpPr>
          <p:nvPr/>
        </p:nvSpPr>
        <p:spPr bwMode="auto">
          <a:xfrm>
            <a:off x="2601913" y="1916113"/>
            <a:ext cx="3827462" cy="30321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effectLst>
                  <a:outerShdw blurRad="38100" dist="38100" dir="2700000" algn="tl">
                    <a:srgbClr val="C0C0C0"/>
                  </a:outerShdw>
                </a:effectLst>
                <a:latin typeface="Arial" charset="0"/>
              </a:rPr>
              <a:t>Calor Metabólico Generado</a:t>
            </a:r>
            <a:endParaRPr lang="en-US" i="1">
              <a:solidFill>
                <a:srgbClr val="000000"/>
              </a:solidFill>
              <a:effectLst>
                <a:outerShdw blurRad="38100" dist="38100" dir="2700000" algn="tl">
                  <a:srgbClr val="C0C0C0"/>
                </a:outerShdw>
              </a:effectLst>
              <a:latin typeface="Arial Black" pitchFamily="34" charset="0"/>
            </a:endParaRPr>
          </a:p>
        </p:txBody>
      </p:sp>
      <p:sp>
        <p:nvSpPr>
          <p:cNvPr id="2076677" name="Line 18"/>
          <p:cNvSpPr>
            <a:spLocks noChangeShapeType="1"/>
          </p:cNvSpPr>
          <p:nvPr/>
        </p:nvSpPr>
        <p:spPr bwMode="auto">
          <a:xfrm>
            <a:off x="4433888" y="216376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82643" name="Rectangle 19"/>
          <p:cNvSpPr>
            <a:spLocks noChangeArrowheads="1"/>
          </p:cNvSpPr>
          <p:nvPr/>
        </p:nvSpPr>
        <p:spPr bwMode="auto">
          <a:xfrm>
            <a:off x="512763" y="5321300"/>
            <a:ext cx="7997825" cy="5492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800">
                <a:solidFill>
                  <a:srgbClr val="000000"/>
                </a:solidFill>
                <a:latin typeface="Verdana" pitchFamily="34" charset="0"/>
              </a:rPr>
              <a:t>Se Convierte en</a:t>
            </a:r>
          </a:p>
          <a:p>
            <a:pPr marL="342900" indent="-342900" eaLnBrk="0" hangingPunct="0">
              <a:lnSpc>
                <a:spcPct val="70000"/>
              </a:lnSpc>
              <a:spcBef>
                <a:spcPct val="20000"/>
              </a:spcBef>
              <a:defRPr/>
            </a:pPr>
            <a:r>
              <a:rPr lang="es-PR" sz="1800">
                <a:solidFill>
                  <a:srgbClr val="000000"/>
                </a:solidFill>
                <a:latin typeface="Verdana" pitchFamily="34" charset="0"/>
              </a:rPr>
              <a:t>Ritmo Metabólico/Energía Utilizada durante Ejercicio</a:t>
            </a:r>
            <a:endParaRPr lang="en-US" sz="1800" i="1">
              <a:solidFill>
                <a:srgbClr val="000000"/>
              </a:solidFill>
              <a:latin typeface="Verdana" pitchFamily="34" charset="0"/>
            </a:endParaRPr>
          </a:p>
        </p:txBody>
      </p:sp>
      <p:sp>
        <p:nvSpPr>
          <p:cNvPr id="2076679" name="Freeform 20"/>
          <p:cNvSpPr>
            <a:spLocks/>
          </p:cNvSpPr>
          <p:nvPr/>
        </p:nvSpPr>
        <p:spPr bwMode="auto">
          <a:xfrm>
            <a:off x="1754188" y="2035175"/>
            <a:ext cx="1046162" cy="414338"/>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76680" name="Line 24"/>
          <p:cNvSpPr>
            <a:spLocks noChangeShapeType="1"/>
          </p:cNvSpPr>
          <p:nvPr/>
        </p:nvSpPr>
        <p:spPr bwMode="auto">
          <a:xfrm>
            <a:off x="4438650" y="116363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76681" name="Text Box 26"/>
          <p:cNvSpPr txBox="1">
            <a:spLocks noChangeArrowheads="1"/>
          </p:cNvSpPr>
          <p:nvPr/>
        </p:nvSpPr>
        <p:spPr bwMode="auto">
          <a:xfrm>
            <a:off x="2309813" y="5859463"/>
            <a:ext cx="42687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i="1">
                <a:latin typeface="Arial" charset="0"/>
              </a:rPr>
              <a:t>(</a:t>
            </a:r>
            <a:r>
              <a:rPr lang="en-US" altLang="es-PR" sz="1800" i="1">
                <a:latin typeface="Arial" charset="0"/>
                <a:cs typeface="Arial" charset="0"/>
              </a:rPr>
              <a:t>∆ </a:t>
            </a:r>
            <a:r>
              <a:rPr lang="en-US" altLang="es-PR" sz="1800" i="1">
                <a:latin typeface="Arial" charset="0"/>
              </a:rPr>
              <a:t>1kg H</a:t>
            </a:r>
            <a:r>
              <a:rPr lang="en-US" altLang="es-PR" sz="1800" i="1" baseline="-25000">
                <a:latin typeface="Arial" charset="0"/>
              </a:rPr>
              <a:t>2</a:t>
            </a:r>
            <a:r>
              <a:rPr lang="en-US" altLang="es-PR" sz="1800" i="1">
                <a:latin typeface="Arial" charset="0"/>
              </a:rPr>
              <a:t>O        1 ºC = 1 kcal)</a:t>
            </a:r>
          </a:p>
        </p:txBody>
      </p:sp>
      <p:sp>
        <p:nvSpPr>
          <p:cNvPr id="282660" name="Rectangle 36"/>
          <p:cNvSpPr>
            <a:spLocks noChangeArrowheads="1"/>
          </p:cNvSpPr>
          <p:nvPr/>
        </p:nvSpPr>
        <p:spPr bwMode="auto">
          <a:xfrm>
            <a:off x="2665413" y="3862388"/>
            <a:ext cx="3490912" cy="5111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Aire y Agua que Fluye</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por la Cámara</a:t>
            </a:r>
            <a:endParaRPr lang="en-US" i="1">
              <a:solidFill>
                <a:srgbClr val="000000"/>
              </a:solidFill>
              <a:effectLst>
                <a:outerShdw blurRad="38100" dist="38100" dir="2700000" algn="tl">
                  <a:srgbClr val="C0C0C0"/>
                </a:outerShdw>
              </a:effectLst>
              <a:latin typeface="Arial Black" pitchFamily="34" charset="0"/>
            </a:endParaRPr>
          </a:p>
        </p:txBody>
      </p:sp>
      <p:sp>
        <p:nvSpPr>
          <p:cNvPr id="2076683" name="Text Box 37"/>
          <p:cNvSpPr txBox="1">
            <a:spLocks noChangeArrowheads="1"/>
          </p:cNvSpPr>
          <p:nvPr/>
        </p:nvSpPr>
        <p:spPr bwMode="auto">
          <a:xfrm>
            <a:off x="984250" y="2376488"/>
            <a:ext cx="15668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a:latin typeface="Arial" charset="0"/>
              </a:rPr>
              <a:t>Conducción</a:t>
            </a:r>
          </a:p>
        </p:txBody>
      </p:sp>
      <p:sp>
        <p:nvSpPr>
          <p:cNvPr id="2076684" name="Line 38"/>
          <p:cNvSpPr>
            <a:spLocks noChangeShapeType="1"/>
          </p:cNvSpPr>
          <p:nvPr/>
        </p:nvSpPr>
        <p:spPr bwMode="auto">
          <a:xfrm>
            <a:off x="4413250" y="363696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76685" name="Line 40"/>
          <p:cNvSpPr>
            <a:spLocks noChangeShapeType="1"/>
          </p:cNvSpPr>
          <p:nvPr/>
        </p:nvSpPr>
        <p:spPr bwMode="auto">
          <a:xfrm>
            <a:off x="4425950" y="441166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82665" name="Rectangle 41"/>
          <p:cNvSpPr>
            <a:spLocks noChangeArrowheads="1"/>
          </p:cNvSpPr>
          <p:nvPr/>
        </p:nvSpPr>
        <p:spPr bwMode="auto">
          <a:xfrm>
            <a:off x="2728913" y="3130550"/>
            <a:ext cx="3490912" cy="53498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Se Transfiere al Aire y</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Las Paredes de la Cámara</a:t>
            </a:r>
            <a:endParaRPr lang="en-US" i="1">
              <a:solidFill>
                <a:srgbClr val="000000"/>
              </a:solidFill>
              <a:effectLst>
                <a:outerShdw blurRad="38100" dist="38100" dir="2700000" algn="tl">
                  <a:srgbClr val="C0C0C0"/>
                </a:outerShdw>
              </a:effectLst>
              <a:latin typeface="Arial Black" pitchFamily="34" charset="0"/>
            </a:endParaRPr>
          </a:p>
        </p:txBody>
      </p:sp>
      <p:sp>
        <p:nvSpPr>
          <p:cNvPr id="2076687" name="Line 46"/>
          <p:cNvSpPr>
            <a:spLocks noChangeShapeType="1"/>
          </p:cNvSpPr>
          <p:nvPr/>
        </p:nvSpPr>
        <p:spPr bwMode="auto">
          <a:xfrm>
            <a:off x="4438650" y="163353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76688" name="Text Box 47"/>
          <p:cNvSpPr txBox="1">
            <a:spLocks noChangeArrowheads="1"/>
          </p:cNvSpPr>
          <p:nvPr/>
        </p:nvSpPr>
        <p:spPr bwMode="auto">
          <a:xfrm>
            <a:off x="3689350" y="2363788"/>
            <a:ext cx="15668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a:latin typeface="Arial" charset="0"/>
              </a:rPr>
              <a:t>Convección</a:t>
            </a:r>
          </a:p>
        </p:txBody>
      </p:sp>
      <p:sp>
        <p:nvSpPr>
          <p:cNvPr id="2076689" name="Freeform 49"/>
          <p:cNvSpPr>
            <a:spLocks/>
          </p:cNvSpPr>
          <p:nvPr/>
        </p:nvSpPr>
        <p:spPr bwMode="auto">
          <a:xfrm flipH="1">
            <a:off x="6199188" y="2035175"/>
            <a:ext cx="1046162" cy="414338"/>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76690" name="Text Box 50"/>
          <p:cNvSpPr txBox="1">
            <a:spLocks noChangeArrowheads="1"/>
          </p:cNvSpPr>
          <p:nvPr/>
        </p:nvSpPr>
        <p:spPr bwMode="auto">
          <a:xfrm>
            <a:off x="6521450" y="2376488"/>
            <a:ext cx="15668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a:latin typeface="Arial" charset="0"/>
              </a:rPr>
              <a:t>Evaporación</a:t>
            </a:r>
          </a:p>
        </p:txBody>
      </p:sp>
      <p:sp>
        <p:nvSpPr>
          <p:cNvPr id="2076691" name="Freeform 51"/>
          <p:cNvSpPr>
            <a:spLocks/>
          </p:cNvSpPr>
          <p:nvPr/>
        </p:nvSpPr>
        <p:spPr bwMode="auto">
          <a:xfrm flipV="1">
            <a:off x="1727200" y="2663825"/>
            <a:ext cx="5492750" cy="203200"/>
          </a:xfrm>
          <a:custGeom>
            <a:avLst/>
            <a:gdLst>
              <a:gd name="T0" fmla="*/ 0 w 1677"/>
              <a:gd name="T1" fmla="*/ 2147483647 h 181"/>
              <a:gd name="T2" fmla="*/ 0 w 1677"/>
              <a:gd name="T3" fmla="*/ 0 h 181"/>
              <a:gd name="T4" fmla="*/ 2147483647 w 1677"/>
              <a:gd name="T5" fmla="*/ 0 h 181"/>
              <a:gd name="T6" fmla="*/ 2147483647 w 1677"/>
              <a:gd name="T7" fmla="*/ 2147483647 h 181"/>
              <a:gd name="T8" fmla="*/ 0 60000 65536"/>
              <a:gd name="T9" fmla="*/ 0 60000 65536"/>
              <a:gd name="T10" fmla="*/ 0 60000 65536"/>
              <a:gd name="T11" fmla="*/ 0 60000 65536"/>
              <a:gd name="T12" fmla="*/ 0 w 1677"/>
              <a:gd name="T13" fmla="*/ 0 h 181"/>
              <a:gd name="T14" fmla="*/ 1677 w 1677"/>
              <a:gd name="T15" fmla="*/ 181 h 181"/>
            </a:gdLst>
            <a:ahLst/>
            <a:cxnLst>
              <a:cxn ang="T8">
                <a:pos x="T0" y="T1"/>
              </a:cxn>
              <a:cxn ang="T9">
                <a:pos x="T2" y="T3"/>
              </a:cxn>
              <a:cxn ang="T10">
                <a:pos x="T4" y="T5"/>
              </a:cxn>
              <a:cxn ang="T11">
                <a:pos x="T6" y="T7"/>
              </a:cxn>
            </a:cxnLst>
            <a:rect l="T12" t="T13" r="T14" b="T15"/>
            <a:pathLst>
              <a:path w="1677" h="181">
                <a:moveTo>
                  <a:pt x="0" y="181"/>
                </a:moveTo>
                <a:lnTo>
                  <a:pt x="0" y="0"/>
                </a:lnTo>
                <a:lnTo>
                  <a:pt x="1677" y="0"/>
                </a:lnTo>
                <a:lnTo>
                  <a:pt x="1677" y="181"/>
                </a:lnTo>
              </a:path>
            </a:pathLst>
          </a:custGeom>
          <a:noFill/>
          <a:ln w="698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76692" name="Line 52"/>
          <p:cNvSpPr>
            <a:spLocks noChangeShapeType="1"/>
          </p:cNvSpPr>
          <p:nvPr/>
        </p:nvSpPr>
        <p:spPr bwMode="auto">
          <a:xfrm>
            <a:off x="4421188" y="2620963"/>
            <a:ext cx="0" cy="541337"/>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82677" name="Rectangle 53"/>
          <p:cNvSpPr>
            <a:spLocks noChangeArrowheads="1"/>
          </p:cNvSpPr>
          <p:nvPr/>
        </p:nvSpPr>
        <p:spPr bwMode="auto">
          <a:xfrm>
            <a:off x="2665413" y="4624388"/>
            <a:ext cx="3490912" cy="5111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Se Registra el</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Cambio de Temperatura</a:t>
            </a:r>
            <a:endParaRPr lang="en-US" i="1">
              <a:solidFill>
                <a:srgbClr val="000000"/>
              </a:solidFill>
              <a:effectLst>
                <a:outerShdw blurRad="38100" dist="38100" dir="2700000" algn="tl">
                  <a:srgbClr val="C0C0C0"/>
                </a:outerShdw>
              </a:effectLst>
              <a:latin typeface="Arial Black" pitchFamily="34" charset="0"/>
            </a:endParaRPr>
          </a:p>
        </p:txBody>
      </p:sp>
      <p:sp>
        <p:nvSpPr>
          <p:cNvPr id="2076694" name="Line 54"/>
          <p:cNvSpPr>
            <a:spLocks noChangeShapeType="1"/>
          </p:cNvSpPr>
          <p:nvPr/>
        </p:nvSpPr>
        <p:spPr bwMode="auto">
          <a:xfrm>
            <a:off x="4425950" y="512286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76695" name="Line 55"/>
          <p:cNvSpPr>
            <a:spLocks noChangeShapeType="1"/>
          </p:cNvSpPr>
          <p:nvPr/>
        </p:nvSpPr>
        <p:spPr bwMode="auto">
          <a:xfrm rot="-5400000">
            <a:off x="4351338" y="5781675"/>
            <a:ext cx="0" cy="4413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130),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1" name="Rectangle 13"/>
          <p:cNvSpPr>
            <a:spLocks noChangeArrowheads="1"/>
          </p:cNvSpPr>
          <p:nvPr/>
        </p:nvSpPr>
        <p:spPr bwMode="auto">
          <a:xfrm>
            <a:off x="695325" y="620713"/>
            <a:ext cx="7208838" cy="56038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Arial Black" pitchFamily="34" charset="0"/>
              </a:rPr>
              <a:t>CALORIMETRÍA</a:t>
            </a:r>
          </a:p>
          <a:p>
            <a:pPr marL="342900" indent="-342900" eaLnBrk="0" hangingPunct="0">
              <a:lnSpc>
                <a:spcPct val="70000"/>
              </a:lnSpc>
              <a:spcBef>
                <a:spcPct val="20000"/>
              </a:spcBef>
              <a:defRPr/>
            </a:pPr>
            <a:r>
              <a:rPr lang="en-US" sz="2100" i="1">
                <a:effectLst>
                  <a:outerShdw blurRad="38100" dist="38100" dir="2700000" algn="tl">
                    <a:srgbClr val="C0C0C0"/>
                  </a:outerShdw>
                </a:effectLst>
                <a:latin typeface="Arial Black" pitchFamily="34" charset="0"/>
              </a:rPr>
              <a:t>(Medición de la Energía Metabólica Utilizada)</a:t>
            </a:r>
          </a:p>
        </p:txBody>
      </p:sp>
      <p:sp>
        <p:nvSpPr>
          <p:cNvPr id="37902" name="Rectangle 14"/>
          <p:cNvSpPr>
            <a:spLocks noChangeArrowheads="1"/>
          </p:cNvSpPr>
          <p:nvPr/>
        </p:nvSpPr>
        <p:spPr bwMode="auto">
          <a:xfrm>
            <a:off x="107950" y="1616075"/>
            <a:ext cx="3103563" cy="7080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DIRECTA</a:t>
            </a:r>
          </a:p>
          <a:p>
            <a:pPr marL="342900" indent="-342900" eaLnBrk="0" hangingPunct="0">
              <a:lnSpc>
                <a:spcPct val="70000"/>
              </a:lnSpc>
              <a:spcBef>
                <a:spcPct val="20000"/>
              </a:spcBef>
              <a:defRPr/>
            </a:pPr>
            <a:r>
              <a:rPr lang="en-US" sz="1700" i="1">
                <a:effectLst>
                  <a:outerShdw blurRad="38100" dist="38100" dir="2700000" algn="tl">
                    <a:srgbClr val="C0C0C0"/>
                  </a:outerShdw>
                </a:effectLst>
                <a:latin typeface="Verdana" pitchFamily="34" charset="0"/>
              </a:rPr>
              <a:t>(Medición de la Producción de Calor)</a:t>
            </a:r>
            <a:endParaRPr lang="en-US" sz="1700" i="1" baseline="-25000">
              <a:effectLst>
                <a:outerShdw blurRad="38100" dist="38100" dir="2700000" algn="tl">
                  <a:srgbClr val="C0C0C0"/>
                </a:outerShdw>
              </a:effectLst>
              <a:latin typeface="Verdana" pitchFamily="34" charset="0"/>
            </a:endParaRPr>
          </a:p>
        </p:txBody>
      </p:sp>
      <p:sp>
        <p:nvSpPr>
          <p:cNvPr id="2065415" name="Line 15"/>
          <p:cNvSpPr>
            <a:spLocks noChangeShapeType="1"/>
          </p:cNvSpPr>
          <p:nvPr/>
        </p:nvSpPr>
        <p:spPr bwMode="auto">
          <a:xfrm>
            <a:off x="1641475" y="137318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7904" name="Rectangle 16"/>
          <p:cNvSpPr>
            <a:spLocks noChangeArrowheads="1"/>
          </p:cNvSpPr>
          <p:nvPr/>
        </p:nvSpPr>
        <p:spPr bwMode="auto">
          <a:xfrm>
            <a:off x="246063" y="3335338"/>
            <a:ext cx="2900362" cy="303212"/>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a:solidFill>
                  <a:srgbClr val="000000"/>
                </a:solidFill>
                <a:effectLst>
                  <a:outerShdw blurRad="38100" dist="38100" dir="2700000" algn="tl">
                    <a:srgbClr val="C0C0C0"/>
                  </a:outerShdw>
                </a:effectLst>
                <a:latin typeface="Arial" charset="0"/>
              </a:rPr>
              <a:t>Cámara Calorimétrica</a:t>
            </a:r>
            <a:endParaRPr lang="en-US" i="1">
              <a:solidFill>
                <a:srgbClr val="000000"/>
              </a:solidFill>
              <a:effectLst>
                <a:outerShdw blurRad="38100" dist="38100" dir="2700000" algn="tl">
                  <a:srgbClr val="C0C0C0"/>
                </a:outerShdw>
              </a:effectLst>
              <a:latin typeface="Arial Black" pitchFamily="34" charset="0"/>
            </a:endParaRPr>
          </a:p>
        </p:txBody>
      </p:sp>
      <p:sp>
        <p:nvSpPr>
          <p:cNvPr id="37906" name="Rectangle 18"/>
          <p:cNvSpPr>
            <a:spLocks noChangeArrowheads="1"/>
          </p:cNvSpPr>
          <p:nvPr/>
        </p:nvSpPr>
        <p:spPr bwMode="auto">
          <a:xfrm>
            <a:off x="2863850" y="4165600"/>
            <a:ext cx="2959100" cy="3016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latin typeface="Verdana" pitchFamily="34" charset="0"/>
              </a:rPr>
              <a:t>(R = VCO</a:t>
            </a:r>
            <a:r>
              <a:rPr lang="es-PR" baseline="-25000">
                <a:solidFill>
                  <a:srgbClr val="000000"/>
                </a:solidFill>
                <a:latin typeface="Verdana" pitchFamily="34" charset="0"/>
              </a:rPr>
              <a:t>2</a:t>
            </a:r>
            <a:r>
              <a:rPr lang="es-PR">
                <a:solidFill>
                  <a:srgbClr val="000000"/>
                </a:solidFill>
                <a:latin typeface="Verdana" pitchFamily="34" charset="0"/>
              </a:rPr>
              <a:t>/VO</a:t>
            </a:r>
            <a:r>
              <a:rPr lang="es-PR" baseline="-25000">
                <a:solidFill>
                  <a:srgbClr val="000000"/>
                </a:solidFill>
                <a:latin typeface="Verdana" pitchFamily="34" charset="0"/>
              </a:rPr>
              <a:t>2</a:t>
            </a:r>
            <a:r>
              <a:rPr lang="es-PR">
                <a:solidFill>
                  <a:srgbClr val="000000"/>
                </a:solidFill>
                <a:latin typeface="Verdana" pitchFamily="34" charset="0"/>
              </a:rPr>
              <a:t>)</a:t>
            </a:r>
            <a:endParaRPr lang="en-US" i="1">
              <a:solidFill>
                <a:srgbClr val="000000"/>
              </a:solidFill>
              <a:latin typeface="Verdana" pitchFamily="34" charset="0"/>
            </a:endParaRPr>
          </a:p>
        </p:txBody>
      </p:sp>
      <p:sp>
        <p:nvSpPr>
          <p:cNvPr id="2065418" name="Text Box 21"/>
          <p:cNvSpPr txBox="1">
            <a:spLocks noChangeArrowheads="1"/>
          </p:cNvSpPr>
          <p:nvPr/>
        </p:nvSpPr>
        <p:spPr bwMode="auto">
          <a:xfrm>
            <a:off x="1566863" y="2854325"/>
            <a:ext cx="114141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i="1">
                <a:latin typeface="Times New Roman" pitchFamily="18" charset="0"/>
              </a:rPr>
              <a:t>(Ejemplo)</a:t>
            </a:r>
          </a:p>
        </p:txBody>
      </p:sp>
      <p:sp>
        <p:nvSpPr>
          <p:cNvPr id="2065419" name="Line 28"/>
          <p:cNvSpPr>
            <a:spLocks noChangeShapeType="1"/>
          </p:cNvSpPr>
          <p:nvPr/>
        </p:nvSpPr>
        <p:spPr bwMode="auto">
          <a:xfrm>
            <a:off x="1582738" y="2732088"/>
            <a:ext cx="0" cy="639762"/>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65420" name="Line 30"/>
          <p:cNvSpPr>
            <a:spLocks noChangeShapeType="1"/>
          </p:cNvSpPr>
          <p:nvPr/>
        </p:nvSpPr>
        <p:spPr bwMode="auto">
          <a:xfrm>
            <a:off x="4510088" y="327342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7923" name="Rectangle 35"/>
          <p:cNvSpPr>
            <a:spLocks noChangeArrowheads="1"/>
          </p:cNvSpPr>
          <p:nvPr/>
        </p:nvSpPr>
        <p:spPr bwMode="auto">
          <a:xfrm>
            <a:off x="2208213" y="5092700"/>
            <a:ext cx="4400550" cy="9937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800">
                <a:solidFill>
                  <a:srgbClr val="000000"/>
                </a:solidFill>
                <a:latin typeface="Verdana" pitchFamily="34" charset="0"/>
              </a:rPr>
              <a:t>PROPORCIÓN DEL</a:t>
            </a:r>
          </a:p>
          <a:p>
            <a:pPr marL="342900" indent="-342900" eaLnBrk="0" hangingPunct="0">
              <a:lnSpc>
                <a:spcPct val="70000"/>
              </a:lnSpc>
              <a:spcBef>
                <a:spcPct val="20000"/>
              </a:spcBef>
              <a:defRPr/>
            </a:pPr>
            <a:r>
              <a:rPr lang="es-PR" sz="1800">
                <a:solidFill>
                  <a:srgbClr val="000000"/>
                </a:solidFill>
                <a:latin typeface="Verdana" pitchFamily="34" charset="0"/>
              </a:rPr>
              <a:t>INTERCAMBIO RESPIRATORIO</a:t>
            </a:r>
          </a:p>
          <a:p>
            <a:pPr marL="342900" indent="-342900" eaLnBrk="0" hangingPunct="0">
              <a:lnSpc>
                <a:spcPct val="70000"/>
              </a:lnSpc>
              <a:spcBef>
                <a:spcPct val="20000"/>
              </a:spcBef>
              <a:defRPr/>
            </a:pPr>
            <a:r>
              <a:rPr lang="es-PR" sz="1800">
                <a:solidFill>
                  <a:srgbClr val="000000"/>
                </a:solidFill>
                <a:latin typeface="Verdana" pitchFamily="34" charset="0"/>
              </a:rPr>
              <a:t>O</a:t>
            </a:r>
          </a:p>
          <a:p>
            <a:pPr marL="342900" indent="-342900" eaLnBrk="0" hangingPunct="0">
              <a:lnSpc>
                <a:spcPct val="70000"/>
              </a:lnSpc>
              <a:spcBef>
                <a:spcPct val="20000"/>
              </a:spcBef>
              <a:defRPr/>
            </a:pPr>
            <a:r>
              <a:rPr lang="es-PR" sz="1800">
                <a:solidFill>
                  <a:srgbClr val="000000"/>
                </a:solidFill>
                <a:latin typeface="Verdana" pitchFamily="34" charset="0"/>
              </a:rPr>
              <a:t>COCIENTE RESPIRATORIO (CR)</a:t>
            </a:r>
            <a:endParaRPr lang="en-US" sz="1800" i="1">
              <a:solidFill>
                <a:srgbClr val="000000"/>
              </a:solidFill>
              <a:latin typeface="Verdana" pitchFamily="34" charset="0"/>
            </a:endParaRPr>
          </a:p>
        </p:txBody>
      </p:sp>
      <p:sp>
        <p:nvSpPr>
          <p:cNvPr id="2065422" name="Freeform 42"/>
          <p:cNvSpPr>
            <a:spLocks/>
          </p:cNvSpPr>
          <p:nvPr/>
        </p:nvSpPr>
        <p:spPr bwMode="auto">
          <a:xfrm>
            <a:off x="4513263" y="1776413"/>
            <a:ext cx="1046162" cy="3032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65423" name="Text Box 43"/>
          <p:cNvSpPr txBox="1">
            <a:spLocks noChangeArrowheads="1"/>
          </p:cNvSpPr>
          <p:nvPr/>
        </p:nvSpPr>
        <p:spPr bwMode="auto">
          <a:xfrm>
            <a:off x="1011238" y="1106488"/>
            <a:ext cx="65849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i="1">
                <a:latin typeface="Times New Roman" pitchFamily="18" charset="0"/>
              </a:rPr>
              <a:t>- (Mide la Tasa Metabólica/Gasto Energético, en kcal, Julios) -</a:t>
            </a:r>
          </a:p>
        </p:txBody>
      </p:sp>
      <p:sp>
        <p:nvSpPr>
          <p:cNvPr id="2065424" name="Text Box 44"/>
          <p:cNvSpPr txBox="1">
            <a:spLocks noChangeArrowheads="1"/>
          </p:cNvSpPr>
          <p:nvPr/>
        </p:nvSpPr>
        <p:spPr bwMode="auto">
          <a:xfrm>
            <a:off x="109538" y="2257425"/>
            <a:ext cx="31115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i="1">
                <a:latin typeface="Times New Roman" pitchFamily="18" charset="0"/>
              </a:rPr>
              <a:t>(Medición Directa del Calor Liberado por el Metabolismo)</a:t>
            </a:r>
          </a:p>
        </p:txBody>
      </p:sp>
      <p:sp>
        <p:nvSpPr>
          <p:cNvPr id="37933" name="Rectangle 45"/>
          <p:cNvSpPr>
            <a:spLocks noChangeArrowheads="1"/>
          </p:cNvSpPr>
          <p:nvPr/>
        </p:nvSpPr>
        <p:spPr bwMode="auto">
          <a:xfrm>
            <a:off x="5370513" y="1616075"/>
            <a:ext cx="2116137" cy="31273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INDIRECTA</a:t>
            </a:r>
          </a:p>
        </p:txBody>
      </p:sp>
      <p:sp>
        <p:nvSpPr>
          <p:cNvPr id="2065426" name="Line 46"/>
          <p:cNvSpPr>
            <a:spLocks noChangeShapeType="1"/>
          </p:cNvSpPr>
          <p:nvPr/>
        </p:nvSpPr>
        <p:spPr bwMode="auto">
          <a:xfrm>
            <a:off x="6429375" y="137318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7935" name="Rectangle 47"/>
          <p:cNvSpPr>
            <a:spLocks noChangeArrowheads="1"/>
          </p:cNvSpPr>
          <p:nvPr/>
        </p:nvSpPr>
        <p:spPr bwMode="auto">
          <a:xfrm>
            <a:off x="2522538" y="3540125"/>
            <a:ext cx="3768725" cy="58896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effectLst>
                  <a:outerShdw blurRad="38100" dist="38100" dir="2700000" algn="tl">
                    <a:srgbClr val="C0C0C0"/>
                  </a:outerShdw>
                </a:effectLst>
                <a:latin typeface="Arial" charset="0"/>
              </a:rPr>
              <a:t>Relación del </a:t>
            </a:r>
          </a:p>
          <a:p>
            <a:pPr marL="342900" indent="-342900" eaLnBrk="0" hangingPunct="0">
              <a:lnSpc>
                <a:spcPct val="70000"/>
              </a:lnSpc>
              <a:spcBef>
                <a:spcPct val="20000"/>
              </a:spcBef>
              <a:defRPr/>
            </a:pPr>
            <a:r>
              <a:rPr lang="es-PR">
                <a:solidFill>
                  <a:srgbClr val="000000"/>
                </a:solidFill>
                <a:effectLst>
                  <a:outerShdw blurRad="38100" dist="38100" dir="2700000" algn="tl">
                    <a:srgbClr val="C0C0C0"/>
                  </a:outerShdw>
                </a:effectLst>
                <a:latin typeface="Arial" charset="0"/>
              </a:rPr>
              <a:t>Intercambio Respiratorio (R)</a:t>
            </a:r>
            <a:endParaRPr lang="en-US" i="1">
              <a:solidFill>
                <a:srgbClr val="000000"/>
              </a:solidFill>
              <a:effectLst>
                <a:outerShdw blurRad="38100" dist="38100" dir="2700000" algn="tl">
                  <a:srgbClr val="C0C0C0"/>
                </a:outerShdw>
              </a:effectLst>
              <a:latin typeface="Arial Black" pitchFamily="34" charset="0"/>
            </a:endParaRPr>
          </a:p>
        </p:txBody>
      </p:sp>
      <p:sp>
        <p:nvSpPr>
          <p:cNvPr id="2065428" name="Text Box 50"/>
          <p:cNvSpPr txBox="1">
            <a:spLocks noChangeArrowheads="1"/>
          </p:cNvSpPr>
          <p:nvPr/>
        </p:nvSpPr>
        <p:spPr bwMode="auto">
          <a:xfrm>
            <a:off x="3089275" y="2557463"/>
            <a:ext cx="31115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i="1">
                <a:latin typeface="Arial" charset="0"/>
              </a:rPr>
              <a:t>(Medición del</a:t>
            </a:r>
          </a:p>
          <a:p>
            <a:pPr algn="ctr" eaLnBrk="0" hangingPunct="0">
              <a:lnSpc>
                <a:spcPct val="80000"/>
              </a:lnSpc>
            </a:pPr>
            <a:r>
              <a:rPr lang="en-US" altLang="es-PR" sz="1800" i="1">
                <a:latin typeface="Arial" charset="0"/>
              </a:rPr>
              <a:t>Intercambio Respiratorio de CO</a:t>
            </a:r>
            <a:r>
              <a:rPr lang="en-US" altLang="es-PR" sz="1800" i="1" baseline="-25000">
                <a:latin typeface="Arial" charset="0"/>
              </a:rPr>
              <a:t>2</a:t>
            </a:r>
            <a:r>
              <a:rPr lang="en-US" altLang="es-PR" sz="1800" i="1">
                <a:latin typeface="Arial" charset="0"/>
              </a:rPr>
              <a:t> y O</a:t>
            </a:r>
            <a:r>
              <a:rPr lang="en-US" altLang="es-PR" sz="1800" i="1" baseline="-25000">
                <a:latin typeface="Arial" charset="0"/>
              </a:rPr>
              <a:t>2</a:t>
            </a:r>
            <a:r>
              <a:rPr lang="en-US" altLang="es-PR" sz="1800" i="1">
                <a:latin typeface="Arial" charset="0"/>
              </a:rPr>
              <a:t>)</a:t>
            </a:r>
          </a:p>
        </p:txBody>
      </p:sp>
      <p:sp>
        <p:nvSpPr>
          <p:cNvPr id="37939" name="Rectangle 51"/>
          <p:cNvSpPr>
            <a:spLocks noChangeArrowheads="1"/>
          </p:cNvSpPr>
          <p:nvPr/>
        </p:nvSpPr>
        <p:spPr bwMode="auto">
          <a:xfrm>
            <a:off x="3324225" y="2024063"/>
            <a:ext cx="2746375" cy="55880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Espirometría en</a:t>
            </a:r>
          </a:p>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Circuito Abierto)</a:t>
            </a:r>
          </a:p>
        </p:txBody>
      </p:sp>
      <p:sp>
        <p:nvSpPr>
          <p:cNvPr id="37940" name="Rectangle 52"/>
          <p:cNvSpPr>
            <a:spLocks noChangeArrowheads="1"/>
          </p:cNvSpPr>
          <p:nvPr/>
        </p:nvSpPr>
        <p:spPr bwMode="auto">
          <a:xfrm>
            <a:off x="3890963" y="3932238"/>
            <a:ext cx="180975" cy="3016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latin typeface="Verdana" pitchFamily="34" charset="0"/>
              </a:rPr>
              <a:t>.</a:t>
            </a:r>
            <a:endParaRPr lang="en-US" i="1">
              <a:solidFill>
                <a:srgbClr val="000000"/>
              </a:solidFill>
              <a:latin typeface="Verdana" pitchFamily="34" charset="0"/>
            </a:endParaRPr>
          </a:p>
        </p:txBody>
      </p:sp>
      <p:sp>
        <p:nvSpPr>
          <p:cNvPr id="37941" name="Rectangle 53"/>
          <p:cNvSpPr>
            <a:spLocks noChangeArrowheads="1"/>
          </p:cNvSpPr>
          <p:nvPr/>
        </p:nvSpPr>
        <p:spPr bwMode="auto">
          <a:xfrm>
            <a:off x="4779963" y="3944938"/>
            <a:ext cx="180975" cy="3016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latin typeface="Verdana" pitchFamily="34" charset="0"/>
              </a:rPr>
              <a:t>.</a:t>
            </a:r>
            <a:endParaRPr lang="en-US" i="1">
              <a:solidFill>
                <a:srgbClr val="000000"/>
              </a:solidFill>
              <a:latin typeface="Verdana" pitchFamily="34" charset="0"/>
            </a:endParaRPr>
          </a:p>
        </p:txBody>
      </p:sp>
      <p:sp>
        <p:nvSpPr>
          <p:cNvPr id="37942" name="Rectangle 54"/>
          <p:cNvSpPr>
            <a:spLocks noChangeArrowheads="1"/>
          </p:cNvSpPr>
          <p:nvPr/>
        </p:nvSpPr>
        <p:spPr bwMode="auto">
          <a:xfrm>
            <a:off x="3890963" y="3970338"/>
            <a:ext cx="180975" cy="3016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latin typeface="Verdana" pitchFamily="34" charset="0"/>
              </a:rPr>
              <a:t>.</a:t>
            </a:r>
            <a:endParaRPr lang="en-US" i="1">
              <a:solidFill>
                <a:srgbClr val="000000"/>
              </a:solidFill>
              <a:latin typeface="Verdana" pitchFamily="34" charset="0"/>
            </a:endParaRPr>
          </a:p>
        </p:txBody>
      </p:sp>
      <p:sp>
        <p:nvSpPr>
          <p:cNvPr id="2065433" name="Text Box 55"/>
          <p:cNvSpPr txBox="1">
            <a:spLocks noChangeArrowheads="1"/>
          </p:cNvSpPr>
          <p:nvPr/>
        </p:nvSpPr>
        <p:spPr bwMode="auto">
          <a:xfrm>
            <a:off x="4438650" y="4465638"/>
            <a:ext cx="161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i="1">
                <a:latin typeface="Times New Roman" pitchFamily="18" charset="0"/>
              </a:rPr>
              <a:t>(También se conoce como)</a:t>
            </a:r>
          </a:p>
        </p:txBody>
      </p:sp>
      <p:sp>
        <p:nvSpPr>
          <p:cNvPr id="2065434" name="Line 56"/>
          <p:cNvSpPr>
            <a:spLocks noChangeShapeType="1"/>
          </p:cNvSpPr>
          <p:nvPr/>
        </p:nvSpPr>
        <p:spPr bwMode="auto">
          <a:xfrm>
            <a:off x="4492625" y="4445000"/>
            <a:ext cx="0" cy="639763"/>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65435" name="Freeform 57"/>
          <p:cNvSpPr>
            <a:spLocks/>
          </p:cNvSpPr>
          <p:nvPr/>
        </p:nvSpPr>
        <p:spPr bwMode="auto">
          <a:xfrm flipH="1">
            <a:off x="7243763" y="1763713"/>
            <a:ext cx="587375" cy="3032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7946" name="Rectangle 58"/>
          <p:cNvSpPr>
            <a:spLocks noChangeArrowheads="1"/>
          </p:cNvSpPr>
          <p:nvPr/>
        </p:nvSpPr>
        <p:spPr bwMode="auto">
          <a:xfrm>
            <a:off x="6765925" y="2024063"/>
            <a:ext cx="1979613" cy="55880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Isótopos</a:t>
            </a:r>
          </a:p>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Marcadores</a:t>
            </a:r>
          </a:p>
        </p:txBody>
      </p:sp>
      <p:sp>
        <p:nvSpPr>
          <p:cNvPr id="2065437" name="Line 59"/>
          <p:cNvSpPr>
            <a:spLocks noChangeShapeType="1"/>
          </p:cNvSpPr>
          <p:nvPr/>
        </p:nvSpPr>
        <p:spPr bwMode="auto">
          <a:xfrm>
            <a:off x="7737475" y="256698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7948" name="Rectangle 60"/>
          <p:cNvSpPr>
            <a:spLocks noChangeArrowheads="1"/>
          </p:cNvSpPr>
          <p:nvPr/>
        </p:nvSpPr>
        <p:spPr bwMode="auto">
          <a:xfrm>
            <a:off x="6965950" y="3275013"/>
            <a:ext cx="1636713" cy="5111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effectLst>
                  <a:outerShdw blurRad="38100" dist="38100" dir="2700000" algn="tl">
                    <a:srgbClr val="C0C0C0"/>
                  </a:outerShdw>
                </a:effectLst>
                <a:latin typeface="Arial" charset="0"/>
              </a:rPr>
              <a:t>Ritmo de</a:t>
            </a:r>
          </a:p>
          <a:p>
            <a:pPr marL="342900" indent="-342900" eaLnBrk="0" hangingPunct="0">
              <a:lnSpc>
                <a:spcPct val="70000"/>
              </a:lnSpc>
              <a:spcBef>
                <a:spcPct val="20000"/>
              </a:spcBef>
              <a:defRPr/>
            </a:pPr>
            <a:r>
              <a:rPr lang="es-PR">
                <a:solidFill>
                  <a:srgbClr val="000000"/>
                </a:solidFill>
                <a:effectLst>
                  <a:outerShdw blurRad="38100" dist="38100" dir="2700000" algn="tl">
                    <a:srgbClr val="C0C0C0"/>
                  </a:outerShdw>
                </a:effectLst>
                <a:latin typeface="Arial" charset="0"/>
              </a:rPr>
              <a:t>Eliminación</a:t>
            </a:r>
            <a:endParaRPr lang="en-US" i="1">
              <a:solidFill>
                <a:srgbClr val="000000"/>
              </a:solidFill>
              <a:effectLst>
                <a:outerShdw blurRad="38100" dist="38100" dir="2700000" algn="tl">
                  <a:srgbClr val="C0C0C0"/>
                </a:outerShdw>
              </a:effectLst>
              <a:latin typeface="Arial Black" pitchFamily="34" charset="0"/>
            </a:endParaRPr>
          </a:p>
        </p:txBody>
      </p:sp>
      <p:sp>
        <p:nvSpPr>
          <p:cNvPr id="2065439" name="Text Box 61"/>
          <p:cNvSpPr txBox="1">
            <a:spLocks noChangeArrowheads="1"/>
          </p:cNvSpPr>
          <p:nvPr/>
        </p:nvSpPr>
        <p:spPr bwMode="auto">
          <a:xfrm>
            <a:off x="7150100" y="2781300"/>
            <a:ext cx="125888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a:latin typeface="Arial" charset="0"/>
              </a:rPr>
              <a:t>Rastrean</a:t>
            </a:r>
          </a:p>
        </p:txBody>
      </p:sp>
      <p:sp>
        <p:nvSpPr>
          <p:cNvPr id="2065440" name="Line 62"/>
          <p:cNvSpPr>
            <a:spLocks noChangeShapeType="1"/>
          </p:cNvSpPr>
          <p:nvPr/>
        </p:nvSpPr>
        <p:spPr bwMode="auto">
          <a:xfrm>
            <a:off x="7737475" y="304958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65441" name="Text Box 63"/>
          <p:cNvSpPr txBox="1">
            <a:spLocks noChangeArrowheads="1"/>
          </p:cNvSpPr>
          <p:nvPr/>
        </p:nvSpPr>
        <p:spPr bwMode="auto">
          <a:xfrm>
            <a:off x="6529388" y="3760788"/>
            <a:ext cx="23828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600" i="1">
                <a:latin typeface="Arial" charset="0"/>
              </a:rPr>
              <a:t>(Orina, Saliva, Sangre)</a:t>
            </a:r>
          </a:p>
        </p:txBody>
      </p:sp>
      <p:sp>
        <p:nvSpPr>
          <p:cNvPr id="2065442" name="Line 64"/>
          <p:cNvSpPr>
            <a:spLocks noChangeShapeType="1"/>
          </p:cNvSpPr>
          <p:nvPr/>
        </p:nvSpPr>
        <p:spPr bwMode="auto">
          <a:xfrm>
            <a:off x="7750175" y="398938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7953" name="Rectangle 65"/>
          <p:cNvSpPr>
            <a:spLocks noChangeArrowheads="1"/>
          </p:cNvSpPr>
          <p:nvPr/>
        </p:nvSpPr>
        <p:spPr bwMode="auto">
          <a:xfrm>
            <a:off x="6888163" y="4243388"/>
            <a:ext cx="1673225" cy="2635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Medición de</a:t>
            </a:r>
            <a:endParaRPr lang="en-US" i="1">
              <a:solidFill>
                <a:srgbClr val="000000"/>
              </a:solidFill>
              <a:effectLst>
                <a:outerShdw blurRad="38100" dist="38100" dir="2700000" algn="tl">
                  <a:srgbClr val="C0C0C0"/>
                </a:outerShdw>
              </a:effectLst>
              <a:latin typeface="Arial Black" pitchFamily="34" charset="0"/>
            </a:endParaRPr>
          </a:p>
        </p:txBody>
      </p:sp>
      <p:sp>
        <p:nvSpPr>
          <p:cNvPr id="2065444" name="Line 66"/>
          <p:cNvSpPr>
            <a:spLocks noChangeShapeType="1"/>
          </p:cNvSpPr>
          <p:nvPr/>
        </p:nvSpPr>
        <p:spPr bwMode="auto">
          <a:xfrm>
            <a:off x="7750175" y="447198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7955" name="Rectangle 67"/>
          <p:cNvSpPr>
            <a:spLocks noChangeArrowheads="1"/>
          </p:cNvSpPr>
          <p:nvPr/>
        </p:nvSpPr>
        <p:spPr bwMode="auto">
          <a:xfrm>
            <a:off x="6667500" y="4713288"/>
            <a:ext cx="2068513" cy="2762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CO</a:t>
            </a:r>
            <a:r>
              <a:rPr lang="es-PR" i="1" baseline="-25000">
                <a:solidFill>
                  <a:srgbClr val="000000"/>
                </a:solidFill>
                <a:effectLst>
                  <a:outerShdw blurRad="38100" dist="38100" dir="2700000" algn="tl">
                    <a:srgbClr val="C0C0C0"/>
                  </a:outerShdw>
                </a:effectLst>
                <a:latin typeface="Arial" charset="0"/>
              </a:rPr>
              <a:t>2</a:t>
            </a:r>
            <a:r>
              <a:rPr lang="es-PR" i="1">
                <a:solidFill>
                  <a:srgbClr val="000000"/>
                </a:solidFill>
                <a:effectLst>
                  <a:outerShdw blurRad="38100" dist="38100" dir="2700000" algn="tl">
                    <a:srgbClr val="C0C0C0"/>
                  </a:outerShdw>
                </a:effectLst>
                <a:latin typeface="Arial" charset="0"/>
              </a:rPr>
              <a:t> Producido</a:t>
            </a:r>
            <a:endParaRPr lang="en-US" i="1">
              <a:solidFill>
                <a:srgbClr val="000000"/>
              </a:solidFill>
              <a:effectLst>
                <a:outerShdw blurRad="38100" dist="38100" dir="2700000" algn="tl">
                  <a:srgbClr val="C0C0C0"/>
                </a:outerShdw>
              </a:effectLst>
              <a:latin typeface="Arial Black" pitchFamily="34" charset="0"/>
            </a:endParaRPr>
          </a:p>
        </p:txBody>
      </p:sp>
      <p:sp>
        <p:nvSpPr>
          <p:cNvPr id="2065446" name="Line 68"/>
          <p:cNvSpPr>
            <a:spLocks noChangeShapeType="1"/>
          </p:cNvSpPr>
          <p:nvPr/>
        </p:nvSpPr>
        <p:spPr bwMode="auto">
          <a:xfrm>
            <a:off x="7750175" y="492918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7957" name="Rectangle 69"/>
          <p:cNvSpPr>
            <a:spLocks noChangeArrowheads="1"/>
          </p:cNvSpPr>
          <p:nvPr/>
        </p:nvSpPr>
        <p:spPr bwMode="auto">
          <a:xfrm>
            <a:off x="6427788" y="5168900"/>
            <a:ext cx="2597150" cy="5492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600">
                <a:solidFill>
                  <a:srgbClr val="000000"/>
                </a:solidFill>
                <a:latin typeface="Verdana" pitchFamily="34" charset="0"/>
              </a:rPr>
              <a:t>Convertido en</a:t>
            </a:r>
          </a:p>
          <a:p>
            <a:pPr marL="342900" indent="-342900" eaLnBrk="0" hangingPunct="0">
              <a:lnSpc>
                <a:spcPct val="70000"/>
              </a:lnSpc>
              <a:spcBef>
                <a:spcPct val="20000"/>
              </a:spcBef>
              <a:defRPr/>
            </a:pPr>
            <a:r>
              <a:rPr lang="es-PR" sz="1600">
                <a:solidFill>
                  <a:srgbClr val="000000"/>
                </a:solidFill>
                <a:latin typeface="Verdana" pitchFamily="34" charset="0"/>
              </a:rPr>
              <a:t>Consumo Energético</a:t>
            </a:r>
            <a:endParaRPr lang="en-US" sz="1600" i="1">
              <a:solidFill>
                <a:srgbClr val="000000"/>
              </a:solidFill>
              <a:latin typeface="Verdana" pitchFamily="34" charset="0"/>
            </a:endParaRPr>
          </a:p>
        </p:txBody>
      </p:sp>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130-132),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2818" name="Rectangle 2"/>
          <p:cNvSpPr>
            <a:spLocks noChangeArrowheads="1"/>
          </p:cNvSpPr>
          <p:nvPr/>
        </p:nvSpPr>
        <p:spPr bwMode="auto">
          <a:xfrm>
            <a:off x="0" y="0"/>
            <a:ext cx="9144000" cy="6858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ltLang="es-PR">
              <a:solidFill>
                <a:srgbClr val="484876"/>
              </a:solidFill>
            </a:endParaRPr>
          </a:p>
        </p:txBody>
      </p:sp>
      <p:sp>
        <p:nvSpPr>
          <p:cNvPr id="385028" name="Rectangle 4"/>
          <p:cNvSpPr>
            <a:spLocks noChangeArrowheads="1"/>
          </p:cNvSpPr>
          <p:nvPr/>
        </p:nvSpPr>
        <p:spPr bwMode="auto">
          <a:xfrm>
            <a:off x="2432050" y="757238"/>
            <a:ext cx="4306888" cy="5492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Arial Black" pitchFamily="34" charset="0"/>
              </a:rPr>
              <a:t>CONSUMO ENERGÉTICO</a:t>
            </a:r>
          </a:p>
          <a:p>
            <a:pPr marL="342900" indent="-342900" eaLnBrk="0" hangingPunct="0">
              <a:lnSpc>
                <a:spcPct val="70000"/>
              </a:lnSpc>
              <a:spcBef>
                <a:spcPct val="20000"/>
              </a:spcBef>
              <a:defRPr/>
            </a:pPr>
            <a:r>
              <a:rPr lang="en-US" sz="2100">
                <a:effectLst>
                  <a:outerShdw blurRad="38100" dist="38100" dir="2700000" algn="tl">
                    <a:srgbClr val="C0C0C0"/>
                  </a:outerShdw>
                </a:effectLst>
                <a:latin typeface="Arial Black" pitchFamily="34" charset="0"/>
              </a:rPr>
              <a:t>(USO DE LA ENERGÍA)</a:t>
            </a:r>
            <a:endParaRPr lang="en-US" sz="2100" i="1">
              <a:effectLst>
                <a:outerShdw blurRad="38100" dist="38100" dir="2700000" algn="tl">
                  <a:srgbClr val="C0C0C0"/>
                </a:outerShdw>
              </a:effectLst>
              <a:latin typeface="Arial Black" pitchFamily="34" charset="0"/>
            </a:endParaRPr>
          </a:p>
        </p:txBody>
      </p:sp>
      <p:sp>
        <p:nvSpPr>
          <p:cNvPr id="385029" name="Rectangle 5"/>
          <p:cNvSpPr>
            <a:spLocks noChangeArrowheads="1"/>
          </p:cNvSpPr>
          <p:nvPr/>
        </p:nvSpPr>
        <p:spPr bwMode="auto">
          <a:xfrm>
            <a:off x="2255838" y="1522413"/>
            <a:ext cx="5192712" cy="3111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Prueba de Esfuerzo/Ergométrica</a:t>
            </a:r>
          </a:p>
        </p:txBody>
      </p:sp>
      <p:sp>
        <p:nvSpPr>
          <p:cNvPr id="385030" name="Rectangle 6"/>
          <p:cNvSpPr>
            <a:spLocks noChangeArrowheads="1"/>
          </p:cNvSpPr>
          <p:nvPr/>
        </p:nvSpPr>
        <p:spPr bwMode="auto">
          <a:xfrm>
            <a:off x="2681288" y="2046288"/>
            <a:ext cx="4665662" cy="46355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100">
                <a:solidFill>
                  <a:srgbClr val="000000"/>
                </a:solidFill>
                <a:effectLst>
                  <a:outerShdw blurRad="38100" dist="38100" dir="2700000" algn="tl">
                    <a:srgbClr val="C0C0C0"/>
                  </a:outerShdw>
                </a:effectLst>
                <a:latin typeface="Arial" charset="0"/>
              </a:rPr>
              <a:t>Potencia Ergométrica (Intensidad)</a:t>
            </a:r>
          </a:p>
          <a:p>
            <a:pPr marL="342900" indent="-342900" algn="l" eaLnBrk="0" hangingPunct="0">
              <a:lnSpc>
                <a:spcPct val="60000"/>
              </a:lnSpc>
              <a:spcBef>
                <a:spcPct val="20000"/>
              </a:spcBef>
              <a:defRPr/>
            </a:pPr>
            <a:r>
              <a:rPr lang="es-PR" sz="2100">
                <a:solidFill>
                  <a:srgbClr val="000000"/>
                </a:solidFill>
                <a:effectLst>
                  <a:outerShdw blurRad="38100" dist="38100" dir="2700000" algn="tl">
                    <a:srgbClr val="C0C0C0"/>
                  </a:outerShdw>
                </a:effectLst>
                <a:latin typeface="Arial" charset="0"/>
              </a:rPr>
              <a:t>de forma Progresiva</a:t>
            </a:r>
            <a:endParaRPr lang="en-US" sz="2100" baseline="-25000">
              <a:solidFill>
                <a:srgbClr val="000000"/>
              </a:solidFill>
              <a:effectLst>
                <a:outerShdw blurRad="38100" dist="38100" dir="2700000" algn="tl">
                  <a:srgbClr val="C0C0C0"/>
                </a:outerShdw>
              </a:effectLst>
              <a:latin typeface="Arial" charset="0"/>
            </a:endParaRPr>
          </a:p>
        </p:txBody>
      </p:sp>
      <p:sp>
        <p:nvSpPr>
          <p:cNvPr id="385031" name="Text Box 7"/>
          <p:cNvSpPr txBox="1">
            <a:spLocks noChangeArrowheads="1"/>
          </p:cNvSpPr>
          <p:nvPr/>
        </p:nvSpPr>
        <p:spPr bwMode="auto">
          <a:xfrm>
            <a:off x="3511550" y="2730500"/>
            <a:ext cx="2235200" cy="396875"/>
          </a:xfrm>
          <a:prstGeom prst="rect">
            <a:avLst/>
          </a:prstGeom>
          <a:noFill/>
          <a:ln w="9525">
            <a:noFill/>
            <a:miter lim="800000"/>
            <a:headEnd/>
            <a:tailEnd/>
          </a:ln>
          <a:effectLst/>
        </p:spPr>
        <p:txBody>
          <a:bodyPr>
            <a:spAutoFit/>
          </a:bodyPr>
          <a:lstStyle/>
          <a:p>
            <a:pPr eaLnBrk="0" hangingPunct="0">
              <a:lnSpc>
                <a:spcPct val="80000"/>
              </a:lnSpc>
              <a:defRPr/>
            </a:pPr>
            <a:r>
              <a:rPr lang="en-US" sz="2500">
                <a:effectLst>
                  <a:outerShdw blurRad="38100" dist="38100" dir="2700000" algn="tl">
                    <a:srgbClr val="C0C0C0"/>
                  </a:outerShdw>
                </a:effectLst>
                <a:latin typeface="Arial" charset="0"/>
              </a:rPr>
              <a:t>Metabolismo</a:t>
            </a:r>
            <a:endParaRPr lang="en-US" sz="2500" baseline="-25000">
              <a:effectLst>
                <a:outerShdw blurRad="38100" dist="38100" dir="2700000" algn="tl">
                  <a:srgbClr val="C0C0C0"/>
                </a:outerShdw>
              </a:effectLst>
              <a:latin typeface="Arial" charset="0"/>
            </a:endParaRPr>
          </a:p>
        </p:txBody>
      </p:sp>
      <p:sp>
        <p:nvSpPr>
          <p:cNvPr id="2082823" name="Line 8"/>
          <p:cNvSpPr>
            <a:spLocks noChangeShapeType="1"/>
          </p:cNvSpPr>
          <p:nvPr/>
        </p:nvSpPr>
        <p:spPr bwMode="auto">
          <a:xfrm>
            <a:off x="4568825" y="129857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2824" name="Freeform 10"/>
          <p:cNvSpPr>
            <a:spLocks/>
          </p:cNvSpPr>
          <p:nvPr/>
        </p:nvSpPr>
        <p:spPr bwMode="auto">
          <a:xfrm>
            <a:off x="1493838" y="3532188"/>
            <a:ext cx="2622550" cy="2778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82825" name="Line 12"/>
          <p:cNvSpPr>
            <a:spLocks noChangeShapeType="1"/>
          </p:cNvSpPr>
          <p:nvPr/>
        </p:nvSpPr>
        <p:spPr bwMode="auto">
          <a:xfrm>
            <a:off x="4567238" y="179387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85058" name="Rectangle 34"/>
          <p:cNvSpPr>
            <a:spLocks noChangeArrowheads="1"/>
          </p:cNvSpPr>
          <p:nvPr/>
        </p:nvSpPr>
        <p:spPr bwMode="auto">
          <a:xfrm>
            <a:off x="4248150" y="3322638"/>
            <a:ext cx="876300" cy="325437"/>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80000"/>
              </a:lnSpc>
              <a:spcBef>
                <a:spcPct val="20000"/>
              </a:spcBef>
              <a:defRPr/>
            </a:pPr>
            <a:r>
              <a:rPr lang="es-PR" sz="2400">
                <a:solidFill>
                  <a:srgbClr val="000000"/>
                </a:solidFill>
                <a:latin typeface="Verdana" pitchFamily="34" charset="0"/>
              </a:rPr>
              <a:t>VO</a:t>
            </a:r>
            <a:r>
              <a:rPr lang="es-PR" sz="2400" baseline="-25000">
                <a:solidFill>
                  <a:srgbClr val="000000"/>
                </a:solidFill>
                <a:latin typeface="Verdana" pitchFamily="34" charset="0"/>
              </a:rPr>
              <a:t>2</a:t>
            </a:r>
            <a:endParaRPr lang="en-US" sz="2400" baseline="-25000">
              <a:solidFill>
                <a:srgbClr val="000000"/>
              </a:solidFill>
              <a:latin typeface="Verdana" pitchFamily="34" charset="0"/>
            </a:endParaRPr>
          </a:p>
        </p:txBody>
      </p:sp>
      <p:sp>
        <p:nvSpPr>
          <p:cNvPr id="2082827" name="Line 35"/>
          <p:cNvSpPr>
            <a:spLocks noChangeShapeType="1"/>
          </p:cNvSpPr>
          <p:nvPr/>
        </p:nvSpPr>
        <p:spPr bwMode="auto">
          <a:xfrm flipV="1">
            <a:off x="2663825" y="1987550"/>
            <a:ext cx="0" cy="538163"/>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2828" name="Line 36"/>
          <p:cNvSpPr>
            <a:spLocks noChangeShapeType="1"/>
          </p:cNvSpPr>
          <p:nvPr/>
        </p:nvSpPr>
        <p:spPr bwMode="auto">
          <a:xfrm>
            <a:off x="4570413" y="255746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2829" name="Line 37"/>
          <p:cNvSpPr>
            <a:spLocks noChangeShapeType="1"/>
          </p:cNvSpPr>
          <p:nvPr/>
        </p:nvSpPr>
        <p:spPr bwMode="auto">
          <a:xfrm flipV="1">
            <a:off x="3546475" y="2741613"/>
            <a:ext cx="0" cy="3048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2830" name="Line 39"/>
          <p:cNvSpPr>
            <a:spLocks noChangeShapeType="1"/>
          </p:cNvSpPr>
          <p:nvPr/>
        </p:nvSpPr>
        <p:spPr bwMode="auto">
          <a:xfrm>
            <a:off x="4572000" y="305911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2831" name="Line 40"/>
          <p:cNvSpPr>
            <a:spLocks noChangeShapeType="1"/>
          </p:cNvSpPr>
          <p:nvPr/>
        </p:nvSpPr>
        <p:spPr bwMode="auto">
          <a:xfrm flipV="1">
            <a:off x="4241800" y="3324225"/>
            <a:ext cx="0" cy="3048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85065" name="Text Box 41"/>
          <p:cNvSpPr txBox="1">
            <a:spLocks noChangeArrowheads="1"/>
          </p:cNvSpPr>
          <p:nvPr/>
        </p:nvSpPr>
        <p:spPr bwMode="auto">
          <a:xfrm>
            <a:off x="190500" y="3748088"/>
            <a:ext cx="2579688" cy="628650"/>
          </a:xfrm>
          <a:prstGeom prst="rect">
            <a:avLst/>
          </a:prstGeom>
          <a:noFill/>
          <a:ln w="9525">
            <a:noFill/>
            <a:miter lim="800000"/>
            <a:headEnd/>
            <a:tailEnd/>
          </a:ln>
          <a:effectLst/>
        </p:spPr>
        <p:txBody>
          <a:bodyPr>
            <a:spAutoFit/>
          </a:bodyPr>
          <a:lstStyle/>
          <a:p>
            <a:pPr eaLnBrk="0" hangingPunct="0">
              <a:lnSpc>
                <a:spcPct val="80000"/>
              </a:lnSpc>
              <a:defRPr/>
            </a:pPr>
            <a:r>
              <a:rPr lang="en-US" sz="2200" i="1">
                <a:effectLst>
                  <a:outerShdw blurRad="38100" dist="38100" dir="2700000" algn="tl">
                    <a:srgbClr val="C0C0C0"/>
                  </a:outerShdw>
                </a:effectLst>
                <a:latin typeface="Arial" charset="0"/>
              </a:rPr>
              <a:t>Sujeto se Detiene</a:t>
            </a:r>
          </a:p>
          <a:p>
            <a:pPr eaLnBrk="0" hangingPunct="0">
              <a:lnSpc>
                <a:spcPct val="80000"/>
              </a:lnSpc>
              <a:defRPr/>
            </a:pPr>
            <a:r>
              <a:rPr lang="en-US" sz="2200" i="1">
                <a:effectLst>
                  <a:outerShdw blurRad="38100" dist="38100" dir="2700000" algn="tl">
                    <a:srgbClr val="C0C0C0"/>
                  </a:outerShdw>
                </a:effectLst>
                <a:latin typeface="Arial" charset="0"/>
              </a:rPr>
              <a:t>Por Síntomas</a:t>
            </a:r>
            <a:endParaRPr lang="en-US" sz="2200" i="1" baseline="-25000">
              <a:effectLst>
                <a:outerShdw blurRad="38100" dist="38100" dir="2700000" algn="tl">
                  <a:srgbClr val="C0C0C0"/>
                </a:outerShdw>
              </a:effectLst>
              <a:latin typeface="Arial" charset="0"/>
            </a:endParaRPr>
          </a:p>
        </p:txBody>
      </p:sp>
      <p:sp>
        <p:nvSpPr>
          <p:cNvPr id="385066" name="Text Box 42"/>
          <p:cNvSpPr txBox="1">
            <a:spLocks noChangeArrowheads="1"/>
          </p:cNvSpPr>
          <p:nvPr/>
        </p:nvSpPr>
        <p:spPr bwMode="auto">
          <a:xfrm>
            <a:off x="176213" y="4630738"/>
            <a:ext cx="2998787" cy="628650"/>
          </a:xfrm>
          <a:prstGeom prst="rect">
            <a:avLst/>
          </a:prstGeom>
          <a:noFill/>
          <a:ln w="9525">
            <a:noFill/>
            <a:miter lim="800000"/>
            <a:headEnd/>
            <a:tailEnd/>
          </a:ln>
          <a:effectLst/>
        </p:spPr>
        <p:txBody>
          <a:bodyPr>
            <a:spAutoFit/>
          </a:bodyPr>
          <a:lstStyle/>
          <a:p>
            <a:pPr eaLnBrk="0" hangingPunct="0">
              <a:lnSpc>
                <a:spcPct val="80000"/>
              </a:lnSpc>
              <a:defRPr/>
            </a:pPr>
            <a:r>
              <a:rPr lang="en-US" sz="2200">
                <a:effectLst>
                  <a:outerShdw blurRad="38100" dist="38100" dir="2700000" algn="tl">
                    <a:srgbClr val="C0C0C0"/>
                  </a:outerShdw>
                </a:effectLst>
                <a:latin typeface="Arial" charset="0"/>
              </a:rPr>
              <a:t>VO</a:t>
            </a:r>
            <a:r>
              <a:rPr lang="en-US" sz="2200" baseline="-25000">
                <a:effectLst>
                  <a:outerShdw blurRad="38100" dist="38100" dir="2700000" algn="tl">
                    <a:srgbClr val="C0C0C0"/>
                  </a:outerShdw>
                </a:effectLst>
                <a:latin typeface="Arial" charset="0"/>
              </a:rPr>
              <a:t>2</a:t>
            </a:r>
            <a:r>
              <a:rPr lang="en-US" sz="2200">
                <a:effectLst>
                  <a:outerShdw blurRad="38100" dist="38100" dir="2700000" algn="tl">
                    <a:srgbClr val="C0C0C0"/>
                  </a:outerShdw>
                </a:effectLst>
                <a:latin typeface="Arial" charset="0"/>
              </a:rPr>
              <a:t>máx </a:t>
            </a:r>
          </a:p>
          <a:p>
            <a:pPr eaLnBrk="0" hangingPunct="0">
              <a:lnSpc>
                <a:spcPct val="80000"/>
              </a:lnSpc>
              <a:defRPr/>
            </a:pPr>
            <a:r>
              <a:rPr lang="en-US" sz="2200">
                <a:effectLst>
                  <a:outerShdw blurRad="38100" dist="38100" dir="2700000" algn="tl">
                    <a:srgbClr val="C0C0C0"/>
                  </a:outerShdw>
                </a:effectLst>
                <a:latin typeface="Arial" charset="0"/>
              </a:rPr>
              <a:t>Limitado a Síntomas</a:t>
            </a:r>
            <a:endParaRPr lang="en-US" sz="2200" baseline="-25000">
              <a:effectLst>
                <a:outerShdw blurRad="38100" dist="38100" dir="2700000" algn="tl">
                  <a:srgbClr val="C0C0C0"/>
                </a:outerShdw>
              </a:effectLst>
              <a:latin typeface="Arial" charset="0"/>
            </a:endParaRPr>
          </a:p>
        </p:txBody>
      </p:sp>
      <p:sp>
        <p:nvSpPr>
          <p:cNvPr id="385068" name="Rectangle 44"/>
          <p:cNvSpPr>
            <a:spLocks noChangeArrowheads="1"/>
          </p:cNvSpPr>
          <p:nvPr/>
        </p:nvSpPr>
        <p:spPr bwMode="auto">
          <a:xfrm>
            <a:off x="4313238" y="3055938"/>
            <a:ext cx="220662" cy="325437"/>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80000"/>
              </a:lnSpc>
              <a:spcBef>
                <a:spcPct val="20000"/>
              </a:spcBef>
              <a:defRPr/>
            </a:pPr>
            <a:r>
              <a:rPr lang="es-PR" sz="2400">
                <a:solidFill>
                  <a:srgbClr val="000000"/>
                </a:solidFill>
                <a:latin typeface="Verdana" pitchFamily="34" charset="0"/>
              </a:rPr>
              <a:t>.</a:t>
            </a:r>
            <a:endParaRPr lang="en-US" sz="2400" baseline="-25000">
              <a:solidFill>
                <a:srgbClr val="000000"/>
              </a:solidFill>
              <a:latin typeface="Verdana" pitchFamily="34" charset="0"/>
            </a:endParaRPr>
          </a:p>
        </p:txBody>
      </p:sp>
      <p:sp>
        <p:nvSpPr>
          <p:cNvPr id="2082835" name="Rectangle 45"/>
          <p:cNvSpPr>
            <a:spLocks noChangeArrowheads="1"/>
          </p:cNvSpPr>
          <p:nvPr/>
        </p:nvSpPr>
        <p:spPr bwMode="auto">
          <a:xfrm>
            <a:off x="214313" y="4589463"/>
            <a:ext cx="2928937" cy="727075"/>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85070" name="Text Box 46"/>
          <p:cNvSpPr txBox="1">
            <a:spLocks noChangeArrowheads="1"/>
          </p:cNvSpPr>
          <p:nvPr/>
        </p:nvSpPr>
        <p:spPr bwMode="auto">
          <a:xfrm>
            <a:off x="1081088" y="4414838"/>
            <a:ext cx="317500" cy="360362"/>
          </a:xfrm>
          <a:prstGeom prst="rect">
            <a:avLst/>
          </a:prstGeom>
          <a:noFill/>
          <a:ln w="9525">
            <a:noFill/>
            <a:miter lim="800000"/>
            <a:headEnd/>
            <a:tailEnd/>
          </a:ln>
          <a:effectLst/>
        </p:spPr>
        <p:txBody>
          <a:bodyPr>
            <a:spAutoFit/>
          </a:bodyPr>
          <a:lstStyle/>
          <a:p>
            <a:pPr eaLnBrk="0" hangingPunct="0">
              <a:lnSpc>
                <a:spcPct val="80000"/>
              </a:lnSpc>
              <a:defRPr/>
            </a:pPr>
            <a:r>
              <a:rPr lang="en-US" sz="2200">
                <a:effectLst>
                  <a:outerShdw blurRad="38100" dist="38100" dir="2700000" algn="tl">
                    <a:srgbClr val="C0C0C0"/>
                  </a:outerShdw>
                </a:effectLst>
                <a:latin typeface="Arial" charset="0"/>
              </a:rPr>
              <a:t>.</a:t>
            </a:r>
            <a:endParaRPr lang="en-US" sz="2200" baseline="-25000">
              <a:effectLst>
                <a:outerShdw blurRad="38100" dist="38100" dir="2700000" algn="tl">
                  <a:srgbClr val="C0C0C0"/>
                </a:outerShdw>
              </a:effectLst>
              <a:latin typeface="Arial" charset="0"/>
            </a:endParaRPr>
          </a:p>
        </p:txBody>
      </p:sp>
      <p:sp>
        <p:nvSpPr>
          <p:cNvPr id="2082837" name="Line 47"/>
          <p:cNvSpPr>
            <a:spLocks noChangeShapeType="1"/>
          </p:cNvSpPr>
          <p:nvPr/>
        </p:nvSpPr>
        <p:spPr bwMode="auto">
          <a:xfrm>
            <a:off x="1457325" y="430212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85072" name="Text Box 48"/>
          <p:cNvSpPr txBox="1">
            <a:spLocks noChangeArrowheads="1"/>
          </p:cNvSpPr>
          <p:nvPr/>
        </p:nvSpPr>
        <p:spPr bwMode="auto">
          <a:xfrm>
            <a:off x="6357938" y="4711700"/>
            <a:ext cx="2570162" cy="628650"/>
          </a:xfrm>
          <a:prstGeom prst="rect">
            <a:avLst/>
          </a:prstGeom>
          <a:noFill/>
          <a:ln w="9525">
            <a:noFill/>
            <a:miter lim="800000"/>
            <a:headEnd/>
            <a:tailEnd/>
          </a:ln>
          <a:effectLst/>
        </p:spPr>
        <p:txBody>
          <a:bodyPr>
            <a:spAutoFit/>
          </a:bodyPr>
          <a:lstStyle/>
          <a:p>
            <a:pPr eaLnBrk="0" hangingPunct="0">
              <a:lnSpc>
                <a:spcPct val="80000"/>
              </a:lnSpc>
              <a:defRPr/>
            </a:pPr>
            <a:r>
              <a:rPr lang="en-US" sz="2200" i="1">
                <a:effectLst>
                  <a:outerShdw blurRad="38100" dist="38100" dir="2700000" algn="tl">
                    <a:srgbClr val="C0C0C0"/>
                  </a:outerShdw>
                </a:effectLst>
                <a:latin typeface="Arial" charset="0"/>
              </a:rPr>
              <a:t>Sujeto se Detiene</a:t>
            </a:r>
          </a:p>
          <a:p>
            <a:pPr eaLnBrk="0" hangingPunct="0">
              <a:lnSpc>
                <a:spcPct val="80000"/>
              </a:lnSpc>
              <a:defRPr/>
            </a:pPr>
            <a:r>
              <a:rPr lang="en-US" sz="2200" i="1">
                <a:effectLst>
                  <a:outerShdw blurRad="38100" dist="38100" dir="2700000" algn="tl">
                    <a:srgbClr val="C0C0C0"/>
                  </a:outerShdw>
                </a:effectLst>
                <a:latin typeface="Arial" charset="0"/>
              </a:rPr>
              <a:t>Por Síntomas</a:t>
            </a:r>
            <a:endParaRPr lang="en-US" sz="2200" i="1" baseline="-25000">
              <a:effectLst>
                <a:outerShdw blurRad="38100" dist="38100" dir="2700000" algn="tl">
                  <a:srgbClr val="C0C0C0"/>
                </a:outerShdw>
              </a:effectLst>
              <a:latin typeface="Arial" charset="0"/>
            </a:endParaRPr>
          </a:p>
        </p:txBody>
      </p:sp>
      <p:sp>
        <p:nvSpPr>
          <p:cNvPr id="385073" name="Text Box 49"/>
          <p:cNvSpPr txBox="1">
            <a:spLocks noChangeArrowheads="1"/>
          </p:cNvSpPr>
          <p:nvPr/>
        </p:nvSpPr>
        <p:spPr bwMode="auto">
          <a:xfrm>
            <a:off x="6881813" y="5594350"/>
            <a:ext cx="1344612" cy="542925"/>
          </a:xfrm>
          <a:prstGeom prst="rect">
            <a:avLst/>
          </a:prstGeom>
          <a:noFill/>
          <a:ln w="9525">
            <a:noFill/>
            <a:miter lim="800000"/>
            <a:headEnd/>
            <a:tailEnd/>
          </a:ln>
          <a:effectLst/>
        </p:spPr>
        <p:txBody>
          <a:bodyPr>
            <a:spAutoFit/>
          </a:bodyPr>
          <a:lstStyle/>
          <a:p>
            <a:pPr eaLnBrk="0" hangingPunct="0">
              <a:lnSpc>
                <a:spcPct val="80000"/>
              </a:lnSpc>
              <a:defRPr/>
            </a:pPr>
            <a:r>
              <a:rPr lang="en-US" sz="2200">
                <a:effectLst>
                  <a:outerShdw blurRad="38100" dist="38100" dir="2700000" algn="tl">
                    <a:srgbClr val="C0C0C0"/>
                  </a:outerShdw>
                </a:effectLst>
                <a:latin typeface="Arial" charset="0"/>
              </a:rPr>
              <a:t>VO</a:t>
            </a:r>
            <a:r>
              <a:rPr lang="en-US" sz="2200" baseline="-25000">
                <a:effectLst>
                  <a:outerShdw blurRad="38100" dist="38100" dir="2700000" algn="tl">
                    <a:srgbClr val="C0C0C0"/>
                  </a:outerShdw>
                </a:effectLst>
                <a:latin typeface="Arial" charset="0"/>
              </a:rPr>
              <a:t>2</a:t>
            </a:r>
            <a:r>
              <a:rPr lang="en-US" sz="2200">
                <a:effectLst>
                  <a:outerShdw blurRad="38100" dist="38100" dir="2700000" algn="tl">
                    <a:srgbClr val="C0C0C0"/>
                  </a:outerShdw>
                </a:effectLst>
                <a:latin typeface="Arial" charset="0"/>
              </a:rPr>
              <a:t>pico </a:t>
            </a:r>
          </a:p>
          <a:p>
            <a:pPr eaLnBrk="0" hangingPunct="0">
              <a:lnSpc>
                <a:spcPct val="80000"/>
              </a:lnSpc>
              <a:defRPr/>
            </a:pPr>
            <a:endParaRPr lang="en-US" sz="2200" baseline="-25000">
              <a:effectLst>
                <a:outerShdw blurRad="38100" dist="38100" dir="2700000" algn="tl">
                  <a:srgbClr val="C0C0C0"/>
                </a:outerShdw>
              </a:effectLst>
              <a:latin typeface="Arial" charset="0"/>
            </a:endParaRPr>
          </a:p>
        </p:txBody>
      </p:sp>
      <p:sp>
        <p:nvSpPr>
          <p:cNvPr id="2082840" name="Rectangle 50"/>
          <p:cNvSpPr>
            <a:spLocks noChangeArrowheads="1"/>
          </p:cNvSpPr>
          <p:nvPr/>
        </p:nvSpPr>
        <p:spPr bwMode="auto">
          <a:xfrm>
            <a:off x="6932613" y="5553075"/>
            <a:ext cx="1198562" cy="442913"/>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85075" name="Text Box 51"/>
          <p:cNvSpPr txBox="1">
            <a:spLocks noChangeArrowheads="1"/>
          </p:cNvSpPr>
          <p:nvPr/>
        </p:nvSpPr>
        <p:spPr bwMode="auto">
          <a:xfrm>
            <a:off x="6946900" y="5378450"/>
            <a:ext cx="317500" cy="360363"/>
          </a:xfrm>
          <a:prstGeom prst="rect">
            <a:avLst/>
          </a:prstGeom>
          <a:noFill/>
          <a:ln w="9525">
            <a:noFill/>
            <a:miter lim="800000"/>
            <a:headEnd/>
            <a:tailEnd/>
          </a:ln>
          <a:effectLst/>
        </p:spPr>
        <p:txBody>
          <a:bodyPr>
            <a:spAutoFit/>
          </a:bodyPr>
          <a:lstStyle/>
          <a:p>
            <a:pPr eaLnBrk="0" hangingPunct="0">
              <a:lnSpc>
                <a:spcPct val="80000"/>
              </a:lnSpc>
              <a:defRPr/>
            </a:pPr>
            <a:r>
              <a:rPr lang="en-US" sz="2200">
                <a:effectLst>
                  <a:outerShdw blurRad="38100" dist="38100" dir="2700000" algn="tl">
                    <a:srgbClr val="C0C0C0"/>
                  </a:outerShdw>
                </a:effectLst>
                <a:latin typeface="Arial" charset="0"/>
              </a:rPr>
              <a:t>.</a:t>
            </a:r>
            <a:endParaRPr lang="en-US" sz="2200" baseline="-25000">
              <a:effectLst>
                <a:outerShdw blurRad="38100" dist="38100" dir="2700000" algn="tl">
                  <a:srgbClr val="C0C0C0"/>
                </a:outerShdw>
              </a:effectLst>
              <a:latin typeface="Arial" charset="0"/>
            </a:endParaRPr>
          </a:p>
        </p:txBody>
      </p:sp>
      <p:sp>
        <p:nvSpPr>
          <p:cNvPr id="2082842" name="Line 52"/>
          <p:cNvSpPr>
            <a:spLocks noChangeShapeType="1"/>
          </p:cNvSpPr>
          <p:nvPr/>
        </p:nvSpPr>
        <p:spPr bwMode="auto">
          <a:xfrm>
            <a:off x="7539038" y="526573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grpSp>
        <p:nvGrpSpPr>
          <p:cNvPr id="2082843" name="Group 67"/>
          <p:cNvGrpSpPr>
            <a:grpSpLocks/>
          </p:cNvGrpSpPr>
          <p:nvPr/>
        </p:nvGrpSpPr>
        <p:grpSpPr bwMode="auto">
          <a:xfrm>
            <a:off x="3521075" y="6134100"/>
            <a:ext cx="2562225" cy="431800"/>
            <a:chOff x="2258" y="4048"/>
            <a:chExt cx="1614" cy="272"/>
          </a:xfrm>
        </p:grpSpPr>
        <p:sp>
          <p:nvSpPr>
            <p:cNvPr id="385033" name="Rectangle 9"/>
            <p:cNvSpPr>
              <a:spLocks noChangeArrowheads="1"/>
            </p:cNvSpPr>
            <p:nvPr/>
          </p:nvSpPr>
          <p:spPr bwMode="auto">
            <a:xfrm>
              <a:off x="2258" y="4048"/>
              <a:ext cx="1614" cy="27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Límite Máximo para</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Incrementar el VO</a:t>
              </a:r>
              <a:r>
                <a:rPr lang="es-PR" i="1" baseline="-25000">
                  <a:solidFill>
                    <a:srgbClr val="000000"/>
                  </a:solidFill>
                  <a:effectLst>
                    <a:outerShdw blurRad="38100" dist="38100" dir="2700000" algn="tl">
                      <a:srgbClr val="C0C0C0"/>
                    </a:outerShdw>
                  </a:effectLst>
                  <a:latin typeface="Arial" charset="0"/>
                </a:rPr>
                <a:t>2</a:t>
              </a:r>
              <a:endParaRPr lang="en-US" i="1" baseline="-25000">
                <a:solidFill>
                  <a:srgbClr val="000000"/>
                </a:solidFill>
                <a:effectLst>
                  <a:outerShdw blurRad="38100" dist="38100" dir="2700000" algn="tl">
                    <a:srgbClr val="C0C0C0"/>
                  </a:outerShdw>
                </a:effectLst>
                <a:latin typeface="Arial" charset="0"/>
              </a:endParaRPr>
            </a:p>
          </p:txBody>
        </p:sp>
        <p:sp>
          <p:nvSpPr>
            <p:cNvPr id="385077" name="Rectangle 53"/>
            <p:cNvSpPr>
              <a:spLocks noChangeArrowheads="1"/>
            </p:cNvSpPr>
            <p:nvPr/>
          </p:nvSpPr>
          <p:spPr bwMode="auto">
            <a:xfrm>
              <a:off x="3488" y="4095"/>
              <a:ext cx="96" cy="121"/>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a:t>
              </a:r>
              <a:endParaRPr lang="en-US" i="1" baseline="-25000">
                <a:solidFill>
                  <a:srgbClr val="000000"/>
                </a:solidFill>
                <a:effectLst>
                  <a:outerShdw blurRad="38100" dist="38100" dir="2700000" algn="tl">
                    <a:srgbClr val="C0C0C0"/>
                  </a:outerShdw>
                </a:effectLst>
                <a:latin typeface="Arial" charset="0"/>
              </a:endParaRPr>
            </a:p>
          </p:txBody>
        </p:sp>
      </p:grpSp>
      <p:sp>
        <p:nvSpPr>
          <p:cNvPr id="2082846" name="Line 54"/>
          <p:cNvSpPr>
            <a:spLocks noChangeShapeType="1"/>
          </p:cNvSpPr>
          <p:nvPr/>
        </p:nvSpPr>
        <p:spPr bwMode="auto">
          <a:xfrm>
            <a:off x="4635500" y="592772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85079" name="Text Box 55"/>
          <p:cNvSpPr txBox="1">
            <a:spLocks noChangeArrowheads="1"/>
          </p:cNvSpPr>
          <p:nvPr/>
        </p:nvSpPr>
        <p:spPr bwMode="auto">
          <a:xfrm>
            <a:off x="3313113" y="5230813"/>
            <a:ext cx="3073400" cy="628650"/>
          </a:xfrm>
          <a:prstGeom prst="rect">
            <a:avLst/>
          </a:prstGeom>
          <a:noFill/>
          <a:ln w="9525">
            <a:noFill/>
            <a:miter lim="800000"/>
            <a:headEnd/>
            <a:tailEnd/>
          </a:ln>
          <a:effectLst/>
        </p:spPr>
        <p:txBody>
          <a:bodyPr>
            <a:spAutoFit/>
          </a:bodyPr>
          <a:lstStyle/>
          <a:p>
            <a:pPr eaLnBrk="0" hangingPunct="0">
              <a:lnSpc>
                <a:spcPct val="80000"/>
              </a:lnSpc>
              <a:defRPr/>
            </a:pPr>
            <a:r>
              <a:rPr lang="en-US" sz="2200">
                <a:effectLst>
                  <a:outerShdw blurRad="38100" dist="38100" dir="2700000" algn="tl">
                    <a:srgbClr val="C0C0C0"/>
                  </a:outerShdw>
                </a:effectLst>
                <a:latin typeface="Arial" charset="0"/>
              </a:rPr>
              <a:t>VO</a:t>
            </a:r>
            <a:r>
              <a:rPr lang="en-US" sz="2200" baseline="-25000">
                <a:effectLst>
                  <a:outerShdw blurRad="38100" dist="38100" dir="2700000" algn="tl">
                    <a:srgbClr val="C0C0C0"/>
                  </a:outerShdw>
                </a:effectLst>
                <a:latin typeface="Arial" charset="0"/>
              </a:rPr>
              <a:t>2</a:t>
            </a:r>
            <a:r>
              <a:rPr lang="en-US" sz="2200">
                <a:effectLst>
                  <a:outerShdw blurRad="38100" dist="38100" dir="2700000" algn="tl">
                    <a:srgbClr val="C0C0C0"/>
                  </a:outerShdw>
                </a:effectLst>
                <a:latin typeface="Arial" charset="0"/>
              </a:rPr>
              <a:t>máx </a:t>
            </a:r>
          </a:p>
          <a:p>
            <a:pPr eaLnBrk="0" hangingPunct="0">
              <a:lnSpc>
                <a:spcPct val="80000"/>
              </a:lnSpc>
              <a:defRPr/>
            </a:pPr>
            <a:r>
              <a:rPr lang="en-US" sz="2200">
                <a:effectLst>
                  <a:outerShdw blurRad="38100" dist="38100" dir="2700000" algn="tl">
                    <a:srgbClr val="C0C0C0"/>
                  </a:outerShdw>
                </a:effectLst>
                <a:latin typeface="Arial" charset="0"/>
              </a:rPr>
              <a:t>(Capacidad Aeróbica)</a:t>
            </a:r>
            <a:endParaRPr lang="en-US" sz="2200" baseline="-25000">
              <a:effectLst>
                <a:outerShdw blurRad="38100" dist="38100" dir="2700000" algn="tl">
                  <a:srgbClr val="C0C0C0"/>
                </a:outerShdw>
              </a:effectLst>
              <a:latin typeface="Arial" charset="0"/>
            </a:endParaRPr>
          </a:p>
        </p:txBody>
      </p:sp>
      <p:sp>
        <p:nvSpPr>
          <p:cNvPr id="2082848" name="Rectangle 56"/>
          <p:cNvSpPr>
            <a:spLocks noChangeArrowheads="1"/>
          </p:cNvSpPr>
          <p:nvPr/>
        </p:nvSpPr>
        <p:spPr bwMode="auto">
          <a:xfrm>
            <a:off x="3351213" y="5189538"/>
            <a:ext cx="2990850" cy="727075"/>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85081" name="Text Box 57"/>
          <p:cNvSpPr txBox="1">
            <a:spLocks noChangeArrowheads="1"/>
          </p:cNvSpPr>
          <p:nvPr/>
        </p:nvSpPr>
        <p:spPr bwMode="auto">
          <a:xfrm>
            <a:off x="4256088" y="5014913"/>
            <a:ext cx="317500" cy="360362"/>
          </a:xfrm>
          <a:prstGeom prst="rect">
            <a:avLst/>
          </a:prstGeom>
          <a:noFill/>
          <a:ln w="9525">
            <a:noFill/>
            <a:miter lim="800000"/>
            <a:headEnd/>
            <a:tailEnd/>
          </a:ln>
          <a:effectLst/>
        </p:spPr>
        <p:txBody>
          <a:bodyPr>
            <a:spAutoFit/>
          </a:bodyPr>
          <a:lstStyle/>
          <a:p>
            <a:pPr eaLnBrk="0" hangingPunct="0">
              <a:lnSpc>
                <a:spcPct val="80000"/>
              </a:lnSpc>
              <a:defRPr/>
            </a:pPr>
            <a:r>
              <a:rPr lang="en-US" sz="2200">
                <a:effectLst>
                  <a:outerShdw blurRad="38100" dist="38100" dir="2700000" algn="tl">
                    <a:srgbClr val="C0C0C0"/>
                  </a:outerShdw>
                </a:effectLst>
                <a:latin typeface="Arial" charset="0"/>
              </a:rPr>
              <a:t>.</a:t>
            </a:r>
            <a:endParaRPr lang="en-US" sz="2200" baseline="-25000">
              <a:effectLst>
                <a:outerShdw blurRad="38100" dist="38100" dir="2700000" algn="tl">
                  <a:srgbClr val="C0C0C0"/>
                </a:outerShdw>
              </a:effectLst>
              <a:latin typeface="Arial" charset="0"/>
            </a:endParaRPr>
          </a:p>
        </p:txBody>
      </p:sp>
      <p:sp>
        <p:nvSpPr>
          <p:cNvPr id="2082850" name="Line 58"/>
          <p:cNvSpPr>
            <a:spLocks noChangeShapeType="1"/>
          </p:cNvSpPr>
          <p:nvPr/>
        </p:nvSpPr>
        <p:spPr bwMode="auto">
          <a:xfrm>
            <a:off x="4602163" y="490537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2851" name="Freeform 63"/>
          <p:cNvSpPr>
            <a:spLocks/>
          </p:cNvSpPr>
          <p:nvPr/>
        </p:nvSpPr>
        <p:spPr bwMode="auto">
          <a:xfrm flipH="1">
            <a:off x="5014913" y="3532188"/>
            <a:ext cx="2511425" cy="2778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82852" name="Line 65"/>
          <p:cNvSpPr>
            <a:spLocks noChangeShapeType="1"/>
          </p:cNvSpPr>
          <p:nvPr/>
        </p:nvSpPr>
        <p:spPr bwMode="auto">
          <a:xfrm>
            <a:off x="7532688" y="457041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2853" name="Line 66"/>
          <p:cNvSpPr>
            <a:spLocks noChangeShapeType="1"/>
          </p:cNvSpPr>
          <p:nvPr/>
        </p:nvSpPr>
        <p:spPr bwMode="auto">
          <a:xfrm>
            <a:off x="4584700" y="3625850"/>
            <a:ext cx="0" cy="103505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grpSp>
        <p:nvGrpSpPr>
          <p:cNvPr id="2082854" name="Group 69"/>
          <p:cNvGrpSpPr>
            <a:grpSpLocks/>
          </p:cNvGrpSpPr>
          <p:nvPr/>
        </p:nvGrpSpPr>
        <p:grpSpPr bwMode="auto">
          <a:xfrm>
            <a:off x="3465513" y="4365625"/>
            <a:ext cx="2579687" cy="581025"/>
            <a:chOff x="2087" y="2934"/>
            <a:chExt cx="1625" cy="366"/>
          </a:xfrm>
        </p:grpSpPr>
        <p:sp>
          <p:nvSpPr>
            <p:cNvPr id="385086" name="Text Box 62"/>
            <p:cNvSpPr txBox="1">
              <a:spLocks noChangeArrowheads="1"/>
            </p:cNvSpPr>
            <p:nvPr/>
          </p:nvSpPr>
          <p:spPr bwMode="auto">
            <a:xfrm>
              <a:off x="2087" y="3073"/>
              <a:ext cx="1625" cy="227"/>
            </a:xfrm>
            <a:prstGeom prst="rect">
              <a:avLst/>
            </a:prstGeom>
            <a:noFill/>
            <a:ln w="9525">
              <a:noFill/>
              <a:miter lim="800000"/>
              <a:headEnd/>
              <a:tailEnd/>
            </a:ln>
            <a:effectLst/>
          </p:spPr>
          <p:txBody>
            <a:bodyPr>
              <a:spAutoFit/>
            </a:bodyPr>
            <a:lstStyle/>
            <a:p>
              <a:pPr eaLnBrk="0" hangingPunct="0">
                <a:lnSpc>
                  <a:spcPct val="80000"/>
                </a:lnSpc>
                <a:defRPr/>
              </a:pPr>
              <a:r>
                <a:rPr lang="en-US" sz="2200" i="1">
                  <a:effectLst>
                    <a:outerShdw blurRad="38100" dist="38100" dir="2700000" algn="tl">
                      <a:srgbClr val="C0C0C0"/>
                    </a:outerShdw>
                  </a:effectLst>
                  <a:latin typeface="Arial" charset="0"/>
                </a:rPr>
                <a:t>VO</a:t>
              </a:r>
              <a:r>
                <a:rPr lang="en-US" sz="2200" i="1" baseline="-25000">
                  <a:effectLst>
                    <a:outerShdw blurRad="38100" dist="38100" dir="2700000" algn="tl">
                      <a:srgbClr val="C0C0C0"/>
                    </a:outerShdw>
                  </a:effectLst>
                  <a:latin typeface="Arial" charset="0"/>
                </a:rPr>
                <a:t>2</a:t>
              </a:r>
              <a:r>
                <a:rPr lang="en-US" sz="2200" i="1">
                  <a:effectLst>
                    <a:outerShdw blurRad="38100" dist="38100" dir="2700000" algn="tl">
                      <a:srgbClr val="C0C0C0"/>
                    </a:outerShdw>
                  </a:effectLst>
                  <a:latin typeface="Arial" charset="0"/>
                </a:rPr>
                <a:t> se Estabiliza</a:t>
              </a:r>
              <a:endParaRPr lang="en-US" sz="2200" i="1" baseline="-25000">
                <a:effectLst>
                  <a:outerShdw blurRad="38100" dist="38100" dir="2700000" algn="tl">
                    <a:srgbClr val="C0C0C0"/>
                  </a:outerShdw>
                </a:effectLst>
                <a:latin typeface="Arial" charset="0"/>
              </a:endParaRPr>
            </a:p>
          </p:txBody>
        </p:sp>
        <p:sp>
          <p:nvSpPr>
            <p:cNvPr id="385092" name="Text Box 68"/>
            <p:cNvSpPr txBox="1">
              <a:spLocks noChangeArrowheads="1"/>
            </p:cNvSpPr>
            <p:nvPr/>
          </p:nvSpPr>
          <p:spPr bwMode="auto">
            <a:xfrm>
              <a:off x="2183" y="2934"/>
              <a:ext cx="123" cy="227"/>
            </a:xfrm>
            <a:prstGeom prst="rect">
              <a:avLst/>
            </a:prstGeom>
            <a:noFill/>
            <a:ln w="9525">
              <a:noFill/>
              <a:miter lim="800000"/>
              <a:headEnd/>
              <a:tailEnd/>
            </a:ln>
            <a:effectLst/>
          </p:spPr>
          <p:txBody>
            <a:bodyPr>
              <a:spAutoFit/>
            </a:bodyPr>
            <a:lstStyle/>
            <a:p>
              <a:pPr eaLnBrk="0" hangingPunct="0">
                <a:lnSpc>
                  <a:spcPct val="80000"/>
                </a:lnSpc>
                <a:defRPr/>
              </a:pPr>
              <a:r>
                <a:rPr lang="en-US" sz="2200" i="1">
                  <a:effectLst>
                    <a:outerShdw blurRad="38100" dist="38100" dir="2700000" algn="tl">
                      <a:srgbClr val="C0C0C0"/>
                    </a:outerShdw>
                  </a:effectLst>
                  <a:latin typeface="Arial" charset="0"/>
                </a:rPr>
                <a:t>.</a:t>
              </a:r>
              <a:endParaRPr lang="en-US" sz="2200" i="1" baseline="-25000">
                <a:effectLst>
                  <a:outerShdw blurRad="38100" dist="38100" dir="2700000" algn="tl">
                    <a:srgbClr val="C0C0C0"/>
                  </a:outerShdw>
                </a:effectLst>
                <a:latin typeface="Arial" charset="0"/>
              </a:endParaRPr>
            </a:p>
          </p:txBody>
        </p:sp>
      </p:grpSp>
      <p:grpSp>
        <p:nvGrpSpPr>
          <p:cNvPr id="2082857" name="Group 71"/>
          <p:cNvGrpSpPr>
            <a:grpSpLocks/>
          </p:cNvGrpSpPr>
          <p:nvPr/>
        </p:nvGrpSpPr>
        <p:grpSpPr bwMode="auto">
          <a:xfrm>
            <a:off x="5846763" y="3748088"/>
            <a:ext cx="3311525" cy="896937"/>
            <a:chOff x="3683" y="2337"/>
            <a:chExt cx="2086" cy="565"/>
          </a:xfrm>
        </p:grpSpPr>
        <p:sp>
          <p:nvSpPr>
            <p:cNvPr id="385088" name="Text Box 64"/>
            <p:cNvSpPr txBox="1">
              <a:spLocks noChangeArrowheads="1"/>
            </p:cNvSpPr>
            <p:nvPr/>
          </p:nvSpPr>
          <p:spPr bwMode="auto">
            <a:xfrm>
              <a:off x="3683" y="2337"/>
              <a:ext cx="2086" cy="565"/>
            </a:xfrm>
            <a:prstGeom prst="rect">
              <a:avLst/>
            </a:prstGeom>
            <a:noFill/>
            <a:ln w="9525">
              <a:noFill/>
              <a:miter lim="800000"/>
              <a:headEnd/>
              <a:tailEnd/>
            </a:ln>
            <a:effectLst/>
          </p:spPr>
          <p:txBody>
            <a:bodyPr>
              <a:spAutoFit/>
            </a:bodyPr>
            <a:lstStyle/>
            <a:p>
              <a:pPr eaLnBrk="0" hangingPunct="0">
                <a:lnSpc>
                  <a:spcPct val="80000"/>
                </a:lnSpc>
                <a:defRPr/>
              </a:pPr>
              <a:r>
                <a:rPr lang="en-US" sz="2200" i="1">
                  <a:effectLst>
                    <a:outerShdw blurRad="38100" dist="38100" dir="2700000" algn="tl">
                      <a:srgbClr val="C0C0C0"/>
                    </a:outerShdw>
                  </a:effectLst>
                  <a:latin typeface="Arial" charset="0"/>
                </a:rPr>
                <a:t>Sujeto no Puede más</a:t>
              </a:r>
            </a:p>
            <a:p>
              <a:pPr eaLnBrk="0" hangingPunct="0">
                <a:lnSpc>
                  <a:spcPct val="80000"/>
                </a:lnSpc>
                <a:defRPr/>
              </a:pPr>
              <a:r>
                <a:rPr lang="en-US" sz="2200" i="1">
                  <a:effectLst>
                    <a:outerShdw blurRad="38100" dist="38100" dir="2700000" algn="tl">
                      <a:srgbClr val="C0C0C0"/>
                    </a:outerShdw>
                  </a:effectLst>
                  <a:latin typeface="Arial" charset="0"/>
                </a:rPr>
                <a:t>y no hay</a:t>
              </a:r>
            </a:p>
            <a:p>
              <a:pPr eaLnBrk="0" hangingPunct="0">
                <a:lnSpc>
                  <a:spcPct val="80000"/>
                </a:lnSpc>
                <a:defRPr/>
              </a:pPr>
              <a:r>
                <a:rPr lang="en-US" sz="2200" i="1">
                  <a:effectLst>
                    <a:outerShdw blurRad="38100" dist="38100" dir="2700000" algn="tl">
                      <a:srgbClr val="C0C0C0"/>
                    </a:outerShdw>
                  </a:effectLst>
                  <a:latin typeface="Arial" charset="0"/>
                </a:rPr>
                <a:t>Estabilización del VO</a:t>
              </a:r>
              <a:r>
                <a:rPr lang="en-US" sz="2200" i="1" baseline="-25000">
                  <a:effectLst>
                    <a:outerShdw blurRad="38100" dist="38100" dir="2700000" algn="tl">
                      <a:srgbClr val="C0C0C0"/>
                    </a:outerShdw>
                  </a:effectLst>
                  <a:latin typeface="Arial" charset="0"/>
                </a:rPr>
                <a:t>2</a:t>
              </a:r>
            </a:p>
          </p:txBody>
        </p:sp>
        <p:sp>
          <p:nvSpPr>
            <p:cNvPr id="385094" name="Text Box 70"/>
            <p:cNvSpPr txBox="1">
              <a:spLocks noChangeArrowheads="1"/>
            </p:cNvSpPr>
            <p:nvPr/>
          </p:nvSpPr>
          <p:spPr bwMode="auto">
            <a:xfrm>
              <a:off x="5328" y="2537"/>
              <a:ext cx="156" cy="227"/>
            </a:xfrm>
            <a:prstGeom prst="rect">
              <a:avLst/>
            </a:prstGeom>
            <a:noFill/>
            <a:ln w="9525">
              <a:noFill/>
              <a:miter lim="800000"/>
              <a:headEnd/>
              <a:tailEnd/>
            </a:ln>
            <a:effectLst/>
          </p:spPr>
          <p:txBody>
            <a:bodyPr>
              <a:spAutoFit/>
            </a:bodyPr>
            <a:lstStyle/>
            <a:p>
              <a:pPr eaLnBrk="0" hangingPunct="0">
                <a:lnSpc>
                  <a:spcPct val="80000"/>
                </a:lnSpc>
                <a:defRPr/>
              </a:pPr>
              <a:r>
                <a:rPr lang="en-US" sz="2200" i="1">
                  <a:effectLst>
                    <a:outerShdw blurRad="38100" dist="38100" dir="2700000" algn="tl">
                      <a:srgbClr val="C0C0C0"/>
                    </a:outerShdw>
                  </a:effectLst>
                  <a:latin typeface="Arial" charset="0"/>
                </a:rPr>
                <a:t>.</a:t>
              </a:r>
              <a:endParaRPr lang="en-US" sz="2200" i="1" baseline="-25000">
                <a:effectLst>
                  <a:outerShdw blurRad="38100" dist="38100" dir="2700000" algn="tl">
                    <a:srgbClr val="C0C0C0"/>
                  </a:outerShdw>
                </a:effectLst>
                <a:latin typeface="Arial" charset="0"/>
              </a:endParaRPr>
            </a:p>
          </p:txBody>
        </p:sp>
      </p:grpSp>
      <p:sp>
        <p:nvSpPr>
          <p:cNvPr id="10" name="Text Box 6"/>
          <p:cNvSpPr txBox="1">
            <a:spLocks noChangeArrowheads="1"/>
          </p:cNvSpPr>
          <p:nvPr/>
        </p:nvSpPr>
        <p:spPr bwMode="auto">
          <a:xfrm>
            <a:off x="106363" y="5662613"/>
            <a:ext cx="3241675" cy="9350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(pp. 140-141), por J. H. Wilmore, &amp; D. L. Costill, 2004, Barcelona, España: Editorial Paidotribo. Copyright 2004 por Jack H. Wilmore y David L. Costill.</a:t>
            </a:r>
          </a:p>
        </p:txBody>
      </p:sp>
      <p:sp>
        <p:nvSpPr>
          <p:cNvPr id="2" name="Title 1"/>
          <p:cNvSpPr>
            <a:spLocks/>
          </p:cNvSpPr>
          <p:nvPr/>
        </p:nvSpPr>
        <p:spPr bwMode="auto">
          <a:xfrm>
            <a:off x="0" y="260350"/>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CAPACIDAD MÁXIMA PARA EL EJERCICIO: </a:t>
            </a:r>
            <a:r>
              <a:rPr lang="es-PR" altLang="es-PR" sz="2400" b="0" i="1">
                <a:solidFill>
                  <a:srgbClr val="484876"/>
                </a:solidFill>
                <a:effectLst>
                  <a:outerShdw blurRad="38100" dist="38100" dir="2700000" algn="tl">
                    <a:srgbClr val="C0C0C0"/>
                  </a:outerShdw>
                </a:effectLst>
                <a:latin typeface="Arial Black" pitchFamily="34" charset="0"/>
                <a:cs typeface="Arial" charset="0"/>
              </a:rPr>
              <a:t>VO</a:t>
            </a:r>
            <a:r>
              <a:rPr lang="es-PR" altLang="es-PR" sz="2400" b="0" i="1" baseline="-25000">
                <a:solidFill>
                  <a:srgbClr val="484876"/>
                </a:solidFill>
                <a:effectLst>
                  <a:outerShdw blurRad="38100" dist="38100" dir="2700000" algn="tl">
                    <a:srgbClr val="C0C0C0"/>
                  </a:outerShdw>
                </a:effectLst>
                <a:latin typeface="Arial Black" pitchFamily="34" charset="0"/>
                <a:cs typeface="Arial" charset="0"/>
              </a:rPr>
              <a:t>2</a:t>
            </a:r>
            <a:r>
              <a:rPr lang="es-PR" altLang="es-PR" sz="2400" b="0" i="1">
                <a:solidFill>
                  <a:srgbClr val="484876"/>
                </a:solidFill>
                <a:effectLst>
                  <a:outerShdw blurRad="38100" dist="38100" dir="2700000" algn="tl">
                    <a:srgbClr val="C0C0C0"/>
                  </a:outerShdw>
                </a:effectLst>
                <a:latin typeface="Arial Black" pitchFamily="34" charset="0"/>
                <a:cs typeface="Arial" charset="0"/>
              </a:rPr>
              <a:t>máx</a:t>
            </a:r>
          </a:p>
        </p:txBody>
      </p:sp>
    </p:spTree>
    <p:custDataLst>
      <p:tags r:id="rId1"/>
    </p:custDataLst>
  </p:cSld>
  <p:clrMapOvr>
    <a:masterClrMapping/>
  </p:clrMapOvr>
  <p:transition spd="slow">
    <p:pull dir="d"/>
    <p:sndAc>
      <p:stSnd>
        <p:snd r:embed="rId4" name="whoosh.wav"/>
      </p:stSnd>
    </p:sndAc>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93" name="Rectangle 45"/>
          <p:cNvSpPr>
            <a:spLocks noChangeArrowheads="1"/>
          </p:cNvSpPr>
          <p:nvPr/>
        </p:nvSpPr>
        <p:spPr bwMode="auto">
          <a:xfrm>
            <a:off x="0" y="0"/>
            <a:ext cx="9144000" cy="6858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ltLang="es-PR">
              <a:solidFill>
                <a:srgbClr val="484876"/>
              </a:solidFill>
            </a:endParaRPr>
          </a:p>
        </p:txBody>
      </p:sp>
      <p:sp>
        <p:nvSpPr>
          <p:cNvPr id="387076" name="Rectangle 4"/>
          <p:cNvSpPr>
            <a:spLocks noChangeArrowheads="1"/>
          </p:cNvSpPr>
          <p:nvPr/>
        </p:nvSpPr>
        <p:spPr bwMode="auto">
          <a:xfrm>
            <a:off x="2860675" y="1446213"/>
            <a:ext cx="3586163" cy="1547812"/>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1900">
                <a:effectLst>
                  <a:outerShdw blurRad="38100" dist="38100" dir="2700000" algn="tl">
                    <a:srgbClr val="C0C0C0"/>
                  </a:outerShdw>
                </a:effectLst>
                <a:latin typeface="Verdana" pitchFamily="34" charset="0"/>
              </a:rPr>
              <a:t>Volumen de O</a:t>
            </a:r>
            <a:r>
              <a:rPr lang="en-US" sz="1900" baseline="-25000">
                <a:effectLst>
                  <a:outerShdw blurRad="38100" dist="38100" dir="2700000" algn="tl">
                    <a:srgbClr val="C0C0C0"/>
                  </a:outerShdw>
                </a:effectLst>
                <a:latin typeface="Verdana" pitchFamily="34" charset="0"/>
              </a:rPr>
              <a:t>2</a:t>
            </a:r>
          </a:p>
          <a:p>
            <a:pPr marL="342900" indent="-342900" eaLnBrk="0" hangingPunct="0">
              <a:lnSpc>
                <a:spcPct val="70000"/>
              </a:lnSpc>
              <a:spcBef>
                <a:spcPct val="20000"/>
              </a:spcBef>
              <a:defRPr/>
            </a:pPr>
            <a:r>
              <a:rPr lang="en-US" sz="1900">
                <a:effectLst>
                  <a:outerShdw blurRad="38100" dist="38100" dir="2700000" algn="tl">
                    <a:srgbClr val="C0C0C0"/>
                  </a:outerShdw>
                </a:effectLst>
                <a:latin typeface="Verdana" pitchFamily="34" charset="0"/>
              </a:rPr>
              <a:t>que puede ser</a:t>
            </a:r>
          </a:p>
          <a:p>
            <a:pPr marL="342900" indent="-342900" eaLnBrk="0" hangingPunct="0">
              <a:lnSpc>
                <a:spcPct val="70000"/>
              </a:lnSpc>
              <a:spcBef>
                <a:spcPct val="20000"/>
              </a:spcBef>
              <a:defRPr/>
            </a:pPr>
            <a:r>
              <a:rPr lang="en-US" sz="1900">
                <a:effectLst>
                  <a:outerShdw blurRad="38100" dist="38100" dir="2700000" algn="tl">
                    <a:srgbClr val="C0C0C0"/>
                  </a:outerShdw>
                </a:effectLst>
                <a:latin typeface="Verdana" pitchFamily="34" charset="0"/>
              </a:rPr>
              <a:t>Transportado y Utilizado</a:t>
            </a:r>
          </a:p>
          <a:p>
            <a:pPr marL="342900" indent="-342900" eaLnBrk="0" hangingPunct="0">
              <a:lnSpc>
                <a:spcPct val="70000"/>
              </a:lnSpc>
              <a:spcBef>
                <a:spcPct val="20000"/>
              </a:spcBef>
              <a:defRPr/>
            </a:pPr>
            <a:r>
              <a:rPr lang="en-US" sz="1900">
                <a:effectLst>
                  <a:outerShdw blurRad="38100" dist="38100" dir="2700000" algn="tl">
                    <a:srgbClr val="C0C0C0"/>
                  </a:outerShdw>
                </a:effectLst>
                <a:latin typeface="Verdana" pitchFamily="34" charset="0"/>
              </a:rPr>
              <a:t>Durante un</a:t>
            </a:r>
          </a:p>
          <a:p>
            <a:pPr marL="342900" indent="-342900" eaLnBrk="0" hangingPunct="0">
              <a:lnSpc>
                <a:spcPct val="70000"/>
              </a:lnSpc>
              <a:spcBef>
                <a:spcPct val="20000"/>
              </a:spcBef>
              <a:defRPr/>
            </a:pPr>
            <a:r>
              <a:rPr lang="en-US" sz="1900">
                <a:effectLst>
                  <a:outerShdw blurRad="38100" dist="38100" dir="2700000" algn="tl">
                    <a:srgbClr val="C0C0C0"/>
                  </a:outerShdw>
                </a:effectLst>
                <a:latin typeface="Verdana" pitchFamily="34" charset="0"/>
              </a:rPr>
              <a:t>Ejercicio Máximo</a:t>
            </a:r>
          </a:p>
          <a:p>
            <a:pPr marL="342900" indent="-342900" eaLnBrk="0" hangingPunct="0">
              <a:lnSpc>
                <a:spcPct val="70000"/>
              </a:lnSpc>
              <a:spcBef>
                <a:spcPct val="20000"/>
              </a:spcBef>
              <a:defRPr/>
            </a:pPr>
            <a:r>
              <a:rPr lang="en-US" sz="1900">
                <a:effectLst>
                  <a:outerShdw blurRad="38100" dist="38100" dir="2700000" algn="tl">
                    <a:srgbClr val="C0C0C0"/>
                  </a:outerShdw>
                </a:effectLst>
                <a:latin typeface="Verdana" pitchFamily="34" charset="0"/>
              </a:rPr>
              <a:t>al Nivel del Mar</a:t>
            </a:r>
          </a:p>
        </p:txBody>
      </p:sp>
      <p:sp>
        <p:nvSpPr>
          <p:cNvPr id="2075695" name="Line 7"/>
          <p:cNvSpPr>
            <a:spLocks noChangeShapeType="1"/>
          </p:cNvSpPr>
          <p:nvPr/>
        </p:nvSpPr>
        <p:spPr bwMode="auto">
          <a:xfrm>
            <a:off x="4568825" y="122237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75696" name="Line 9"/>
          <p:cNvSpPr>
            <a:spLocks noChangeShapeType="1"/>
          </p:cNvSpPr>
          <p:nvPr/>
        </p:nvSpPr>
        <p:spPr bwMode="auto">
          <a:xfrm>
            <a:off x="4567238" y="300037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grpSp>
        <p:nvGrpSpPr>
          <p:cNvPr id="2075697" name="Group 61"/>
          <p:cNvGrpSpPr>
            <a:grpSpLocks/>
          </p:cNvGrpSpPr>
          <p:nvPr/>
        </p:nvGrpSpPr>
        <p:grpSpPr bwMode="auto">
          <a:xfrm>
            <a:off x="2036763" y="681038"/>
            <a:ext cx="5183187" cy="549275"/>
            <a:chOff x="1283" y="469"/>
            <a:chExt cx="3265" cy="346"/>
          </a:xfrm>
        </p:grpSpPr>
        <p:sp>
          <p:nvSpPr>
            <p:cNvPr id="387075" name="Rectangle 3"/>
            <p:cNvSpPr>
              <a:spLocks noChangeArrowheads="1"/>
            </p:cNvSpPr>
            <p:nvPr/>
          </p:nvSpPr>
          <p:spPr bwMode="auto">
            <a:xfrm>
              <a:off x="1283" y="469"/>
              <a:ext cx="3265" cy="346"/>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1900">
                  <a:effectLst>
                    <a:outerShdw blurRad="38100" dist="38100" dir="2700000" algn="tl">
                      <a:srgbClr val="C0C0C0"/>
                    </a:outerShdw>
                  </a:effectLst>
                  <a:latin typeface="Arial Black" pitchFamily="34" charset="0"/>
                </a:rPr>
                <a:t>CONSUMO DE OXÍGENO MÁXIMO</a:t>
              </a:r>
            </a:p>
            <a:p>
              <a:pPr marL="342900" indent="-342900" eaLnBrk="0" hangingPunct="0">
                <a:lnSpc>
                  <a:spcPct val="70000"/>
                </a:lnSpc>
                <a:spcBef>
                  <a:spcPct val="20000"/>
                </a:spcBef>
                <a:defRPr/>
              </a:pPr>
              <a:r>
                <a:rPr lang="en-US" sz="1900">
                  <a:effectLst>
                    <a:outerShdw blurRad="38100" dist="38100" dir="2700000" algn="tl">
                      <a:srgbClr val="C0C0C0"/>
                    </a:outerShdw>
                  </a:effectLst>
                  <a:latin typeface="Arial Black" pitchFamily="34" charset="0"/>
                </a:rPr>
                <a:t>(VO</a:t>
              </a:r>
              <a:r>
                <a:rPr lang="en-US" sz="1900" baseline="-25000">
                  <a:effectLst>
                    <a:outerShdw blurRad="38100" dist="38100" dir="2700000" algn="tl">
                      <a:srgbClr val="C0C0C0"/>
                    </a:outerShdw>
                  </a:effectLst>
                  <a:latin typeface="Arial Black" pitchFamily="34" charset="0"/>
                </a:rPr>
                <a:t>2</a:t>
              </a:r>
              <a:r>
                <a:rPr lang="en-US" sz="1900">
                  <a:effectLst>
                    <a:outerShdw blurRad="38100" dist="38100" dir="2700000" algn="tl">
                      <a:srgbClr val="C0C0C0"/>
                    </a:outerShdw>
                  </a:effectLst>
                  <a:latin typeface="Arial Black" pitchFamily="34" charset="0"/>
                </a:rPr>
                <a:t>máx)</a:t>
              </a:r>
              <a:endParaRPr lang="en-US" sz="1900" i="1">
                <a:effectLst>
                  <a:outerShdw blurRad="38100" dist="38100" dir="2700000" algn="tl">
                    <a:srgbClr val="C0C0C0"/>
                  </a:outerShdw>
                </a:effectLst>
                <a:latin typeface="Arial Black" pitchFamily="34" charset="0"/>
              </a:endParaRPr>
            </a:p>
          </p:txBody>
        </p:sp>
        <p:sp>
          <p:nvSpPr>
            <p:cNvPr id="387125" name="Rectangle 53"/>
            <p:cNvSpPr>
              <a:spLocks noChangeArrowheads="1"/>
            </p:cNvSpPr>
            <p:nvPr/>
          </p:nvSpPr>
          <p:spPr bwMode="auto">
            <a:xfrm>
              <a:off x="2561" y="533"/>
              <a:ext cx="127" cy="183"/>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1300">
                  <a:effectLst>
                    <a:outerShdw blurRad="38100" dist="38100" dir="2700000" algn="tl">
                      <a:srgbClr val="C0C0C0"/>
                    </a:outerShdw>
                  </a:effectLst>
                  <a:latin typeface="Arial Black" pitchFamily="34" charset="0"/>
                </a:rPr>
                <a:t>.</a:t>
              </a:r>
              <a:endParaRPr lang="en-US" sz="1300" i="1">
                <a:effectLst>
                  <a:outerShdw blurRad="38100" dist="38100" dir="2700000" algn="tl">
                    <a:srgbClr val="C0C0C0"/>
                  </a:outerShdw>
                </a:effectLst>
                <a:latin typeface="Arial Black" pitchFamily="34" charset="0"/>
              </a:endParaRPr>
            </a:p>
          </p:txBody>
        </p:sp>
      </p:grpSp>
      <p:sp>
        <p:nvSpPr>
          <p:cNvPr id="387134" name="Rectangle 62"/>
          <p:cNvSpPr>
            <a:spLocks noChangeArrowheads="1"/>
          </p:cNvSpPr>
          <p:nvPr/>
        </p:nvSpPr>
        <p:spPr bwMode="auto">
          <a:xfrm>
            <a:off x="3113088" y="3267075"/>
            <a:ext cx="2986087" cy="1555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1900">
                <a:solidFill>
                  <a:srgbClr val="000000"/>
                </a:solidFill>
                <a:effectLst>
                  <a:outerShdw blurRad="38100" dist="38100" dir="2700000" algn="tl">
                    <a:srgbClr val="C0C0C0"/>
                  </a:outerShdw>
                </a:effectLst>
                <a:latin typeface="Arial" charset="0"/>
              </a:rPr>
              <a:t>Utilidad/Importancia</a:t>
            </a:r>
            <a:endParaRPr lang="en-US" sz="1900" baseline="-25000">
              <a:solidFill>
                <a:srgbClr val="000000"/>
              </a:solidFill>
              <a:effectLst>
                <a:outerShdw blurRad="38100" dist="38100" dir="2700000" algn="tl">
                  <a:srgbClr val="C0C0C0"/>
                </a:outerShdw>
              </a:effectLst>
              <a:latin typeface="Arial" charset="0"/>
            </a:endParaRPr>
          </a:p>
        </p:txBody>
      </p:sp>
      <p:sp>
        <p:nvSpPr>
          <p:cNvPr id="387135" name="Text Box 63"/>
          <p:cNvSpPr txBox="1">
            <a:spLocks noChangeArrowheads="1"/>
          </p:cNvSpPr>
          <p:nvPr/>
        </p:nvSpPr>
        <p:spPr bwMode="auto">
          <a:xfrm>
            <a:off x="2470150" y="3657600"/>
            <a:ext cx="4559300" cy="787400"/>
          </a:xfrm>
          <a:prstGeom prst="rect">
            <a:avLst/>
          </a:prstGeom>
          <a:noFill/>
          <a:ln w="9525">
            <a:noFill/>
            <a:miter lim="800000"/>
            <a:headEnd/>
            <a:tailEnd/>
          </a:ln>
          <a:effectLst/>
        </p:spPr>
        <p:txBody>
          <a:bodyPr>
            <a:spAutoFit/>
          </a:bodyPr>
          <a:lstStyle/>
          <a:p>
            <a:pPr eaLnBrk="0" hangingPunct="0">
              <a:lnSpc>
                <a:spcPct val="80000"/>
              </a:lnSpc>
              <a:defRPr/>
            </a:pPr>
            <a:r>
              <a:rPr lang="en-US" sz="1900">
                <a:effectLst>
                  <a:outerShdw blurRad="38100" dist="38100" dir="2700000" algn="tl">
                    <a:srgbClr val="C0C0C0"/>
                  </a:outerShdw>
                </a:effectLst>
                <a:latin typeface="Arial" charset="0"/>
              </a:rPr>
              <a:t>El Mejor Indicador/Medición de la</a:t>
            </a:r>
          </a:p>
          <a:p>
            <a:pPr eaLnBrk="0" hangingPunct="0">
              <a:lnSpc>
                <a:spcPct val="80000"/>
              </a:lnSpc>
              <a:defRPr/>
            </a:pPr>
            <a:r>
              <a:rPr lang="en-US" sz="1900">
                <a:effectLst>
                  <a:outerShdw blurRad="38100" dist="38100" dir="2700000" algn="tl">
                    <a:srgbClr val="C0C0C0"/>
                  </a:outerShdw>
                </a:effectLst>
                <a:latin typeface="Arial" charset="0"/>
              </a:rPr>
              <a:t>Tolerancia Cardorrespiratoria Máxima</a:t>
            </a:r>
          </a:p>
          <a:p>
            <a:pPr eaLnBrk="0" hangingPunct="0">
              <a:lnSpc>
                <a:spcPct val="80000"/>
              </a:lnSpc>
              <a:defRPr/>
            </a:pPr>
            <a:r>
              <a:rPr lang="en-US" sz="1900">
                <a:effectLst>
                  <a:outerShdw blurRad="38100" dist="38100" dir="2700000" algn="tl">
                    <a:srgbClr val="C0C0C0"/>
                  </a:outerShdw>
                </a:effectLst>
                <a:latin typeface="Arial" charset="0"/>
              </a:rPr>
              <a:t>(Capacidad Aeróbica)</a:t>
            </a:r>
            <a:endParaRPr lang="en-US" sz="1900" baseline="-25000">
              <a:effectLst>
                <a:outerShdw blurRad="38100" dist="38100" dir="2700000" algn="tl">
                  <a:srgbClr val="C0C0C0"/>
                </a:outerShdw>
              </a:effectLst>
              <a:latin typeface="Arial" charset="0"/>
            </a:endParaRPr>
          </a:p>
        </p:txBody>
      </p:sp>
      <p:sp>
        <p:nvSpPr>
          <p:cNvPr id="2075702" name="Line 64"/>
          <p:cNvSpPr>
            <a:spLocks noChangeShapeType="1"/>
          </p:cNvSpPr>
          <p:nvPr/>
        </p:nvSpPr>
        <p:spPr bwMode="auto">
          <a:xfrm>
            <a:off x="4567238" y="347027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75703" name="Line 65"/>
          <p:cNvSpPr>
            <a:spLocks noChangeShapeType="1"/>
          </p:cNvSpPr>
          <p:nvPr/>
        </p:nvSpPr>
        <p:spPr bwMode="auto">
          <a:xfrm>
            <a:off x="4562475" y="438626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87138" name="Rectangle 66"/>
          <p:cNvSpPr>
            <a:spLocks noChangeArrowheads="1"/>
          </p:cNvSpPr>
          <p:nvPr/>
        </p:nvSpPr>
        <p:spPr bwMode="auto">
          <a:xfrm>
            <a:off x="3052763" y="4575175"/>
            <a:ext cx="3200400" cy="7572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800">
                <a:solidFill>
                  <a:srgbClr val="000000"/>
                </a:solidFill>
                <a:latin typeface="Verdana" pitchFamily="34" charset="0"/>
              </a:rPr>
              <a:t>Impone Demanda</a:t>
            </a:r>
          </a:p>
          <a:p>
            <a:pPr marL="342900" indent="-342900" eaLnBrk="0" hangingPunct="0">
              <a:lnSpc>
                <a:spcPct val="70000"/>
              </a:lnSpc>
              <a:spcBef>
                <a:spcPct val="20000"/>
              </a:spcBef>
              <a:defRPr/>
            </a:pPr>
            <a:r>
              <a:rPr lang="es-PR" sz="1800">
                <a:solidFill>
                  <a:srgbClr val="000000"/>
                </a:solidFill>
                <a:latin typeface="Verdana" pitchFamily="34" charset="0"/>
              </a:rPr>
              <a:t>en las Funciones de los</a:t>
            </a:r>
          </a:p>
          <a:p>
            <a:pPr marL="342900" indent="-342900" eaLnBrk="0" hangingPunct="0">
              <a:lnSpc>
                <a:spcPct val="70000"/>
              </a:lnSpc>
              <a:spcBef>
                <a:spcPct val="20000"/>
              </a:spcBef>
              <a:defRPr/>
            </a:pPr>
            <a:r>
              <a:rPr lang="es-PR" sz="1800">
                <a:solidFill>
                  <a:srgbClr val="000000"/>
                </a:solidFill>
                <a:latin typeface="Verdana" pitchFamily="34" charset="0"/>
              </a:rPr>
              <a:t>Sistemas</a:t>
            </a:r>
            <a:endParaRPr lang="en-US" sz="1800" baseline="-25000">
              <a:solidFill>
                <a:srgbClr val="000000"/>
              </a:solidFill>
              <a:latin typeface="Verdana" pitchFamily="34" charset="0"/>
            </a:endParaRPr>
          </a:p>
        </p:txBody>
      </p:sp>
      <p:sp>
        <p:nvSpPr>
          <p:cNvPr id="2075705" name="Freeform 67"/>
          <p:cNvSpPr>
            <a:spLocks/>
          </p:cNvSpPr>
          <p:nvPr/>
        </p:nvSpPr>
        <p:spPr bwMode="auto">
          <a:xfrm>
            <a:off x="1200150" y="5211763"/>
            <a:ext cx="2830513" cy="2778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87140" name="Text Box 68"/>
          <p:cNvSpPr txBox="1">
            <a:spLocks noChangeArrowheads="1"/>
          </p:cNvSpPr>
          <p:nvPr/>
        </p:nvSpPr>
        <p:spPr bwMode="auto">
          <a:xfrm>
            <a:off x="288925" y="5402263"/>
            <a:ext cx="1552575" cy="360362"/>
          </a:xfrm>
          <a:prstGeom prst="rect">
            <a:avLst/>
          </a:prstGeom>
          <a:noFill/>
          <a:ln w="9525">
            <a:noFill/>
            <a:miter lim="800000"/>
            <a:headEnd/>
            <a:tailEnd/>
          </a:ln>
          <a:effectLst/>
        </p:spPr>
        <p:txBody>
          <a:bodyPr>
            <a:spAutoFit/>
          </a:bodyPr>
          <a:lstStyle/>
          <a:p>
            <a:pPr eaLnBrk="0" hangingPunct="0">
              <a:lnSpc>
                <a:spcPct val="80000"/>
              </a:lnSpc>
              <a:defRPr/>
            </a:pPr>
            <a:r>
              <a:rPr lang="en-US" sz="2200" i="1">
                <a:effectLst>
                  <a:outerShdw blurRad="38100" dist="38100" dir="2700000" algn="tl">
                    <a:srgbClr val="C0C0C0"/>
                  </a:outerShdw>
                </a:effectLst>
                <a:latin typeface="Arial" charset="0"/>
              </a:rPr>
              <a:t>Pulmonar</a:t>
            </a:r>
            <a:endParaRPr lang="en-US" sz="2200" i="1" baseline="-25000">
              <a:effectLst>
                <a:outerShdw blurRad="38100" dist="38100" dir="2700000" algn="tl">
                  <a:srgbClr val="C0C0C0"/>
                </a:outerShdw>
              </a:effectLst>
              <a:latin typeface="Arial" charset="0"/>
            </a:endParaRPr>
          </a:p>
        </p:txBody>
      </p:sp>
      <p:sp>
        <p:nvSpPr>
          <p:cNvPr id="2075707" name="Line 69"/>
          <p:cNvSpPr>
            <a:spLocks noChangeShapeType="1"/>
          </p:cNvSpPr>
          <p:nvPr/>
        </p:nvSpPr>
        <p:spPr bwMode="auto">
          <a:xfrm>
            <a:off x="4562475" y="528796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87142" name="Text Box 70"/>
          <p:cNvSpPr txBox="1">
            <a:spLocks noChangeArrowheads="1"/>
          </p:cNvSpPr>
          <p:nvPr/>
        </p:nvSpPr>
        <p:spPr bwMode="auto">
          <a:xfrm>
            <a:off x="3313113" y="5478463"/>
            <a:ext cx="2678112" cy="360362"/>
          </a:xfrm>
          <a:prstGeom prst="rect">
            <a:avLst/>
          </a:prstGeom>
          <a:noFill/>
          <a:ln w="9525">
            <a:noFill/>
            <a:miter lim="800000"/>
            <a:headEnd/>
            <a:tailEnd/>
          </a:ln>
          <a:effectLst/>
        </p:spPr>
        <p:txBody>
          <a:bodyPr>
            <a:spAutoFit/>
          </a:bodyPr>
          <a:lstStyle/>
          <a:p>
            <a:pPr eaLnBrk="0" hangingPunct="0">
              <a:lnSpc>
                <a:spcPct val="80000"/>
              </a:lnSpc>
              <a:defRPr/>
            </a:pPr>
            <a:r>
              <a:rPr lang="en-US" sz="2200" i="1">
                <a:effectLst>
                  <a:outerShdw blurRad="38100" dist="38100" dir="2700000" algn="tl">
                    <a:srgbClr val="C0C0C0"/>
                  </a:outerShdw>
                </a:effectLst>
                <a:latin typeface="Arial" charset="0"/>
              </a:rPr>
              <a:t>Cardiocirculatorio</a:t>
            </a:r>
            <a:endParaRPr lang="en-US" sz="2200" i="1" baseline="-25000">
              <a:effectLst>
                <a:outerShdw blurRad="38100" dist="38100" dir="2700000" algn="tl">
                  <a:srgbClr val="C0C0C0"/>
                </a:outerShdw>
              </a:effectLst>
              <a:latin typeface="Arial" charset="0"/>
            </a:endParaRPr>
          </a:p>
        </p:txBody>
      </p:sp>
      <p:sp>
        <p:nvSpPr>
          <p:cNvPr id="2075709" name="Freeform 71"/>
          <p:cNvSpPr>
            <a:spLocks/>
          </p:cNvSpPr>
          <p:nvPr/>
        </p:nvSpPr>
        <p:spPr bwMode="auto">
          <a:xfrm flipH="1">
            <a:off x="5303838" y="5211763"/>
            <a:ext cx="2214562" cy="2778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87144" name="Text Box 72"/>
          <p:cNvSpPr txBox="1">
            <a:spLocks noChangeArrowheads="1"/>
          </p:cNvSpPr>
          <p:nvPr/>
        </p:nvSpPr>
        <p:spPr bwMode="auto">
          <a:xfrm>
            <a:off x="6107113" y="5360988"/>
            <a:ext cx="2879725" cy="1433512"/>
          </a:xfrm>
          <a:prstGeom prst="rect">
            <a:avLst/>
          </a:prstGeom>
          <a:noFill/>
          <a:ln w="9525">
            <a:noFill/>
            <a:miter lim="800000"/>
            <a:headEnd/>
            <a:tailEnd/>
          </a:ln>
          <a:effectLst/>
        </p:spPr>
        <p:txBody>
          <a:bodyPr>
            <a:spAutoFit/>
          </a:bodyPr>
          <a:lstStyle/>
          <a:p>
            <a:pPr eaLnBrk="0" hangingPunct="0">
              <a:lnSpc>
                <a:spcPct val="80000"/>
              </a:lnSpc>
              <a:defRPr/>
            </a:pPr>
            <a:r>
              <a:rPr lang="en-US" sz="2200" i="1">
                <a:effectLst>
                  <a:outerShdw blurRad="38100" dist="38100" dir="2700000" algn="tl">
                    <a:srgbClr val="C0C0C0"/>
                  </a:outerShdw>
                </a:effectLst>
                <a:latin typeface="Arial" charset="0"/>
              </a:rPr>
              <a:t>Enzimático</a:t>
            </a:r>
          </a:p>
          <a:p>
            <a:pPr eaLnBrk="0" hangingPunct="0">
              <a:lnSpc>
                <a:spcPct val="80000"/>
              </a:lnSpc>
              <a:defRPr/>
            </a:pPr>
            <a:r>
              <a:rPr lang="en-US" sz="2200" i="1">
                <a:effectLst>
                  <a:outerShdw blurRad="38100" dist="38100" dir="2700000" algn="tl">
                    <a:srgbClr val="C0C0C0"/>
                  </a:outerShdw>
                </a:effectLst>
                <a:latin typeface="Arial" charset="0"/>
              </a:rPr>
              <a:t>Encargado de la</a:t>
            </a:r>
          </a:p>
          <a:p>
            <a:pPr eaLnBrk="0" hangingPunct="0">
              <a:lnSpc>
                <a:spcPct val="80000"/>
              </a:lnSpc>
              <a:defRPr/>
            </a:pPr>
            <a:r>
              <a:rPr lang="en-US" sz="2200" i="1">
                <a:effectLst>
                  <a:outerShdw blurRad="38100" dist="38100" dir="2700000" algn="tl">
                    <a:srgbClr val="C0C0C0"/>
                  </a:outerShdw>
                </a:effectLst>
                <a:latin typeface="Arial" charset="0"/>
              </a:rPr>
              <a:t>Respiración Celular</a:t>
            </a:r>
          </a:p>
          <a:p>
            <a:pPr eaLnBrk="0" hangingPunct="0">
              <a:lnSpc>
                <a:spcPct val="80000"/>
              </a:lnSpc>
              <a:defRPr/>
            </a:pPr>
            <a:r>
              <a:rPr lang="en-US" sz="2200" i="1">
                <a:effectLst>
                  <a:outerShdw blurRad="38100" dist="38100" dir="2700000" algn="tl">
                    <a:srgbClr val="C0C0C0"/>
                  </a:outerShdw>
                </a:effectLst>
                <a:latin typeface="Arial" charset="0"/>
              </a:rPr>
              <a:t>vía Procesos</a:t>
            </a:r>
          </a:p>
          <a:p>
            <a:pPr eaLnBrk="0" hangingPunct="0">
              <a:lnSpc>
                <a:spcPct val="80000"/>
              </a:lnSpc>
              <a:defRPr/>
            </a:pPr>
            <a:r>
              <a:rPr lang="en-US" sz="2200" i="1">
                <a:effectLst>
                  <a:outerShdw blurRad="38100" dist="38100" dir="2700000" algn="tl">
                    <a:srgbClr val="C0C0C0"/>
                  </a:outerShdw>
                </a:effectLst>
                <a:latin typeface="Arial" charset="0"/>
              </a:rPr>
              <a:t>Oxidativos</a:t>
            </a:r>
            <a:endParaRPr lang="en-US" sz="2200" i="1" baseline="-25000">
              <a:effectLst>
                <a:outerShdw blurRad="38100" dist="38100" dir="2700000" algn="tl">
                  <a:srgbClr val="C0C0C0"/>
                </a:outerShdw>
              </a:effectLst>
              <a:latin typeface="Arial" charset="0"/>
            </a:endParaRPr>
          </a:p>
        </p:txBody>
      </p:sp>
      <p:sp>
        <p:nvSpPr>
          <p:cNvPr id="423996" name="Rectangle 60"/>
          <p:cNvSpPr>
            <a:spLocks noChangeArrowheads="1"/>
          </p:cNvSpPr>
          <p:nvPr/>
        </p:nvSpPr>
        <p:spPr bwMode="auto">
          <a:xfrm>
            <a:off x="7194550" y="-52388"/>
            <a:ext cx="201613" cy="290513"/>
          </a:xfrm>
          <a:prstGeom prst="rect">
            <a:avLst/>
          </a:prstGeom>
          <a:noFill/>
          <a:ln w="9525">
            <a:noFill/>
            <a:miter lim="800000"/>
            <a:headEnd/>
            <a:tailEnd/>
          </a:ln>
          <a:effec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70000"/>
              </a:lnSpc>
              <a:spcBef>
                <a:spcPct val="20000"/>
              </a:spcBef>
            </a:pPr>
            <a:r>
              <a:rPr lang="en-US" altLang="es-PR" sz="1800">
                <a:effectLst>
                  <a:outerShdw blurRad="38100" dist="38100" dir="2700000" algn="tl">
                    <a:srgbClr val="C0C0C0"/>
                  </a:outerShdw>
                </a:effectLst>
                <a:latin typeface="Arial Black" pitchFamily="34" charset="0"/>
              </a:rPr>
              <a:t>.</a:t>
            </a:r>
            <a:endParaRPr lang="en-US" altLang="es-PR" sz="1800" i="1">
              <a:effectLst>
                <a:outerShdw blurRad="38100" dist="38100" dir="2700000" algn="tl">
                  <a:srgbClr val="C0C0C0"/>
                </a:outerShdw>
              </a:effectLst>
              <a:latin typeface="Arial Black" pitchFamily="34" charset="0"/>
            </a:endParaRPr>
          </a:p>
        </p:txBody>
      </p:sp>
      <p:sp>
        <p:nvSpPr>
          <p:cNvPr id="423995" name="Rectangle 59"/>
          <p:cNvSpPr>
            <a:spLocks noChangeArrowheads="1"/>
          </p:cNvSpPr>
          <p:nvPr/>
        </p:nvSpPr>
        <p:spPr bwMode="auto">
          <a:xfrm>
            <a:off x="0" y="184150"/>
            <a:ext cx="9144000" cy="433388"/>
          </a:xfrm>
          <a:prstGeom prst="rect">
            <a:avLst/>
          </a:prstGeom>
          <a:noFill/>
          <a:ln w="9525">
            <a:noFill/>
            <a:miter lim="800000"/>
            <a:headEnd/>
            <a:tailEnd/>
          </a:ln>
          <a:effec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70000"/>
              </a:lnSpc>
              <a:spcBef>
                <a:spcPct val="20000"/>
              </a:spcBef>
            </a:pPr>
            <a:r>
              <a:rPr lang="en-US" altLang="es-PR" sz="2900">
                <a:solidFill>
                  <a:srgbClr val="484876"/>
                </a:solidFill>
                <a:effectLst>
                  <a:outerShdw blurRad="38100" dist="38100" dir="2700000" algn="tl">
                    <a:srgbClr val="C0C0C0"/>
                  </a:outerShdw>
                </a:effectLst>
                <a:latin typeface="Arial Black" pitchFamily="34" charset="0"/>
              </a:rPr>
              <a:t>CONSUMO DE OXÍGENO MÁXIMO (VO</a:t>
            </a:r>
            <a:r>
              <a:rPr lang="en-US" altLang="es-PR" sz="2900" baseline="-25000">
                <a:solidFill>
                  <a:srgbClr val="484876"/>
                </a:solidFill>
                <a:effectLst>
                  <a:outerShdw blurRad="38100" dist="38100" dir="2700000" algn="tl">
                    <a:srgbClr val="C0C0C0"/>
                  </a:outerShdw>
                </a:effectLst>
                <a:latin typeface="Arial Black" pitchFamily="34" charset="0"/>
              </a:rPr>
              <a:t>2</a:t>
            </a:r>
            <a:r>
              <a:rPr lang="en-US" altLang="es-PR" sz="2900">
                <a:solidFill>
                  <a:srgbClr val="484876"/>
                </a:solidFill>
                <a:effectLst>
                  <a:outerShdw blurRad="38100" dist="38100" dir="2700000" algn="tl">
                    <a:srgbClr val="C0C0C0"/>
                  </a:outerShdw>
                </a:effectLst>
                <a:latin typeface="Arial Black" pitchFamily="34" charset="0"/>
              </a:rPr>
              <a:t>máx)</a:t>
            </a:r>
            <a:endParaRPr lang="en-US" altLang="es-PR" sz="2900" i="1">
              <a:solidFill>
                <a:srgbClr val="484876"/>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177800" y="6092825"/>
            <a:ext cx="5834063" cy="50482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(pp. 140-141),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36" name="Rectangle 32"/>
          <p:cNvSpPr>
            <a:spLocks noChangeArrowheads="1"/>
          </p:cNvSpPr>
          <p:nvPr/>
        </p:nvSpPr>
        <p:spPr bwMode="auto">
          <a:xfrm>
            <a:off x="2047875" y="692150"/>
            <a:ext cx="4738688" cy="6699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600">
                <a:effectLst>
                  <a:outerShdw blurRad="38100" dist="38100" dir="2700000" algn="tl">
                    <a:srgbClr val="C0C0C0"/>
                  </a:outerShdw>
                </a:effectLst>
                <a:latin typeface="Arial Black" pitchFamily="34" charset="0"/>
              </a:rPr>
              <a:t>CONSUMO ENERGÉTICO</a:t>
            </a:r>
          </a:p>
          <a:p>
            <a:pPr marL="342900" indent="-342900" eaLnBrk="0" hangingPunct="0">
              <a:lnSpc>
                <a:spcPct val="70000"/>
              </a:lnSpc>
              <a:spcBef>
                <a:spcPct val="20000"/>
              </a:spcBef>
              <a:defRPr/>
            </a:pPr>
            <a:r>
              <a:rPr lang="en-US" sz="2600">
                <a:effectLst>
                  <a:outerShdw blurRad="38100" dist="38100" dir="2700000" algn="tl">
                    <a:srgbClr val="C0C0C0"/>
                  </a:outerShdw>
                </a:effectLst>
                <a:latin typeface="Arial Black" pitchFamily="34" charset="0"/>
              </a:rPr>
              <a:t>(USO DE ENERGÍA)</a:t>
            </a:r>
          </a:p>
        </p:txBody>
      </p:sp>
      <p:sp>
        <p:nvSpPr>
          <p:cNvPr id="354337" name="Rectangle 33"/>
          <p:cNvSpPr>
            <a:spLocks noChangeArrowheads="1"/>
          </p:cNvSpPr>
          <p:nvPr/>
        </p:nvSpPr>
        <p:spPr bwMode="auto">
          <a:xfrm>
            <a:off x="3652838" y="1801813"/>
            <a:ext cx="1614487" cy="334962"/>
          </a:xfrm>
          <a:prstGeom prst="rect">
            <a:avLst/>
          </a:prstGeom>
          <a:noFill/>
          <a:ln w="9525">
            <a:noFill/>
            <a:miter lim="800000"/>
            <a:headEnd/>
            <a:tailEnd/>
          </a:ln>
          <a:effectLst/>
        </p:spPr>
        <p:txBody>
          <a:bodyPr/>
          <a:lstStyle/>
          <a:p>
            <a:pPr marL="342900" indent="-342900" eaLnBrk="0" hangingPunct="0">
              <a:lnSpc>
                <a:spcPct val="80000"/>
              </a:lnSpc>
              <a:spcBef>
                <a:spcPct val="20000"/>
              </a:spcBef>
              <a:defRPr/>
            </a:pPr>
            <a:r>
              <a:rPr lang="en-US" sz="2600">
                <a:effectLst>
                  <a:outerShdw blurRad="38100" dist="38100" dir="2700000" algn="tl">
                    <a:srgbClr val="C0C0C0"/>
                  </a:outerShdw>
                </a:effectLst>
                <a:latin typeface="Verdana" pitchFamily="34" charset="0"/>
              </a:rPr>
              <a:t>Reposo</a:t>
            </a:r>
          </a:p>
        </p:txBody>
      </p:sp>
      <p:sp>
        <p:nvSpPr>
          <p:cNvPr id="354338" name="Rectangle 34"/>
          <p:cNvSpPr>
            <a:spLocks noChangeArrowheads="1"/>
          </p:cNvSpPr>
          <p:nvPr/>
        </p:nvSpPr>
        <p:spPr bwMode="auto">
          <a:xfrm>
            <a:off x="179388" y="3444875"/>
            <a:ext cx="4157662"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200">
                <a:solidFill>
                  <a:srgbClr val="000000"/>
                </a:solidFill>
                <a:effectLst>
                  <a:outerShdw blurRad="38100" dist="38100" dir="2700000" algn="tl">
                    <a:srgbClr val="C0C0C0"/>
                  </a:outerShdw>
                </a:effectLst>
                <a:latin typeface="Arial" charset="0"/>
              </a:rPr>
              <a:t>Tasa Metabólica Basal (TMB)</a:t>
            </a:r>
            <a:endParaRPr lang="en-US" sz="2200" i="1">
              <a:effectLst>
                <a:outerShdw blurRad="38100" dist="38100" dir="2700000" algn="tl">
                  <a:srgbClr val="C0C0C0"/>
                </a:outerShdw>
              </a:effectLst>
              <a:latin typeface="Times New Roman" pitchFamily="18" charset="0"/>
            </a:endParaRPr>
          </a:p>
        </p:txBody>
      </p:sp>
      <p:sp>
        <p:nvSpPr>
          <p:cNvPr id="2123781" name="Text Box 35"/>
          <p:cNvSpPr txBox="1">
            <a:spLocks noChangeArrowheads="1"/>
          </p:cNvSpPr>
          <p:nvPr/>
        </p:nvSpPr>
        <p:spPr bwMode="auto">
          <a:xfrm>
            <a:off x="3394075" y="2671763"/>
            <a:ext cx="21875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600">
                <a:latin typeface="Arial" charset="0"/>
              </a:rPr>
              <a:t>Expresiones</a:t>
            </a:r>
          </a:p>
        </p:txBody>
      </p:sp>
      <p:sp>
        <p:nvSpPr>
          <p:cNvPr id="2123782" name="Line 36"/>
          <p:cNvSpPr>
            <a:spLocks noChangeShapeType="1"/>
          </p:cNvSpPr>
          <p:nvPr/>
        </p:nvSpPr>
        <p:spPr bwMode="auto">
          <a:xfrm>
            <a:off x="4381500" y="1330325"/>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54341" name="Rectangle 37"/>
          <p:cNvSpPr>
            <a:spLocks noChangeArrowheads="1"/>
          </p:cNvSpPr>
          <p:nvPr/>
        </p:nvSpPr>
        <p:spPr bwMode="auto">
          <a:xfrm>
            <a:off x="6321425" y="4705350"/>
            <a:ext cx="1171575" cy="39528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200">
                <a:effectLst>
                  <a:outerShdw blurRad="38100" dist="38100" dir="2700000" algn="tl">
                    <a:srgbClr val="C0C0C0"/>
                  </a:outerShdw>
                </a:effectLst>
                <a:latin typeface="Verdana" pitchFamily="34" charset="0"/>
              </a:rPr>
              <a:t>Varía:</a:t>
            </a:r>
          </a:p>
        </p:txBody>
      </p:sp>
      <p:sp>
        <p:nvSpPr>
          <p:cNvPr id="2123784" name="Freeform 38"/>
          <p:cNvSpPr>
            <a:spLocks/>
          </p:cNvSpPr>
          <p:nvPr/>
        </p:nvSpPr>
        <p:spPr bwMode="auto">
          <a:xfrm rot="-5400000" flipH="1" flipV="1">
            <a:off x="2489994" y="2447132"/>
            <a:ext cx="546100" cy="1389062"/>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397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54343" name="Rectangle 39"/>
          <p:cNvSpPr>
            <a:spLocks noChangeArrowheads="1"/>
          </p:cNvSpPr>
          <p:nvPr/>
        </p:nvSpPr>
        <p:spPr bwMode="auto">
          <a:xfrm>
            <a:off x="4767263" y="3419475"/>
            <a:ext cx="4013200" cy="53816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200">
                <a:solidFill>
                  <a:srgbClr val="000000"/>
                </a:solidFill>
                <a:effectLst>
                  <a:outerShdw blurRad="38100" dist="38100" dir="2700000" algn="tl">
                    <a:srgbClr val="C0C0C0"/>
                  </a:outerShdw>
                </a:effectLst>
                <a:latin typeface="Arial" charset="0"/>
              </a:rPr>
              <a:t>Tasa Metabólica en Reposo</a:t>
            </a:r>
          </a:p>
          <a:p>
            <a:pPr marL="342900" indent="-342900" eaLnBrk="0" hangingPunct="0">
              <a:lnSpc>
                <a:spcPct val="60000"/>
              </a:lnSpc>
              <a:spcBef>
                <a:spcPct val="20000"/>
              </a:spcBef>
              <a:defRPr/>
            </a:pPr>
            <a:r>
              <a:rPr lang="es-PR" sz="2200">
                <a:solidFill>
                  <a:srgbClr val="000000"/>
                </a:solidFill>
                <a:effectLst>
                  <a:outerShdw blurRad="38100" dist="38100" dir="2700000" algn="tl">
                    <a:srgbClr val="C0C0C0"/>
                  </a:outerShdw>
                </a:effectLst>
                <a:latin typeface="Arial" charset="0"/>
              </a:rPr>
              <a:t>(TMR)</a:t>
            </a:r>
          </a:p>
        </p:txBody>
      </p:sp>
      <p:sp>
        <p:nvSpPr>
          <p:cNvPr id="2123786" name="Freeform 40"/>
          <p:cNvSpPr>
            <a:spLocks/>
          </p:cNvSpPr>
          <p:nvPr/>
        </p:nvSpPr>
        <p:spPr bwMode="auto">
          <a:xfrm rot="5400000" flipV="1">
            <a:off x="5907088" y="2482850"/>
            <a:ext cx="557212" cy="1328738"/>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397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54356" name="Rectangle 52"/>
          <p:cNvSpPr>
            <a:spLocks noChangeArrowheads="1"/>
          </p:cNvSpPr>
          <p:nvPr/>
        </p:nvSpPr>
        <p:spPr bwMode="auto">
          <a:xfrm>
            <a:off x="4535488" y="3948113"/>
            <a:ext cx="4468812"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i="1">
                <a:solidFill>
                  <a:srgbClr val="000000"/>
                </a:solidFill>
                <a:effectLst>
                  <a:outerShdw blurRad="38100" dist="38100" dir="2700000" algn="tl">
                    <a:srgbClr val="C0C0C0"/>
                  </a:outerShdw>
                </a:effectLst>
                <a:latin typeface="Arial" charset="0"/>
              </a:rPr>
              <a:t>(No Requiere que Duerma 8 horas)</a:t>
            </a:r>
            <a:endParaRPr lang="en-US" i="1">
              <a:effectLst>
                <a:outerShdw blurRad="38100" dist="38100" dir="2700000" algn="tl">
                  <a:srgbClr val="C0C0C0"/>
                </a:outerShdw>
              </a:effectLst>
              <a:latin typeface="Times New Roman" pitchFamily="18" charset="0"/>
            </a:endParaRPr>
          </a:p>
        </p:txBody>
      </p:sp>
      <p:sp>
        <p:nvSpPr>
          <p:cNvPr id="354357" name="Rectangle 53"/>
          <p:cNvSpPr>
            <a:spLocks noChangeArrowheads="1"/>
          </p:cNvSpPr>
          <p:nvPr/>
        </p:nvSpPr>
        <p:spPr bwMode="auto">
          <a:xfrm>
            <a:off x="1533525" y="4210050"/>
            <a:ext cx="1171575" cy="3333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200">
                <a:effectLst>
                  <a:outerShdw blurRad="38100" dist="38100" dir="2700000" algn="tl">
                    <a:srgbClr val="C0C0C0"/>
                  </a:outerShdw>
                </a:effectLst>
                <a:latin typeface="Verdana" pitchFamily="34" charset="0"/>
              </a:rPr>
              <a:t>Varía:</a:t>
            </a:r>
          </a:p>
        </p:txBody>
      </p:sp>
      <p:sp>
        <p:nvSpPr>
          <p:cNvPr id="2123789" name="Line 55"/>
          <p:cNvSpPr>
            <a:spLocks noChangeShapeType="1"/>
          </p:cNvSpPr>
          <p:nvPr/>
        </p:nvSpPr>
        <p:spPr bwMode="auto">
          <a:xfrm>
            <a:off x="2076450" y="4518025"/>
            <a:ext cx="0" cy="465138"/>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54360" name="Rectangle 56"/>
          <p:cNvSpPr>
            <a:spLocks noChangeArrowheads="1"/>
          </p:cNvSpPr>
          <p:nvPr/>
        </p:nvSpPr>
        <p:spPr bwMode="auto">
          <a:xfrm>
            <a:off x="185738" y="4903788"/>
            <a:ext cx="4900612" cy="6413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a:effectLst>
                  <a:outerShdw blurRad="38100" dist="38100" dir="2700000" algn="tl">
                    <a:srgbClr val="C0C0C0"/>
                  </a:outerShdw>
                </a:effectLst>
                <a:latin typeface="Verdana" pitchFamily="34" charset="0"/>
              </a:rPr>
              <a:t>Promedio para</a:t>
            </a:r>
          </a:p>
          <a:p>
            <a:pPr marL="342900" indent="-342900" eaLnBrk="0" hangingPunct="0">
              <a:lnSpc>
                <a:spcPct val="70000"/>
              </a:lnSpc>
              <a:spcBef>
                <a:spcPct val="20000"/>
              </a:spcBef>
              <a:defRPr/>
            </a:pPr>
            <a:r>
              <a:rPr lang="en-US">
                <a:effectLst>
                  <a:outerShdw blurRad="38100" dist="38100" dir="2700000" algn="tl">
                    <a:srgbClr val="C0C0C0"/>
                  </a:outerShdw>
                </a:effectLst>
                <a:latin typeface="Verdana" pitchFamily="34" charset="0"/>
              </a:rPr>
              <a:t>Actividades Cotidianas Normales</a:t>
            </a:r>
          </a:p>
        </p:txBody>
      </p:sp>
      <p:sp>
        <p:nvSpPr>
          <p:cNvPr id="354362" name="Rectangle 58"/>
          <p:cNvSpPr>
            <a:spLocks noChangeArrowheads="1"/>
          </p:cNvSpPr>
          <p:nvPr/>
        </p:nvSpPr>
        <p:spPr bwMode="auto">
          <a:xfrm>
            <a:off x="846138" y="5799138"/>
            <a:ext cx="3003550" cy="2730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900">
                <a:solidFill>
                  <a:srgbClr val="000000"/>
                </a:solidFill>
                <a:latin typeface="Verdana" pitchFamily="34" charset="0"/>
              </a:rPr>
              <a:t>1,800 </a:t>
            </a:r>
            <a:r>
              <a:rPr lang="en-US" sz="1900">
                <a:effectLst>
                  <a:outerShdw blurRad="38100" dist="38100" dir="2700000" algn="tl">
                    <a:srgbClr val="C0C0C0"/>
                  </a:outerShdw>
                </a:effectLst>
                <a:latin typeface="Verdana" pitchFamily="34" charset="0"/>
              </a:rPr>
              <a:t>– 3,000 kcal</a:t>
            </a:r>
          </a:p>
        </p:txBody>
      </p:sp>
      <p:sp>
        <p:nvSpPr>
          <p:cNvPr id="2123792" name="Line 60"/>
          <p:cNvSpPr>
            <a:spLocks noChangeShapeType="1"/>
          </p:cNvSpPr>
          <p:nvPr/>
        </p:nvSpPr>
        <p:spPr bwMode="auto">
          <a:xfrm>
            <a:off x="4394200" y="2206625"/>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3793" name="Line 61"/>
          <p:cNvSpPr>
            <a:spLocks noChangeShapeType="1"/>
          </p:cNvSpPr>
          <p:nvPr/>
        </p:nvSpPr>
        <p:spPr bwMode="auto">
          <a:xfrm>
            <a:off x="2074863" y="3702050"/>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3794" name="Line 62"/>
          <p:cNvSpPr>
            <a:spLocks noChangeShapeType="1"/>
          </p:cNvSpPr>
          <p:nvPr/>
        </p:nvSpPr>
        <p:spPr bwMode="auto">
          <a:xfrm>
            <a:off x="6837363" y="4181475"/>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3795" name="Line 64"/>
          <p:cNvSpPr>
            <a:spLocks noChangeShapeType="1"/>
          </p:cNvSpPr>
          <p:nvPr/>
        </p:nvSpPr>
        <p:spPr bwMode="auto">
          <a:xfrm>
            <a:off x="6840538" y="5000625"/>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54369" name="Rectangle 65"/>
          <p:cNvSpPr>
            <a:spLocks noChangeArrowheads="1"/>
          </p:cNvSpPr>
          <p:nvPr/>
        </p:nvSpPr>
        <p:spPr bwMode="auto">
          <a:xfrm>
            <a:off x="5308600" y="5586413"/>
            <a:ext cx="3349625" cy="2730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900">
                <a:solidFill>
                  <a:srgbClr val="000000"/>
                </a:solidFill>
                <a:latin typeface="Verdana" pitchFamily="34" charset="0"/>
              </a:rPr>
              <a:t>1,200 </a:t>
            </a:r>
            <a:r>
              <a:rPr lang="en-US" sz="1900">
                <a:effectLst>
                  <a:outerShdw blurRad="38100" dist="38100" dir="2700000" algn="tl">
                    <a:srgbClr val="C0C0C0"/>
                  </a:outerShdw>
                </a:effectLst>
                <a:latin typeface="Verdana" pitchFamily="34" charset="0"/>
              </a:rPr>
              <a:t>– 2,400 kcal/día</a:t>
            </a:r>
          </a:p>
        </p:txBody>
      </p:sp>
      <p:sp>
        <p:nvSpPr>
          <p:cNvPr id="2123797" name="Line 66"/>
          <p:cNvSpPr>
            <a:spLocks noChangeShapeType="1"/>
          </p:cNvSpPr>
          <p:nvPr/>
        </p:nvSpPr>
        <p:spPr bwMode="auto">
          <a:xfrm>
            <a:off x="2081213" y="5408613"/>
            <a:ext cx="0" cy="465137"/>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6914" name="Rectangle 2"/>
          <p:cNvSpPr>
            <a:spLocks noChangeArrowheads="1"/>
          </p:cNvSpPr>
          <p:nvPr/>
        </p:nvSpPr>
        <p:spPr bwMode="auto">
          <a:xfrm>
            <a:off x="0" y="0"/>
            <a:ext cx="9144000" cy="6858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ltLang="es-PR">
              <a:solidFill>
                <a:srgbClr val="484876"/>
              </a:solidFill>
            </a:endParaRPr>
          </a:p>
        </p:txBody>
      </p:sp>
      <p:sp>
        <p:nvSpPr>
          <p:cNvPr id="423996" name="Rectangle 60"/>
          <p:cNvSpPr>
            <a:spLocks noChangeArrowheads="1"/>
          </p:cNvSpPr>
          <p:nvPr/>
        </p:nvSpPr>
        <p:spPr bwMode="auto">
          <a:xfrm>
            <a:off x="7194550" y="-52388"/>
            <a:ext cx="201613" cy="290513"/>
          </a:xfrm>
          <a:prstGeom prst="rect">
            <a:avLst/>
          </a:prstGeom>
          <a:noFill/>
          <a:ln w="9525">
            <a:noFill/>
            <a:miter lim="800000"/>
            <a:headEnd/>
            <a:tailEnd/>
          </a:ln>
          <a:effec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70000"/>
              </a:lnSpc>
              <a:spcBef>
                <a:spcPct val="20000"/>
              </a:spcBef>
            </a:pPr>
            <a:r>
              <a:rPr lang="en-US" altLang="es-PR" sz="1800">
                <a:effectLst>
                  <a:outerShdw blurRad="38100" dist="38100" dir="2700000" algn="tl">
                    <a:srgbClr val="C0C0C0"/>
                  </a:outerShdw>
                </a:effectLst>
                <a:latin typeface="Arial Black" pitchFamily="34" charset="0"/>
              </a:rPr>
              <a:t>.</a:t>
            </a:r>
            <a:endParaRPr lang="en-US" altLang="es-PR" sz="1800" i="1">
              <a:effectLst>
                <a:outerShdw blurRad="38100" dist="38100" dir="2700000" algn="tl">
                  <a:srgbClr val="C0C0C0"/>
                </a:outerShdw>
              </a:effectLst>
              <a:latin typeface="Arial Black" pitchFamily="34" charset="0"/>
            </a:endParaRPr>
          </a:p>
        </p:txBody>
      </p:sp>
      <p:sp>
        <p:nvSpPr>
          <p:cNvPr id="391174" name="Rectangle 6"/>
          <p:cNvSpPr>
            <a:spLocks noChangeArrowheads="1"/>
          </p:cNvSpPr>
          <p:nvPr/>
        </p:nvSpPr>
        <p:spPr bwMode="auto">
          <a:xfrm>
            <a:off x="2076450" y="2082800"/>
            <a:ext cx="4964113" cy="69373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600">
                <a:effectLst>
                  <a:outerShdw blurRad="38100" dist="38100" dir="2700000" algn="tl">
                    <a:srgbClr val="C0C0C0"/>
                  </a:outerShdw>
                </a:effectLst>
                <a:latin typeface="Verdana" pitchFamily="34" charset="0"/>
              </a:rPr>
              <a:t>FORMAS DE EXPRESARSE</a:t>
            </a:r>
          </a:p>
          <a:p>
            <a:pPr marL="342900" indent="-342900" eaLnBrk="0" hangingPunct="0">
              <a:lnSpc>
                <a:spcPct val="70000"/>
              </a:lnSpc>
              <a:spcBef>
                <a:spcPct val="20000"/>
              </a:spcBef>
              <a:defRPr/>
            </a:pPr>
            <a:r>
              <a:rPr lang="en-US" sz="2600">
                <a:effectLst>
                  <a:outerShdw blurRad="38100" dist="38100" dir="2700000" algn="tl">
                    <a:srgbClr val="C0C0C0"/>
                  </a:outerShdw>
                </a:effectLst>
                <a:latin typeface="Verdana" pitchFamily="34" charset="0"/>
              </a:rPr>
              <a:t>(VALORES)</a:t>
            </a:r>
          </a:p>
        </p:txBody>
      </p:sp>
      <p:sp>
        <p:nvSpPr>
          <p:cNvPr id="391175" name="Rectangle 7"/>
          <p:cNvSpPr>
            <a:spLocks noChangeArrowheads="1"/>
          </p:cNvSpPr>
          <p:nvPr/>
        </p:nvSpPr>
        <p:spPr bwMode="auto">
          <a:xfrm>
            <a:off x="357188" y="3787775"/>
            <a:ext cx="3663950" cy="6635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En relación a la</a:t>
            </a:r>
          </a:p>
          <a:p>
            <a:pPr marL="342900" indent="-342900"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Masa Corporal (MC):</a:t>
            </a:r>
          </a:p>
        </p:txBody>
      </p:sp>
      <p:sp>
        <p:nvSpPr>
          <p:cNvPr id="2086918" name="Text Box 8"/>
          <p:cNvSpPr txBox="1">
            <a:spLocks noChangeArrowheads="1"/>
          </p:cNvSpPr>
          <p:nvPr/>
        </p:nvSpPr>
        <p:spPr bwMode="auto">
          <a:xfrm>
            <a:off x="1231900" y="3009900"/>
            <a:ext cx="19113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2600">
                <a:latin typeface="Arial" charset="0"/>
              </a:rPr>
              <a:t>RELATIVO</a:t>
            </a:r>
            <a:endParaRPr lang="en-US" altLang="es-PR" sz="2400" i="1">
              <a:latin typeface="Arial" charset="0"/>
            </a:endParaRPr>
          </a:p>
        </p:txBody>
      </p:sp>
      <p:sp>
        <p:nvSpPr>
          <p:cNvPr id="2086919" name="Line 9"/>
          <p:cNvSpPr>
            <a:spLocks noChangeShapeType="1"/>
          </p:cNvSpPr>
          <p:nvPr/>
        </p:nvSpPr>
        <p:spPr bwMode="auto">
          <a:xfrm>
            <a:off x="4438650" y="1733550"/>
            <a:ext cx="0" cy="414338"/>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6920" name="Freeform 10"/>
          <p:cNvSpPr>
            <a:spLocks/>
          </p:cNvSpPr>
          <p:nvPr/>
        </p:nvSpPr>
        <p:spPr bwMode="auto">
          <a:xfrm rot="-5400000" flipH="1" flipV="1">
            <a:off x="2597150" y="2214563"/>
            <a:ext cx="460375" cy="1289050"/>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016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86921" name="Line 13"/>
          <p:cNvSpPr>
            <a:spLocks noChangeShapeType="1"/>
          </p:cNvSpPr>
          <p:nvPr/>
        </p:nvSpPr>
        <p:spPr bwMode="auto">
          <a:xfrm>
            <a:off x="2219325" y="3382963"/>
            <a:ext cx="0" cy="414337"/>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91190" name="Rectangle 22"/>
          <p:cNvSpPr>
            <a:spLocks noChangeArrowheads="1"/>
          </p:cNvSpPr>
          <p:nvPr/>
        </p:nvSpPr>
        <p:spPr bwMode="auto">
          <a:xfrm>
            <a:off x="5503863" y="3787775"/>
            <a:ext cx="3541712" cy="9604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NO Considera la</a:t>
            </a:r>
          </a:p>
          <a:p>
            <a:pPr marL="342900" indent="-342900"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Masa Corporal (MC):</a:t>
            </a:r>
            <a:endParaRPr lang="en-US" sz="2600">
              <a:solidFill>
                <a:srgbClr val="000000"/>
              </a:solidFill>
              <a:effectLst>
                <a:outerShdw blurRad="38100" dist="38100" dir="2700000" algn="tl">
                  <a:srgbClr val="C0C0C0"/>
                </a:outerShdw>
              </a:effectLst>
              <a:latin typeface="Arial" charset="0"/>
            </a:endParaRPr>
          </a:p>
        </p:txBody>
      </p:sp>
      <p:sp>
        <p:nvSpPr>
          <p:cNvPr id="2086923" name="Text Box 23"/>
          <p:cNvSpPr txBox="1">
            <a:spLocks noChangeArrowheads="1"/>
          </p:cNvSpPr>
          <p:nvPr/>
        </p:nvSpPr>
        <p:spPr bwMode="auto">
          <a:xfrm>
            <a:off x="6122988" y="3009900"/>
            <a:ext cx="2097087"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2600">
                <a:latin typeface="Arial" charset="0"/>
              </a:rPr>
              <a:t>ABSOLUTO</a:t>
            </a:r>
            <a:endParaRPr lang="en-US" altLang="es-PR" sz="2400" i="1">
              <a:latin typeface="Arial" charset="0"/>
            </a:endParaRPr>
          </a:p>
        </p:txBody>
      </p:sp>
      <p:sp>
        <p:nvSpPr>
          <p:cNvPr id="2086924" name="Freeform 24"/>
          <p:cNvSpPr>
            <a:spLocks/>
          </p:cNvSpPr>
          <p:nvPr/>
        </p:nvSpPr>
        <p:spPr bwMode="auto">
          <a:xfrm rot="5400000" flipV="1">
            <a:off x="6153944" y="2085181"/>
            <a:ext cx="484188" cy="1501775"/>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016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86925" name="Line 27"/>
          <p:cNvSpPr>
            <a:spLocks noChangeShapeType="1"/>
          </p:cNvSpPr>
          <p:nvPr/>
        </p:nvSpPr>
        <p:spPr bwMode="auto">
          <a:xfrm>
            <a:off x="7146925" y="3382963"/>
            <a:ext cx="0" cy="414337"/>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grpSp>
        <p:nvGrpSpPr>
          <p:cNvPr id="2086926" name="Group 40"/>
          <p:cNvGrpSpPr>
            <a:grpSpLocks/>
          </p:cNvGrpSpPr>
          <p:nvPr/>
        </p:nvGrpSpPr>
        <p:grpSpPr bwMode="auto">
          <a:xfrm>
            <a:off x="1042988" y="998538"/>
            <a:ext cx="7245350" cy="693737"/>
            <a:chOff x="645" y="748"/>
            <a:chExt cx="4564" cy="437"/>
          </a:xfrm>
        </p:grpSpPr>
        <p:grpSp>
          <p:nvGrpSpPr>
            <p:cNvPr id="2086927" name="Group 39"/>
            <p:cNvGrpSpPr>
              <a:grpSpLocks/>
            </p:cNvGrpSpPr>
            <p:nvPr/>
          </p:nvGrpSpPr>
          <p:grpSpPr bwMode="auto">
            <a:xfrm>
              <a:off x="2257" y="872"/>
              <a:ext cx="1497" cy="313"/>
              <a:chOff x="2257" y="920"/>
              <a:chExt cx="1497" cy="313"/>
            </a:xfrm>
          </p:grpSpPr>
          <p:sp>
            <p:nvSpPr>
              <p:cNvPr id="391186" name="Rectangle 18"/>
              <p:cNvSpPr>
                <a:spLocks noChangeArrowheads="1"/>
              </p:cNvSpPr>
              <p:nvPr/>
            </p:nvSpPr>
            <p:spPr bwMode="auto">
              <a:xfrm>
                <a:off x="2257" y="1036"/>
                <a:ext cx="1497" cy="19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3000">
                    <a:effectLst>
                      <a:outerShdw blurRad="38100" dist="38100" dir="2700000" algn="tl">
                        <a:srgbClr val="C0C0C0"/>
                      </a:outerShdw>
                    </a:effectLst>
                    <a:latin typeface="Arial Black" pitchFamily="34" charset="0"/>
                  </a:rPr>
                  <a:t>(VO</a:t>
                </a:r>
                <a:r>
                  <a:rPr lang="en-US" sz="3000" baseline="-25000">
                    <a:effectLst>
                      <a:outerShdw blurRad="38100" dist="38100" dir="2700000" algn="tl">
                        <a:srgbClr val="C0C0C0"/>
                      </a:outerShdw>
                    </a:effectLst>
                    <a:latin typeface="Arial Black" pitchFamily="34" charset="0"/>
                  </a:rPr>
                  <a:t>2</a:t>
                </a:r>
                <a:r>
                  <a:rPr lang="en-US" sz="3000">
                    <a:effectLst>
                      <a:outerShdw blurRad="38100" dist="38100" dir="2700000" algn="tl">
                        <a:srgbClr val="C0C0C0"/>
                      </a:outerShdw>
                    </a:effectLst>
                    <a:latin typeface="Arial Black" pitchFamily="34" charset="0"/>
                  </a:rPr>
                  <a:t>máx)</a:t>
                </a:r>
              </a:p>
            </p:txBody>
          </p:sp>
          <p:sp>
            <p:nvSpPr>
              <p:cNvPr id="391187" name="Rectangle 19"/>
              <p:cNvSpPr>
                <a:spLocks noChangeArrowheads="1"/>
              </p:cNvSpPr>
              <p:nvPr/>
            </p:nvSpPr>
            <p:spPr bwMode="auto">
              <a:xfrm>
                <a:off x="2491" y="920"/>
                <a:ext cx="135" cy="8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1400">
                    <a:effectLst>
                      <a:outerShdw blurRad="38100" dist="38100" dir="2700000" algn="tl">
                        <a:srgbClr val="C0C0C0"/>
                      </a:outerShdw>
                    </a:effectLst>
                    <a:latin typeface="Arial Black" pitchFamily="34" charset="0"/>
                  </a:rPr>
                  <a:t>.</a:t>
                </a:r>
              </a:p>
            </p:txBody>
          </p:sp>
        </p:grpSp>
        <p:sp>
          <p:nvSpPr>
            <p:cNvPr id="391203" name="Rectangle 35"/>
            <p:cNvSpPr>
              <a:spLocks noChangeArrowheads="1"/>
            </p:cNvSpPr>
            <p:nvPr/>
          </p:nvSpPr>
          <p:spPr bwMode="auto">
            <a:xfrm>
              <a:off x="645" y="748"/>
              <a:ext cx="4564" cy="19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3000">
                  <a:effectLst>
                    <a:outerShdw blurRad="38100" dist="38100" dir="2700000" algn="tl">
                      <a:srgbClr val="C0C0C0"/>
                    </a:outerShdw>
                  </a:effectLst>
                  <a:latin typeface="Arial Black" pitchFamily="34" charset="0"/>
                </a:rPr>
                <a:t>CONSUMO DE OXÍGENO MÁXIMO</a:t>
              </a:r>
            </a:p>
          </p:txBody>
        </p:sp>
      </p:grpSp>
      <p:sp>
        <p:nvSpPr>
          <p:cNvPr id="391205" name="Rectangle 37"/>
          <p:cNvSpPr>
            <a:spLocks noChangeArrowheads="1"/>
          </p:cNvSpPr>
          <p:nvPr/>
        </p:nvSpPr>
        <p:spPr bwMode="auto">
          <a:xfrm>
            <a:off x="196850" y="4732338"/>
            <a:ext cx="4829175" cy="16446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400">
                <a:effectLst>
                  <a:outerShdw blurRad="38100" dist="38100" dir="2700000" algn="tl">
                    <a:srgbClr val="C0C0C0"/>
                  </a:outerShdw>
                </a:effectLst>
                <a:latin typeface="Verdana" pitchFamily="34" charset="0"/>
              </a:rPr>
              <a:t>Militiltros de</a:t>
            </a:r>
          </a:p>
          <a:p>
            <a:pPr marL="342900" indent="-342900" eaLnBrk="0" hangingPunct="0">
              <a:lnSpc>
                <a:spcPct val="70000"/>
              </a:lnSpc>
              <a:spcBef>
                <a:spcPct val="20000"/>
              </a:spcBef>
              <a:defRPr/>
            </a:pPr>
            <a:r>
              <a:rPr lang="en-US" sz="2400">
                <a:effectLst>
                  <a:outerShdw blurRad="38100" dist="38100" dir="2700000" algn="tl">
                    <a:srgbClr val="C0C0C0"/>
                  </a:outerShdw>
                </a:effectLst>
                <a:latin typeface="Verdana" pitchFamily="34" charset="0"/>
              </a:rPr>
              <a:t>Oxígeno Consumido</a:t>
            </a:r>
          </a:p>
          <a:p>
            <a:pPr marL="342900" indent="-342900" eaLnBrk="0" hangingPunct="0">
              <a:lnSpc>
                <a:spcPct val="70000"/>
              </a:lnSpc>
              <a:spcBef>
                <a:spcPct val="20000"/>
              </a:spcBef>
              <a:defRPr/>
            </a:pPr>
            <a:r>
              <a:rPr lang="en-US" sz="2400">
                <a:effectLst>
                  <a:outerShdw blurRad="38100" dist="38100" dir="2700000" algn="tl">
                    <a:srgbClr val="C0C0C0"/>
                  </a:outerShdw>
                </a:effectLst>
                <a:latin typeface="Verdana" pitchFamily="34" charset="0"/>
              </a:rPr>
              <a:t> por Kilogramos de la</a:t>
            </a:r>
          </a:p>
          <a:p>
            <a:pPr marL="342900" indent="-342900" eaLnBrk="0" hangingPunct="0">
              <a:lnSpc>
                <a:spcPct val="70000"/>
              </a:lnSpc>
              <a:spcBef>
                <a:spcPct val="20000"/>
              </a:spcBef>
              <a:defRPr/>
            </a:pPr>
            <a:r>
              <a:rPr lang="en-US" sz="2400">
                <a:effectLst>
                  <a:outerShdw blurRad="38100" dist="38100" dir="2700000" algn="tl">
                    <a:srgbClr val="C0C0C0"/>
                  </a:outerShdw>
                </a:effectLst>
                <a:latin typeface="Verdana" pitchFamily="34" charset="0"/>
              </a:rPr>
              <a:t>Masa Corporal por Minuto</a:t>
            </a:r>
          </a:p>
          <a:p>
            <a:pPr marL="342900" indent="-342900" eaLnBrk="0" hangingPunct="0">
              <a:lnSpc>
                <a:spcPct val="70000"/>
              </a:lnSpc>
              <a:spcBef>
                <a:spcPct val="20000"/>
              </a:spcBef>
              <a:defRPr/>
            </a:pPr>
            <a:r>
              <a:rPr lang="en-US" sz="2400">
                <a:effectLst>
                  <a:outerShdw blurRad="38100" dist="38100" dir="2700000" algn="tl">
                    <a:srgbClr val="C0C0C0"/>
                  </a:outerShdw>
                </a:effectLst>
                <a:latin typeface="Verdana" pitchFamily="34" charset="0"/>
              </a:rPr>
              <a:t>(mL ∙ kg</a:t>
            </a:r>
            <a:r>
              <a:rPr lang="en-US" sz="2400" baseline="30000">
                <a:effectLst>
                  <a:outerShdw blurRad="38100" dist="38100" dir="2700000" algn="tl">
                    <a:srgbClr val="C0C0C0"/>
                  </a:outerShdw>
                </a:effectLst>
                <a:latin typeface="Verdana" pitchFamily="34" charset="0"/>
              </a:rPr>
              <a:t>-1</a:t>
            </a:r>
            <a:r>
              <a:rPr lang="en-US" sz="2400">
                <a:effectLst>
                  <a:outerShdw blurRad="38100" dist="38100" dir="2700000" algn="tl">
                    <a:srgbClr val="C0C0C0"/>
                  </a:outerShdw>
                </a:effectLst>
                <a:latin typeface="Verdana" pitchFamily="34" charset="0"/>
              </a:rPr>
              <a:t> ∙ min</a:t>
            </a:r>
            <a:r>
              <a:rPr lang="en-US" baseline="30000">
                <a:effectLst>
                  <a:outerShdw blurRad="38100" dist="38100" dir="2700000" algn="tl">
                    <a:srgbClr val="C0C0C0"/>
                  </a:outerShdw>
                </a:effectLst>
                <a:latin typeface="Verdana" pitchFamily="34" charset="0"/>
              </a:rPr>
              <a:t>-1</a:t>
            </a:r>
            <a:r>
              <a:rPr lang="en-US" sz="2400">
                <a:effectLst>
                  <a:outerShdw blurRad="38100" dist="38100" dir="2700000" algn="tl">
                    <a:srgbClr val="C0C0C0"/>
                  </a:outerShdw>
                </a:effectLst>
                <a:latin typeface="Verdana" pitchFamily="34" charset="0"/>
              </a:rPr>
              <a:t>)</a:t>
            </a:r>
          </a:p>
        </p:txBody>
      </p:sp>
      <p:sp>
        <p:nvSpPr>
          <p:cNvPr id="2086932" name="Line 38"/>
          <p:cNvSpPr>
            <a:spLocks noChangeShapeType="1"/>
          </p:cNvSpPr>
          <p:nvPr/>
        </p:nvSpPr>
        <p:spPr bwMode="auto">
          <a:xfrm>
            <a:off x="2224088" y="4387850"/>
            <a:ext cx="0" cy="414338"/>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91209" name="Rectangle 41"/>
          <p:cNvSpPr>
            <a:spLocks noChangeArrowheads="1"/>
          </p:cNvSpPr>
          <p:nvPr/>
        </p:nvSpPr>
        <p:spPr bwMode="auto">
          <a:xfrm>
            <a:off x="5370513" y="4732338"/>
            <a:ext cx="3654425" cy="12985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400">
                <a:effectLst>
                  <a:outerShdw blurRad="38100" dist="38100" dir="2700000" algn="tl">
                    <a:srgbClr val="C0C0C0"/>
                  </a:outerShdw>
                </a:effectLst>
                <a:latin typeface="Verdana" pitchFamily="34" charset="0"/>
              </a:rPr>
              <a:t>Litros de</a:t>
            </a:r>
          </a:p>
          <a:p>
            <a:pPr marL="342900" indent="-342900" eaLnBrk="0" hangingPunct="0">
              <a:lnSpc>
                <a:spcPct val="70000"/>
              </a:lnSpc>
              <a:spcBef>
                <a:spcPct val="20000"/>
              </a:spcBef>
              <a:defRPr/>
            </a:pPr>
            <a:r>
              <a:rPr lang="en-US" sz="2400">
                <a:effectLst>
                  <a:outerShdw blurRad="38100" dist="38100" dir="2700000" algn="tl">
                    <a:srgbClr val="C0C0C0"/>
                  </a:outerShdw>
                </a:effectLst>
                <a:latin typeface="Verdana" pitchFamily="34" charset="0"/>
              </a:rPr>
              <a:t>Oxígeno Consumido</a:t>
            </a:r>
          </a:p>
          <a:p>
            <a:pPr marL="342900" indent="-342900" eaLnBrk="0" hangingPunct="0">
              <a:lnSpc>
                <a:spcPct val="70000"/>
              </a:lnSpc>
              <a:spcBef>
                <a:spcPct val="20000"/>
              </a:spcBef>
              <a:defRPr/>
            </a:pPr>
            <a:r>
              <a:rPr lang="en-US" sz="2400">
                <a:effectLst>
                  <a:outerShdw blurRad="38100" dist="38100" dir="2700000" algn="tl">
                    <a:srgbClr val="C0C0C0"/>
                  </a:outerShdw>
                </a:effectLst>
                <a:latin typeface="Verdana" pitchFamily="34" charset="0"/>
              </a:rPr>
              <a:t> por Minuto</a:t>
            </a:r>
          </a:p>
          <a:p>
            <a:pPr marL="342900" indent="-342900" eaLnBrk="0" hangingPunct="0">
              <a:lnSpc>
                <a:spcPct val="70000"/>
              </a:lnSpc>
              <a:spcBef>
                <a:spcPct val="20000"/>
              </a:spcBef>
              <a:defRPr/>
            </a:pPr>
            <a:r>
              <a:rPr lang="en-US" sz="2400">
                <a:effectLst>
                  <a:outerShdw blurRad="38100" dist="38100" dir="2700000" algn="tl">
                    <a:srgbClr val="C0C0C0"/>
                  </a:outerShdw>
                </a:effectLst>
                <a:latin typeface="Verdana" pitchFamily="34" charset="0"/>
              </a:rPr>
              <a:t>(L ∙ min</a:t>
            </a:r>
            <a:r>
              <a:rPr lang="en-US" sz="2400" baseline="30000">
                <a:effectLst>
                  <a:outerShdw blurRad="38100" dist="38100" dir="2700000" algn="tl">
                    <a:srgbClr val="C0C0C0"/>
                  </a:outerShdw>
                </a:effectLst>
                <a:latin typeface="Verdana" pitchFamily="34" charset="0"/>
              </a:rPr>
              <a:t>-1</a:t>
            </a:r>
            <a:r>
              <a:rPr lang="en-US" sz="2400">
                <a:effectLst>
                  <a:outerShdw blurRad="38100" dist="38100" dir="2700000" algn="tl">
                    <a:srgbClr val="C0C0C0"/>
                  </a:outerShdw>
                </a:effectLst>
                <a:latin typeface="Verdana" pitchFamily="34" charset="0"/>
              </a:rPr>
              <a:t>)</a:t>
            </a:r>
          </a:p>
        </p:txBody>
      </p:sp>
      <p:sp>
        <p:nvSpPr>
          <p:cNvPr id="2086934" name="Line 42"/>
          <p:cNvSpPr>
            <a:spLocks noChangeShapeType="1"/>
          </p:cNvSpPr>
          <p:nvPr/>
        </p:nvSpPr>
        <p:spPr bwMode="auto">
          <a:xfrm>
            <a:off x="7126288" y="4387850"/>
            <a:ext cx="0" cy="414338"/>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 name="Rectangle 60"/>
          <p:cNvSpPr>
            <a:spLocks noChangeArrowheads="1"/>
          </p:cNvSpPr>
          <p:nvPr/>
        </p:nvSpPr>
        <p:spPr bwMode="auto">
          <a:xfrm>
            <a:off x="7194550" y="44450"/>
            <a:ext cx="201613" cy="290513"/>
          </a:xfrm>
          <a:prstGeom prst="rect">
            <a:avLst/>
          </a:prstGeom>
          <a:noFill/>
          <a:ln w="9525">
            <a:noFill/>
            <a:miter lim="800000"/>
            <a:headEnd/>
            <a:tailEnd/>
          </a:ln>
          <a:effec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70000"/>
              </a:lnSpc>
              <a:spcBef>
                <a:spcPct val="20000"/>
              </a:spcBef>
            </a:pPr>
            <a:r>
              <a:rPr lang="en-US" altLang="es-PR" sz="1800">
                <a:effectLst>
                  <a:outerShdw blurRad="38100" dist="38100" dir="2700000" algn="tl">
                    <a:srgbClr val="C0C0C0"/>
                  </a:outerShdw>
                </a:effectLst>
                <a:latin typeface="Arial Black" pitchFamily="34" charset="0"/>
              </a:rPr>
              <a:t>.</a:t>
            </a:r>
            <a:endParaRPr lang="en-US" altLang="es-PR" sz="1800" i="1">
              <a:effectLst>
                <a:outerShdw blurRad="38100" dist="38100" dir="2700000" algn="tl">
                  <a:srgbClr val="C0C0C0"/>
                </a:outerShdw>
              </a:effectLst>
              <a:latin typeface="Arial Black" pitchFamily="34" charset="0"/>
            </a:endParaRPr>
          </a:p>
        </p:txBody>
      </p:sp>
      <p:sp>
        <p:nvSpPr>
          <p:cNvPr id="423995" name="Rectangle 59"/>
          <p:cNvSpPr>
            <a:spLocks noChangeArrowheads="1"/>
          </p:cNvSpPr>
          <p:nvPr/>
        </p:nvSpPr>
        <p:spPr bwMode="auto">
          <a:xfrm>
            <a:off x="0" y="280988"/>
            <a:ext cx="9144000" cy="433387"/>
          </a:xfrm>
          <a:prstGeom prst="rect">
            <a:avLst/>
          </a:prstGeom>
          <a:noFill/>
          <a:ln w="9525">
            <a:noFill/>
            <a:miter lim="800000"/>
            <a:headEnd/>
            <a:tailEnd/>
          </a:ln>
          <a:effec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70000"/>
              </a:lnSpc>
              <a:spcBef>
                <a:spcPct val="20000"/>
              </a:spcBef>
            </a:pPr>
            <a:r>
              <a:rPr lang="en-US" altLang="es-PR" sz="2900">
                <a:solidFill>
                  <a:srgbClr val="484876"/>
                </a:solidFill>
                <a:effectLst>
                  <a:outerShdw blurRad="38100" dist="38100" dir="2700000" algn="tl">
                    <a:srgbClr val="C0C0C0"/>
                  </a:outerShdw>
                </a:effectLst>
                <a:latin typeface="Arial Black" pitchFamily="34" charset="0"/>
              </a:rPr>
              <a:t>CONSUMO DE OXÍGENO MÁXIMO (VO</a:t>
            </a:r>
            <a:r>
              <a:rPr lang="en-US" altLang="es-PR" sz="2900" baseline="-25000">
                <a:solidFill>
                  <a:srgbClr val="484876"/>
                </a:solidFill>
                <a:effectLst>
                  <a:outerShdw blurRad="38100" dist="38100" dir="2700000" algn="tl">
                    <a:srgbClr val="C0C0C0"/>
                  </a:outerShdw>
                </a:effectLst>
                <a:latin typeface="Arial Black" pitchFamily="34" charset="0"/>
              </a:rPr>
              <a:t>2</a:t>
            </a:r>
            <a:r>
              <a:rPr lang="en-US" altLang="es-PR" sz="2900">
                <a:solidFill>
                  <a:srgbClr val="484876"/>
                </a:solidFill>
                <a:effectLst>
                  <a:outerShdw blurRad="38100" dist="38100" dir="2700000" algn="tl">
                    <a:srgbClr val="C0C0C0"/>
                  </a:outerShdw>
                </a:effectLst>
                <a:latin typeface="Arial Black" pitchFamily="34" charset="0"/>
              </a:rPr>
              <a:t>máx)</a:t>
            </a:r>
            <a:endParaRPr lang="en-US" altLang="es-PR" sz="2900" i="1">
              <a:solidFill>
                <a:srgbClr val="484876"/>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4859338" y="6021388"/>
            <a:ext cx="4284662" cy="7651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(pp. 140-141),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4" name="Rectangle 4"/>
          <p:cNvSpPr>
            <a:spLocks noChangeArrowheads="1"/>
          </p:cNvSpPr>
          <p:nvPr/>
        </p:nvSpPr>
        <p:spPr bwMode="auto">
          <a:xfrm>
            <a:off x="2036763" y="620713"/>
            <a:ext cx="5121275" cy="2762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Arial Black" pitchFamily="34" charset="0"/>
              </a:rPr>
              <a:t>CALORIMETRÍA INDIRECTA</a:t>
            </a:r>
            <a:endParaRPr lang="en-US" sz="2500" i="1">
              <a:effectLst>
                <a:outerShdw blurRad="38100" dist="38100" dir="2700000" algn="tl">
                  <a:srgbClr val="C0C0C0"/>
                </a:outerShdw>
              </a:effectLst>
              <a:latin typeface="Arial Black" pitchFamily="34" charset="0"/>
            </a:endParaRPr>
          </a:p>
        </p:txBody>
      </p:sp>
      <p:sp>
        <p:nvSpPr>
          <p:cNvPr id="286725" name="Rectangle 5"/>
          <p:cNvSpPr>
            <a:spLocks noChangeArrowheads="1"/>
          </p:cNvSpPr>
          <p:nvPr/>
        </p:nvSpPr>
        <p:spPr bwMode="auto">
          <a:xfrm>
            <a:off x="3413125" y="1309688"/>
            <a:ext cx="2387600" cy="3111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Verdana" pitchFamily="34" charset="0"/>
              </a:rPr>
              <a:t>Calorímetro</a:t>
            </a:r>
            <a:endParaRPr lang="en-US" sz="2500" i="1" baseline="-25000">
              <a:effectLst>
                <a:outerShdw blurRad="38100" dist="38100" dir="2700000" algn="tl">
                  <a:srgbClr val="C0C0C0"/>
                </a:outerShdw>
              </a:effectLst>
              <a:latin typeface="Verdana" pitchFamily="34" charset="0"/>
            </a:endParaRPr>
          </a:p>
        </p:txBody>
      </p:sp>
      <p:sp>
        <p:nvSpPr>
          <p:cNvPr id="286726" name="Rectangle 6"/>
          <p:cNvSpPr>
            <a:spLocks noChangeArrowheads="1"/>
          </p:cNvSpPr>
          <p:nvPr/>
        </p:nvSpPr>
        <p:spPr bwMode="auto">
          <a:xfrm>
            <a:off x="1970088" y="1993900"/>
            <a:ext cx="5237162" cy="56356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Sistema de</a:t>
            </a:r>
          </a:p>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Espirometría en Circuito Abierto</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286728" name="Rectangle 8"/>
          <p:cNvSpPr>
            <a:spLocks noChangeArrowheads="1"/>
          </p:cNvSpPr>
          <p:nvPr/>
        </p:nvSpPr>
        <p:spPr bwMode="auto">
          <a:xfrm>
            <a:off x="1754188" y="5600700"/>
            <a:ext cx="5811837" cy="5365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latin typeface="Verdana" pitchFamily="34" charset="0"/>
              </a:rPr>
              <a:t>RELACIÓN (R) O PROPORCIÓN</a:t>
            </a:r>
          </a:p>
          <a:p>
            <a:pPr marL="342900" indent="-342900" eaLnBrk="0" hangingPunct="0">
              <a:lnSpc>
                <a:spcPct val="70000"/>
              </a:lnSpc>
              <a:spcBef>
                <a:spcPct val="20000"/>
              </a:spcBef>
              <a:defRPr/>
            </a:pPr>
            <a:r>
              <a:rPr lang="es-PR">
                <a:solidFill>
                  <a:srgbClr val="000000"/>
                </a:solidFill>
                <a:latin typeface="Verdana" pitchFamily="34" charset="0"/>
              </a:rPr>
              <a:t>(R = VCO</a:t>
            </a:r>
            <a:r>
              <a:rPr lang="es-PR" baseline="-25000">
                <a:solidFill>
                  <a:srgbClr val="000000"/>
                </a:solidFill>
                <a:latin typeface="Verdana" pitchFamily="34" charset="0"/>
              </a:rPr>
              <a:t>2</a:t>
            </a:r>
            <a:r>
              <a:rPr lang="es-PR">
                <a:solidFill>
                  <a:srgbClr val="000000"/>
                </a:solidFill>
                <a:latin typeface="Verdana" pitchFamily="34" charset="0"/>
              </a:rPr>
              <a:t> liberado/VO</a:t>
            </a:r>
            <a:r>
              <a:rPr lang="es-PR" baseline="-25000">
                <a:solidFill>
                  <a:srgbClr val="000000"/>
                </a:solidFill>
                <a:latin typeface="Verdana" pitchFamily="34" charset="0"/>
              </a:rPr>
              <a:t>2</a:t>
            </a:r>
            <a:r>
              <a:rPr lang="es-PR">
                <a:solidFill>
                  <a:srgbClr val="000000"/>
                </a:solidFill>
                <a:latin typeface="Verdana" pitchFamily="34" charset="0"/>
              </a:rPr>
              <a:t> Consumido)</a:t>
            </a:r>
            <a:endParaRPr lang="en-US" i="1">
              <a:solidFill>
                <a:srgbClr val="000000"/>
              </a:solidFill>
              <a:latin typeface="Verdana" pitchFamily="34" charset="0"/>
            </a:endParaRPr>
          </a:p>
        </p:txBody>
      </p:sp>
      <p:sp>
        <p:nvSpPr>
          <p:cNvPr id="2084870" name="Freeform 9"/>
          <p:cNvSpPr>
            <a:spLocks/>
          </p:cNvSpPr>
          <p:nvPr/>
        </p:nvSpPr>
        <p:spPr bwMode="auto">
          <a:xfrm>
            <a:off x="1530350" y="3094038"/>
            <a:ext cx="1082675" cy="41275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016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86736" name="Rectangle 16"/>
          <p:cNvSpPr>
            <a:spLocks noChangeArrowheads="1"/>
          </p:cNvSpPr>
          <p:nvPr/>
        </p:nvSpPr>
        <p:spPr bwMode="auto">
          <a:xfrm>
            <a:off x="539750" y="3470275"/>
            <a:ext cx="2254250" cy="2873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CO</a:t>
            </a:r>
            <a:r>
              <a:rPr lang="es-PR" i="1" baseline="-25000">
                <a:solidFill>
                  <a:srgbClr val="000000"/>
                </a:solidFill>
                <a:effectLst>
                  <a:outerShdw blurRad="38100" dist="38100" dir="2700000" algn="tl">
                    <a:srgbClr val="C0C0C0"/>
                  </a:outerShdw>
                </a:effectLst>
                <a:latin typeface="Arial" charset="0"/>
              </a:rPr>
              <a:t>2</a:t>
            </a:r>
            <a:r>
              <a:rPr lang="es-PR" i="1">
                <a:solidFill>
                  <a:srgbClr val="000000"/>
                </a:solidFill>
                <a:effectLst>
                  <a:outerShdw blurRad="38100" dist="38100" dir="2700000" algn="tl">
                    <a:srgbClr val="C0C0C0"/>
                  </a:outerShdw>
                </a:effectLst>
                <a:latin typeface="Arial" charset="0"/>
              </a:rPr>
              <a:t> (Producido)</a:t>
            </a:r>
            <a:endParaRPr lang="en-US" i="1">
              <a:solidFill>
                <a:srgbClr val="000000"/>
              </a:solidFill>
              <a:effectLst>
                <a:outerShdw blurRad="38100" dist="38100" dir="2700000" algn="tl">
                  <a:srgbClr val="C0C0C0"/>
                </a:outerShdw>
              </a:effectLst>
              <a:latin typeface="Arial Black" pitchFamily="34" charset="0"/>
            </a:endParaRPr>
          </a:p>
        </p:txBody>
      </p:sp>
      <p:sp>
        <p:nvSpPr>
          <p:cNvPr id="2084872" name="Text Box 20"/>
          <p:cNvSpPr txBox="1">
            <a:spLocks noChangeArrowheads="1"/>
          </p:cNvSpPr>
          <p:nvPr/>
        </p:nvSpPr>
        <p:spPr bwMode="auto">
          <a:xfrm>
            <a:off x="2544763" y="2925763"/>
            <a:ext cx="4014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Medición del Volumen de</a:t>
            </a:r>
          </a:p>
        </p:txBody>
      </p:sp>
      <p:sp>
        <p:nvSpPr>
          <p:cNvPr id="2084873" name="Freeform 21"/>
          <p:cNvSpPr>
            <a:spLocks/>
          </p:cNvSpPr>
          <p:nvPr/>
        </p:nvSpPr>
        <p:spPr bwMode="auto">
          <a:xfrm flipV="1">
            <a:off x="1490663" y="3717925"/>
            <a:ext cx="6024562" cy="204788"/>
          </a:xfrm>
          <a:custGeom>
            <a:avLst/>
            <a:gdLst>
              <a:gd name="T0" fmla="*/ 0 w 1677"/>
              <a:gd name="T1" fmla="*/ 2147483647 h 181"/>
              <a:gd name="T2" fmla="*/ 0 w 1677"/>
              <a:gd name="T3" fmla="*/ 0 h 181"/>
              <a:gd name="T4" fmla="*/ 2147483647 w 1677"/>
              <a:gd name="T5" fmla="*/ 0 h 181"/>
              <a:gd name="T6" fmla="*/ 2147483647 w 1677"/>
              <a:gd name="T7" fmla="*/ 2147483647 h 181"/>
              <a:gd name="T8" fmla="*/ 0 60000 65536"/>
              <a:gd name="T9" fmla="*/ 0 60000 65536"/>
              <a:gd name="T10" fmla="*/ 0 60000 65536"/>
              <a:gd name="T11" fmla="*/ 0 60000 65536"/>
              <a:gd name="T12" fmla="*/ 0 w 1677"/>
              <a:gd name="T13" fmla="*/ 0 h 181"/>
              <a:gd name="T14" fmla="*/ 1677 w 1677"/>
              <a:gd name="T15" fmla="*/ 181 h 181"/>
            </a:gdLst>
            <a:ahLst/>
            <a:cxnLst>
              <a:cxn ang="T8">
                <a:pos x="T0" y="T1"/>
              </a:cxn>
              <a:cxn ang="T9">
                <a:pos x="T2" y="T3"/>
              </a:cxn>
              <a:cxn ang="T10">
                <a:pos x="T4" y="T5"/>
              </a:cxn>
              <a:cxn ang="T11">
                <a:pos x="T6" y="T7"/>
              </a:cxn>
            </a:cxnLst>
            <a:rect l="T12" t="T13" r="T14" b="T15"/>
            <a:pathLst>
              <a:path w="1677" h="181">
                <a:moveTo>
                  <a:pt x="0" y="181"/>
                </a:moveTo>
                <a:lnTo>
                  <a:pt x="0" y="0"/>
                </a:lnTo>
                <a:lnTo>
                  <a:pt x="1677" y="0"/>
                </a:lnTo>
                <a:lnTo>
                  <a:pt x="1677" y="181"/>
                </a:lnTo>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84874" name="Line 26"/>
          <p:cNvSpPr>
            <a:spLocks noChangeShapeType="1"/>
          </p:cNvSpPr>
          <p:nvPr/>
        </p:nvSpPr>
        <p:spPr bwMode="auto">
          <a:xfrm>
            <a:off x="4505325" y="912813"/>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4875" name="Text Box 33"/>
          <p:cNvSpPr txBox="1">
            <a:spLocks noChangeArrowheads="1"/>
          </p:cNvSpPr>
          <p:nvPr/>
        </p:nvSpPr>
        <p:spPr bwMode="auto">
          <a:xfrm>
            <a:off x="2560638" y="4295775"/>
            <a:ext cx="40163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Intercambio Respiratorio</a:t>
            </a:r>
          </a:p>
          <a:p>
            <a:pPr algn="ctr" eaLnBrk="0" hangingPunct="0">
              <a:lnSpc>
                <a:spcPct val="80000"/>
              </a:lnSpc>
            </a:pPr>
            <a:r>
              <a:rPr lang="en-US" altLang="es-PR" sz="2500">
                <a:latin typeface="Arial" charset="0"/>
              </a:rPr>
              <a:t>de</a:t>
            </a:r>
          </a:p>
          <a:p>
            <a:pPr algn="ctr" eaLnBrk="0" hangingPunct="0">
              <a:lnSpc>
                <a:spcPct val="80000"/>
              </a:lnSpc>
            </a:pPr>
            <a:r>
              <a:rPr lang="en-US" altLang="es-PR" sz="2500">
                <a:latin typeface="Arial" charset="0"/>
              </a:rPr>
              <a:t>Gases</a:t>
            </a:r>
          </a:p>
        </p:txBody>
      </p:sp>
      <p:sp>
        <p:nvSpPr>
          <p:cNvPr id="2084876" name="Line 34"/>
          <p:cNvSpPr>
            <a:spLocks noChangeShapeType="1"/>
          </p:cNvSpPr>
          <p:nvPr/>
        </p:nvSpPr>
        <p:spPr bwMode="auto">
          <a:xfrm>
            <a:off x="4505325" y="1611313"/>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4877" name="Line 35"/>
          <p:cNvSpPr>
            <a:spLocks noChangeShapeType="1"/>
          </p:cNvSpPr>
          <p:nvPr/>
        </p:nvSpPr>
        <p:spPr bwMode="auto">
          <a:xfrm>
            <a:off x="4518025" y="2563813"/>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4878" name="Line 36"/>
          <p:cNvSpPr>
            <a:spLocks noChangeShapeType="1"/>
          </p:cNvSpPr>
          <p:nvPr/>
        </p:nvSpPr>
        <p:spPr bwMode="auto">
          <a:xfrm>
            <a:off x="4518025" y="3960813"/>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4879" name="Line 37"/>
          <p:cNvSpPr>
            <a:spLocks noChangeShapeType="1"/>
          </p:cNvSpPr>
          <p:nvPr/>
        </p:nvSpPr>
        <p:spPr bwMode="auto">
          <a:xfrm>
            <a:off x="4518025" y="5218113"/>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4880" name="Freeform 38"/>
          <p:cNvSpPr>
            <a:spLocks/>
          </p:cNvSpPr>
          <p:nvPr/>
        </p:nvSpPr>
        <p:spPr bwMode="auto">
          <a:xfrm flipH="1">
            <a:off x="6470650" y="3094038"/>
            <a:ext cx="1082675" cy="41275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016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86759" name="Rectangle 39"/>
          <p:cNvSpPr>
            <a:spLocks noChangeArrowheads="1"/>
          </p:cNvSpPr>
          <p:nvPr/>
        </p:nvSpPr>
        <p:spPr bwMode="auto">
          <a:xfrm>
            <a:off x="6791325" y="3470275"/>
            <a:ext cx="1870075" cy="2873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O</a:t>
            </a:r>
            <a:r>
              <a:rPr lang="es-PR" i="1" baseline="-25000">
                <a:solidFill>
                  <a:srgbClr val="000000"/>
                </a:solidFill>
                <a:effectLst>
                  <a:outerShdw blurRad="38100" dist="38100" dir="2700000" algn="tl">
                    <a:srgbClr val="C0C0C0"/>
                  </a:outerShdw>
                </a:effectLst>
                <a:latin typeface="Arial" charset="0"/>
              </a:rPr>
              <a:t>2</a:t>
            </a:r>
            <a:r>
              <a:rPr lang="es-PR" i="1">
                <a:solidFill>
                  <a:srgbClr val="000000"/>
                </a:solidFill>
                <a:effectLst>
                  <a:outerShdw blurRad="38100" dist="38100" dir="2700000" algn="tl">
                    <a:srgbClr val="C0C0C0"/>
                  </a:outerShdw>
                </a:effectLst>
                <a:latin typeface="Arial" charset="0"/>
              </a:rPr>
              <a:t> (Utilizado)</a:t>
            </a:r>
            <a:endParaRPr lang="en-US" i="1">
              <a:solidFill>
                <a:srgbClr val="000000"/>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(pp. 131-132),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2" name="Rectangle 4"/>
          <p:cNvSpPr>
            <a:spLocks noChangeArrowheads="1"/>
          </p:cNvSpPr>
          <p:nvPr/>
        </p:nvSpPr>
        <p:spPr bwMode="auto">
          <a:xfrm>
            <a:off x="2108200" y="765175"/>
            <a:ext cx="5121275" cy="2762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Arial Black" pitchFamily="34" charset="0"/>
              </a:rPr>
              <a:t>CALORIMETRÍA INDIRECTA</a:t>
            </a:r>
            <a:endParaRPr lang="en-US" sz="2500" i="1">
              <a:effectLst>
                <a:outerShdw blurRad="38100" dist="38100" dir="2700000" algn="tl">
                  <a:srgbClr val="C0C0C0"/>
                </a:outerShdw>
              </a:effectLst>
              <a:latin typeface="Arial Black" pitchFamily="34" charset="0"/>
            </a:endParaRPr>
          </a:p>
        </p:txBody>
      </p:sp>
      <p:sp>
        <p:nvSpPr>
          <p:cNvPr id="288773" name="Rectangle 5"/>
          <p:cNvSpPr>
            <a:spLocks noChangeArrowheads="1"/>
          </p:cNvSpPr>
          <p:nvPr/>
        </p:nvSpPr>
        <p:spPr bwMode="auto">
          <a:xfrm>
            <a:off x="2076450" y="1416050"/>
            <a:ext cx="5364163" cy="3111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Verdana" pitchFamily="34" charset="0"/>
              </a:rPr>
              <a:t>Sistema de: </a:t>
            </a:r>
            <a:r>
              <a:rPr lang="en-US" sz="2500" i="1">
                <a:effectLst>
                  <a:outerShdw blurRad="38100" dist="38100" dir="2700000" algn="tl">
                    <a:srgbClr val="C0C0C0"/>
                  </a:outerShdw>
                </a:effectLst>
                <a:latin typeface="Verdana" pitchFamily="34" charset="0"/>
              </a:rPr>
              <a:t>Calorímetro</a:t>
            </a:r>
            <a:endParaRPr lang="en-US" sz="2500" i="1" baseline="-25000">
              <a:effectLst>
                <a:outerShdw blurRad="38100" dist="38100" dir="2700000" algn="tl">
                  <a:srgbClr val="C0C0C0"/>
                </a:outerShdw>
              </a:effectLst>
              <a:latin typeface="Verdana" pitchFamily="34" charset="0"/>
            </a:endParaRPr>
          </a:p>
        </p:txBody>
      </p:sp>
      <p:sp>
        <p:nvSpPr>
          <p:cNvPr id="288774" name="Rectangle 6"/>
          <p:cNvSpPr>
            <a:spLocks noChangeArrowheads="1"/>
          </p:cNvSpPr>
          <p:nvPr/>
        </p:nvSpPr>
        <p:spPr bwMode="auto">
          <a:xfrm>
            <a:off x="2041525" y="2112963"/>
            <a:ext cx="5237163" cy="30321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Espirometría en Circuito Abierto</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2088965" name="Freeform 8"/>
          <p:cNvSpPr>
            <a:spLocks/>
          </p:cNvSpPr>
          <p:nvPr/>
        </p:nvSpPr>
        <p:spPr bwMode="auto">
          <a:xfrm>
            <a:off x="1601788" y="2946400"/>
            <a:ext cx="1971675" cy="41275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016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88777" name="Rectangle 9"/>
          <p:cNvSpPr>
            <a:spLocks noChangeArrowheads="1"/>
          </p:cNvSpPr>
          <p:nvPr/>
        </p:nvSpPr>
        <p:spPr bwMode="auto">
          <a:xfrm>
            <a:off x="611188" y="3322638"/>
            <a:ext cx="2254250" cy="28733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 de CO</a:t>
            </a:r>
            <a:r>
              <a:rPr lang="es-PR" i="1" baseline="-25000">
                <a:solidFill>
                  <a:srgbClr val="000000"/>
                </a:solidFill>
                <a:effectLst>
                  <a:outerShdw blurRad="38100" dist="38100" dir="2700000" algn="tl">
                    <a:srgbClr val="C0C0C0"/>
                  </a:outerShdw>
                </a:effectLst>
                <a:latin typeface="Arial" charset="0"/>
              </a:rPr>
              <a:t>2</a:t>
            </a:r>
            <a:endParaRPr lang="en-US" i="1">
              <a:solidFill>
                <a:srgbClr val="000000"/>
              </a:solidFill>
              <a:effectLst>
                <a:outerShdw blurRad="38100" dist="38100" dir="2700000" algn="tl">
                  <a:srgbClr val="C0C0C0"/>
                </a:outerShdw>
              </a:effectLst>
              <a:latin typeface="Arial Black" pitchFamily="34" charset="0"/>
            </a:endParaRPr>
          </a:p>
        </p:txBody>
      </p:sp>
      <p:sp>
        <p:nvSpPr>
          <p:cNvPr id="2088967" name="Text Box 10"/>
          <p:cNvSpPr txBox="1">
            <a:spLocks noChangeArrowheads="1"/>
          </p:cNvSpPr>
          <p:nvPr/>
        </p:nvSpPr>
        <p:spPr bwMode="auto">
          <a:xfrm>
            <a:off x="2616200" y="2740025"/>
            <a:ext cx="4014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Medición del</a:t>
            </a:r>
          </a:p>
          <a:p>
            <a:pPr algn="ctr" eaLnBrk="0" hangingPunct="0">
              <a:lnSpc>
                <a:spcPct val="80000"/>
              </a:lnSpc>
            </a:pPr>
            <a:r>
              <a:rPr lang="en-US" altLang="es-PR" sz="2500">
                <a:latin typeface="Arial" charset="0"/>
              </a:rPr>
              <a:t>Volumen de Aire</a:t>
            </a:r>
          </a:p>
        </p:txBody>
      </p:sp>
      <p:sp>
        <p:nvSpPr>
          <p:cNvPr id="2088968" name="Freeform 11"/>
          <p:cNvSpPr>
            <a:spLocks/>
          </p:cNvSpPr>
          <p:nvPr/>
        </p:nvSpPr>
        <p:spPr bwMode="auto">
          <a:xfrm flipV="1">
            <a:off x="1562100" y="3570288"/>
            <a:ext cx="6024563" cy="204787"/>
          </a:xfrm>
          <a:custGeom>
            <a:avLst/>
            <a:gdLst>
              <a:gd name="T0" fmla="*/ 0 w 1677"/>
              <a:gd name="T1" fmla="*/ 2147483647 h 181"/>
              <a:gd name="T2" fmla="*/ 0 w 1677"/>
              <a:gd name="T3" fmla="*/ 0 h 181"/>
              <a:gd name="T4" fmla="*/ 2147483647 w 1677"/>
              <a:gd name="T5" fmla="*/ 0 h 181"/>
              <a:gd name="T6" fmla="*/ 2147483647 w 1677"/>
              <a:gd name="T7" fmla="*/ 2147483647 h 181"/>
              <a:gd name="T8" fmla="*/ 0 60000 65536"/>
              <a:gd name="T9" fmla="*/ 0 60000 65536"/>
              <a:gd name="T10" fmla="*/ 0 60000 65536"/>
              <a:gd name="T11" fmla="*/ 0 60000 65536"/>
              <a:gd name="T12" fmla="*/ 0 w 1677"/>
              <a:gd name="T13" fmla="*/ 0 h 181"/>
              <a:gd name="T14" fmla="*/ 1677 w 1677"/>
              <a:gd name="T15" fmla="*/ 181 h 181"/>
            </a:gdLst>
            <a:ahLst/>
            <a:cxnLst>
              <a:cxn ang="T8">
                <a:pos x="T0" y="T1"/>
              </a:cxn>
              <a:cxn ang="T9">
                <a:pos x="T2" y="T3"/>
              </a:cxn>
              <a:cxn ang="T10">
                <a:pos x="T4" y="T5"/>
              </a:cxn>
              <a:cxn ang="T11">
                <a:pos x="T6" y="T7"/>
              </a:cxn>
            </a:cxnLst>
            <a:rect l="T12" t="T13" r="T14" b="T15"/>
            <a:pathLst>
              <a:path w="1677" h="181">
                <a:moveTo>
                  <a:pt x="0" y="181"/>
                </a:moveTo>
                <a:lnTo>
                  <a:pt x="0" y="0"/>
                </a:lnTo>
                <a:lnTo>
                  <a:pt x="1677" y="0"/>
                </a:lnTo>
                <a:lnTo>
                  <a:pt x="1677" y="181"/>
                </a:lnTo>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88969" name="Line 12"/>
          <p:cNvSpPr>
            <a:spLocks noChangeShapeType="1"/>
          </p:cNvSpPr>
          <p:nvPr/>
        </p:nvSpPr>
        <p:spPr bwMode="auto">
          <a:xfrm>
            <a:off x="4576763" y="1057275"/>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8970" name="Text Box 13"/>
          <p:cNvSpPr txBox="1">
            <a:spLocks noChangeArrowheads="1"/>
          </p:cNvSpPr>
          <p:nvPr/>
        </p:nvSpPr>
        <p:spPr bwMode="auto">
          <a:xfrm>
            <a:off x="5121275" y="4219575"/>
            <a:ext cx="207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a:t>
            </a:r>
            <a:endParaRPr lang="en-US" altLang="es-PR" sz="2500" baseline="-25000">
              <a:latin typeface="Arial" charset="0"/>
            </a:endParaRPr>
          </a:p>
        </p:txBody>
      </p:sp>
      <p:sp>
        <p:nvSpPr>
          <p:cNvPr id="2088971" name="Line 14"/>
          <p:cNvSpPr>
            <a:spLocks noChangeShapeType="1"/>
          </p:cNvSpPr>
          <p:nvPr/>
        </p:nvSpPr>
        <p:spPr bwMode="auto">
          <a:xfrm>
            <a:off x="4576763" y="1730375"/>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8972" name="Line 15"/>
          <p:cNvSpPr>
            <a:spLocks noChangeShapeType="1"/>
          </p:cNvSpPr>
          <p:nvPr/>
        </p:nvSpPr>
        <p:spPr bwMode="auto">
          <a:xfrm>
            <a:off x="4589463" y="2390775"/>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8973" name="Line 16"/>
          <p:cNvSpPr>
            <a:spLocks noChangeShapeType="1"/>
          </p:cNvSpPr>
          <p:nvPr/>
        </p:nvSpPr>
        <p:spPr bwMode="auto">
          <a:xfrm>
            <a:off x="4589463" y="3813175"/>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8974" name="Line 17"/>
          <p:cNvSpPr>
            <a:spLocks noChangeShapeType="1"/>
          </p:cNvSpPr>
          <p:nvPr/>
        </p:nvSpPr>
        <p:spPr bwMode="auto">
          <a:xfrm>
            <a:off x="4589463" y="4867275"/>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88975" name="Freeform 18"/>
          <p:cNvSpPr>
            <a:spLocks/>
          </p:cNvSpPr>
          <p:nvPr/>
        </p:nvSpPr>
        <p:spPr bwMode="auto">
          <a:xfrm flipH="1">
            <a:off x="5653088" y="2946400"/>
            <a:ext cx="1971675" cy="41275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016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88787" name="Rectangle 19"/>
          <p:cNvSpPr>
            <a:spLocks noChangeArrowheads="1"/>
          </p:cNvSpPr>
          <p:nvPr/>
        </p:nvSpPr>
        <p:spPr bwMode="auto">
          <a:xfrm>
            <a:off x="6862763" y="3322638"/>
            <a:ext cx="1870075" cy="28733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 de O</a:t>
            </a:r>
            <a:r>
              <a:rPr lang="es-PR" i="1" baseline="-25000">
                <a:solidFill>
                  <a:srgbClr val="000000"/>
                </a:solidFill>
                <a:effectLst>
                  <a:outerShdw blurRad="38100" dist="38100" dir="2700000" algn="tl">
                    <a:srgbClr val="C0C0C0"/>
                  </a:outerShdw>
                </a:effectLst>
                <a:latin typeface="Arial" charset="0"/>
              </a:rPr>
              <a:t>2</a:t>
            </a:r>
            <a:endParaRPr lang="en-US" i="1">
              <a:solidFill>
                <a:srgbClr val="000000"/>
              </a:solidFill>
              <a:effectLst>
                <a:outerShdw blurRad="38100" dist="38100" dir="2700000" algn="tl">
                  <a:srgbClr val="C0C0C0"/>
                </a:outerShdw>
              </a:effectLst>
              <a:latin typeface="Arial Black" pitchFamily="34" charset="0"/>
            </a:endParaRPr>
          </a:p>
        </p:txBody>
      </p:sp>
      <p:sp>
        <p:nvSpPr>
          <p:cNvPr id="288788" name="Rectangle 20"/>
          <p:cNvSpPr>
            <a:spLocks noChangeArrowheads="1"/>
          </p:cNvSpPr>
          <p:nvPr/>
        </p:nvSpPr>
        <p:spPr bwMode="auto">
          <a:xfrm>
            <a:off x="2200275" y="5249863"/>
            <a:ext cx="5129213" cy="9937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latin typeface="Verdana" pitchFamily="34" charset="0"/>
              </a:rPr>
              <a:t>PROPORCIÓN DEL</a:t>
            </a:r>
          </a:p>
          <a:p>
            <a:pPr marL="342900" indent="-342900" eaLnBrk="0" hangingPunct="0">
              <a:lnSpc>
                <a:spcPct val="70000"/>
              </a:lnSpc>
              <a:spcBef>
                <a:spcPct val="20000"/>
              </a:spcBef>
              <a:defRPr/>
            </a:pPr>
            <a:r>
              <a:rPr lang="es-PR">
                <a:solidFill>
                  <a:srgbClr val="000000"/>
                </a:solidFill>
                <a:latin typeface="Verdana" pitchFamily="34" charset="0"/>
              </a:rPr>
              <a:t>INTERCAMBIO RESPIRATORIO (R)</a:t>
            </a:r>
          </a:p>
          <a:p>
            <a:pPr marL="342900" indent="-342900" eaLnBrk="0" hangingPunct="0">
              <a:lnSpc>
                <a:spcPct val="70000"/>
              </a:lnSpc>
              <a:spcBef>
                <a:spcPct val="20000"/>
              </a:spcBef>
              <a:defRPr/>
            </a:pPr>
            <a:r>
              <a:rPr lang="es-PR">
                <a:solidFill>
                  <a:srgbClr val="000000"/>
                </a:solidFill>
                <a:latin typeface="Verdana" pitchFamily="34" charset="0"/>
              </a:rPr>
              <a:t>O</a:t>
            </a:r>
          </a:p>
          <a:p>
            <a:pPr marL="342900" indent="-342900" eaLnBrk="0" hangingPunct="0">
              <a:lnSpc>
                <a:spcPct val="70000"/>
              </a:lnSpc>
              <a:spcBef>
                <a:spcPct val="20000"/>
              </a:spcBef>
              <a:defRPr/>
            </a:pPr>
            <a:r>
              <a:rPr lang="es-PR">
                <a:solidFill>
                  <a:srgbClr val="000000"/>
                </a:solidFill>
                <a:latin typeface="Verdana" pitchFamily="34" charset="0"/>
              </a:rPr>
              <a:t>COCIENTE RESPIRATORIO (CR)</a:t>
            </a:r>
            <a:endParaRPr lang="en-US" i="1">
              <a:solidFill>
                <a:srgbClr val="000000"/>
              </a:solidFill>
              <a:latin typeface="Verdana" pitchFamily="34" charset="0"/>
            </a:endParaRPr>
          </a:p>
        </p:txBody>
      </p:sp>
      <p:sp>
        <p:nvSpPr>
          <p:cNvPr id="2088978" name="Text Box 21"/>
          <p:cNvSpPr txBox="1">
            <a:spLocks noChangeArrowheads="1"/>
          </p:cNvSpPr>
          <p:nvPr/>
        </p:nvSpPr>
        <p:spPr bwMode="auto">
          <a:xfrm>
            <a:off x="2682875" y="4160838"/>
            <a:ext cx="4016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Para Determinar el</a:t>
            </a:r>
          </a:p>
          <a:p>
            <a:pPr algn="ctr" eaLnBrk="0" hangingPunct="0">
              <a:lnSpc>
                <a:spcPct val="80000"/>
              </a:lnSpc>
            </a:pPr>
            <a:r>
              <a:rPr lang="en-US" altLang="es-PR" sz="2500">
                <a:latin typeface="Arial" charset="0"/>
              </a:rPr>
              <a:t>VCO</a:t>
            </a:r>
            <a:r>
              <a:rPr lang="en-US" altLang="es-PR" sz="2500" baseline="-25000">
                <a:latin typeface="Arial" charset="0"/>
              </a:rPr>
              <a:t>2</a:t>
            </a:r>
            <a:r>
              <a:rPr lang="en-US" altLang="es-PR" sz="2500">
                <a:latin typeface="Arial" charset="0"/>
              </a:rPr>
              <a:t> y el VO</a:t>
            </a:r>
            <a:r>
              <a:rPr lang="en-US" altLang="es-PR" sz="2500" baseline="-25000">
                <a:latin typeface="Arial" charset="0"/>
              </a:rPr>
              <a:t>2</a:t>
            </a:r>
          </a:p>
        </p:txBody>
      </p:sp>
      <p:sp>
        <p:nvSpPr>
          <p:cNvPr id="2088979" name="Text Box 22"/>
          <p:cNvSpPr txBox="1">
            <a:spLocks noChangeArrowheads="1"/>
          </p:cNvSpPr>
          <p:nvPr/>
        </p:nvSpPr>
        <p:spPr bwMode="auto">
          <a:xfrm>
            <a:off x="3609975" y="4232275"/>
            <a:ext cx="207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a:t>
            </a:r>
            <a:endParaRPr lang="en-US" altLang="es-PR" sz="2500" baseline="-25000">
              <a:latin typeface="Arial" charset="0"/>
            </a:endParaRPr>
          </a:p>
        </p:txBody>
      </p:sp>
      <p:sp>
        <p:nvSpPr>
          <p:cNvPr id="2088980" name="Text Box 23"/>
          <p:cNvSpPr txBox="1">
            <a:spLocks noChangeArrowheads="1"/>
          </p:cNvSpPr>
          <p:nvPr/>
        </p:nvSpPr>
        <p:spPr bwMode="auto">
          <a:xfrm>
            <a:off x="4632325" y="4859338"/>
            <a:ext cx="14097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pPr>
            <a:r>
              <a:rPr lang="en-US" altLang="es-PR" sz="1800" i="1">
                <a:latin typeface="Times New Roman" pitchFamily="18" charset="0"/>
              </a:rPr>
              <a:t>(Se Calcula)</a:t>
            </a:r>
          </a:p>
        </p:txBody>
      </p:sp>
    </p:spTree>
    <p:custDataLst>
      <p:tags r:id="rId1"/>
    </p:custDataLst>
  </p:cSld>
  <p:clrMapOvr>
    <a:masterClrMapping/>
  </p:clrMapOvr>
  <p:transition spd="slow">
    <p:pull dir="d"/>
    <p:sndAc>
      <p:stSnd>
        <p:snd r:embed="rId4" name="whoosh.wav"/>
      </p:stSnd>
    </p:sndAc>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8" name="Rectangle 4"/>
          <p:cNvSpPr>
            <a:spLocks noChangeArrowheads="1"/>
          </p:cNvSpPr>
          <p:nvPr/>
        </p:nvSpPr>
        <p:spPr bwMode="auto">
          <a:xfrm>
            <a:off x="2214563" y="620713"/>
            <a:ext cx="5121275" cy="2762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Arial Black" pitchFamily="34" charset="0"/>
              </a:rPr>
              <a:t>CALORIMETRÍA INDIRECTA</a:t>
            </a:r>
            <a:endParaRPr lang="en-US" sz="2500" i="1">
              <a:effectLst>
                <a:outerShdw blurRad="38100" dist="38100" dir="2700000" algn="tl">
                  <a:srgbClr val="C0C0C0"/>
                </a:outerShdw>
              </a:effectLst>
              <a:latin typeface="Arial Black" pitchFamily="34" charset="0"/>
            </a:endParaRPr>
          </a:p>
        </p:txBody>
      </p:sp>
      <p:sp>
        <p:nvSpPr>
          <p:cNvPr id="292869" name="Rectangle 5"/>
          <p:cNvSpPr>
            <a:spLocks noChangeArrowheads="1"/>
          </p:cNvSpPr>
          <p:nvPr/>
        </p:nvSpPr>
        <p:spPr bwMode="auto">
          <a:xfrm>
            <a:off x="958850" y="1271588"/>
            <a:ext cx="7602538" cy="8794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Verdana" pitchFamily="34" charset="0"/>
              </a:rPr>
              <a:t>Relación de Intercambio Respiratorio (R)</a:t>
            </a:r>
          </a:p>
          <a:p>
            <a:pPr marL="342900" indent="-342900" eaLnBrk="0" hangingPunct="0">
              <a:lnSpc>
                <a:spcPct val="70000"/>
              </a:lnSpc>
              <a:spcBef>
                <a:spcPct val="20000"/>
              </a:spcBef>
              <a:defRPr/>
            </a:pPr>
            <a:r>
              <a:rPr lang="en-US" i="1">
                <a:effectLst>
                  <a:outerShdw blurRad="38100" dist="38100" dir="2700000" algn="tl">
                    <a:srgbClr val="C0C0C0"/>
                  </a:outerShdw>
                </a:effectLst>
                <a:latin typeface="Verdana" pitchFamily="34" charset="0"/>
              </a:rPr>
              <a:t>(Proporción del Intercambio Respiratorio o</a:t>
            </a:r>
          </a:p>
          <a:p>
            <a:pPr marL="342900" indent="-342900" eaLnBrk="0" hangingPunct="0">
              <a:lnSpc>
                <a:spcPct val="70000"/>
              </a:lnSpc>
              <a:spcBef>
                <a:spcPct val="20000"/>
              </a:spcBef>
              <a:defRPr/>
            </a:pPr>
            <a:r>
              <a:rPr lang="en-US" i="1">
                <a:effectLst>
                  <a:outerShdw blurRad="38100" dist="38100" dir="2700000" algn="tl">
                    <a:srgbClr val="C0C0C0"/>
                  </a:outerShdw>
                </a:effectLst>
                <a:latin typeface="Verdana" pitchFamily="34" charset="0"/>
              </a:rPr>
              <a:t>Cociente Respiratorio [CR])</a:t>
            </a:r>
            <a:endParaRPr lang="en-US" i="1" baseline="-25000">
              <a:effectLst>
                <a:outerShdw blurRad="38100" dist="38100" dir="2700000" algn="tl">
                  <a:srgbClr val="C0C0C0"/>
                </a:outerShdw>
              </a:effectLst>
              <a:latin typeface="Verdana" pitchFamily="34" charset="0"/>
            </a:endParaRPr>
          </a:p>
        </p:txBody>
      </p:sp>
      <p:sp>
        <p:nvSpPr>
          <p:cNvPr id="292870" name="Rectangle 6"/>
          <p:cNvSpPr>
            <a:spLocks noChangeArrowheads="1"/>
          </p:cNvSpPr>
          <p:nvPr/>
        </p:nvSpPr>
        <p:spPr bwMode="auto">
          <a:xfrm>
            <a:off x="2300288" y="2628900"/>
            <a:ext cx="5410200" cy="30321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VCO</a:t>
            </a:r>
            <a:r>
              <a:rPr lang="es-PR" sz="2500" baseline="-25000">
                <a:solidFill>
                  <a:srgbClr val="000000"/>
                </a:solidFill>
                <a:effectLst>
                  <a:outerShdw blurRad="38100" dist="38100" dir="2700000" algn="tl">
                    <a:srgbClr val="C0C0C0"/>
                  </a:outerShdw>
                </a:effectLst>
                <a:latin typeface="Arial" charset="0"/>
              </a:rPr>
              <a:t>2</a:t>
            </a:r>
            <a:r>
              <a:rPr lang="es-PR" sz="2500">
                <a:solidFill>
                  <a:srgbClr val="000000"/>
                </a:solidFill>
                <a:effectLst>
                  <a:outerShdw blurRad="38100" dist="38100" dir="2700000" algn="tl">
                    <a:srgbClr val="C0C0C0"/>
                  </a:outerShdw>
                </a:effectLst>
                <a:latin typeface="Arial" charset="0"/>
              </a:rPr>
              <a:t> Producido </a:t>
            </a:r>
            <a:r>
              <a:rPr lang="es-PR" sz="2800">
                <a:solidFill>
                  <a:srgbClr val="000000"/>
                </a:solidFill>
                <a:effectLst>
                  <a:outerShdw blurRad="38100" dist="38100" dir="2700000" algn="tl">
                    <a:srgbClr val="C0C0C0"/>
                  </a:outerShdw>
                </a:effectLst>
                <a:latin typeface="Arial" charset="0"/>
              </a:rPr>
              <a:t>/</a:t>
            </a:r>
            <a:r>
              <a:rPr lang="es-PR" sz="2500">
                <a:solidFill>
                  <a:srgbClr val="000000"/>
                </a:solidFill>
                <a:effectLst>
                  <a:outerShdw blurRad="38100" dist="38100" dir="2700000" algn="tl">
                    <a:srgbClr val="C0C0C0"/>
                  </a:outerShdw>
                </a:effectLst>
                <a:latin typeface="Arial" charset="0"/>
              </a:rPr>
              <a:t> VO</a:t>
            </a:r>
            <a:r>
              <a:rPr lang="es-PR" sz="2500" baseline="-25000">
                <a:solidFill>
                  <a:srgbClr val="000000"/>
                </a:solidFill>
                <a:effectLst>
                  <a:outerShdw blurRad="38100" dist="38100" dir="2700000" algn="tl">
                    <a:srgbClr val="C0C0C0"/>
                  </a:outerShdw>
                </a:effectLst>
                <a:latin typeface="Arial" charset="0"/>
              </a:rPr>
              <a:t>2</a:t>
            </a:r>
            <a:r>
              <a:rPr lang="es-PR" sz="2500">
                <a:solidFill>
                  <a:srgbClr val="000000"/>
                </a:solidFill>
                <a:effectLst>
                  <a:outerShdw blurRad="38100" dist="38100" dir="2700000" algn="tl">
                    <a:srgbClr val="C0C0C0"/>
                  </a:outerShdw>
                </a:effectLst>
                <a:latin typeface="Arial" charset="0"/>
              </a:rPr>
              <a:t> Consumido</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2091013" name="Freeform 7"/>
          <p:cNvSpPr>
            <a:spLocks/>
          </p:cNvSpPr>
          <p:nvPr/>
        </p:nvSpPr>
        <p:spPr bwMode="auto">
          <a:xfrm>
            <a:off x="1327150" y="3886200"/>
            <a:ext cx="412750" cy="350838"/>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952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92872" name="Rectangle 8"/>
          <p:cNvSpPr>
            <a:spLocks noChangeArrowheads="1"/>
          </p:cNvSpPr>
          <p:nvPr/>
        </p:nvSpPr>
        <p:spPr bwMode="auto">
          <a:xfrm>
            <a:off x="604838" y="4248150"/>
            <a:ext cx="1749425" cy="2873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ESPECÍFICO</a:t>
            </a:r>
            <a:endParaRPr lang="en-US" i="1">
              <a:solidFill>
                <a:srgbClr val="000000"/>
              </a:solidFill>
              <a:effectLst>
                <a:outerShdw blurRad="38100" dist="38100" dir="2700000" algn="tl">
                  <a:srgbClr val="C0C0C0"/>
                </a:outerShdw>
              </a:effectLst>
              <a:latin typeface="Arial Black" pitchFamily="34" charset="0"/>
            </a:endParaRPr>
          </a:p>
        </p:txBody>
      </p:sp>
      <p:sp>
        <p:nvSpPr>
          <p:cNvPr id="2091015" name="Text Box 9"/>
          <p:cNvSpPr txBox="1">
            <a:spLocks noChangeArrowheads="1"/>
          </p:cNvSpPr>
          <p:nvPr/>
        </p:nvSpPr>
        <p:spPr bwMode="auto">
          <a:xfrm>
            <a:off x="844550" y="3370263"/>
            <a:ext cx="7894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Determina</a:t>
            </a:r>
          </a:p>
          <a:p>
            <a:pPr algn="ctr" eaLnBrk="0" hangingPunct="0">
              <a:lnSpc>
                <a:spcPct val="80000"/>
              </a:lnSpc>
            </a:pPr>
            <a:r>
              <a:rPr lang="en-US" altLang="es-PR" sz="2500">
                <a:latin typeface="Arial" charset="0"/>
              </a:rPr>
              <a:t>Tipo de Nutriente/Sustrato Metabolizado</a:t>
            </a:r>
          </a:p>
        </p:txBody>
      </p:sp>
      <p:sp>
        <p:nvSpPr>
          <p:cNvPr id="2091016" name="Line 11"/>
          <p:cNvSpPr>
            <a:spLocks noChangeShapeType="1"/>
          </p:cNvSpPr>
          <p:nvPr/>
        </p:nvSpPr>
        <p:spPr bwMode="auto">
          <a:xfrm>
            <a:off x="4683125" y="912813"/>
            <a:ext cx="0" cy="393700"/>
          </a:xfrm>
          <a:prstGeom prst="line">
            <a:avLst/>
          </a:prstGeom>
          <a:noFill/>
          <a:ln w="952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1017" name="Line 14"/>
          <p:cNvSpPr>
            <a:spLocks noChangeShapeType="1"/>
          </p:cNvSpPr>
          <p:nvPr/>
        </p:nvSpPr>
        <p:spPr bwMode="auto">
          <a:xfrm>
            <a:off x="4695825" y="3046413"/>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92883" name="Rectangle 19"/>
          <p:cNvSpPr>
            <a:spLocks noChangeArrowheads="1"/>
          </p:cNvSpPr>
          <p:nvPr/>
        </p:nvSpPr>
        <p:spPr bwMode="auto">
          <a:xfrm>
            <a:off x="2306638" y="5880100"/>
            <a:ext cx="5129212" cy="3143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a:solidFill>
                  <a:srgbClr val="000000"/>
                </a:solidFill>
                <a:latin typeface="Verdana" pitchFamily="34" charset="0"/>
              </a:rPr>
              <a:t>En las Células/Fibras Musculares</a:t>
            </a:r>
            <a:endParaRPr lang="en-US" i="1">
              <a:solidFill>
                <a:srgbClr val="000000"/>
              </a:solidFill>
              <a:latin typeface="Verdana" pitchFamily="34" charset="0"/>
            </a:endParaRPr>
          </a:p>
        </p:txBody>
      </p:sp>
      <p:sp>
        <p:nvSpPr>
          <p:cNvPr id="292887" name="Rectangle 23"/>
          <p:cNvSpPr>
            <a:spLocks noChangeArrowheads="1"/>
          </p:cNvSpPr>
          <p:nvPr/>
        </p:nvSpPr>
        <p:spPr bwMode="auto">
          <a:xfrm>
            <a:off x="2411413" y="2386013"/>
            <a:ext cx="157162" cy="30321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292888" name="Rectangle 24"/>
          <p:cNvSpPr>
            <a:spLocks noChangeArrowheads="1"/>
          </p:cNvSpPr>
          <p:nvPr/>
        </p:nvSpPr>
        <p:spPr bwMode="auto">
          <a:xfrm>
            <a:off x="5154613" y="2386013"/>
            <a:ext cx="157162" cy="30321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2091021" name="Rectangle 25"/>
          <p:cNvSpPr>
            <a:spLocks noChangeArrowheads="1"/>
          </p:cNvSpPr>
          <p:nvPr/>
        </p:nvSpPr>
        <p:spPr bwMode="auto">
          <a:xfrm>
            <a:off x="2312988" y="2271713"/>
            <a:ext cx="5364162" cy="792162"/>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91022" name="Line 26"/>
          <p:cNvSpPr>
            <a:spLocks noChangeShapeType="1"/>
          </p:cNvSpPr>
          <p:nvPr/>
        </p:nvSpPr>
        <p:spPr bwMode="auto">
          <a:xfrm>
            <a:off x="5411788" y="2122488"/>
            <a:ext cx="0" cy="539750"/>
          </a:xfrm>
          <a:prstGeom prst="line">
            <a:avLst/>
          </a:prstGeom>
          <a:noFill/>
          <a:ln w="952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1023" name="Line 27"/>
          <p:cNvSpPr>
            <a:spLocks noChangeShapeType="1"/>
          </p:cNvSpPr>
          <p:nvPr/>
        </p:nvSpPr>
        <p:spPr bwMode="auto">
          <a:xfrm>
            <a:off x="2884488" y="2122488"/>
            <a:ext cx="0" cy="539750"/>
          </a:xfrm>
          <a:prstGeom prst="line">
            <a:avLst/>
          </a:prstGeom>
          <a:noFill/>
          <a:ln w="952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1024" name="Line 28"/>
          <p:cNvSpPr>
            <a:spLocks noChangeShapeType="1"/>
          </p:cNvSpPr>
          <p:nvPr/>
        </p:nvSpPr>
        <p:spPr bwMode="auto">
          <a:xfrm>
            <a:off x="3616325" y="3986213"/>
            <a:ext cx="0" cy="344487"/>
          </a:xfrm>
          <a:prstGeom prst="line">
            <a:avLst/>
          </a:prstGeom>
          <a:noFill/>
          <a:ln w="952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92893" name="Rectangle 29"/>
          <p:cNvSpPr>
            <a:spLocks noChangeArrowheads="1"/>
          </p:cNvSpPr>
          <p:nvPr/>
        </p:nvSpPr>
        <p:spPr bwMode="auto">
          <a:xfrm>
            <a:off x="2982913" y="4248150"/>
            <a:ext cx="1117600" cy="2873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Alcohol</a:t>
            </a:r>
            <a:endParaRPr lang="en-US" i="1">
              <a:solidFill>
                <a:srgbClr val="000000"/>
              </a:solidFill>
              <a:effectLst>
                <a:outerShdw blurRad="38100" dist="38100" dir="2700000" algn="tl">
                  <a:srgbClr val="C0C0C0"/>
                </a:outerShdw>
              </a:effectLst>
              <a:latin typeface="Arial Black" pitchFamily="34" charset="0"/>
            </a:endParaRPr>
          </a:p>
        </p:txBody>
      </p:sp>
      <p:sp>
        <p:nvSpPr>
          <p:cNvPr id="2091026" name="Freeform 32"/>
          <p:cNvSpPr>
            <a:spLocks/>
          </p:cNvSpPr>
          <p:nvPr/>
        </p:nvSpPr>
        <p:spPr bwMode="auto">
          <a:xfrm flipH="1">
            <a:off x="7869238" y="3886200"/>
            <a:ext cx="487362" cy="350838"/>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952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92897" name="Rectangle 33"/>
          <p:cNvSpPr>
            <a:spLocks noChangeArrowheads="1"/>
          </p:cNvSpPr>
          <p:nvPr/>
        </p:nvSpPr>
        <p:spPr bwMode="auto">
          <a:xfrm>
            <a:off x="7089775" y="4222750"/>
            <a:ext cx="1935163" cy="57308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MEZCLA</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(Dieta Mixta)</a:t>
            </a:r>
            <a:endParaRPr lang="en-US" i="1">
              <a:solidFill>
                <a:srgbClr val="000000"/>
              </a:solidFill>
              <a:effectLst>
                <a:outerShdw blurRad="38100" dist="38100" dir="2700000" algn="tl">
                  <a:srgbClr val="C0C0C0"/>
                </a:outerShdw>
              </a:effectLst>
              <a:latin typeface="Arial Black" pitchFamily="34" charset="0"/>
            </a:endParaRPr>
          </a:p>
        </p:txBody>
      </p:sp>
      <p:sp>
        <p:nvSpPr>
          <p:cNvPr id="2091028" name="Line 36"/>
          <p:cNvSpPr>
            <a:spLocks noChangeShapeType="1"/>
          </p:cNvSpPr>
          <p:nvPr/>
        </p:nvSpPr>
        <p:spPr bwMode="auto">
          <a:xfrm>
            <a:off x="5699125" y="3986213"/>
            <a:ext cx="0" cy="344487"/>
          </a:xfrm>
          <a:prstGeom prst="line">
            <a:avLst/>
          </a:prstGeom>
          <a:noFill/>
          <a:ln w="952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92901" name="Rectangle 37"/>
          <p:cNvSpPr>
            <a:spLocks noChangeArrowheads="1"/>
          </p:cNvSpPr>
          <p:nvPr/>
        </p:nvSpPr>
        <p:spPr bwMode="auto">
          <a:xfrm>
            <a:off x="4378325" y="4248150"/>
            <a:ext cx="2636838" cy="5715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AYUNO/INANICIÓN</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(Ningún Nutriente)</a:t>
            </a:r>
            <a:endParaRPr lang="en-US" i="1">
              <a:solidFill>
                <a:srgbClr val="000000"/>
              </a:solidFill>
              <a:effectLst>
                <a:outerShdw blurRad="38100" dist="38100" dir="2700000" algn="tl">
                  <a:srgbClr val="C0C0C0"/>
                </a:outerShdw>
              </a:effectLst>
              <a:latin typeface="Arial Black" pitchFamily="34" charset="0"/>
            </a:endParaRPr>
          </a:p>
        </p:txBody>
      </p:sp>
      <p:sp>
        <p:nvSpPr>
          <p:cNvPr id="292902" name="Rectangle 38"/>
          <p:cNvSpPr>
            <a:spLocks noChangeArrowheads="1"/>
          </p:cNvSpPr>
          <p:nvPr/>
        </p:nvSpPr>
        <p:spPr bwMode="auto">
          <a:xfrm>
            <a:off x="41275" y="4702175"/>
            <a:ext cx="795338" cy="2873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CHO</a:t>
            </a:r>
            <a:endParaRPr lang="en-US" i="1">
              <a:solidFill>
                <a:srgbClr val="000000"/>
              </a:solidFill>
              <a:effectLst>
                <a:outerShdw blurRad="38100" dist="38100" dir="2700000" algn="tl">
                  <a:srgbClr val="C0C0C0"/>
                </a:outerShdw>
              </a:effectLst>
              <a:latin typeface="Arial Black" pitchFamily="34" charset="0"/>
            </a:endParaRPr>
          </a:p>
        </p:txBody>
      </p:sp>
      <p:sp>
        <p:nvSpPr>
          <p:cNvPr id="292905" name="Rectangle 41"/>
          <p:cNvSpPr>
            <a:spLocks noChangeArrowheads="1"/>
          </p:cNvSpPr>
          <p:nvPr/>
        </p:nvSpPr>
        <p:spPr bwMode="auto">
          <a:xfrm>
            <a:off x="793750" y="4702175"/>
            <a:ext cx="1092200" cy="2873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Grasas</a:t>
            </a:r>
            <a:endParaRPr lang="en-US" i="1">
              <a:solidFill>
                <a:srgbClr val="000000"/>
              </a:solidFill>
              <a:effectLst>
                <a:outerShdw blurRad="38100" dist="38100" dir="2700000" algn="tl">
                  <a:srgbClr val="C0C0C0"/>
                </a:outerShdw>
              </a:effectLst>
              <a:latin typeface="Arial Black" pitchFamily="34" charset="0"/>
            </a:endParaRPr>
          </a:p>
        </p:txBody>
      </p:sp>
      <p:sp>
        <p:nvSpPr>
          <p:cNvPr id="292906" name="Rectangle 42"/>
          <p:cNvSpPr>
            <a:spLocks noChangeArrowheads="1"/>
          </p:cNvSpPr>
          <p:nvPr/>
        </p:nvSpPr>
        <p:spPr bwMode="auto">
          <a:xfrm>
            <a:off x="1793875" y="4702175"/>
            <a:ext cx="1525588" cy="2873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Proteínas</a:t>
            </a:r>
            <a:endParaRPr lang="en-US" i="1">
              <a:solidFill>
                <a:srgbClr val="000000"/>
              </a:solidFill>
              <a:effectLst>
                <a:outerShdw blurRad="38100" dist="38100" dir="2700000" algn="tl">
                  <a:srgbClr val="C0C0C0"/>
                </a:outerShdw>
              </a:effectLst>
              <a:latin typeface="Arial Black" pitchFamily="34" charset="0"/>
            </a:endParaRPr>
          </a:p>
        </p:txBody>
      </p:sp>
      <p:sp>
        <p:nvSpPr>
          <p:cNvPr id="2091033" name="Text Box 43"/>
          <p:cNvSpPr txBox="1">
            <a:spLocks noChangeArrowheads="1"/>
          </p:cNvSpPr>
          <p:nvPr/>
        </p:nvSpPr>
        <p:spPr bwMode="auto">
          <a:xfrm>
            <a:off x="1704975" y="4891088"/>
            <a:ext cx="16811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i="1">
                <a:latin typeface="Times New Roman" pitchFamily="18" charset="0"/>
              </a:rPr>
              <a:t>(Insignificante)</a:t>
            </a:r>
          </a:p>
        </p:txBody>
      </p:sp>
      <p:sp>
        <p:nvSpPr>
          <p:cNvPr id="2091034" name="Line 45"/>
          <p:cNvSpPr>
            <a:spLocks noChangeShapeType="1"/>
          </p:cNvSpPr>
          <p:nvPr/>
        </p:nvSpPr>
        <p:spPr bwMode="auto">
          <a:xfrm>
            <a:off x="1373188" y="4495800"/>
            <a:ext cx="0" cy="282575"/>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1035" name="Freeform 47"/>
          <p:cNvSpPr>
            <a:spLocks/>
          </p:cNvSpPr>
          <p:nvPr/>
        </p:nvSpPr>
        <p:spPr bwMode="auto">
          <a:xfrm>
            <a:off x="503238" y="4360863"/>
            <a:ext cx="192087" cy="350837"/>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762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91036" name="Freeform 48"/>
          <p:cNvSpPr>
            <a:spLocks/>
          </p:cNvSpPr>
          <p:nvPr/>
        </p:nvSpPr>
        <p:spPr bwMode="auto">
          <a:xfrm flipH="1">
            <a:off x="2281238" y="4373563"/>
            <a:ext cx="192087" cy="350837"/>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762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91037" name="Text Box 49"/>
          <p:cNvSpPr txBox="1">
            <a:spLocks noChangeArrowheads="1"/>
          </p:cNvSpPr>
          <p:nvPr/>
        </p:nvSpPr>
        <p:spPr bwMode="auto">
          <a:xfrm>
            <a:off x="6811963" y="4697413"/>
            <a:ext cx="24336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800" i="1">
                <a:latin typeface="Times New Roman" pitchFamily="18" charset="0"/>
              </a:rPr>
              <a:t>(CHO, Grasas, PRO)</a:t>
            </a:r>
          </a:p>
        </p:txBody>
      </p:sp>
      <p:sp>
        <p:nvSpPr>
          <p:cNvPr id="2091038" name="Line 50"/>
          <p:cNvSpPr>
            <a:spLocks noChangeShapeType="1"/>
          </p:cNvSpPr>
          <p:nvPr/>
        </p:nvSpPr>
        <p:spPr bwMode="auto">
          <a:xfrm>
            <a:off x="4695825" y="5497513"/>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1039" name="Freeform 53"/>
          <p:cNvSpPr>
            <a:spLocks/>
          </p:cNvSpPr>
          <p:nvPr/>
        </p:nvSpPr>
        <p:spPr bwMode="auto">
          <a:xfrm>
            <a:off x="447675" y="4941888"/>
            <a:ext cx="2025650" cy="384175"/>
          </a:xfrm>
          <a:custGeom>
            <a:avLst/>
            <a:gdLst>
              <a:gd name="T0" fmla="*/ 2147483647 w 1276"/>
              <a:gd name="T1" fmla="*/ 2147483647 h 242"/>
              <a:gd name="T2" fmla="*/ 2147483647 w 1276"/>
              <a:gd name="T3" fmla="*/ 2147483647 h 242"/>
              <a:gd name="T4" fmla="*/ 0 w 1276"/>
              <a:gd name="T5" fmla="*/ 2147483647 h 242"/>
              <a:gd name="T6" fmla="*/ 0 w 1276"/>
              <a:gd name="T7" fmla="*/ 0 h 242"/>
              <a:gd name="T8" fmla="*/ 0 60000 65536"/>
              <a:gd name="T9" fmla="*/ 0 60000 65536"/>
              <a:gd name="T10" fmla="*/ 0 60000 65536"/>
              <a:gd name="T11" fmla="*/ 0 60000 65536"/>
              <a:gd name="T12" fmla="*/ 0 w 1276"/>
              <a:gd name="T13" fmla="*/ 0 h 242"/>
              <a:gd name="T14" fmla="*/ 1276 w 1276"/>
              <a:gd name="T15" fmla="*/ 242 h 242"/>
            </a:gdLst>
            <a:ahLst/>
            <a:cxnLst>
              <a:cxn ang="T8">
                <a:pos x="T0" y="T1"/>
              </a:cxn>
              <a:cxn ang="T9">
                <a:pos x="T2" y="T3"/>
              </a:cxn>
              <a:cxn ang="T10">
                <a:pos x="T4" y="T5"/>
              </a:cxn>
              <a:cxn ang="T11">
                <a:pos x="T6" y="T7"/>
              </a:cxn>
            </a:cxnLst>
            <a:rect l="T12" t="T13" r="T14" b="T15"/>
            <a:pathLst>
              <a:path w="1276" h="242">
                <a:moveTo>
                  <a:pt x="1276" y="125"/>
                </a:moveTo>
                <a:lnTo>
                  <a:pt x="1276" y="242"/>
                </a:lnTo>
                <a:lnTo>
                  <a:pt x="0" y="242"/>
                </a:lnTo>
                <a:lnTo>
                  <a:pt x="0" y="0"/>
                </a:ln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91040" name="Freeform 54"/>
          <p:cNvSpPr>
            <a:spLocks/>
          </p:cNvSpPr>
          <p:nvPr/>
        </p:nvSpPr>
        <p:spPr bwMode="auto">
          <a:xfrm>
            <a:off x="1362075" y="4967288"/>
            <a:ext cx="6907213" cy="531812"/>
          </a:xfrm>
          <a:custGeom>
            <a:avLst/>
            <a:gdLst>
              <a:gd name="T0" fmla="*/ 0 w 4351"/>
              <a:gd name="T1" fmla="*/ 2147483647 h 381"/>
              <a:gd name="T2" fmla="*/ 0 w 4351"/>
              <a:gd name="T3" fmla="*/ 2147483647 h 381"/>
              <a:gd name="T4" fmla="*/ 2147483647 w 4351"/>
              <a:gd name="T5" fmla="*/ 2147483647 h 381"/>
              <a:gd name="T6" fmla="*/ 2147483647 w 4351"/>
              <a:gd name="T7" fmla="*/ 0 h 381"/>
              <a:gd name="T8" fmla="*/ 0 60000 65536"/>
              <a:gd name="T9" fmla="*/ 0 60000 65536"/>
              <a:gd name="T10" fmla="*/ 0 60000 65536"/>
              <a:gd name="T11" fmla="*/ 0 60000 65536"/>
              <a:gd name="T12" fmla="*/ 0 w 4351"/>
              <a:gd name="T13" fmla="*/ 0 h 381"/>
              <a:gd name="T14" fmla="*/ 4351 w 4351"/>
              <a:gd name="T15" fmla="*/ 381 h 381"/>
            </a:gdLst>
            <a:ahLst/>
            <a:cxnLst>
              <a:cxn ang="T8">
                <a:pos x="T0" y="T1"/>
              </a:cxn>
              <a:cxn ang="T9">
                <a:pos x="T2" y="T3"/>
              </a:cxn>
              <a:cxn ang="T10">
                <a:pos x="T4" y="T5"/>
              </a:cxn>
              <a:cxn ang="T11">
                <a:pos x="T6" y="T7"/>
              </a:cxn>
            </a:cxnLst>
            <a:rect l="T12" t="T13" r="T14" b="T15"/>
            <a:pathLst>
              <a:path w="4351" h="381">
                <a:moveTo>
                  <a:pt x="0" y="233"/>
                </a:moveTo>
                <a:lnTo>
                  <a:pt x="0" y="381"/>
                </a:lnTo>
                <a:lnTo>
                  <a:pt x="4351" y="381"/>
                </a:lnTo>
                <a:lnTo>
                  <a:pt x="4351" y="0"/>
                </a:ln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91041" name="Line 55"/>
          <p:cNvSpPr>
            <a:spLocks noChangeShapeType="1"/>
          </p:cNvSpPr>
          <p:nvPr/>
        </p:nvSpPr>
        <p:spPr bwMode="auto">
          <a:xfrm>
            <a:off x="1360488" y="4938713"/>
            <a:ext cx="0" cy="39211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s-PR"/>
          </a:p>
        </p:txBody>
      </p:sp>
      <p:sp>
        <p:nvSpPr>
          <p:cNvPr id="2091042" name="Line 56"/>
          <p:cNvSpPr>
            <a:spLocks noChangeShapeType="1"/>
          </p:cNvSpPr>
          <p:nvPr/>
        </p:nvSpPr>
        <p:spPr bwMode="auto">
          <a:xfrm>
            <a:off x="3589338" y="4510088"/>
            <a:ext cx="0" cy="9604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s-PR"/>
          </a:p>
        </p:txBody>
      </p:sp>
      <p:sp>
        <p:nvSpPr>
          <p:cNvPr id="2091043" name="Line 57"/>
          <p:cNvSpPr>
            <a:spLocks noChangeShapeType="1"/>
          </p:cNvSpPr>
          <p:nvPr/>
        </p:nvSpPr>
        <p:spPr bwMode="auto">
          <a:xfrm>
            <a:off x="5668963" y="4772025"/>
            <a:ext cx="0" cy="7000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(pp. 131-132),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Rectangle 4"/>
          <p:cNvSpPr>
            <a:spLocks noChangeArrowheads="1"/>
          </p:cNvSpPr>
          <p:nvPr/>
        </p:nvSpPr>
        <p:spPr bwMode="auto">
          <a:xfrm>
            <a:off x="2112963" y="692150"/>
            <a:ext cx="5121275" cy="2762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Arial Black" pitchFamily="34" charset="0"/>
              </a:rPr>
              <a:t>CALORIMETRÍA INDIRECTA</a:t>
            </a:r>
            <a:endParaRPr lang="en-US" sz="2500" i="1">
              <a:effectLst>
                <a:outerShdw blurRad="38100" dist="38100" dir="2700000" algn="tl">
                  <a:srgbClr val="C0C0C0"/>
                </a:outerShdw>
              </a:effectLst>
              <a:latin typeface="Arial Black" pitchFamily="34" charset="0"/>
            </a:endParaRPr>
          </a:p>
        </p:txBody>
      </p:sp>
      <p:sp>
        <p:nvSpPr>
          <p:cNvPr id="294917" name="Rectangle 5"/>
          <p:cNvSpPr>
            <a:spLocks noChangeArrowheads="1"/>
          </p:cNvSpPr>
          <p:nvPr/>
        </p:nvSpPr>
        <p:spPr bwMode="auto">
          <a:xfrm>
            <a:off x="857250" y="1444625"/>
            <a:ext cx="7602538" cy="3714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Verdana" pitchFamily="34" charset="0"/>
              </a:rPr>
              <a:t>Relación de Intercambio Respiratotio (R)</a:t>
            </a:r>
          </a:p>
        </p:txBody>
      </p:sp>
      <p:sp>
        <p:nvSpPr>
          <p:cNvPr id="294918" name="Rectangle 6"/>
          <p:cNvSpPr>
            <a:spLocks noChangeArrowheads="1"/>
          </p:cNvSpPr>
          <p:nvPr/>
        </p:nvSpPr>
        <p:spPr bwMode="auto">
          <a:xfrm>
            <a:off x="2160588" y="2586038"/>
            <a:ext cx="5410200" cy="30321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VCO</a:t>
            </a:r>
            <a:r>
              <a:rPr lang="es-PR" sz="2500" baseline="-25000">
                <a:solidFill>
                  <a:srgbClr val="000000"/>
                </a:solidFill>
                <a:effectLst>
                  <a:outerShdw blurRad="38100" dist="38100" dir="2700000" algn="tl">
                    <a:srgbClr val="C0C0C0"/>
                  </a:outerShdw>
                </a:effectLst>
                <a:latin typeface="Arial" charset="0"/>
              </a:rPr>
              <a:t>2</a:t>
            </a:r>
            <a:r>
              <a:rPr lang="es-PR" sz="2500">
                <a:solidFill>
                  <a:srgbClr val="000000"/>
                </a:solidFill>
                <a:effectLst>
                  <a:outerShdw blurRad="38100" dist="38100" dir="2700000" algn="tl">
                    <a:srgbClr val="C0C0C0"/>
                  </a:outerShdw>
                </a:effectLst>
                <a:latin typeface="Arial" charset="0"/>
              </a:rPr>
              <a:t> Producido </a:t>
            </a:r>
            <a:r>
              <a:rPr lang="es-PR" sz="2800">
                <a:solidFill>
                  <a:srgbClr val="000000"/>
                </a:solidFill>
                <a:effectLst>
                  <a:outerShdw blurRad="38100" dist="38100" dir="2700000" algn="tl">
                    <a:srgbClr val="C0C0C0"/>
                  </a:outerShdw>
                </a:effectLst>
                <a:latin typeface="Arial" charset="0"/>
              </a:rPr>
              <a:t>/</a:t>
            </a:r>
            <a:r>
              <a:rPr lang="es-PR" sz="2500">
                <a:solidFill>
                  <a:srgbClr val="000000"/>
                </a:solidFill>
                <a:effectLst>
                  <a:outerShdw blurRad="38100" dist="38100" dir="2700000" algn="tl">
                    <a:srgbClr val="C0C0C0"/>
                  </a:outerShdw>
                </a:effectLst>
                <a:latin typeface="Arial" charset="0"/>
              </a:rPr>
              <a:t> VO</a:t>
            </a:r>
            <a:r>
              <a:rPr lang="es-PR" sz="2500" baseline="-25000">
                <a:solidFill>
                  <a:srgbClr val="000000"/>
                </a:solidFill>
                <a:effectLst>
                  <a:outerShdw blurRad="38100" dist="38100" dir="2700000" algn="tl">
                    <a:srgbClr val="C0C0C0"/>
                  </a:outerShdw>
                </a:effectLst>
                <a:latin typeface="Arial" charset="0"/>
              </a:rPr>
              <a:t>2</a:t>
            </a:r>
            <a:r>
              <a:rPr lang="es-PR" sz="2500">
                <a:solidFill>
                  <a:srgbClr val="000000"/>
                </a:solidFill>
                <a:effectLst>
                  <a:outerShdw blurRad="38100" dist="38100" dir="2700000" algn="tl">
                    <a:srgbClr val="C0C0C0"/>
                  </a:outerShdw>
                </a:effectLst>
                <a:latin typeface="Arial" charset="0"/>
              </a:rPr>
              <a:t> Consumido</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2093061" name="Freeform 7"/>
          <p:cNvSpPr>
            <a:spLocks/>
          </p:cNvSpPr>
          <p:nvPr/>
        </p:nvSpPr>
        <p:spPr bwMode="auto">
          <a:xfrm>
            <a:off x="1770063" y="4008438"/>
            <a:ext cx="881062" cy="52546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270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94920" name="Rectangle 8"/>
          <p:cNvSpPr>
            <a:spLocks noChangeArrowheads="1"/>
          </p:cNvSpPr>
          <p:nvPr/>
        </p:nvSpPr>
        <p:spPr bwMode="auto">
          <a:xfrm>
            <a:off x="739775" y="4522788"/>
            <a:ext cx="2205038" cy="49688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NUTRIENTES</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ESPECÍFICOS</a:t>
            </a:r>
            <a:endParaRPr lang="en-US" i="1">
              <a:solidFill>
                <a:srgbClr val="000000"/>
              </a:solidFill>
              <a:effectLst>
                <a:outerShdw blurRad="38100" dist="38100" dir="2700000" algn="tl">
                  <a:srgbClr val="C0C0C0"/>
                </a:outerShdw>
              </a:effectLst>
              <a:latin typeface="Arial Black" pitchFamily="34" charset="0"/>
            </a:endParaRPr>
          </a:p>
        </p:txBody>
      </p:sp>
      <p:sp>
        <p:nvSpPr>
          <p:cNvPr id="2093063" name="Text Box 9"/>
          <p:cNvSpPr txBox="1">
            <a:spLocks noChangeArrowheads="1"/>
          </p:cNvSpPr>
          <p:nvPr/>
        </p:nvSpPr>
        <p:spPr bwMode="auto">
          <a:xfrm>
            <a:off x="2457450" y="3532188"/>
            <a:ext cx="4349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Determina</a:t>
            </a:r>
          </a:p>
          <a:p>
            <a:pPr algn="ctr" eaLnBrk="0" hangingPunct="0">
              <a:lnSpc>
                <a:spcPct val="80000"/>
              </a:lnSpc>
            </a:pPr>
            <a:r>
              <a:rPr lang="en-US" altLang="es-PR" sz="2500">
                <a:latin typeface="Arial" charset="0"/>
              </a:rPr>
              <a:t>Tipo de Sustrato Oxidado</a:t>
            </a:r>
          </a:p>
        </p:txBody>
      </p:sp>
      <p:sp>
        <p:nvSpPr>
          <p:cNvPr id="294928" name="Rectangle 16"/>
          <p:cNvSpPr>
            <a:spLocks noChangeArrowheads="1"/>
          </p:cNvSpPr>
          <p:nvPr/>
        </p:nvSpPr>
        <p:spPr bwMode="auto">
          <a:xfrm>
            <a:off x="2271713" y="2343150"/>
            <a:ext cx="157162" cy="30321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294929" name="Rectangle 17"/>
          <p:cNvSpPr>
            <a:spLocks noChangeArrowheads="1"/>
          </p:cNvSpPr>
          <p:nvPr/>
        </p:nvSpPr>
        <p:spPr bwMode="auto">
          <a:xfrm>
            <a:off x="5014913" y="2343150"/>
            <a:ext cx="157162" cy="30321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2093066" name="Rectangle 18"/>
          <p:cNvSpPr>
            <a:spLocks noChangeArrowheads="1"/>
          </p:cNvSpPr>
          <p:nvPr/>
        </p:nvSpPr>
        <p:spPr bwMode="auto">
          <a:xfrm>
            <a:off x="2173288" y="2317750"/>
            <a:ext cx="5364162" cy="792163"/>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93067" name="Line 19"/>
          <p:cNvSpPr>
            <a:spLocks noChangeShapeType="1"/>
          </p:cNvSpPr>
          <p:nvPr/>
        </p:nvSpPr>
        <p:spPr bwMode="auto">
          <a:xfrm>
            <a:off x="4568825" y="1752600"/>
            <a:ext cx="0" cy="539750"/>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3068" name="Line 21"/>
          <p:cNvSpPr>
            <a:spLocks noChangeShapeType="1"/>
          </p:cNvSpPr>
          <p:nvPr/>
        </p:nvSpPr>
        <p:spPr bwMode="auto">
          <a:xfrm>
            <a:off x="3895725" y="4375150"/>
            <a:ext cx="0" cy="466725"/>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94934" name="Rectangle 22"/>
          <p:cNvSpPr>
            <a:spLocks noChangeArrowheads="1"/>
          </p:cNvSpPr>
          <p:nvPr/>
        </p:nvSpPr>
        <p:spPr bwMode="auto">
          <a:xfrm>
            <a:off x="3122613" y="4802188"/>
            <a:ext cx="1536700" cy="28733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ALCOHOL</a:t>
            </a:r>
            <a:endParaRPr lang="en-US" i="1">
              <a:solidFill>
                <a:srgbClr val="000000"/>
              </a:solidFill>
              <a:effectLst>
                <a:outerShdw blurRad="38100" dist="38100" dir="2700000" algn="tl">
                  <a:srgbClr val="C0C0C0"/>
                </a:outerShdw>
              </a:effectLst>
              <a:latin typeface="Arial Black" pitchFamily="34" charset="0"/>
            </a:endParaRPr>
          </a:p>
        </p:txBody>
      </p:sp>
      <p:sp>
        <p:nvSpPr>
          <p:cNvPr id="2093070" name="Freeform 25"/>
          <p:cNvSpPr>
            <a:spLocks/>
          </p:cNvSpPr>
          <p:nvPr/>
        </p:nvSpPr>
        <p:spPr bwMode="auto">
          <a:xfrm flipH="1">
            <a:off x="6586538" y="4008438"/>
            <a:ext cx="966787" cy="534987"/>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270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94938" name="Rectangle 26"/>
          <p:cNvSpPr>
            <a:spLocks noChangeArrowheads="1"/>
          </p:cNvSpPr>
          <p:nvPr/>
        </p:nvSpPr>
        <p:spPr bwMode="auto">
          <a:xfrm>
            <a:off x="3892550" y="5194300"/>
            <a:ext cx="2563813" cy="28733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AYUNO/INANICIÓN</a:t>
            </a:r>
            <a:endParaRPr lang="en-US" i="1">
              <a:solidFill>
                <a:srgbClr val="000000"/>
              </a:solidFill>
              <a:effectLst>
                <a:outerShdw blurRad="38100" dist="38100" dir="2700000" algn="tl">
                  <a:srgbClr val="C0C0C0"/>
                </a:outerShdw>
              </a:effectLst>
              <a:latin typeface="Arial Black" pitchFamily="34" charset="0"/>
            </a:endParaRPr>
          </a:p>
        </p:txBody>
      </p:sp>
      <p:sp>
        <p:nvSpPr>
          <p:cNvPr id="2093072" name="Text Box 27"/>
          <p:cNvSpPr txBox="1">
            <a:spLocks noChangeArrowheads="1"/>
          </p:cNvSpPr>
          <p:nvPr/>
        </p:nvSpPr>
        <p:spPr bwMode="auto">
          <a:xfrm>
            <a:off x="3089275" y="4116388"/>
            <a:ext cx="323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i="1">
                <a:latin typeface="Times New Roman" pitchFamily="18" charset="0"/>
              </a:rPr>
              <a:t>(En Fibras Musculares)</a:t>
            </a:r>
          </a:p>
        </p:txBody>
      </p:sp>
      <p:sp>
        <p:nvSpPr>
          <p:cNvPr id="2093073" name="Text Box 30"/>
          <p:cNvSpPr txBox="1">
            <a:spLocks noChangeArrowheads="1"/>
          </p:cNvSpPr>
          <p:nvPr/>
        </p:nvSpPr>
        <p:spPr bwMode="auto">
          <a:xfrm>
            <a:off x="301625" y="5351463"/>
            <a:ext cx="7794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100" i="1">
                <a:latin typeface="Arial" charset="0"/>
              </a:rPr>
              <a:t>CHO</a:t>
            </a:r>
          </a:p>
        </p:txBody>
      </p:sp>
      <p:sp>
        <p:nvSpPr>
          <p:cNvPr id="2093074" name="Line 33"/>
          <p:cNvSpPr>
            <a:spLocks noChangeShapeType="1"/>
          </p:cNvSpPr>
          <p:nvPr/>
        </p:nvSpPr>
        <p:spPr bwMode="auto">
          <a:xfrm>
            <a:off x="1739900" y="5084763"/>
            <a:ext cx="0" cy="8001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3075" name="Text Box 34"/>
          <p:cNvSpPr txBox="1">
            <a:spLocks noChangeArrowheads="1"/>
          </p:cNvSpPr>
          <p:nvPr/>
        </p:nvSpPr>
        <p:spPr bwMode="auto">
          <a:xfrm>
            <a:off x="1058863" y="5834063"/>
            <a:ext cx="1471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100" i="1">
                <a:latin typeface="Arial" charset="0"/>
              </a:rPr>
              <a:t>Proteínas</a:t>
            </a:r>
          </a:p>
        </p:txBody>
      </p:sp>
      <p:sp>
        <p:nvSpPr>
          <p:cNvPr id="294947" name="Rectangle 35"/>
          <p:cNvSpPr>
            <a:spLocks noChangeArrowheads="1"/>
          </p:cNvSpPr>
          <p:nvPr/>
        </p:nvSpPr>
        <p:spPr bwMode="auto">
          <a:xfrm>
            <a:off x="6048375" y="4560888"/>
            <a:ext cx="3182938" cy="28733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MEZCLA/DIETA MIXTA</a:t>
            </a:r>
            <a:endParaRPr lang="en-US" i="1">
              <a:solidFill>
                <a:srgbClr val="000000"/>
              </a:solidFill>
              <a:effectLst>
                <a:outerShdw blurRad="38100" dist="38100" dir="2700000" algn="tl">
                  <a:srgbClr val="C0C0C0"/>
                </a:outerShdw>
              </a:effectLst>
              <a:latin typeface="Arial Black" pitchFamily="34" charset="0"/>
            </a:endParaRPr>
          </a:p>
        </p:txBody>
      </p:sp>
      <p:sp>
        <p:nvSpPr>
          <p:cNvPr id="294948" name="Text Box 36"/>
          <p:cNvSpPr txBox="1">
            <a:spLocks noChangeArrowheads="1"/>
          </p:cNvSpPr>
          <p:nvPr/>
        </p:nvSpPr>
        <p:spPr bwMode="auto">
          <a:xfrm>
            <a:off x="6351588" y="4776788"/>
            <a:ext cx="2422525" cy="384175"/>
          </a:xfrm>
          <a:prstGeom prst="rect">
            <a:avLst/>
          </a:prstGeom>
          <a:noFill/>
          <a:ln w="9525">
            <a:noFill/>
            <a:miter lim="800000"/>
            <a:headEnd/>
            <a:tailEnd/>
          </a:ln>
          <a:effectLst/>
        </p:spPr>
        <p:txBody>
          <a:bodyPr>
            <a:spAutoFit/>
          </a:bodyPr>
          <a:lstStyle/>
          <a:p>
            <a:pPr eaLnBrk="0" hangingPunct="0">
              <a:lnSpc>
                <a:spcPct val="80000"/>
              </a:lnSpc>
              <a:defRPr/>
            </a:pPr>
            <a:r>
              <a:rPr lang="en-US" sz="2400">
                <a:effectLst>
                  <a:outerShdw blurRad="38100" dist="38100" dir="2700000" algn="tl">
                    <a:srgbClr val="C0C0C0"/>
                  </a:outerShdw>
                </a:effectLst>
                <a:latin typeface="Times New Roman" pitchFamily="18" charset="0"/>
              </a:rPr>
              <a:t>Combinación de</a:t>
            </a:r>
          </a:p>
        </p:txBody>
      </p:sp>
      <p:sp>
        <p:nvSpPr>
          <p:cNvPr id="2093078" name="Line 37"/>
          <p:cNvSpPr>
            <a:spLocks noChangeShapeType="1"/>
          </p:cNvSpPr>
          <p:nvPr/>
        </p:nvSpPr>
        <p:spPr bwMode="auto">
          <a:xfrm>
            <a:off x="6743700" y="5097463"/>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3079" name="Text Box 38"/>
          <p:cNvSpPr txBox="1">
            <a:spLocks noChangeArrowheads="1"/>
          </p:cNvSpPr>
          <p:nvPr/>
        </p:nvSpPr>
        <p:spPr bwMode="auto">
          <a:xfrm>
            <a:off x="6299200" y="5453063"/>
            <a:ext cx="8524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100" i="1">
                <a:latin typeface="Arial" charset="0"/>
              </a:rPr>
              <a:t>CHO</a:t>
            </a:r>
          </a:p>
        </p:txBody>
      </p:sp>
      <p:sp>
        <p:nvSpPr>
          <p:cNvPr id="2093080" name="Line 39"/>
          <p:cNvSpPr>
            <a:spLocks noChangeShapeType="1"/>
          </p:cNvSpPr>
          <p:nvPr/>
        </p:nvSpPr>
        <p:spPr bwMode="auto">
          <a:xfrm>
            <a:off x="8369300" y="5097463"/>
            <a:ext cx="0" cy="3937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3081" name="Text Box 40"/>
          <p:cNvSpPr txBox="1">
            <a:spLocks noChangeArrowheads="1"/>
          </p:cNvSpPr>
          <p:nvPr/>
        </p:nvSpPr>
        <p:spPr bwMode="auto">
          <a:xfrm>
            <a:off x="7924800" y="5453063"/>
            <a:ext cx="1100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100" i="1">
                <a:latin typeface="Arial" charset="0"/>
              </a:rPr>
              <a:t>Grasas</a:t>
            </a:r>
          </a:p>
        </p:txBody>
      </p:sp>
      <p:sp>
        <p:nvSpPr>
          <p:cNvPr id="2093082" name="Line 41"/>
          <p:cNvSpPr>
            <a:spLocks noChangeShapeType="1"/>
          </p:cNvSpPr>
          <p:nvPr/>
        </p:nvSpPr>
        <p:spPr bwMode="auto">
          <a:xfrm>
            <a:off x="7518400" y="5097463"/>
            <a:ext cx="0" cy="80010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3083" name="Text Box 42"/>
          <p:cNvSpPr txBox="1">
            <a:spLocks noChangeArrowheads="1"/>
          </p:cNvSpPr>
          <p:nvPr/>
        </p:nvSpPr>
        <p:spPr bwMode="auto">
          <a:xfrm>
            <a:off x="6837363" y="5846763"/>
            <a:ext cx="1471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100" i="1">
                <a:latin typeface="Arial" charset="0"/>
              </a:rPr>
              <a:t>Proteínas</a:t>
            </a:r>
          </a:p>
        </p:txBody>
      </p:sp>
      <p:sp>
        <p:nvSpPr>
          <p:cNvPr id="2093084" name="Freeform 43"/>
          <p:cNvSpPr>
            <a:spLocks/>
          </p:cNvSpPr>
          <p:nvPr/>
        </p:nvSpPr>
        <p:spPr bwMode="auto">
          <a:xfrm>
            <a:off x="698500" y="4778375"/>
            <a:ext cx="300038" cy="611188"/>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952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93085" name="Text Box 44"/>
          <p:cNvSpPr txBox="1">
            <a:spLocks noChangeArrowheads="1"/>
          </p:cNvSpPr>
          <p:nvPr/>
        </p:nvSpPr>
        <p:spPr bwMode="auto">
          <a:xfrm>
            <a:off x="2239963" y="5351463"/>
            <a:ext cx="1111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100" i="1">
                <a:latin typeface="Arial" charset="0"/>
              </a:rPr>
              <a:t>Grasas</a:t>
            </a:r>
          </a:p>
        </p:txBody>
      </p:sp>
      <p:sp>
        <p:nvSpPr>
          <p:cNvPr id="2093086" name="Freeform 45"/>
          <p:cNvSpPr>
            <a:spLocks/>
          </p:cNvSpPr>
          <p:nvPr/>
        </p:nvSpPr>
        <p:spPr bwMode="auto">
          <a:xfrm flipH="1">
            <a:off x="2693988" y="4778375"/>
            <a:ext cx="227012" cy="611188"/>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952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093087" name="Line 46"/>
          <p:cNvSpPr>
            <a:spLocks noChangeShapeType="1"/>
          </p:cNvSpPr>
          <p:nvPr/>
        </p:nvSpPr>
        <p:spPr bwMode="auto">
          <a:xfrm>
            <a:off x="5127625" y="4375150"/>
            <a:ext cx="0" cy="850900"/>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3088" name="Line 47"/>
          <p:cNvSpPr>
            <a:spLocks noChangeShapeType="1"/>
          </p:cNvSpPr>
          <p:nvPr/>
        </p:nvSpPr>
        <p:spPr bwMode="auto">
          <a:xfrm>
            <a:off x="4568825" y="3098800"/>
            <a:ext cx="0" cy="539750"/>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3089" name="Line 48"/>
          <p:cNvSpPr>
            <a:spLocks noChangeShapeType="1"/>
          </p:cNvSpPr>
          <p:nvPr/>
        </p:nvSpPr>
        <p:spPr bwMode="auto">
          <a:xfrm>
            <a:off x="4581525" y="977900"/>
            <a:ext cx="0" cy="539750"/>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(pp. 131-132),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411413" y="836613"/>
            <a:ext cx="622776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10000"/>
              </a:lnSpc>
            </a:pPr>
            <a:r>
              <a:rPr lang="es-PR" altLang="es-PR" sz="4400" b="0">
                <a:solidFill>
                  <a:srgbClr val="484876"/>
                </a:solidFill>
                <a:effectLst>
                  <a:outerShdw blurRad="38100" dist="38100" dir="2700000" algn="tl">
                    <a:srgbClr val="C0C0C0"/>
                  </a:outerShdw>
                </a:effectLst>
                <a:latin typeface="Arial Black" pitchFamily="34" charset="0"/>
                <a:cs typeface="Arial" charset="0"/>
              </a:rPr>
              <a:t>EXPECTATIVAS</a:t>
            </a:r>
            <a:br>
              <a:rPr lang="es-PR" altLang="es-PR" sz="4400" b="0">
                <a:solidFill>
                  <a:srgbClr val="484876"/>
                </a:solidFill>
                <a:effectLst>
                  <a:outerShdw blurRad="38100" dist="38100" dir="2700000" algn="tl">
                    <a:srgbClr val="C0C0C0"/>
                  </a:outerShdw>
                </a:effectLst>
                <a:latin typeface="Arial Black" pitchFamily="34" charset="0"/>
                <a:cs typeface="Arial" charset="0"/>
              </a:rPr>
            </a:br>
            <a:r>
              <a:rPr lang="es-PR" altLang="es-PR" sz="4400" b="0" i="1">
                <a:solidFill>
                  <a:srgbClr val="484876"/>
                </a:solidFill>
                <a:effectLst>
                  <a:outerShdw blurRad="38100" dist="38100" dir="2700000" algn="tl">
                    <a:srgbClr val="C0C0C0"/>
                  </a:outerShdw>
                </a:effectLst>
                <a:latin typeface="Arial Black" pitchFamily="34" charset="0"/>
                <a:cs typeface="Arial" charset="0"/>
              </a:rPr>
              <a:t>DEL CURSO:</a:t>
            </a:r>
          </a:p>
        </p:txBody>
      </p:sp>
      <p:pic>
        <p:nvPicPr>
          <p:cNvPr id="2032658" name="Picture 18"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24923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2659" name="Text Box 19"/>
          <p:cNvSpPr txBox="1">
            <a:spLocks noChangeArrowheads="1"/>
          </p:cNvSpPr>
          <p:nvPr/>
        </p:nvSpPr>
        <p:spPr bwMode="auto">
          <a:xfrm>
            <a:off x="1041400" y="2509838"/>
            <a:ext cx="7851775"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Retrocomunicación inmediata</a:t>
            </a:r>
          </a:p>
        </p:txBody>
      </p:sp>
      <p:pic>
        <p:nvPicPr>
          <p:cNvPr id="2032660" name="Picture 20"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31607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2661" name="Text Box 21"/>
          <p:cNvSpPr txBox="1">
            <a:spLocks noChangeArrowheads="1"/>
          </p:cNvSpPr>
          <p:nvPr/>
        </p:nvSpPr>
        <p:spPr bwMode="auto">
          <a:xfrm>
            <a:off x="1041400" y="3178175"/>
            <a:ext cx="785177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Participación activa</a:t>
            </a:r>
          </a:p>
        </p:txBody>
      </p:sp>
      <p:pic>
        <p:nvPicPr>
          <p:cNvPr id="2032662" name="Picture 2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44846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2663" name="Text Box 23"/>
          <p:cNvSpPr txBox="1">
            <a:spLocks noChangeArrowheads="1"/>
          </p:cNvSpPr>
          <p:nvPr/>
        </p:nvSpPr>
        <p:spPr bwMode="auto">
          <a:xfrm>
            <a:off x="1041400" y="4502150"/>
            <a:ext cx="785177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Principios éticos</a:t>
            </a:r>
          </a:p>
        </p:txBody>
      </p:sp>
      <p:pic>
        <p:nvPicPr>
          <p:cNvPr id="2032664" name="Picture 24"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52054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2665" name="Text Box 25"/>
          <p:cNvSpPr txBox="1">
            <a:spLocks noChangeArrowheads="1"/>
          </p:cNvSpPr>
          <p:nvPr/>
        </p:nvSpPr>
        <p:spPr bwMode="auto">
          <a:xfrm>
            <a:off x="1041400" y="5222875"/>
            <a:ext cx="785177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Certificaciónes y licencias</a:t>
            </a:r>
          </a:p>
        </p:txBody>
      </p:sp>
      <p:pic>
        <p:nvPicPr>
          <p:cNvPr id="2032666" name="Picture 26" descr="Expectativas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620713"/>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032667" name="Picture 27"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59039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2668" name="Text Box 28"/>
          <p:cNvSpPr txBox="1">
            <a:spLocks noChangeArrowheads="1"/>
          </p:cNvSpPr>
          <p:nvPr/>
        </p:nvSpPr>
        <p:spPr bwMode="auto">
          <a:xfrm>
            <a:off x="1041400" y="5921375"/>
            <a:ext cx="785177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Membresías de asociaciones</a:t>
            </a:r>
          </a:p>
        </p:txBody>
      </p:sp>
      <p:pic>
        <p:nvPicPr>
          <p:cNvPr id="2032669" name="Picture 29"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38147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2670" name="Text Box 30"/>
          <p:cNvSpPr txBox="1">
            <a:spLocks noChangeArrowheads="1"/>
          </p:cNvSpPr>
          <p:nvPr/>
        </p:nvSpPr>
        <p:spPr bwMode="auto">
          <a:xfrm>
            <a:off x="1041400" y="3832225"/>
            <a:ext cx="785177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600">
                <a:effectLst>
                  <a:outerShdw blurRad="38100" dist="38100" dir="2700000" algn="tl">
                    <a:srgbClr val="C0C0C0"/>
                  </a:outerShdw>
                </a:effectLst>
                <a:latin typeface="Arial" charset="0"/>
              </a:rPr>
              <a:t>Redacción correcta</a:t>
            </a:r>
          </a:p>
        </p:txBody>
      </p:sp>
    </p:spTree>
    <p:custDataLst>
      <p:tags r:id="rId1"/>
    </p:custDataLst>
  </p:cSld>
  <p:clrMapOvr>
    <a:masterClrMapping/>
  </p:clrMapOvr>
  <p:transition spd="slow">
    <p:newsflash/>
    <p:sndAc>
      <p:stSnd>
        <p:snd r:embed="rId4" name="breeze.wav"/>
      </p:stSnd>
    </p:sndAc>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ChangeArrowheads="1"/>
          </p:cNvSpPr>
          <p:nvPr/>
        </p:nvSpPr>
        <p:spPr bwMode="auto">
          <a:xfrm>
            <a:off x="793750" y="692150"/>
            <a:ext cx="7121525" cy="4381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3300">
                <a:effectLst>
                  <a:outerShdw blurRad="38100" dist="38100" dir="2700000" algn="tl">
                    <a:srgbClr val="C0C0C0"/>
                  </a:outerShdw>
                </a:effectLst>
                <a:latin typeface="Arial Black" pitchFamily="34" charset="0"/>
              </a:rPr>
              <a:t>CALORIMETRÍA INDIRECTA</a:t>
            </a:r>
          </a:p>
        </p:txBody>
      </p:sp>
      <p:sp>
        <p:nvSpPr>
          <p:cNvPr id="2096131" name="Line 5"/>
          <p:cNvSpPr>
            <a:spLocks noChangeShapeType="1"/>
          </p:cNvSpPr>
          <p:nvPr/>
        </p:nvSpPr>
        <p:spPr bwMode="auto">
          <a:xfrm>
            <a:off x="4446588" y="1055688"/>
            <a:ext cx="0" cy="528637"/>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90822" name="Rectangle 6"/>
          <p:cNvSpPr>
            <a:spLocks noChangeArrowheads="1"/>
          </p:cNvSpPr>
          <p:nvPr/>
        </p:nvSpPr>
        <p:spPr bwMode="auto">
          <a:xfrm>
            <a:off x="193675" y="1481138"/>
            <a:ext cx="8699500" cy="8953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3200">
                <a:effectLst>
                  <a:outerShdw blurRad="38100" dist="38100" dir="2700000" algn="tl">
                    <a:srgbClr val="C0C0C0"/>
                  </a:outerShdw>
                </a:effectLst>
                <a:latin typeface="Verdana" pitchFamily="34" charset="0"/>
              </a:rPr>
              <a:t>Equivalencia Energética/Calórica del</a:t>
            </a:r>
          </a:p>
          <a:p>
            <a:pPr marL="342900" indent="-342900" eaLnBrk="0" hangingPunct="0">
              <a:lnSpc>
                <a:spcPct val="70000"/>
              </a:lnSpc>
              <a:spcBef>
                <a:spcPct val="20000"/>
              </a:spcBef>
              <a:defRPr/>
            </a:pPr>
            <a:r>
              <a:rPr lang="en-US" sz="3200">
                <a:effectLst>
                  <a:outerShdw blurRad="38100" dist="38100" dir="2700000" algn="tl">
                    <a:srgbClr val="C0C0C0"/>
                  </a:outerShdw>
                </a:effectLst>
                <a:latin typeface="Verdana" pitchFamily="34" charset="0"/>
              </a:rPr>
              <a:t>VO</a:t>
            </a:r>
            <a:r>
              <a:rPr lang="en-US" sz="3200" baseline="-25000">
                <a:effectLst>
                  <a:outerShdw blurRad="38100" dist="38100" dir="2700000" algn="tl">
                    <a:srgbClr val="C0C0C0"/>
                  </a:outerShdw>
                </a:effectLst>
                <a:latin typeface="Verdana" pitchFamily="34" charset="0"/>
              </a:rPr>
              <a:t>2</a:t>
            </a:r>
          </a:p>
        </p:txBody>
      </p:sp>
      <p:sp>
        <p:nvSpPr>
          <p:cNvPr id="290823" name="Rectangle 7"/>
          <p:cNvSpPr>
            <a:spLocks noChangeArrowheads="1"/>
          </p:cNvSpPr>
          <p:nvPr/>
        </p:nvSpPr>
        <p:spPr bwMode="auto">
          <a:xfrm>
            <a:off x="674688" y="4856163"/>
            <a:ext cx="7581900" cy="3429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3200" i="1">
                <a:solidFill>
                  <a:srgbClr val="000000"/>
                </a:solidFill>
                <a:effectLst>
                  <a:outerShdw blurRad="38100" dist="38100" dir="2700000" algn="tl">
                    <a:srgbClr val="C0C0C0"/>
                  </a:outerShdw>
                </a:effectLst>
                <a:latin typeface="Arial" charset="0"/>
              </a:rPr>
              <a:t>Equivale Aproximadamente a:</a:t>
            </a:r>
            <a:r>
              <a:rPr lang="en-US" sz="3600">
                <a:solidFill>
                  <a:srgbClr val="000000"/>
                </a:solidFill>
                <a:effectLst>
                  <a:outerShdw blurRad="38100" dist="38100" dir="2700000" algn="tl">
                    <a:srgbClr val="C0C0C0"/>
                  </a:outerShdw>
                </a:effectLst>
                <a:latin typeface="Arial Black" pitchFamily="34" charset="0"/>
              </a:rPr>
              <a:t>   </a:t>
            </a:r>
            <a:endParaRPr lang="en-US" sz="3600" i="1">
              <a:solidFill>
                <a:srgbClr val="000000"/>
              </a:solidFill>
              <a:effectLst>
                <a:outerShdw blurRad="38100" dist="38100" dir="2700000" algn="tl">
                  <a:srgbClr val="C0C0C0"/>
                </a:outerShdw>
              </a:effectLst>
              <a:latin typeface="Arial Black" pitchFamily="34" charset="0"/>
            </a:endParaRPr>
          </a:p>
        </p:txBody>
      </p:sp>
      <p:sp>
        <p:nvSpPr>
          <p:cNvPr id="290824" name="Rectangle 8"/>
          <p:cNvSpPr>
            <a:spLocks noChangeArrowheads="1"/>
          </p:cNvSpPr>
          <p:nvPr/>
        </p:nvSpPr>
        <p:spPr bwMode="auto">
          <a:xfrm>
            <a:off x="855663" y="2800350"/>
            <a:ext cx="7624762" cy="750888"/>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3200">
                <a:solidFill>
                  <a:srgbClr val="000000"/>
                </a:solidFill>
                <a:effectLst>
                  <a:outerShdw blurRad="38100" dist="38100" dir="2700000" algn="tl">
                    <a:srgbClr val="C0C0C0"/>
                  </a:outerShdw>
                </a:effectLst>
                <a:latin typeface="Arial" charset="0"/>
              </a:rPr>
              <a:t>Utilizado para la Oxidacion de los</a:t>
            </a:r>
          </a:p>
          <a:p>
            <a:pPr marL="342900" indent="-342900" eaLnBrk="0" hangingPunct="0">
              <a:lnSpc>
                <a:spcPct val="60000"/>
              </a:lnSpc>
              <a:spcBef>
                <a:spcPct val="20000"/>
              </a:spcBef>
              <a:defRPr/>
            </a:pPr>
            <a:r>
              <a:rPr lang="es-PR" sz="3200">
                <a:solidFill>
                  <a:srgbClr val="000000"/>
                </a:solidFill>
                <a:effectLst>
                  <a:outerShdw blurRad="38100" dist="38100" dir="2700000" algn="tl">
                    <a:srgbClr val="C0C0C0"/>
                  </a:outerShdw>
                </a:effectLst>
                <a:latin typeface="Arial" charset="0"/>
              </a:rPr>
              <a:t>Sustratos (CHO y GRASAS)</a:t>
            </a:r>
            <a:r>
              <a:rPr lang="en-US" sz="3600">
                <a:solidFill>
                  <a:srgbClr val="000000"/>
                </a:solidFill>
                <a:effectLst>
                  <a:outerShdw blurRad="38100" dist="38100" dir="2700000" algn="tl">
                    <a:srgbClr val="C0C0C0"/>
                  </a:outerShdw>
                </a:effectLst>
                <a:latin typeface="Arial Black" pitchFamily="34" charset="0"/>
              </a:rPr>
              <a:t>         </a:t>
            </a:r>
            <a:endParaRPr lang="en-US" sz="3600" i="1">
              <a:solidFill>
                <a:srgbClr val="000000"/>
              </a:solidFill>
              <a:effectLst>
                <a:outerShdw blurRad="38100" dist="38100" dir="2700000" algn="tl">
                  <a:srgbClr val="C0C0C0"/>
                </a:outerShdw>
              </a:effectLst>
              <a:latin typeface="Arial Black" pitchFamily="34" charset="0"/>
            </a:endParaRPr>
          </a:p>
        </p:txBody>
      </p:sp>
      <p:sp>
        <p:nvSpPr>
          <p:cNvPr id="2096135" name="Text Box 9"/>
          <p:cNvSpPr txBox="1">
            <a:spLocks noChangeArrowheads="1"/>
          </p:cNvSpPr>
          <p:nvPr/>
        </p:nvSpPr>
        <p:spPr bwMode="auto">
          <a:xfrm>
            <a:off x="974725" y="3932238"/>
            <a:ext cx="6931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3000">
                <a:latin typeface="Arial" charset="0"/>
              </a:rPr>
              <a:t>1 Litro de O</a:t>
            </a:r>
            <a:r>
              <a:rPr lang="en-US" altLang="es-PR" sz="3000" baseline="-25000">
                <a:latin typeface="Arial" charset="0"/>
              </a:rPr>
              <a:t>2</a:t>
            </a:r>
            <a:r>
              <a:rPr lang="en-US" altLang="es-PR" sz="3000">
                <a:latin typeface="Arial" charset="0"/>
              </a:rPr>
              <a:t> Consumido por Minuto</a:t>
            </a:r>
          </a:p>
          <a:p>
            <a:pPr algn="ctr" eaLnBrk="0" hangingPunct="0">
              <a:lnSpc>
                <a:spcPct val="90000"/>
              </a:lnSpc>
            </a:pPr>
            <a:r>
              <a:rPr lang="en-US" altLang="es-PR" sz="3000">
                <a:latin typeface="Arial" charset="0"/>
              </a:rPr>
              <a:t>(VO</a:t>
            </a:r>
            <a:r>
              <a:rPr lang="en-US" altLang="es-PR" sz="3000" baseline="-25000">
                <a:latin typeface="Arial" charset="0"/>
              </a:rPr>
              <a:t>2</a:t>
            </a:r>
            <a:r>
              <a:rPr lang="en-US" altLang="es-PR" sz="3000">
                <a:latin typeface="Arial" charset="0"/>
              </a:rPr>
              <a:t>, </a:t>
            </a:r>
            <a:r>
              <a:rPr lang="en-US" altLang="es-PR" sz="3000" i="1">
                <a:latin typeface="Arial" charset="0"/>
              </a:rPr>
              <a:t>L/min</a:t>
            </a:r>
            <a:r>
              <a:rPr lang="en-US" altLang="es-PR" sz="3000">
                <a:latin typeface="Arial" charset="0"/>
              </a:rPr>
              <a:t> = 1.0)</a:t>
            </a:r>
          </a:p>
        </p:txBody>
      </p:sp>
      <p:sp>
        <p:nvSpPr>
          <p:cNvPr id="290827" name="Rectangle 11"/>
          <p:cNvSpPr>
            <a:spLocks noChangeArrowheads="1"/>
          </p:cNvSpPr>
          <p:nvPr/>
        </p:nvSpPr>
        <p:spPr bwMode="auto">
          <a:xfrm>
            <a:off x="3054350" y="5761038"/>
            <a:ext cx="2609850" cy="393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800">
                <a:solidFill>
                  <a:srgbClr val="000000"/>
                </a:solidFill>
                <a:latin typeface="Verdana" pitchFamily="34" charset="0"/>
              </a:rPr>
              <a:t>5 kcal/min</a:t>
            </a:r>
            <a:endParaRPr lang="en-US" sz="2800" i="1">
              <a:solidFill>
                <a:srgbClr val="000000"/>
              </a:solidFill>
              <a:latin typeface="Verdana" pitchFamily="34" charset="0"/>
            </a:endParaRPr>
          </a:p>
        </p:txBody>
      </p:sp>
      <p:sp>
        <p:nvSpPr>
          <p:cNvPr id="2096137" name="Line 14"/>
          <p:cNvSpPr>
            <a:spLocks noChangeShapeType="1"/>
          </p:cNvSpPr>
          <p:nvPr/>
        </p:nvSpPr>
        <p:spPr bwMode="auto">
          <a:xfrm>
            <a:off x="4459288" y="2262188"/>
            <a:ext cx="0" cy="528637"/>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6138" name="Text Box 15"/>
          <p:cNvSpPr txBox="1">
            <a:spLocks noChangeArrowheads="1"/>
          </p:cNvSpPr>
          <p:nvPr/>
        </p:nvSpPr>
        <p:spPr bwMode="auto">
          <a:xfrm>
            <a:off x="4568825" y="1103313"/>
            <a:ext cx="13239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pPr>
            <a:r>
              <a:rPr lang="en-US" altLang="es-PR" sz="1800" i="1">
                <a:latin typeface="Times New Roman" pitchFamily="18" charset="0"/>
              </a:rPr>
              <a:t>(Basado en)</a:t>
            </a:r>
          </a:p>
        </p:txBody>
      </p:sp>
      <p:sp>
        <p:nvSpPr>
          <p:cNvPr id="290832" name="Rectangle 16"/>
          <p:cNvSpPr>
            <a:spLocks noChangeArrowheads="1"/>
          </p:cNvSpPr>
          <p:nvPr/>
        </p:nvSpPr>
        <p:spPr bwMode="auto">
          <a:xfrm>
            <a:off x="4106863" y="1620838"/>
            <a:ext cx="242887" cy="3397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3200">
                <a:effectLst>
                  <a:outerShdw blurRad="38100" dist="38100" dir="2700000" algn="tl">
                    <a:srgbClr val="C0C0C0"/>
                  </a:outerShdw>
                </a:effectLst>
                <a:latin typeface="Verdana" pitchFamily="34" charset="0"/>
              </a:rPr>
              <a:t>.</a:t>
            </a:r>
            <a:endParaRPr lang="en-US" sz="3200" baseline="-25000">
              <a:effectLst>
                <a:outerShdw blurRad="38100" dist="38100" dir="2700000" algn="tl">
                  <a:srgbClr val="C0C0C0"/>
                </a:outerShdw>
              </a:effectLst>
              <a:latin typeface="Verdana" pitchFamily="34" charset="0"/>
            </a:endParaRPr>
          </a:p>
        </p:txBody>
      </p:sp>
      <p:sp>
        <p:nvSpPr>
          <p:cNvPr id="2096140" name="Line 17"/>
          <p:cNvSpPr>
            <a:spLocks noChangeShapeType="1"/>
          </p:cNvSpPr>
          <p:nvPr/>
        </p:nvSpPr>
        <p:spPr bwMode="auto">
          <a:xfrm>
            <a:off x="4471988" y="3544888"/>
            <a:ext cx="0" cy="528637"/>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6141" name="Text Box 18"/>
          <p:cNvSpPr txBox="1">
            <a:spLocks noChangeArrowheads="1"/>
          </p:cNvSpPr>
          <p:nvPr/>
        </p:nvSpPr>
        <p:spPr bwMode="auto">
          <a:xfrm>
            <a:off x="4545013" y="3652838"/>
            <a:ext cx="17065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pPr>
            <a:r>
              <a:rPr lang="en-US" altLang="es-PR" sz="1800" i="1">
                <a:latin typeface="Times New Roman" pitchFamily="18" charset="0"/>
              </a:rPr>
              <a:t>(Se estima que)</a:t>
            </a:r>
          </a:p>
        </p:txBody>
      </p:sp>
      <p:sp>
        <p:nvSpPr>
          <p:cNvPr id="2096142" name="Line 19"/>
          <p:cNvSpPr>
            <a:spLocks noChangeShapeType="1"/>
          </p:cNvSpPr>
          <p:nvPr/>
        </p:nvSpPr>
        <p:spPr bwMode="auto">
          <a:xfrm>
            <a:off x="4484688" y="5221288"/>
            <a:ext cx="0" cy="528637"/>
          </a:xfrm>
          <a:prstGeom prst="line">
            <a:avLst/>
          </a:prstGeom>
          <a:noFill/>
          <a:ln w="152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096143" name="Text Box 20"/>
          <p:cNvSpPr txBox="1">
            <a:spLocks noChangeArrowheads="1"/>
          </p:cNvSpPr>
          <p:nvPr/>
        </p:nvSpPr>
        <p:spPr bwMode="auto">
          <a:xfrm>
            <a:off x="4597400" y="5313363"/>
            <a:ext cx="367188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pPr>
            <a:r>
              <a:rPr lang="en-US" altLang="es-PR" sz="1800" i="1">
                <a:latin typeface="Times New Roman" pitchFamily="18" charset="0"/>
              </a:rPr>
              <a:t>(Equivalencia Energética/Calórica)</a:t>
            </a:r>
          </a:p>
        </p:txBody>
      </p:sp>
      <p:sp>
        <p:nvSpPr>
          <p:cNvPr id="2096144" name="Text Box 21"/>
          <p:cNvSpPr txBox="1">
            <a:spLocks noChangeArrowheads="1"/>
          </p:cNvSpPr>
          <p:nvPr/>
        </p:nvSpPr>
        <p:spPr bwMode="auto">
          <a:xfrm>
            <a:off x="2990850" y="4032250"/>
            <a:ext cx="2952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3000">
                <a:latin typeface="Arial" charset="0"/>
              </a:rPr>
              <a:t>.</a:t>
            </a: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(pp. 131-132),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11" name="Rectangle 7"/>
          <p:cNvSpPr>
            <a:spLocks noChangeArrowheads="1"/>
          </p:cNvSpPr>
          <p:nvPr/>
        </p:nvSpPr>
        <p:spPr bwMode="auto">
          <a:xfrm>
            <a:off x="454025" y="620713"/>
            <a:ext cx="8307388" cy="981075"/>
          </a:xfrm>
          <a:prstGeom prst="rect">
            <a:avLst/>
          </a:prstGeom>
          <a:noFill/>
          <a:ln w="9525">
            <a:noFill/>
            <a:miter lim="800000"/>
            <a:headEnd/>
            <a:tailEnd/>
          </a:ln>
          <a:effectLst/>
        </p:spPr>
        <p:txBody>
          <a:bodyPr/>
          <a:lstStyle/>
          <a:p>
            <a:pPr marL="342900" indent="-342900" eaLnBrk="0" hangingPunct="0">
              <a:lnSpc>
                <a:spcPct val="60000"/>
              </a:lnSpc>
              <a:spcBef>
                <a:spcPct val="20000"/>
              </a:spcBef>
              <a:defRPr/>
            </a:pPr>
            <a:r>
              <a:rPr lang="en-US" sz="2100">
                <a:effectLst>
                  <a:outerShdw blurRad="38100" dist="38100" dir="2700000" algn="tl">
                    <a:srgbClr val="C0C0C0"/>
                  </a:outerShdw>
                </a:effectLst>
                <a:latin typeface="Arial Black" pitchFamily="34" charset="0"/>
              </a:rPr>
              <a:t>La Cantidad de O</a:t>
            </a:r>
            <a:r>
              <a:rPr lang="en-US" sz="2100" baseline="-25000">
                <a:effectLst>
                  <a:outerShdw blurRad="38100" dist="38100" dir="2700000" algn="tl">
                    <a:srgbClr val="C0C0C0"/>
                  </a:outerShdw>
                </a:effectLst>
                <a:latin typeface="Arial Black" pitchFamily="34" charset="0"/>
              </a:rPr>
              <a:t>2</a:t>
            </a:r>
            <a:r>
              <a:rPr lang="en-US" sz="2100">
                <a:effectLst>
                  <a:outerShdw blurRad="38100" dist="38100" dir="2700000" algn="tl">
                    <a:srgbClr val="C0C0C0"/>
                  </a:outerShdw>
                </a:effectLst>
                <a:latin typeface="Arial Black" pitchFamily="34" charset="0"/>
              </a:rPr>
              <a:t> Necesario para</a:t>
            </a:r>
          </a:p>
          <a:p>
            <a:pPr marL="342900" indent="-342900" eaLnBrk="0" hangingPunct="0">
              <a:lnSpc>
                <a:spcPct val="60000"/>
              </a:lnSpc>
              <a:spcBef>
                <a:spcPct val="20000"/>
              </a:spcBef>
              <a:defRPr/>
            </a:pPr>
            <a:r>
              <a:rPr lang="en-US" sz="2100">
                <a:effectLst>
                  <a:outerShdw blurRad="38100" dist="38100" dir="2700000" algn="tl">
                    <a:srgbClr val="C0C0C0"/>
                  </a:outerShdw>
                </a:effectLst>
                <a:latin typeface="Arial Black" pitchFamily="34" charset="0"/>
              </a:rPr>
              <a:t>Oxidar Completamente</a:t>
            </a:r>
          </a:p>
          <a:p>
            <a:pPr marL="342900" indent="-342900" eaLnBrk="0" hangingPunct="0">
              <a:lnSpc>
                <a:spcPct val="60000"/>
              </a:lnSpc>
              <a:spcBef>
                <a:spcPct val="20000"/>
              </a:spcBef>
              <a:defRPr/>
            </a:pPr>
            <a:r>
              <a:rPr lang="en-US" sz="2100">
                <a:effectLst>
                  <a:outerShdw blurRad="38100" dist="38100" dir="2700000" algn="tl">
                    <a:srgbClr val="C0C0C0"/>
                  </a:outerShdw>
                </a:effectLst>
                <a:latin typeface="Arial Black" pitchFamily="34" charset="0"/>
              </a:rPr>
              <a:t>una Molecula de CHO o Grasas</a:t>
            </a:r>
            <a:endParaRPr lang="en-US" sz="2100" i="1">
              <a:effectLst>
                <a:outerShdw blurRad="38100" dist="38100" dir="2700000" algn="tl">
                  <a:srgbClr val="C0C0C0"/>
                </a:outerShdw>
              </a:effectLst>
              <a:latin typeface="Arial Black" pitchFamily="34" charset="0"/>
            </a:endParaRPr>
          </a:p>
        </p:txBody>
      </p:sp>
      <p:sp>
        <p:nvSpPr>
          <p:cNvPr id="303112" name="Rectangle 8"/>
          <p:cNvSpPr>
            <a:spLocks noChangeArrowheads="1"/>
          </p:cNvSpPr>
          <p:nvPr/>
        </p:nvSpPr>
        <p:spPr bwMode="auto">
          <a:xfrm>
            <a:off x="3449638" y="1830388"/>
            <a:ext cx="2312987" cy="3714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Propocional a</a:t>
            </a:r>
          </a:p>
        </p:txBody>
      </p:sp>
      <p:sp>
        <p:nvSpPr>
          <p:cNvPr id="303113" name="Rectangle 9"/>
          <p:cNvSpPr>
            <a:spLocks noChangeArrowheads="1"/>
          </p:cNvSpPr>
          <p:nvPr/>
        </p:nvSpPr>
        <p:spPr bwMode="auto">
          <a:xfrm>
            <a:off x="1550988" y="2578100"/>
            <a:ext cx="5470525" cy="4635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100">
                <a:solidFill>
                  <a:srgbClr val="000000"/>
                </a:solidFill>
                <a:effectLst>
                  <a:outerShdw blurRad="38100" dist="38100" dir="2700000" algn="tl">
                    <a:srgbClr val="C0C0C0"/>
                  </a:outerShdw>
                </a:effectLst>
                <a:latin typeface="Arial" charset="0"/>
              </a:rPr>
              <a:t>La Cantidad de Carbono (C) Existente en</a:t>
            </a:r>
          </a:p>
          <a:p>
            <a:pPr marL="342900" indent="-342900" eaLnBrk="0" hangingPunct="0">
              <a:lnSpc>
                <a:spcPct val="60000"/>
              </a:lnSpc>
              <a:spcBef>
                <a:spcPct val="20000"/>
              </a:spcBef>
              <a:defRPr/>
            </a:pPr>
            <a:r>
              <a:rPr lang="es-PR" sz="2100">
                <a:solidFill>
                  <a:srgbClr val="000000"/>
                </a:solidFill>
                <a:effectLst>
                  <a:outerShdw blurRad="38100" dist="38100" dir="2700000" algn="tl">
                    <a:srgbClr val="C0C0C0"/>
                  </a:outerShdw>
                </a:effectLst>
                <a:latin typeface="Arial" charset="0"/>
              </a:rPr>
              <a:t>Tales Sustratos</a:t>
            </a:r>
            <a:endParaRPr lang="en-US" sz="2100" i="1">
              <a:solidFill>
                <a:srgbClr val="000000"/>
              </a:solidFill>
              <a:effectLst>
                <a:outerShdw blurRad="38100" dist="38100" dir="2700000" algn="tl">
                  <a:srgbClr val="C0C0C0"/>
                </a:outerShdw>
              </a:effectLst>
              <a:latin typeface="Arial Black" pitchFamily="34" charset="0"/>
            </a:endParaRPr>
          </a:p>
        </p:txBody>
      </p:sp>
      <p:sp>
        <p:nvSpPr>
          <p:cNvPr id="303115" name="Rectangle 11"/>
          <p:cNvSpPr>
            <a:spLocks noChangeArrowheads="1"/>
          </p:cNvSpPr>
          <p:nvPr/>
        </p:nvSpPr>
        <p:spPr bwMode="auto">
          <a:xfrm>
            <a:off x="250825" y="4364038"/>
            <a:ext cx="1612900" cy="2635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O</a:t>
            </a:r>
            <a:r>
              <a:rPr lang="es-PR" i="1" baseline="-25000">
                <a:solidFill>
                  <a:srgbClr val="000000"/>
                </a:solidFill>
                <a:effectLst>
                  <a:outerShdw blurRad="38100" dist="38100" dir="2700000" algn="tl">
                    <a:srgbClr val="C0C0C0"/>
                  </a:outerShdw>
                </a:effectLst>
                <a:latin typeface="Arial" charset="0"/>
              </a:rPr>
              <a:t>2</a:t>
            </a:r>
            <a:r>
              <a:rPr lang="es-PR" i="1">
                <a:solidFill>
                  <a:srgbClr val="000000"/>
                </a:solidFill>
                <a:effectLst>
                  <a:outerShdw blurRad="38100" dist="38100" dir="2700000" algn="tl">
                    <a:srgbClr val="C0C0C0"/>
                  </a:outerShdw>
                </a:effectLst>
                <a:latin typeface="Arial" charset="0"/>
              </a:rPr>
              <a:t> Utilizado</a:t>
            </a:r>
            <a:endParaRPr lang="en-US" i="1">
              <a:solidFill>
                <a:srgbClr val="000000"/>
              </a:solidFill>
              <a:effectLst>
                <a:outerShdw blurRad="38100" dist="38100" dir="2700000" algn="tl">
                  <a:srgbClr val="C0C0C0"/>
                </a:outerShdw>
              </a:effectLst>
              <a:latin typeface="Arial Black" pitchFamily="34" charset="0"/>
            </a:endParaRPr>
          </a:p>
        </p:txBody>
      </p:sp>
      <p:sp>
        <p:nvSpPr>
          <p:cNvPr id="2103302" name="Text Box 12"/>
          <p:cNvSpPr txBox="1">
            <a:spLocks noChangeArrowheads="1"/>
          </p:cNvSpPr>
          <p:nvPr/>
        </p:nvSpPr>
        <p:spPr bwMode="auto">
          <a:xfrm>
            <a:off x="576263" y="333375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6 O</a:t>
            </a:r>
            <a:r>
              <a:rPr lang="en-US" altLang="es-PR" sz="2500" baseline="-25000">
                <a:latin typeface="Arial" charset="0"/>
              </a:rPr>
              <a:t>2</a:t>
            </a:r>
            <a:r>
              <a:rPr lang="en-US" altLang="es-PR" sz="2500">
                <a:latin typeface="Arial" charset="0"/>
              </a:rPr>
              <a:t>   +   C</a:t>
            </a:r>
            <a:r>
              <a:rPr lang="en-US" altLang="es-PR" sz="2500" baseline="-25000">
                <a:latin typeface="Arial" charset="0"/>
              </a:rPr>
              <a:t>6</a:t>
            </a:r>
            <a:r>
              <a:rPr lang="en-US" altLang="es-PR" sz="2500">
                <a:latin typeface="Arial" charset="0"/>
              </a:rPr>
              <a:t>H</a:t>
            </a:r>
            <a:r>
              <a:rPr lang="en-US" altLang="es-PR" sz="2500" baseline="-25000">
                <a:latin typeface="Arial" charset="0"/>
              </a:rPr>
              <a:t>12</a:t>
            </a:r>
            <a:r>
              <a:rPr lang="en-US" altLang="es-PR" sz="2500">
                <a:latin typeface="Arial" charset="0"/>
              </a:rPr>
              <a:t>O</a:t>
            </a:r>
            <a:r>
              <a:rPr lang="en-US" altLang="es-PR" sz="2500" baseline="-25000">
                <a:latin typeface="Arial" charset="0"/>
              </a:rPr>
              <a:t>6</a:t>
            </a:r>
            <a:r>
              <a:rPr lang="en-US" altLang="es-PR" sz="2500">
                <a:latin typeface="Arial" charset="0"/>
              </a:rPr>
              <a:t>              6 CO</a:t>
            </a:r>
            <a:r>
              <a:rPr lang="en-US" altLang="es-PR" sz="2500" baseline="-25000">
                <a:latin typeface="Arial" charset="0"/>
              </a:rPr>
              <a:t>2</a:t>
            </a:r>
            <a:r>
              <a:rPr lang="en-US" altLang="es-PR" sz="2500">
                <a:latin typeface="Arial" charset="0"/>
              </a:rPr>
              <a:t>   +   6 H</a:t>
            </a:r>
            <a:r>
              <a:rPr lang="en-US" altLang="es-PR" sz="2500" baseline="-25000">
                <a:latin typeface="Arial" charset="0"/>
              </a:rPr>
              <a:t>2</a:t>
            </a:r>
            <a:r>
              <a:rPr lang="en-US" altLang="es-PR" sz="2500">
                <a:latin typeface="Arial" charset="0"/>
              </a:rPr>
              <a:t>O   +   38 ATP</a:t>
            </a:r>
          </a:p>
        </p:txBody>
      </p:sp>
      <p:sp>
        <p:nvSpPr>
          <p:cNvPr id="2103303" name="Rectangle 15"/>
          <p:cNvSpPr>
            <a:spLocks noChangeArrowheads="1"/>
          </p:cNvSpPr>
          <p:nvPr/>
        </p:nvSpPr>
        <p:spPr bwMode="auto">
          <a:xfrm>
            <a:off x="612775" y="3281363"/>
            <a:ext cx="742950" cy="482600"/>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03304" name="Line 16"/>
          <p:cNvSpPr>
            <a:spLocks noChangeShapeType="1"/>
          </p:cNvSpPr>
          <p:nvPr/>
        </p:nvSpPr>
        <p:spPr bwMode="auto">
          <a:xfrm>
            <a:off x="4503738" y="1376363"/>
            <a:ext cx="0" cy="539750"/>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3305" name="Line 39"/>
          <p:cNvSpPr>
            <a:spLocks noChangeShapeType="1"/>
          </p:cNvSpPr>
          <p:nvPr/>
        </p:nvSpPr>
        <p:spPr bwMode="auto">
          <a:xfrm>
            <a:off x="4503738" y="2074863"/>
            <a:ext cx="0" cy="539750"/>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3306" name="Line 40"/>
          <p:cNvSpPr>
            <a:spLocks noChangeShapeType="1"/>
          </p:cNvSpPr>
          <p:nvPr/>
        </p:nvSpPr>
        <p:spPr bwMode="auto">
          <a:xfrm rot="-5400000">
            <a:off x="3786188" y="2930525"/>
            <a:ext cx="0" cy="11842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3307" name="Line 41"/>
          <p:cNvSpPr>
            <a:spLocks noChangeShapeType="1"/>
          </p:cNvSpPr>
          <p:nvPr/>
        </p:nvSpPr>
        <p:spPr bwMode="auto">
          <a:xfrm>
            <a:off x="982663" y="3816350"/>
            <a:ext cx="0" cy="539750"/>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3308" name="Rectangle 42"/>
          <p:cNvSpPr>
            <a:spLocks noChangeArrowheads="1"/>
          </p:cNvSpPr>
          <p:nvPr/>
        </p:nvSpPr>
        <p:spPr bwMode="auto">
          <a:xfrm>
            <a:off x="4394200" y="3281363"/>
            <a:ext cx="962025" cy="482600"/>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03309" name="Line 43"/>
          <p:cNvSpPr>
            <a:spLocks noChangeShapeType="1"/>
          </p:cNvSpPr>
          <p:nvPr/>
        </p:nvSpPr>
        <p:spPr bwMode="auto">
          <a:xfrm>
            <a:off x="2595563" y="3717925"/>
            <a:ext cx="0" cy="638175"/>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3310" name="Line 44"/>
          <p:cNvSpPr>
            <a:spLocks noChangeShapeType="1"/>
          </p:cNvSpPr>
          <p:nvPr/>
        </p:nvSpPr>
        <p:spPr bwMode="auto">
          <a:xfrm>
            <a:off x="4843463" y="3816350"/>
            <a:ext cx="0" cy="539750"/>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3311" name="Rectangle 45"/>
          <p:cNvSpPr>
            <a:spLocks noChangeArrowheads="1"/>
          </p:cNvSpPr>
          <p:nvPr/>
        </p:nvSpPr>
        <p:spPr bwMode="auto">
          <a:xfrm>
            <a:off x="7523163" y="3281363"/>
            <a:ext cx="1236662" cy="482600"/>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03312" name="Line 46"/>
          <p:cNvSpPr>
            <a:spLocks noChangeShapeType="1"/>
          </p:cNvSpPr>
          <p:nvPr/>
        </p:nvSpPr>
        <p:spPr bwMode="auto">
          <a:xfrm>
            <a:off x="8145463" y="3816350"/>
            <a:ext cx="0" cy="539750"/>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3151" name="Rectangle 47"/>
          <p:cNvSpPr>
            <a:spLocks noChangeArrowheads="1"/>
          </p:cNvSpPr>
          <p:nvPr/>
        </p:nvSpPr>
        <p:spPr bwMode="auto">
          <a:xfrm>
            <a:off x="3867150" y="4364038"/>
            <a:ext cx="2057400" cy="2635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CO</a:t>
            </a:r>
            <a:r>
              <a:rPr lang="es-PR" i="1" baseline="-25000">
                <a:solidFill>
                  <a:srgbClr val="000000"/>
                </a:solidFill>
                <a:effectLst>
                  <a:outerShdw blurRad="38100" dist="38100" dir="2700000" algn="tl">
                    <a:srgbClr val="C0C0C0"/>
                  </a:outerShdw>
                </a:effectLst>
                <a:latin typeface="Arial" charset="0"/>
              </a:rPr>
              <a:t>2</a:t>
            </a:r>
            <a:r>
              <a:rPr lang="es-PR" i="1">
                <a:solidFill>
                  <a:srgbClr val="000000"/>
                </a:solidFill>
                <a:effectLst>
                  <a:outerShdw blurRad="38100" dist="38100" dir="2700000" algn="tl">
                    <a:srgbClr val="C0C0C0"/>
                  </a:outerShdw>
                </a:effectLst>
                <a:latin typeface="Arial" charset="0"/>
              </a:rPr>
              <a:t> Producido</a:t>
            </a:r>
            <a:endParaRPr lang="en-US" i="1">
              <a:solidFill>
                <a:srgbClr val="000000"/>
              </a:solidFill>
              <a:effectLst>
                <a:outerShdw blurRad="38100" dist="38100" dir="2700000" algn="tl">
                  <a:srgbClr val="C0C0C0"/>
                </a:outerShdw>
              </a:effectLst>
              <a:latin typeface="Arial Black" pitchFamily="34" charset="0"/>
            </a:endParaRPr>
          </a:p>
        </p:txBody>
      </p:sp>
      <p:sp>
        <p:nvSpPr>
          <p:cNvPr id="303153" name="Rectangle 49"/>
          <p:cNvSpPr>
            <a:spLocks noChangeArrowheads="1"/>
          </p:cNvSpPr>
          <p:nvPr/>
        </p:nvSpPr>
        <p:spPr bwMode="auto">
          <a:xfrm>
            <a:off x="2022475" y="4351338"/>
            <a:ext cx="1268413" cy="53498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Glucosa</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Oxidada</a:t>
            </a:r>
            <a:endParaRPr lang="en-US" i="1">
              <a:solidFill>
                <a:srgbClr val="000000"/>
              </a:solidFill>
              <a:effectLst>
                <a:outerShdw blurRad="38100" dist="38100" dir="2700000" algn="tl">
                  <a:srgbClr val="C0C0C0"/>
                </a:outerShdw>
              </a:effectLst>
              <a:latin typeface="Arial Black" pitchFamily="34" charset="0"/>
            </a:endParaRPr>
          </a:p>
        </p:txBody>
      </p:sp>
      <p:sp>
        <p:nvSpPr>
          <p:cNvPr id="303154" name="Rectangle 50"/>
          <p:cNvSpPr>
            <a:spLocks noChangeArrowheads="1"/>
          </p:cNvSpPr>
          <p:nvPr/>
        </p:nvSpPr>
        <p:spPr bwMode="auto">
          <a:xfrm>
            <a:off x="7496175" y="4351338"/>
            <a:ext cx="1268413" cy="53498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Energía</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Total</a:t>
            </a:r>
            <a:endParaRPr lang="en-US" i="1">
              <a:solidFill>
                <a:srgbClr val="000000"/>
              </a:solidFill>
              <a:effectLst>
                <a:outerShdw blurRad="38100" dist="38100" dir="2700000" algn="tl">
                  <a:srgbClr val="C0C0C0"/>
                </a:outerShdw>
              </a:effectLst>
              <a:latin typeface="Arial Black" pitchFamily="34" charset="0"/>
            </a:endParaRPr>
          </a:p>
        </p:txBody>
      </p:sp>
      <p:sp>
        <p:nvSpPr>
          <p:cNvPr id="2103316" name="Text Box 51"/>
          <p:cNvSpPr txBox="1">
            <a:spLocks noChangeArrowheads="1"/>
          </p:cNvSpPr>
          <p:nvPr/>
        </p:nvSpPr>
        <p:spPr bwMode="auto">
          <a:xfrm>
            <a:off x="576263" y="5657850"/>
            <a:ext cx="8229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900">
                <a:latin typeface="Arial Black" pitchFamily="34" charset="0"/>
              </a:rPr>
              <a:t>R  =  6 CO</a:t>
            </a:r>
            <a:r>
              <a:rPr lang="en-US" altLang="es-PR" sz="2900" baseline="-25000">
                <a:latin typeface="Arial Black" pitchFamily="34" charset="0"/>
              </a:rPr>
              <a:t>2</a:t>
            </a:r>
            <a:r>
              <a:rPr lang="en-US" altLang="es-PR" sz="2900">
                <a:latin typeface="Arial Black" pitchFamily="34" charset="0"/>
              </a:rPr>
              <a:t>  /  6 O</a:t>
            </a:r>
            <a:r>
              <a:rPr lang="en-US" altLang="es-PR" sz="2900" baseline="-25000">
                <a:latin typeface="Arial Black" pitchFamily="34" charset="0"/>
              </a:rPr>
              <a:t>2</a:t>
            </a:r>
            <a:r>
              <a:rPr lang="en-US" altLang="es-PR" sz="2900">
                <a:latin typeface="Arial Black" pitchFamily="34" charset="0"/>
              </a:rPr>
              <a:t>  =  1.0</a:t>
            </a:r>
          </a:p>
        </p:txBody>
      </p:sp>
      <p:sp>
        <p:nvSpPr>
          <p:cNvPr id="2103317" name="Rectangle 52"/>
          <p:cNvSpPr>
            <a:spLocks noChangeArrowheads="1"/>
          </p:cNvSpPr>
          <p:nvPr/>
        </p:nvSpPr>
        <p:spPr bwMode="auto">
          <a:xfrm>
            <a:off x="6494463" y="5613400"/>
            <a:ext cx="742950" cy="482600"/>
          </a:xfrm>
          <a:prstGeom prst="rect">
            <a:avLst/>
          </a:prstGeom>
          <a:noFill/>
          <a:ln w="635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03318" name="Freeform 56"/>
          <p:cNvSpPr>
            <a:spLocks/>
          </p:cNvSpPr>
          <p:nvPr/>
        </p:nvSpPr>
        <p:spPr bwMode="auto">
          <a:xfrm>
            <a:off x="3619500" y="4608513"/>
            <a:ext cx="1233488" cy="1150937"/>
          </a:xfrm>
          <a:custGeom>
            <a:avLst/>
            <a:gdLst>
              <a:gd name="T0" fmla="*/ 2147483647 w 770"/>
              <a:gd name="T1" fmla="*/ 0 h 506"/>
              <a:gd name="T2" fmla="*/ 2147483647 w 770"/>
              <a:gd name="T3" fmla="*/ 2147483647 h 506"/>
              <a:gd name="T4" fmla="*/ 0 w 770"/>
              <a:gd name="T5" fmla="*/ 2147483647 h 506"/>
              <a:gd name="T6" fmla="*/ 0 w 770"/>
              <a:gd name="T7" fmla="*/ 2147483647 h 506"/>
              <a:gd name="T8" fmla="*/ 0 60000 65536"/>
              <a:gd name="T9" fmla="*/ 0 60000 65536"/>
              <a:gd name="T10" fmla="*/ 0 60000 65536"/>
              <a:gd name="T11" fmla="*/ 0 60000 65536"/>
              <a:gd name="T12" fmla="*/ 0 w 770"/>
              <a:gd name="T13" fmla="*/ 0 h 506"/>
              <a:gd name="T14" fmla="*/ 770 w 770"/>
              <a:gd name="T15" fmla="*/ 506 h 506"/>
            </a:gdLst>
            <a:ahLst/>
            <a:cxnLst>
              <a:cxn ang="T8">
                <a:pos x="T0" y="T1"/>
              </a:cxn>
              <a:cxn ang="T9">
                <a:pos x="T2" y="T3"/>
              </a:cxn>
              <a:cxn ang="T10">
                <a:pos x="T4" y="T5"/>
              </a:cxn>
              <a:cxn ang="T11">
                <a:pos x="T6" y="T7"/>
              </a:cxn>
            </a:cxnLst>
            <a:rect l="T12" t="T13" r="T14" b="T15"/>
            <a:pathLst>
              <a:path w="770" h="506">
                <a:moveTo>
                  <a:pt x="770" y="0"/>
                </a:moveTo>
                <a:lnTo>
                  <a:pt x="770" y="156"/>
                </a:lnTo>
                <a:lnTo>
                  <a:pt x="0" y="156"/>
                </a:lnTo>
                <a:lnTo>
                  <a:pt x="0" y="506"/>
                </a:lnTo>
              </a:path>
            </a:pathLst>
          </a:custGeom>
          <a:noFill/>
          <a:ln w="1143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03319" name="Freeform 59"/>
          <p:cNvSpPr>
            <a:spLocks/>
          </p:cNvSpPr>
          <p:nvPr/>
        </p:nvSpPr>
        <p:spPr bwMode="auto">
          <a:xfrm>
            <a:off x="996950" y="4608513"/>
            <a:ext cx="4338638" cy="1162050"/>
          </a:xfrm>
          <a:custGeom>
            <a:avLst/>
            <a:gdLst>
              <a:gd name="T0" fmla="*/ 0 w 2655"/>
              <a:gd name="T1" fmla="*/ 0 h 685"/>
              <a:gd name="T2" fmla="*/ 0 w 2655"/>
              <a:gd name="T3" fmla="*/ 2147483647 h 685"/>
              <a:gd name="T4" fmla="*/ 2147483647 w 2655"/>
              <a:gd name="T5" fmla="*/ 2147483647 h 685"/>
              <a:gd name="T6" fmla="*/ 2147483647 w 2655"/>
              <a:gd name="T7" fmla="*/ 2147483647 h 685"/>
              <a:gd name="T8" fmla="*/ 0 60000 65536"/>
              <a:gd name="T9" fmla="*/ 0 60000 65536"/>
              <a:gd name="T10" fmla="*/ 0 60000 65536"/>
              <a:gd name="T11" fmla="*/ 0 60000 65536"/>
              <a:gd name="T12" fmla="*/ 0 w 2655"/>
              <a:gd name="T13" fmla="*/ 0 h 685"/>
              <a:gd name="T14" fmla="*/ 2655 w 2655"/>
              <a:gd name="T15" fmla="*/ 685 h 685"/>
            </a:gdLst>
            <a:ahLst/>
            <a:cxnLst>
              <a:cxn ang="T8">
                <a:pos x="T0" y="T1"/>
              </a:cxn>
              <a:cxn ang="T9">
                <a:pos x="T2" y="T3"/>
              </a:cxn>
              <a:cxn ang="T10">
                <a:pos x="T4" y="T5"/>
              </a:cxn>
              <a:cxn ang="T11">
                <a:pos x="T6" y="T7"/>
              </a:cxn>
            </a:cxnLst>
            <a:rect l="T12" t="T13" r="T14" b="T15"/>
            <a:pathLst>
              <a:path w="2655" h="685">
                <a:moveTo>
                  <a:pt x="0" y="0"/>
                </a:moveTo>
                <a:lnTo>
                  <a:pt x="0" y="366"/>
                </a:lnTo>
                <a:lnTo>
                  <a:pt x="2655" y="366"/>
                </a:lnTo>
                <a:lnTo>
                  <a:pt x="2655" y="685"/>
                </a:lnTo>
              </a:path>
            </a:pathLst>
          </a:custGeom>
          <a:noFill/>
          <a:ln w="1143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132),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134), por J. H. Wilmore, &amp; D. L. Costill, 2004, Barcelona, España: Editorial Paidotribo. Copyright 2004 por Jack H. Wilmore y David L. Costill.</a:t>
            </a:r>
          </a:p>
        </p:txBody>
      </p:sp>
      <p:sp>
        <p:nvSpPr>
          <p:cNvPr id="40967" name="Rectangle 7"/>
          <p:cNvSpPr>
            <a:spLocks noChangeArrowheads="1"/>
          </p:cNvSpPr>
          <p:nvPr/>
        </p:nvSpPr>
        <p:spPr bwMode="auto">
          <a:xfrm>
            <a:off x="1995488" y="765175"/>
            <a:ext cx="5121275" cy="2762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Arial Black" pitchFamily="34" charset="0"/>
              </a:rPr>
              <a:t>CALORIMETRÍA INDIRECTA</a:t>
            </a:r>
            <a:endParaRPr lang="en-US" sz="2500" i="1">
              <a:effectLst>
                <a:outerShdw blurRad="38100" dist="38100" dir="2700000" algn="tl">
                  <a:srgbClr val="C0C0C0"/>
                </a:outerShdw>
              </a:effectLst>
              <a:latin typeface="Arial Black" pitchFamily="34" charset="0"/>
            </a:endParaRPr>
          </a:p>
        </p:txBody>
      </p:sp>
      <p:sp>
        <p:nvSpPr>
          <p:cNvPr id="40968" name="Rectangle 8"/>
          <p:cNvSpPr>
            <a:spLocks noChangeArrowheads="1"/>
          </p:cNvSpPr>
          <p:nvPr/>
        </p:nvSpPr>
        <p:spPr bwMode="auto">
          <a:xfrm>
            <a:off x="739775" y="1479550"/>
            <a:ext cx="7602538" cy="3714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Verdana" pitchFamily="34" charset="0"/>
              </a:rPr>
              <a:t>Isótopos Marcadores</a:t>
            </a:r>
          </a:p>
        </p:txBody>
      </p:sp>
      <p:sp>
        <p:nvSpPr>
          <p:cNvPr id="40969" name="Rectangle 9"/>
          <p:cNvSpPr>
            <a:spLocks noChangeArrowheads="1"/>
          </p:cNvSpPr>
          <p:nvPr/>
        </p:nvSpPr>
        <p:spPr bwMode="auto">
          <a:xfrm>
            <a:off x="182563" y="2036763"/>
            <a:ext cx="2754312" cy="6127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Radioactivos</a:t>
            </a:r>
          </a:p>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(Radioisótopos)</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2115590" name="Freeform 10"/>
          <p:cNvSpPr>
            <a:spLocks/>
          </p:cNvSpPr>
          <p:nvPr/>
        </p:nvSpPr>
        <p:spPr bwMode="auto">
          <a:xfrm>
            <a:off x="1516063" y="1620838"/>
            <a:ext cx="1103312" cy="45085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143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40971" name="Rectangle 11"/>
          <p:cNvSpPr>
            <a:spLocks noChangeArrowheads="1"/>
          </p:cNvSpPr>
          <p:nvPr/>
        </p:nvSpPr>
        <p:spPr bwMode="auto">
          <a:xfrm>
            <a:off x="179388" y="3590925"/>
            <a:ext cx="2747962" cy="36036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400" i="1">
                <a:solidFill>
                  <a:srgbClr val="000000"/>
                </a:solidFill>
                <a:effectLst>
                  <a:outerShdw blurRad="38100" dist="38100" dir="2700000" algn="tl">
                    <a:srgbClr val="C0C0C0"/>
                  </a:outerShdw>
                </a:effectLst>
                <a:latin typeface="Arial" charset="0"/>
              </a:rPr>
              <a:t>Carbono </a:t>
            </a:r>
            <a:r>
              <a:rPr lang="es-PR" sz="3200" i="1">
                <a:effectLst>
                  <a:outerShdw blurRad="38100" dist="38100" dir="2700000" algn="tl">
                    <a:srgbClr val="C0C0C0"/>
                  </a:outerShdw>
                </a:effectLst>
                <a:latin typeface="Times New Roman" pitchFamily="18" charset="0"/>
              </a:rPr>
              <a:t>-</a:t>
            </a:r>
            <a:r>
              <a:rPr lang="es-PR" sz="2400" i="1">
                <a:solidFill>
                  <a:srgbClr val="000000"/>
                </a:solidFill>
                <a:effectLst>
                  <a:outerShdw blurRad="38100" dist="38100" dir="2700000" algn="tl">
                    <a:srgbClr val="C0C0C0"/>
                  </a:outerShdw>
                </a:effectLst>
                <a:latin typeface="Arial" charset="0"/>
              </a:rPr>
              <a:t>14 (</a:t>
            </a:r>
            <a:r>
              <a:rPr lang="es-PR" sz="2400" i="1" baseline="30000">
                <a:solidFill>
                  <a:srgbClr val="000000"/>
                </a:solidFill>
                <a:effectLst>
                  <a:outerShdw blurRad="38100" dist="38100" dir="2700000" algn="tl">
                    <a:srgbClr val="C0C0C0"/>
                  </a:outerShdw>
                </a:effectLst>
                <a:latin typeface="Arial" charset="0"/>
              </a:rPr>
              <a:t>14</a:t>
            </a:r>
            <a:r>
              <a:rPr lang="es-PR" sz="2400" i="1">
                <a:solidFill>
                  <a:srgbClr val="000000"/>
                </a:solidFill>
                <a:effectLst>
                  <a:outerShdw blurRad="38100" dist="38100" dir="2700000" algn="tl">
                    <a:srgbClr val="C0C0C0"/>
                  </a:outerShdw>
                </a:effectLst>
                <a:latin typeface="Arial" charset="0"/>
              </a:rPr>
              <a:t>C)</a:t>
            </a:r>
            <a:endParaRPr lang="en-US" sz="2400" i="1">
              <a:solidFill>
                <a:srgbClr val="000000"/>
              </a:solidFill>
              <a:effectLst>
                <a:outerShdw blurRad="38100" dist="38100" dir="2700000" algn="tl">
                  <a:srgbClr val="C0C0C0"/>
                </a:outerShdw>
              </a:effectLst>
              <a:latin typeface="Arial" charset="0"/>
            </a:endParaRPr>
          </a:p>
        </p:txBody>
      </p:sp>
      <p:sp>
        <p:nvSpPr>
          <p:cNvPr id="2115592" name="Text Box 12"/>
          <p:cNvSpPr txBox="1">
            <a:spLocks noChangeArrowheads="1"/>
          </p:cNvSpPr>
          <p:nvPr/>
        </p:nvSpPr>
        <p:spPr bwMode="auto">
          <a:xfrm>
            <a:off x="739775" y="2974975"/>
            <a:ext cx="1568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Ejemplo</a:t>
            </a:r>
          </a:p>
        </p:txBody>
      </p:sp>
      <p:sp>
        <p:nvSpPr>
          <p:cNvPr id="2115593" name="Text Box 22"/>
          <p:cNvSpPr txBox="1">
            <a:spLocks noChangeArrowheads="1"/>
          </p:cNvSpPr>
          <p:nvPr/>
        </p:nvSpPr>
        <p:spPr bwMode="auto">
          <a:xfrm>
            <a:off x="3775075" y="4573588"/>
            <a:ext cx="150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i="1">
                <a:latin typeface="Arial" charset="0"/>
              </a:rPr>
              <a:t>Función</a:t>
            </a:r>
          </a:p>
        </p:txBody>
      </p:sp>
      <p:sp>
        <p:nvSpPr>
          <p:cNvPr id="2115594" name="Line 38"/>
          <p:cNvSpPr>
            <a:spLocks noChangeShapeType="1"/>
          </p:cNvSpPr>
          <p:nvPr/>
        </p:nvSpPr>
        <p:spPr bwMode="auto">
          <a:xfrm>
            <a:off x="4464050" y="1050925"/>
            <a:ext cx="0" cy="441325"/>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5595" name="Freeform 41"/>
          <p:cNvSpPr>
            <a:spLocks/>
          </p:cNvSpPr>
          <p:nvPr/>
        </p:nvSpPr>
        <p:spPr bwMode="auto">
          <a:xfrm flipV="1">
            <a:off x="1460500" y="3989388"/>
            <a:ext cx="5849938" cy="228600"/>
          </a:xfrm>
          <a:custGeom>
            <a:avLst/>
            <a:gdLst>
              <a:gd name="T0" fmla="*/ 0 w 1677"/>
              <a:gd name="T1" fmla="*/ 2147483647 h 181"/>
              <a:gd name="T2" fmla="*/ 0 w 1677"/>
              <a:gd name="T3" fmla="*/ 0 h 181"/>
              <a:gd name="T4" fmla="*/ 2147483647 w 1677"/>
              <a:gd name="T5" fmla="*/ 0 h 181"/>
              <a:gd name="T6" fmla="*/ 2147483647 w 1677"/>
              <a:gd name="T7" fmla="*/ 2147483647 h 181"/>
              <a:gd name="T8" fmla="*/ 0 60000 65536"/>
              <a:gd name="T9" fmla="*/ 0 60000 65536"/>
              <a:gd name="T10" fmla="*/ 0 60000 65536"/>
              <a:gd name="T11" fmla="*/ 0 60000 65536"/>
              <a:gd name="T12" fmla="*/ 0 w 1677"/>
              <a:gd name="T13" fmla="*/ 0 h 181"/>
              <a:gd name="T14" fmla="*/ 1677 w 1677"/>
              <a:gd name="T15" fmla="*/ 181 h 181"/>
            </a:gdLst>
            <a:ahLst/>
            <a:cxnLst>
              <a:cxn ang="T8">
                <a:pos x="T0" y="T1"/>
              </a:cxn>
              <a:cxn ang="T9">
                <a:pos x="T2" y="T3"/>
              </a:cxn>
              <a:cxn ang="T10">
                <a:pos x="T4" y="T5"/>
              </a:cxn>
              <a:cxn ang="T11">
                <a:pos x="T6" y="T7"/>
              </a:cxn>
            </a:cxnLst>
            <a:rect l="T12" t="T13" r="T14" b="T15"/>
            <a:pathLst>
              <a:path w="1677" h="181">
                <a:moveTo>
                  <a:pt x="0" y="181"/>
                </a:moveTo>
                <a:lnTo>
                  <a:pt x="0" y="0"/>
                </a:lnTo>
                <a:lnTo>
                  <a:pt x="1677" y="0"/>
                </a:lnTo>
                <a:lnTo>
                  <a:pt x="1677" y="181"/>
                </a:ln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41004" name="Rectangle 44"/>
          <p:cNvSpPr>
            <a:spLocks noChangeArrowheads="1"/>
          </p:cNvSpPr>
          <p:nvPr/>
        </p:nvSpPr>
        <p:spPr bwMode="auto">
          <a:xfrm>
            <a:off x="533400" y="5307013"/>
            <a:ext cx="7823200" cy="73183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80000"/>
              </a:lnSpc>
              <a:spcBef>
                <a:spcPct val="20000"/>
              </a:spcBef>
              <a:defRPr/>
            </a:pPr>
            <a:r>
              <a:rPr lang="es-PR" sz="2300">
                <a:solidFill>
                  <a:srgbClr val="000000"/>
                </a:solidFill>
                <a:latin typeface="Verdana" pitchFamily="34" charset="0"/>
              </a:rPr>
              <a:t>Rastrear CO</a:t>
            </a:r>
            <a:r>
              <a:rPr lang="es-PR" sz="2300" baseline="-25000">
                <a:solidFill>
                  <a:srgbClr val="000000"/>
                </a:solidFill>
                <a:latin typeface="Verdana" pitchFamily="34" charset="0"/>
              </a:rPr>
              <a:t>2</a:t>
            </a:r>
            <a:r>
              <a:rPr lang="es-PR" sz="2300">
                <a:solidFill>
                  <a:srgbClr val="000000"/>
                </a:solidFill>
                <a:latin typeface="Verdana" pitchFamily="34" charset="0"/>
              </a:rPr>
              <a:t> Metabólico</a:t>
            </a:r>
          </a:p>
          <a:p>
            <a:pPr marL="342900" indent="-342900" eaLnBrk="0" hangingPunct="0">
              <a:lnSpc>
                <a:spcPct val="80000"/>
              </a:lnSpc>
              <a:spcBef>
                <a:spcPct val="20000"/>
              </a:spcBef>
              <a:defRPr/>
            </a:pPr>
            <a:r>
              <a:rPr lang="es-PR" sz="2300">
                <a:solidFill>
                  <a:srgbClr val="000000"/>
                </a:solidFill>
                <a:latin typeface="Verdana" pitchFamily="34" charset="0"/>
              </a:rPr>
              <a:t>(Estimar Tasa Metabólica/Gasto Energético)</a:t>
            </a:r>
            <a:endParaRPr lang="en-US" sz="2300" baseline="-25000">
              <a:solidFill>
                <a:srgbClr val="000000"/>
              </a:solidFill>
              <a:latin typeface="Verdana" pitchFamily="34" charset="0"/>
            </a:endParaRPr>
          </a:p>
        </p:txBody>
      </p:sp>
      <p:sp>
        <p:nvSpPr>
          <p:cNvPr id="2115597" name="Line 45"/>
          <p:cNvSpPr>
            <a:spLocks noChangeShapeType="1"/>
          </p:cNvSpPr>
          <p:nvPr/>
        </p:nvSpPr>
        <p:spPr bwMode="auto">
          <a:xfrm>
            <a:off x="1476375" y="2636838"/>
            <a:ext cx="0" cy="441325"/>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5598" name="Line 46"/>
          <p:cNvSpPr>
            <a:spLocks noChangeShapeType="1"/>
          </p:cNvSpPr>
          <p:nvPr/>
        </p:nvSpPr>
        <p:spPr bwMode="auto">
          <a:xfrm>
            <a:off x="1489075" y="3297238"/>
            <a:ext cx="0" cy="441325"/>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5599" name="Line 47"/>
          <p:cNvSpPr>
            <a:spLocks noChangeShapeType="1"/>
          </p:cNvSpPr>
          <p:nvPr/>
        </p:nvSpPr>
        <p:spPr bwMode="auto">
          <a:xfrm>
            <a:off x="4464050" y="4225925"/>
            <a:ext cx="0" cy="441325"/>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5600" name="Line 48"/>
          <p:cNvSpPr>
            <a:spLocks noChangeShapeType="1"/>
          </p:cNvSpPr>
          <p:nvPr/>
        </p:nvSpPr>
        <p:spPr bwMode="auto">
          <a:xfrm>
            <a:off x="4464050" y="4911725"/>
            <a:ext cx="0" cy="441325"/>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41009" name="Rectangle 49"/>
          <p:cNvSpPr>
            <a:spLocks noChangeArrowheads="1"/>
          </p:cNvSpPr>
          <p:nvPr/>
        </p:nvSpPr>
        <p:spPr bwMode="auto">
          <a:xfrm>
            <a:off x="5659438" y="2036763"/>
            <a:ext cx="3309937" cy="649287"/>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No Radioactivos</a:t>
            </a:r>
          </a:p>
          <a:p>
            <a:pPr marL="342900" indent="-342900" eaLnBrk="0" hangingPunct="0">
              <a:lnSpc>
                <a:spcPct val="60000"/>
              </a:lnSpc>
              <a:spcBef>
                <a:spcPct val="20000"/>
              </a:spcBef>
              <a:defRPr/>
            </a:pPr>
            <a:r>
              <a:rPr lang="es-PR" sz="2500">
                <a:solidFill>
                  <a:srgbClr val="000000"/>
                </a:solidFill>
                <a:effectLst>
                  <a:outerShdw blurRad="38100" dist="38100" dir="2700000" algn="tl">
                    <a:srgbClr val="C0C0C0"/>
                  </a:outerShdw>
                </a:effectLst>
                <a:latin typeface="Arial" charset="0"/>
              </a:rPr>
              <a:t>(Isótopos Estables)</a:t>
            </a:r>
            <a:endParaRPr lang="en-US" sz="2500" i="1">
              <a:solidFill>
                <a:srgbClr val="000000"/>
              </a:solidFill>
              <a:effectLst>
                <a:outerShdw blurRad="38100" dist="38100" dir="2700000" algn="tl">
                  <a:srgbClr val="C0C0C0"/>
                </a:outerShdw>
              </a:effectLst>
              <a:latin typeface="Arial Black" pitchFamily="34" charset="0"/>
            </a:endParaRPr>
          </a:p>
        </p:txBody>
      </p:sp>
      <p:sp>
        <p:nvSpPr>
          <p:cNvPr id="41010" name="Rectangle 50"/>
          <p:cNvSpPr>
            <a:spLocks noChangeArrowheads="1"/>
          </p:cNvSpPr>
          <p:nvPr/>
        </p:nvSpPr>
        <p:spPr bwMode="auto">
          <a:xfrm>
            <a:off x="5995988" y="3590925"/>
            <a:ext cx="2759075" cy="3238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400" i="1">
                <a:solidFill>
                  <a:srgbClr val="000000"/>
                </a:solidFill>
                <a:effectLst>
                  <a:outerShdw blurRad="38100" dist="38100" dir="2700000" algn="tl">
                    <a:srgbClr val="C0C0C0"/>
                  </a:outerShdw>
                </a:effectLst>
                <a:latin typeface="Arial" charset="0"/>
              </a:rPr>
              <a:t>Carbono </a:t>
            </a:r>
            <a:r>
              <a:rPr lang="es-PR" sz="3200" i="1">
                <a:effectLst>
                  <a:outerShdw blurRad="38100" dist="38100" dir="2700000" algn="tl">
                    <a:srgbClr val="C0C0C0"/>
                  </a:outerShdw>
                </a:effectLst>
                <a:latin typeface="Times New Roman" pitchFamily="18" charset="0"/>
              </a:rPr>
              <a:t>-</a:t>
            </a:r>
            <a:r>
              <a:rPr lang="es-PR" sz="2400" i="1">
                <a:solidFill>
                  <a:srgbClr val="000000"/>
                </a:solidFill>
                <a:effectLst>
                  <a:outerShdw blurRad="38100" dist="38100" dir="2700000" algn="tl">
                    <a:srgbClr val="C0C0C0"/>
                  </a:outerShdw>
                </a:effectLst>
                <a:latin typeface="Arial" charset="0"/>
              </a:rPr>
              <a:t>12 (</a:t>
            </a:r>
            <a:r>
              <a:rPr lang="es-PR" sz="2400" i="1" baseline="30000">
                <a:solidFill>
                  <a:srgbClr val="000000"/>
                </a:solidFill>
                <a:effectLst>
                  <a:outerShdw blurRad="38100" dist="38100" dir="2700000" algn="tl">
                    <a:srgbClr val="C0C0C0"/>
                  </a:outerShdw>
                </a:effectLst>
                <a:latin typeface="Arial" charset="0"/>
              </a:rPr>
              <a:t>12</a:t>
            </a:r>
            <a:r>
              <a:rPr lang="es-PR" sz="2400" i="1">
                <a:solidFill>
                  <a:srgbClr val="000000"/>
                </a:solidFill>
                <a:effectLst>
                  <a:outerShdw blurRad="38100" dist="38100" dir="2700000" algn="tl">
                    <a:srgbClr val="C0C0C0"/>
                  </a:outerShdw>
                </a:effectLst>
                <a:latin typeface="Arial" charset="0"/>
              </a:rPr>
              <a:t>C)</a:t>
            </a:r>
            <a:endParaRPr lang="en-US" sz="2400" i="1">
              <a:solidFill>
                <a:srgbClr val="000000"/>
              </a:solidFill>
              <a:effectLst>
                <a:outerShdw blurRad="38100" dist="38100" dir="2700000" algn="tl">
                  <a:srgbClr val="C0C0C0"/>
                </a:outerShdw>
              </a:effectLst>
              <a:latin typeface="Arial" charset="0"/>
            </a:endParaRPr>
          </a:p>
        </p:txBody>
      </p:sp>
      <p:sp>
        <p:nvSpPr>
          <p:cNvPr id="2115603" name="Text Box 51"/>
          <p:cNvSpPr txBox="1">
            <a:spLocks noChangeArrowheads="1"/>
          </p:cNvSpPr>
          <p:nvPr/>
        </p:nvSpPr>
        <p:spPr bwMode="auto">
          <a:xfrm>
            <a:off x="6569075" y="2974975"/>
            <a:ext cx="1568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Ejemplo</a:t>
            </a:r>
          </a:p>
        </p:txBody>
      </p:sp>
      <p:sp>
        <p:nvSpPr>
          <p:cNvPr id="2115604" name="Line 52"/>
          <p:cNvSpPr>
            <a:spLocks noChangeShapeType="1"/>
          </p:cNvSpPr>
          <p:nvPr/>
        </p:nvSpPr>
        <p:spPr bwMode="auto">
          <a:xfrm>
            <a:off x="7305675" y="2636838"/>
            <a:ext cx="0" cy="441325"/>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5605" name="Line 53"/>
          <p:cNvSpPr>
            <a:spLocks noChangeShapeType="1"/>
          </p:cNvSpPr>
          <p:nvPr/>
        </p:nvSpPr>
        <p:spPr bwMode="auto">
          <a:xfrm>
            <a:off x="7318375" y="3297238"/>
            <a:ext cx="0" cy="441325"/>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5606" name="Freeform 54"/>
          <p:cNvSpPr>
            <a:spLocks/>
          </p:cNvSpPr>
          <p:nvPr/>
        </p:nvSpPr>
        <p:spPr bwMode="auto">
          <a:xfrm flipH="1">
            <a:off x="6443663" y="1646238"/>
            <a:ext cx="1103312" cy="45085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143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Tree>
    <p:custDataLst>
      <p:tags r:id="rId1"/>
    </p:custDataLst>
  </p:cSld>
  <p:clrMapOvr>
    <a:masterClrMapping/>
  </p:clrMapOvr>
  <p:transition spd="slow">
    <p:pull dir="d"/>
    <p:sndAc>
      <p:stSnd>
        <p:snd r:embed="rId4" name="whoosh.wav"/>
      </p:stSnd>
    </p:sndAc>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134), por J. H. Wilmore, &amp; D. L. Costill, 2004, Barcelona, España: Editorial Paidotribo. Copyright 2004 por Jack H. Wilmore y David L. Costill.</a:t>
            </a:r>
          </a:p>
        </p:txBody>
      </p:sp>
      <p:sp>
        <p:nvSpPr>
          <p:cNvPr id="311300" name="Rectangle 4"/>
          <p:cNvSpPr>
            <a:spLocks noChangeArrowheads="1"/>
          </p:cNvSpPr>
          <p:nvPr/>
        </p:nvSpPr>
        <p:spPr bwMode="auto">
          <a:xfrm>
            <a:off x="2495550" y="620713"/>
            <a:ext cx="4244975" cy="27622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Arial Black" pitchFamily="34" charset="0"/>
              </a:rPr>
              <a:t>CALORIMETRÍA INDIRECTA</a:t>
            </a:r>
            <a:endParaRPr lang="en-US" sz="2100" i="1">
              <a:effectLst>
                <a:outerShdw blurRad="38100" dist="38100" dir="2700000" algn="tl">
                  <a:srgbClr val="C0C0C0"/>
                </a:outerShdw>
              </a:effectLst>
              <a:latin typeface="Arial Black" pitchFamily="34" charset="0"/>
            </a:endParaRPr>
          </a:p>
        </p:txBody>
      </p:sp>
      <p:sp>
        <p:nvSpPr>
          <p:cNvPr id="311301" name="Rectangle 5"/>
          <p:cNvSpPr>
            <a:spLocks noChangeArrowheads="1"/>
          </p:cNvSpPr>
          <p:nvPr/>
        </p:nvSpPr>
        <p:spPr bwMode="auto">
          <a:xfrm>
            <a:off x="2671763" y="1050925"/>
            <a:ext cx="4132262" cy="3714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Trazadores/Rastreadores</a:t>
            </a:r>
          </a:p>
        </p:txBody>
      </p:sp>
      <p:sp>
        <p:nvSpPr>
          <p:cNvPr id="311302" name="Rectangle 6"/>
          <p:cNvSpPr>
            <a:spLocks noChangeArrowheads="1"/>
          </p:cNvSpPr>
          <p:nvPr/>
        </p:nvSpPr>
        <p:spPr bwMode="auto">
          <a:xfrm>
            <a:off x="1374775" y="1560513"/>
            <a:ext cx="6499225"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100">
                <a:solidFill>
                  <a:srgbClr val="000000"/>
                </a:solidFill>
                <a:effectLst>
                  <a:outerShdw blurRad="38100" dist="38100" dir="2700000" algn="tl">
                    <a:srgbClr val="C0C0C0"/>
                  </a:outerShdw>
                </a:effectLst>
                <a:latin typeface="Arial" charset="0"/>
              </a:rPr>
              <a:t>Introducir Isótopos en el Cuerpo</a:t>
            </a:r>
            <a:endParaRPr lang="en-US" sz="2100" i="1">
              <a:solidFill>
                <a:srgbClr val="000000"/>
              </a:solidFill>
              <a:effectLst>
                <a:outerShdw blurRad="38100" dist="38100" dir="2700000" algn="tl">
                  <a:srgbClr val="C0C0C0"/>
                </a:outerShdw>
              </a:effectLst>
              <a:latin typeface="Arial Black" pitchFamily="34" charset="0"/>
            </a:endParaRPr>
          </a:p>
        </p:txBody>
      </p:sp>
      <p:sp>
        <p:nvSpPr>
          <p:cNvPr id="2114566" name="Freeform 7"/>
          <p:cNvSpPr>
            <a:spLocks/>
          </p:cNvSpPr>
          <p:nvPr/>
        </p:nvSpPr>
        <p:spPr bwMode="auto">
          <a:xfrm>
            <a:off x="1484313" y="2733675"/>
            <a:ext cx="2401887" cy="25400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11304" name="Rectangle 8"/>
          <p:cNvSpPr>
            <a:spLocks noChangeArrowheads="1"/>
          </p:cNvSpPr>
          <p:nvPr/>
        </p:nvSpPr>
        <p:spPr bwMode="auto">
          <a:xfrm>
            <a:off x="179388" y="2925763"/>
            <a:ext cx="2487612" cy="36036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100" i="1">
                <a:solidFill>
                  <a:srgbClr val="000000"/>
                </a:solidFill>
                <a:effectLst>
                  <a:outerShdw blurRad="38100" dist="38100" dir="2700000" algn="tl">
                    <a:srgbClr val="C0C0C0"/>
                  </a:outerShdw>
                </a:effectLst>
                <a:latin typeface="Arial" charset="0"/>
              </a:rPr>
              <a:t>Carbono </a:t>
            </a:r>
            <a:r>
              <a:rPr lang="es-PR" sz="2100" i="1">
                <a:effectLst>
                  <a:outerShdw blurRad="38100" dist="38100" dir="2700000" algn="tl">
                    <a:srgbClr val="C0C0C0"/>
                  </a:outerShdw>
                </a:effectLst>
                <a:latin typeface="Times New Roman" pitchFamily="18" charset="0"/>
              </a:rPr>
              <a:t>-</a:t>
            </a:r>
            <a:r>
              <a:rPr lang="es-PR" sz="2100" i="1">
                <a:solidFill>
                  <a:srgbClr val="000000"/>
                </a:solidFill>
                <a:effectLst>
                  <a:outerShdw blurRad="38100" dist="38100" dir="2700000" algn="tl">
                    <a:srgbClr val="C0C0C0"/>
                  </a:outerShdw>
                </a:effectLst>
                <a:latin typeface="Arial" charset="0"/>
              </a:rPr>
              <a:t>13 (</a:t>
            </a:r>
            <a:r>
              <a:rPr lang="es-PR" sz="2100" i="1" baseline="30000">
                <a:solidFill>
                  <a:srgbClr val="000000"/>
                </a:solidFill>
                <a:effectLst>
                  <a:outerShdw blurRad="38100" dist="38100" dir="2700000" algn="tl">
                    <a:srgbClr val="C0C0C0"/>
                  </a:outerShdw>
                </a:effectLst>
                <a:latin typeface="Arial" charset="0"/>
              </a:rPr>
              <a:t>13</a:t>
            </a:r>
            <a:r>
              <a:rPr lang="es-PR" sz="2100" i="1">
                <a:solidFill>
                  <a:srgbClr val="000000"/>
                </a:solidFill>
                <a:effectLst>
                  <a:outerShdw blurRad="38100" dist="38100" dir="2700000" algn="tl">
                    <a:srgbClr val="C0C0C0"/>
                  </a:outerShdw>
                </a:effectLst>
                <a:latin typeface="Arial" charset="0"/>
              </a:rPr>
              <a:t>C)</a:t>
            </a:r>
            <a:endParaRPr lang="en-US" sz="2100" i="1">
              <a:solidFill>
                <a:srgbClr val="000000"/>
              </a:solidFill>
              <a:effectLst>
                <a:outerShdw blurRad="38100" dist="38100" dir="2700000" algn="tl">
                  <a:srgbClr val="C0C0C0"/>
                </a:outerShdw>
              </a:effectLst>
              <a:latin typeface="Arial" charset="0"/>
            </a:endParaRPr>
          </a:p>
        </p:txBody>
      </p:sp>
      <p:sp>
        <p:nvSpPr>
          <p:cNvPr id="2114568" name="Text Box 9"/>
          <p:cNvSpPr txBox="1">
            <a:spLocks noChangeArrowheads="1"/>
          </p:cNvSpPr>
          <p:nvPr/>
        </p:nvSpPr>
        <p:spPr bwMode="auto">
          <a:xfrm>
            <a:off x="3798888" y="2568575"/>
            <a:ext cx="13954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100">
                <a:latin typeface="Arial" charset="0"/>
              </a:rPr>
              <a:t>Ejemplos</a:t>
            </a:r>
          </a:p>
        </p:txBody>
      </p:sp>
      <p:sp>
        <p:nvSpPr>
          <p:cNvPr id="2114569" name="Text Box 10"/>
          <p:cNvSpPr txBox="1">
            <a:spLocks noChangeArrowheads="1"/>
          </p:cNvSpPr>
          <p:nvPr/>
        </p:nvSpPr>
        <p:spPr bwMode="auto">
          <a:xfrm>
            <a:off x="3613150" y="3870325"/>
            <a:ext cx="17049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100">
                <a:latin typeface="Arial" charset="0"/>
              </a:rPr>
              <a:t>Se Sigue su</a:t>
            </a:r>
          </a:p>
        </p:txBody>
      </p:sp>
      <p:sp>
        <p:nvSpPr>
          <p:cNvPr id="2114570" name="Freeform 12"/>
          <p:cNvSpPr>
            <a:spLocks/>
          </p:cNvSpPr>
          <p:nvPr/>
        </p:nvSpPr>
        <p:spPr bwMode="auto">
          <a:xfrm flipV="1">
            <a:off x="2832100" y="4479925"/>
            <a:ext cx="3278188" cy="130175"/>
          </a:xfrm>
          <a:custGeom>
            <a:avLst/>
            <a:gdLst>
              <a:gd name="T0" fmla="*/ 0 w 1677"/>
              <a:gd name="T1" fmla="*/ 2147483647 h 181"/>
              <a:gd name="T2" fmla="*/ 0 w 1677"/>
              <a:gd name="T3" fmla="*/ 0 h 181"/>
              <a:gd name="T4" fmla="*/ 2147483647 w 1677"/>
              <a:gd name="T5" fmla="*/ 0 h 181"/>
              <a:gd name="T6" fmla="*/ 2147483647 w 1677"/>
              <a:gd name="T7" fmla="*/ 2147483647 h 181"/>
              <a:gd name="T8" fmla="*/ 0 60000 65536"/>
              <a:gd name="T9" fmla="*/ 0 60000 65536"/>
              <a:gd name="T10" fmla="*/ 0 60000 65536"/>
              <a:gd name="T11" fmla="*/ 0 60000 65536"/>
              <a:gd name="T12" fmla="*/ 0 w 1677"/>
              <a:gd name="T13" fmla="*/ 0 h 181"/>
              <a:gd name="T14" fmla="*/ 1677 w 1677"/>
              <a:gd name="T15" fmla="*/ 181 h 181"/>
            </a:gdLst>
            <a:ahLst/>
            <a:cxnLst>
              <a:cxn ang="T8">
                <a:pos x="T0" y="T1"/>
              </a:cxn>
              <a:cxn ang="T9">
                <a:pos x="T2" y="T3"/>
              </a:cxn>
              <a:cxn ang="T10">
                <a:pos x="T4" y="T5"/>
              </a:cxn>
              <a:cxn ang="T11">
                <a:pos x="T6" y="T7"/>
              </a:cxn>
            </a:cxnLst>
            <a:rect l="T12" t="T13" r="T14" b="T15"/>
            <a:pathLst>
              <a:path w="1677" h="181">
                <a:moveTo>
                  <a:pt x="0" y="181"/>
                </a:moveTo>
                <a:lnTo>
                  <a:pt x="0" y="0"/>
                </a:lnTo>
                <a:lnTo>
                  <a:pt x="1677" y="0"/>
                </a:lnTo>
                <a:lnTo>
                  <a:pt x="1677" y="181"/>
                </a:lnTo>
              </a:path>
            </a:pathLst>
          </a:custGeom>
          <a:noFill/>
          <a:ln w="698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11309" name="Rectangle 13"/>
          <p:cNvSpPr>
            <a:spLocks noChangeArrowheads="1"/>
          </p:cNvSpPr>
          <p:nvPr/>
        </p:nvSpPr>
        <p:spPr bwMode="auto">
          <a:xfrm>
            <a:off x="1192213" y="4806950"/>
            <a:ext cx="6748462" cy="4984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900">
                <a:solidFill>
                  <a:srgbClr val="000000"/>
                </a:solidFill>
                <a:latin typeface="Verdana" pitchFamily="34" charset="0"/>
              </a:rPr>
              <a:t>Tasa de Producción de los Isótopos Rastreados</a:t>
            </a:r>
          </a:p>
          <a:p>
            <a:pPr marL="342900" indent="-342900" eaLnBrk="0" hangingPunct="0">
              <a:lnSpc>
                <a:spcPct val="70000"/>
              </a:lnSpc>
              <a:spcBef>
                <a:spcPct val="20000"/>
              </a:spcBef>
              <a:defRPr/>
            </a:pPr>
            <a:r>
              <a:rPr lang="es-PR" sz="1900" i="1">
                <a:solidFill>
                  <a:srgbClr val="000000"/>
                </a:solidFill>
                <a:latin typeface="Verdana" pitchFamily="34" charset="0"/>
              </a:rPr>
              <a:t>(Vía Orina, Saliva y Sangre)</a:t>
            </a:r>
            <a:endParaRPr lang="en-US" sz="1900" i="1" baseline="-25000">
              <a:solidFill>
                <a:srgbClr val="000000"/>
              </a:solidFill>
              <a:latin typeface="Verdana" pitchFamily="34" charset="0"/>
            </a:endParaRPr>
          </a:p>
        </p:txBody>
      </p:sp>
      <p:sp>
        <p:nvSpPr>
          <p:cNvPr id="2114572" name="Text Box 25"/>
          <p:cNvSpPr txBox="1">
            <a:spLocks noChangeArrowheads="1"/>
          </p:cNvSpPr>
          <p:nvPr/>
        </p:nvSpPr>
        <p:spPr bwMode="auto">
          <a:xfrm>
            <a:off x="2962275" y="1955800"/>
            <a:ext cx="1323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i="1">
                <a:latin typeface="Times New Roman" pitchFamily="18" charset="0"/>
              </a:rPr>
              <a:t>Inyectado</a:t>
            </a:r>
          </a:p>
        </p:txBody>
      </p:sp>
      <p:sp>
        <p:nvSpPr>
          <p:cNvPr id="2114573" name="Line 26"/>
          <p:cNvSpPr>
            <a:spLocks noChangeShapeType="1"/>
          </p:cNvSpPr>
          <p:nvPr/>
        </p:nvSpPr>
        <p:spPr bwMode="auto">
          <a:xfrm>
            <a:off x="4468813" y="85248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4574" name="Line 27"/>
          <p:cNvSpPr>
            <a:spLocks noChangeShapeType="1"/>
          </p:cNvSpPr>
          <p:nvPr/>
        </p:nvSpPr>
        <p:spPr bwMode="auto">
          <a:xfrm>
            <a:off x="4468813" y="133508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4575" name="Line 28"/>
          <p:cNvSpPr>
            <a:spLocks noChangeShapeType="1"/>
          </p:cNvSpPr>
          <p:nvPr/>
        </p:nvSpPr>
        <p:spPr bwMode="auto">
          <a:xfrm>
            <a:off x="3584575" y="178593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4576" name="Text Box 29"/>
          <p:cNvSpPr txBox="1">
            <a:spLocks noChangeArrowheads="1"/>
          </p:cNvSpPr>
          <p:nvPr/>
        </p:nvSpPr>
        <p:spPr bwMode="auto">
          <a:xfrm>
            <a:off x="5048250" y="1955800"/>
            <a:ext cx="744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i="1">
                <a:latin typeface="Times New Roman" pitchFamily="18" charset="0"/>
              </a:rPr>
              <a:t>Oral</a:t>
            </a:r>
          </a:p>
        </p:txBody>
      </p:sp>
      <p:sp>
        <p:nvSpPr>
          <p:cNvPr id="2114577" name="Line 30"/>
          <p:cNvSpPr>
            <a:spLocks noChangeShapeType="1"/>
          </p:cNvSpPr>
          <p:nvPr/>
        </p:nvSpPr>
        <p:spPr bwMode="auto">
          <a:xfrm>
            <a:off x="5451475" y="1785938"/>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4578" name="Freeform 31"/>
          <p:cNvSpPr>
            <a:spLocks/>
          </p:cNvSpPr>
          <p:nvPr/>
        </p:nvSpPr>
        <p:spPr bwMode="auto">
          <a:xfrm flipV="1">
            <a:off x="3606800" y="2239963"/>
            <a:ext cx="1822450" cy="130175"/>
          </a:xfrm>
          <a:custGeom>
            <a:avLst/>
            <a:gdLst>
              <a:gd name="T0" fmla="*/ 0 w 1677"/>
              <a:gd name="T1" fmla="*/ 2147483647 h 181"/>
              <a:gd name="T2" fmla="*/ 0 w 1677"/>
              <a:gd name="T3" fmla="*/ 0 h 181"/>
              <a:gd name="T4" fmla="*/ 2147483647 w 1677"/>
              <a:gd name="T5" fmla="*/ 0 h 181"/>
              <a:gd name="T6" fmla="*/ 2147483647 w 1677"/>
              <a:gd name="T7" fmla="*/ 2147483647 h 181"/>
              <a:gd name="T8" fmla="*/ 0 60000 65536"/>
              <a:gd name="T9" fmla="*/ 0 60000 65536"/>
              <a:gd name="T10" fmla="*/ 0 60000 65536"/>
              <a:gd name="T11" fmla="*/ 0 60000 65536"/>
              <a:gd name="T12" fmla="*/ 0 w 1677"/>
              <a:gd name="T13" fmla="*/ 0 h 181"/>
              <a:gd name="T14" fmla="*/ 1677 w 1677"/>
              <a:gd name="T15" fmla="*/ 181 h 181"/>
            </a:gdLst>
            <a:ahLst/>
            <a:cxnLst>
              <a:cxn ang="T8">
                <a:pos x="T0" y="T1"/>
              </a:cxn>
              <a:cxn ang="T9">
                <a:pos x="T2" y="T3"/>
              </a:cxn>
              <a:cxn ang="T10">
                <a:pos x="T4" y="T5"/>
              </a:cxn>
              <a:cxn ang="T11">
                <a:pos x="T6" y="T7"/>
              </a:cxn>
            </a:cxnLst>
            <a:rect l="T12" t="T13" r="T14" b="T15"/>
            <a:pathLst>
              <a:path w="1677" h="181">
                <a:moveTo>
                  <a:pt x="0" y="181"/>
                </a:moveTo>
                <a:lnTo>
                  <a:pt x="0" y="0"/>
                </a:lnTo>
                <a:lnTo>
                  <a:pt x="1677" y="0"/>
                </a:lnTo>
                <a:lnTo>
                  <a:pt x="1677" y="181"/>
                </a:lnTo>
              </a:path>
            </a:pathLst>
          </a:custGeom>
          <a:noFill/>
          <a:ln w="698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4579" name="Line 32"/>
          <p:cNvSpPr>
            <a:spLocks noChangeShapeType="1"/>
          </p:cNvSpPr>
          <p:nvPr/>
        </p:nvSpPr>
        <p:spPr bwMode="auto">
          <a:xfrm>
            <a:off x="4503738" y="238442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1329" name="Rectangle 33"/>
          <p:cNvSpPr>
            <a:spLocks noChangeArrowheads="1"/>
          </p:cNvSpPr>
          <p:nvPr/>
        </p:nvSpPr>
        <p:spPr bwMode="auto">
          <a:xfrm>
            <a:off x="5132388" y="2913063"/>
            <a:ext cx="3794125" cy="36036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100" i="1">
                <a:solidFill>
                  <a:srgbClr val="000000"/>
                </a:solidFill>
                <a:effectLst>
                  <a:outerShdw blurRad="38100" dist="38100" dir="2700000" algn="tl">
                    <a:srgbClr val="C0C0C0"/>
                  </a:outerShdw>
                </a:effectLst>
                <a:latin typeface="Arial" charset="0"/>
              </a:rPr>
              <a:t>Hidrógeno </a:t>
            </a:r>
            <a:r>
              <a:rPr lang="es-PR" sz="2100" i="1">
                <a:effectLst>
                  <a:outerShdw blurRad="38100" dist="38100" dir="2700000" algn="tl">
                    <a:srgbClr val="C0C0C0"/>
                  </a:outerShdw>
                </a:effectLst>
                <a:latin typeface="Times New Roman" pitchFamily="18" charset="0"/>
              </a:rPr>
              <a:t>-</a:t>
            </a:r>
            <a:r>
              <a:rPr lang="es-PR" sz="2100" i="1">
                <a:solidFill>
                  <a:srgbClr val="000000"/>
                </a:solidFill>
                <a:effectLst>
                  <a:outerShdw blurRad="38100" dist="38100" dir="2700000" algn="tl">
                    <a:srgbClr val="C0C0C0"/>
                  </a:outerShdw>
                </a:effectLst>
                <a:latin typeface="Arial" charset="0"/>
              </a:rPr>
              <a:t>2 (Deuterio ó </a:t>
            </a:r>
            <a:r>
              <a:rPr lang="es-PR" sz="2100" i="1" baseline="30000">
                <a:solidFill>
                  <a:srgbClr val="000000"/>
                </a:solidFill>
                <a:effectLst>
                  <a:outerShdw blurRad="38100" dist="38100" dir="2700000" algn="tl">
                    <a:srgbClr val="C0C0C0"/>
                  </a:outerShdw>
                </a:effectLst>
                <a:latin typeface="Arial" charset="0"/>
              </a:rPr>
              <a:t>2</a:t>
            </a:r>
            <a:r>
              <a:rPr lang="es-PR" sz="2100" i="1">
                <a:solidFill>
                  <a:srgbClr val="000000"/>
                </a:solidFill>
                <a:effectLst>
                  <a:outerShdw blurRad="38100" dist="38100" dir="2700000" algn="tl">
                    <a:srgbClr val="C0C0C0"/>
                  </a:outerShdw>
                </a:effectLst>
                <a:latin typeface="Arial" charset="0"/>
              </a:rPr>
              <a:t>H)</a:t>
            </a:r>
            <a:endParaRPr lang="en-US" sz="2100" i="1">
              <a:solidFill>
                <a:srgbClr val="000000"/>
              </a:solidFill>
              <a:effectLst>
                <a:outerShdw blurRad="38100" dist="38100" dir="2700000" algn="tl">
                  <a:srgbClr val="C0C0C0"/>
                </a:outerShdw>
              </a:effectLst>
              <a:latin typeface="Arial" charset="0"/>
            </a:endParaRPr>
          </a:p>
        </p:txBody>
      </p:sp>
      <p:sp>
        <p:nvSpPr>
          <p:cNvPr id="2114581" name="Line 35"/>
          <p:cNvSpPr>
            <a:spLocks noChangeShapeType="1"/>
          </p:cNvSpPr>
          <p:nvPr/>
        </p:nvSpPr>
        <p:spPr bwMode="auto">
          <a:xfrm>
            <a:off x="4446588" y="2832100"/>
            <a:ext cx="0" cy="541338"/>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1332" name="Rectangle 36"/>
          <p:cNvSpPr>
            <a:spLocks noChangeArrowheads="1"/>
          </p:cNvSpPr>
          <p:nvPr/>
        </p:nvSpPr>
        <p:spPr bwMode="auto">
          <a:xfrm>
            <a:off x="3125788" y="3268663"/>
            <a:ext cx="2487612" cy="36036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100" i="1">
                <a:solidFill>
                  <a:srgbClr val="000000"/>
                </a:solidFill>
                <a:effectLst>
                  <a:outerShdw blurRad="38100" dist="38100" dir="2700000" algn="tl">
                    <a:srgbClr val="C0C0C0"/>
                  </a:outerShdw>
                </a:effectLst>
                <a:latin typeface="Arial" charset="0"/>
              </a:rPr>
              <a:t>Oxígeno </a:t>
            </a:r>
            <a:r>
              <a:rPr lang="es-PR" sz="2100" i="1">
                <a:effectLst>
                  <a:outerShdw blurRad="38100" dist="38100" dir="2700000" algn="tl">
                    <a:srgbClr val="C0C0C0"/>
                  </a:outerShdw>
                </a:effectLst>
                <a:latin typeface="Times New Roman" pitchFamily="18" charset="0"/>
              </a:rPr>
              <a:t>-</a:t>
            </a:r>
            <a:r>
              <a:rPr lang="es-PR" sz="2100" i="1">
                <a:solidFill>
                  <a:srgbClr val="000000"/>
                </a:solidFill>
                <a:effectLst>
                  <a:outerShdw blurRad="38100" dist="38100" dir="2700000" algn="tl">
                    <a:srgbClr val="C0C0C0"/>
                  </a:outerShdw>
                </a:effectLst>
                <a:latin typeface="Arial" charset="0"/>
              </a:rPr>
              <a:t>18 (</a:t>
            </a:r>
            <a:r>
              <a:rPr lang="es-PR" sz="2100" i="1" baseline="30000">
                <a:solidFill>
                  <a:srgbClr val="000000"/>
                </a:solidFill>
                <a:effectLst>
                  <a:outerShdw blurRad="38100" dist="38100" dir="2700000" algn="tl">
                    <a:srgbClr val="C0C0C0"/>
                  </a:outerShdw>
                </a:effectLst>
                <a:latin typeface="Arial" charset="0"/>
              </a:rPr>
              <a:t>18</a:t>
            </a:r>
            <a:r>
              <a:rPr lang="es-PR" sz="2100" i="1">
                <a:solidFill>
                  <a:srgbClr val="000000"/>
                </a:solidFill>
                <a:effectLst>
                  <a:outerShdw blurRad="38100" dist="38100" dir="2700000" algn="tl">
                    <a:srgbClr val="C0C0C0"/>
                  </a:outerShdw>
                </a:effectLst>
                <a:latin typeface="Arial" charset="0"/>
              </a:rPr>
              <a:t>O)</a:t>
            </a:r>
            <a:endParaRPr lang="en-US" sz="2100" i="1">
              <a:solidFill>
                <a:srgbClr val="000000"/>
              </a:solidFill>
              <a:effectLst>
                <a:outerShdw blurRad="38100" dist="38100" dir="2700000" algn="tl">
                  <a:srgbClr val="C0C0C0"/>
                </a:outerShdw>
              </a:effectLst>
              <a:latin typeface="Arial" charset="0"/>
            </a:endParaRPr>
          </a:p>
        </p:txBody>
      </p:sp>
      <p:sp>
        <p:nvSpPr>
          <p:cNvPr id="2114583" name="Freeform 37"/>
          <p:cNvSpPr>
            <a:spLocks/>
          </p:cNvSpPr>
          <p:nvPr/>
        </p:nvSpPr>
        <p:spPr bwMode="auto">
          <a:xfrm flipH="1">
            <a:off x="5089525" y="2733675"/>
            <a:ext cx="1858963" cy="25400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4584" name="Freeform 39"/>
          <p:cNvSpPr>
            <a:spLocks/>
          </p:cNvSpPr>
          <p:nvPr/>
        </p:nvSpPr>
        <p:spPr bwMode="auto">
          <a:xfrm>
            <a:off x="1482725" y="3182938"/>
            <a:ext cx="5448300" cy="495300"/>
          </a:xfrm>
          <a:custGeom>
            <a:avLst/>
            <a:gdLst>
              <a:gd name="T0" fmla="*/ 0 w 3432"/>
              <a:gd name="T1" fmla="*/ 0 h 343"/>
              <a:gd name="T2" fmla="*/ 0 w 3432"/>
              <a:gd name="T3" fmla="*/ 2147483647 h 343"/>
              <a:gd name="T4" fmla="*/ 2147483647 w 3432"/>
              <a:gd name="T5" fmla="*/ 2147483647 h 343"/>
              <a:gd name="T6" fmla="*/ 2147483647 w 3432"/>
              <a:gd name="T7" fmla="*/ 2147483647 h 343"/>
              <a:gd name="T8" fmla="*/ 0 60000 65536"/>
              <a:gd name="T9" fmla="*/ 0 60000 65536"/>
              <a:gd name="T10" fmla="*/ 0 60000 65536"/>
              <a:gd name="T11" fmla="*/ 0 60000 65536"/>
              <a:gd name="T12" fmla="*/ 0 w 3432"/>
              <a:gd name="T13" fmla="*/ 0 h 343"/>
              <a:gd name="T14" fmla="*/ 3432 w 3432"/>
              <a:gd name="T15" fmla="*/ 343 h 343"/>
            </a:gdLst>
            <a:ahLst/>
            <a:cxnLst>
              <a:cxn ang="T8">
                <a:pos x="T0" y="T1"/>
              </a:cxn>
              <a:cxn ang="T9">
                <a:pos x="T2" y="T3"/>
              </a:cxn>
              <a:cxn ang="T10">
                <a:pos x="T4" y="T5"/>
              </a:cxn>
              <a:cxn ang="T11">
                <a:pos x="T6" y="T7"/>
              </a:cxn>
            </a:cxnLst>
            <a:rect l="T12" t="T13" r="T14" b="T15"/>
            <a:pathLst>
              <a:path w="3432" h="343">
                <a:moveTo>
                  <a:pt x="0" y="0"/>
                </a:moveTo>
                <a:lnTo>
                  <a:pt x="0" y="343"/>
                </a:lnTo>
                <a:lnTo>
                  <a:pt x="3432" y="343"/>
                </a:lnTo>
                <a:lnTo>
                  <a:pt x="3432" y="8"/>
                </a:lnTo>
              </a:path>
            </a:pathLst>
          </a:custGeom>
          <a:noFill/>
          <a:ln w="698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4585" name="Line 40"/>
          <p:cNvSpPr>
            <a:spLocks noChangeShapeType="1"/>
          </p:cNvSpPr>
          <p:nvPr/>
        </p:nvSpPr>
        <p:spPr bwMode="auto">
          <a:xfrm>
            <a:off x="4445000" y="3527425"/>
            <a:ext cx="0" cy="4318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4586" name="Freeform 41"/>
          <p:cNvSpPr>
            <a:spLocks/>
          </p:cNvSpPr>
          <p:nvPr/>
        </p:nvSpPr>
        <p:spPr bwMode="auto">
          <a:xfrm>
            <a:off x="2859088" y="4019550"/>
            <a:ext cx="846137" cy="25400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4587" name="Text Box 42"/>
          <p:cNvSpPr txBox="1">
            <a:spLocks noChangeArrowheads="1"/>
          </p:cNvSpPr>
          <p:nvPr/>
        </p:nvSpPr>
        <p:spPr bwMode="auto">
          <a:xfrm>
            <a:off x="1925638" y="4206875"/>
            <a:ext cx="17795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900" i="1">
                <a:latin typeface="Arial" charset="0"/>
              </a:rPr>
              <a:t>Distribución</a:t>
            </a:r>
          </a:p>
        </p:txBody>
      </p:sp>
      <p:sp>
        <p:nvSpPr>
          <p:cNvPr id="2114588" name="Freeform 43"/>
          <p:cNvSpPr>
            <a:spLocks/>
          </p:cNvSpPr>
          <p:nvPr/>
        </p:nvSpPr>
        <p:spPr bwMode="auto">
          <a:xfrm flipH="1">
            <a:off x="5233988" y="4019550"/>
            <a:ext cx="846137" cy="254000"/>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4589" name="Text Box 44"/>
          <p:cNvSpPr txBox="1">
            <a:spLocks noChangeArrowheads="1"/>
          </p:cNvSpPr>
          <p:nvPr/>
        </p:nvSpPr>
        <p:spPr bwMode="auto">
          <a:xfrm>
            <a:off x="5240338" y="4206875"/>
            <a:ext cx="17795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900" i="1">
                <a:latin typeface="Arial" charset="0"/>
              </a:rPr>
              <a:t>Movimiento</a:t>
            </a:r>
          </a:p>
        </p:txBody>
      </p:sp>
      <p:sp>
        <p:nvSpPr>
          <p:cNvPr id="2114590" name="Line 45"/>
          <p:cNvSpPr>
            <a:spLocks noChangeShapeType="1"/>
          </p:cNvSpPr>
          <p:nvPr/>
        </p:nvSpPr>
        <p:spPr bwMode="auto">
          <a:xfrm>
            <a:off x="4435475" y="463391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4591" name="Line 46"/>
          <p:cNvSpPr>
            <a:spLocks noChangeShapeType="1"/>
          </p:cNvSpPr>
          <p:nvPr/>
        </p:nvSpPr>
        <p:spPr bwMode="auto">
          <a:xfrm>
            <a:off x="4422775" y="529431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1343" name="Rectangle 47"/>
          <p:cNvSpPr>
            <a:spLocks noChangeArrowheads="1"/>
          </p:cNvSpPr>
          <p:nvPr/>
        </p:nvSpPr>
        <p:spPr bwMode="auto">
          <a:xfrm>
            <a:off x="2800350" y="5492750"/>
            <a:ext cx="3338513" cy="2000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900">
                <a:solidFill>
                  <a:srgbClr val="000000"/>
                </a:solidFill>
                <a:latin typeface="Verdana" pitchFamily="34" charset="0"/>
              </a:rPr>
              <a:t>Producción de CO</a:t>
            </a:r>
            <a:r>
              <a:rPr lang="es-PR" sz="1900" baseline="-25000">
                <a:solidFill>
                  <a:srgbClr val="000000"/>
                </a:solidFill>
                <a:latin typeface="Verdana" pitchFamily="34" charset="0"/>
              </a:rPr>
              <a:t>2</a:t>
            </a:r>
            <a:endParaRPr lang="en-US" sz="1900" baseline="-25000">
              <a:solidFill>
                <a:srgbClr val="000000"/>
              </a:solidFill>
              <a:latin typeface="Verdana" pitchFamily="34" charset="0"/>
            </a:endParaRPr>
          </a:p>
        </p:txBody>
      </p:sp>
      <p:sp>
        <p:nvSpPr>
          <p:cNvPr id="2114593" name="Line 48"/>
          <p:cNvSpPr>
            <a:spLocks noChangeShapeType="1"/>
          </p:cNvSpPr>
          <p:nvPr/>
        </p:nvSpPr>
        <p:spPr bwMode="auto">
          <a:xfrm>
            <a:off x="4435475" y="5738813"/>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1345" name="Rectangle 49"/>
          <p:cNvSpPr>
            <a:spLocks noChangeArrowheads="1"/>
          </p:cNvSpPr>
          <p:nvPr/>
        </p:nvSpPr>
        <p:spPr bwMode="auto">
          <a:xfrm>
            <a:off x="2774950" y="5911850"/>
            <a:ext cx="3338513" cy="2000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1900">
                <a:solidFill>
                  <a:srgbClr val="000000"/>
                </a:solidFill>
                <a:latin typeface="Verdana" pitchFamily="34" charset="0"/>
              </a:rPr>
              <a:t>CONSUMO CALÓRICO</a:t>
            </a:r>
            <a:endParaRPr lang="en-US" sz="1900" i="1" baseline="-25000">
              <a:solidFill>
                <a:srgbClr val="000000"/>
              </a:solidFill>
              <a:latin typeface="Verdana" pitchFamily="34" charset="0"/>
            </a:endParaRPr>
          </a:p>
        </p:txBody>
      </p:sp>
    </p:spTree>
    <p:custDataLst>
      <p:tags r:id="rId1"/>
    </p:custDataLst>
  </p:cSld>
  <p:clrMapOvr>
    <a:masterClrMapping/>
  </p:clrMapOvr>
  <p:transition spd="slow">
    <p:pull dir="d"/>
    <p:sndAc>
      <p:stSnd>
        <p:snd r:embed="rId4" name="whoosh.wav"/>
      </p:stSnd>
    </p:sndAc>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0" name="Rectangle 20"/>
          <p:cNvSpPr>
            <a:spLocks noChangeArrowheads="1"/>
          </p:cNvSpPr>
          <p:nvPr/>
        </p:nvSpPr>
        <p:spPr bwMode="auto">
          <a:xfrm>
            <a:off x="2463800" y="620713"/>
            <a:ext cx="4294188" cy="227012"/>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Arial Black" pitchFamily="34" charset="0"/>
              </a:rPr>
              <a:t>CALORIMETRÍA INDIRECTA</a:t>
            </a:r>
            <a:endParaRPr lang="en-US" sz="2100" i="1">
              <a:effectLst>
                <a:outerShdw blurRad="38100" dist="38100" dir="2700000" algn="tl">
                  <a:srgbClr val="C0C0C0"/>
                </a:outerShdw>
              </a:effectLst>
              <a:latin typeface="Arial Black" pitchFamily="34" charset="0"/>
            </a:endParaRPr>
          </a:p>
        </p:txBody>
      </p:sp>
      <p:sp>
        <p:nvSpPr>
          <p:cNvPr id="307221" name="Rectangle 21"/>
          <p:cNvSpPr>
            <a:spLocks noChangeArrowheads="1"/>
          </p:cNvSpPr>
          <p:nvPr/>
        </p:nvSpPr>
        <p:spPr bwMode="auto">
          <a:xfrm>
            <a:off x="801688" y="1017588"/>
            <a:ext cx="7010400" cy="2730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Proporción del Intercambio Respiratorio (R)</a:t>
            </a:r>
          </a:p>
        </p:txBody>
      </p:sp>
      <p:sp>
        <p:nvSpPr>
          <p:cNvPr id="307222" name="Rectangle 22"/>
          <p:cNvSpPr>
            <a:spLocks noChangeArrowheads="1"/>
          </p:cNvSpPr>
          <p:nvPr/>
        </p:nvSpPr>
        <p:spPr bwMode="auto">
          <a:xfrm>
            <a:off x="3381375" y="1466850"/>
            <a:ext cx="2147888" cy="27781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100">
                <a:solidFill>
                  <a:srgbClr val="000000"/>
                </a:solidFill>
                <a:effectLst>
                  <a:outerShdw blurRad="38100" dist="38100" dir="2700000" algn="tl">
                    <a:srgbClr val="C0C0C0"/>
                  </a:outerShdw>
                </a:effectLst>
                <a:latin typeface="Arial" charset="0"/>
              </a:rPr>
              <a:t>Limitaciones</a:t>
            </a:r>
            <a:endParaRPr lang="en-US" sz="2100" baseline="-25000">
              <a:solidFill>
                <a:srgbClr val="000000"/>
              </a:solidFill>
              <a:effectLst>
                <a:outerShdw blurRad="38100" dist="38100" dir="2700000" algn="tl">
                  <a:srgbClr val="C0C0C0"/>
                </a:outerShdw>
              </a:effectLst>
              <a:latin typeface="Arial" charset="0"/>
            </a:endParaRPr>
          </a:p>
        </p:txBody>
      </p:sp>
      <p:sp>
        <p:nvSpPr>
          <p:cNvPr id="2108421" name="Text Box 23"/>
          <p:cNvSpPr txBox="1">
            <a:spLocks noChangeArrowheads="1"/>
          </p:cNvSpPr>
          <p:nvPr/>
        </p:nvSpPr>
        <p:spPr bwMode="auto">
          <a:xfrm>
            <a:off x="231775" y="1803400"/>
            <a:ext cx="306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Solo es Válido en:</a:t>
            </a:r>
          </a:p>
        </p:txBody>
      </p:sp>
      <p:sp>
        <p:nvSpPr>
          <p:cNvPr id="2108422" name="Line 24"/>
          <p:cNvSpPr>
            <a:spLocks noChangeShapeType="1"/>
          </p:cNvSpPr>
          <p:nvPr/>
        </p:nvSpPr>
        <p:spPr bwMode="auto">
          <a:xfrm>
            <a:off x="4427538" y="85725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226" name="Rectangle 26"/>
          <p:cNvSpPr>
            <a:spLocks noChangeArrowheads="1"/>
          </p:cNvSpPr>
          <p:nvPr/>
        </p:nvSpPr>
        <p:spPr bwMode="auto">
          <a:xfrm>
            <a:off x="179388" y="2444750"/>
            <a:ext cx="1166812" cy="22701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Reposo</a:t>
            </a:r>
            <a:endParaRPr lang="en-US" i="1">
              <a:solidFill>
                <a:srgbClr val="000000"/>
              </a:solidFill>
              <a:effectLst>
                <a:outerShdw blurRad="38100" dist="38100" dir="2700000" algn="tl">
                  <a:srgbClr val="C0C0C0"/>
                </a:outerShdw>
              </a:effectLst>
              <a:latin typeface="Arial Black" pitchFamily="34" charset="0"/>
            </a:endParaRPr>
          </a:p>
        </p:txBody>
      </p:sp>
      <p:sp>
        <p:nvSpPr>
          <p:cNvPr id="2108424" name="Freeform 29"/>
          <p:cNvSpPr>
            <a:spLocks/>
          </p:cNvSpPr>
          <p:nvPr/>
        </p:nvSpPr>
        <p:spPr bwMode="auto">
          <a:xfrm>
            <a:off x="1592263" y="1598613"/>
            <a:ext cx="2016125" cy="2778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07234" name="Rectangle 34"/>
          <p:cNvSpPr>
            <a:spLocks noChangeArrowheads="1"/>
          </p:cNvSpPr>
          <p:nvPr/>
        </p:nvSpPr>
        <p:spPr bwMode="auto">
          <a:xfrm>
            <a:off x="5327650" y="4035425"/>
            <a:ext cx="2360613" cy="7366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spcBef>
                <a:spcPct val="20000"/>
              </a:spcBef>
              <a:defRPr/>
            </a:pPr>
            <a:r>
              <a:rPr lang="es-PR">
                <a:solidFill>
                  <a:srgbClr val="000000"/>
                </a:solidFill>
                <a:latin typeface="Verdana" pitchFamily="34" charset="0"/>
              </a:rPr>
              <a:t>Puede Indicar</a:t>
            </a:r>
          </a:p>
          <a:p>
            <a:pPr marL="342900" indent="-342900" eaLnBrk="0" hangingPunct="0">
              <a:spcBef>
                <a:spcPct val="20000"/>
              </a:spcBef>
              <a:defRPr/>
            </a:pPr>
            <a:r>
              <a:rPr lang="es-PR">
                <a:solidFill>
                  <a:srgbClr val="000000"/>
                </a:solidFill>
                <a:latin typeface="Verdana" pitchFamily="34" charset="0"/>
              </a:rPr>
              <a:t>   CO</a:t>
            </a:r>
            <a:r>
              <a:rPr lang="es-PR" baseline="-25000">
                <a:solidFill>
                  <a:srgbClr val="000000"/>
                </a:solidFill>
                <a:latin typeface="Verdana" pitchFamily="34" charset="0"/>
              </a:rPr>
              <a:t>2</a:t>
            </a:r>
            <a:endParaRPr lang="en-US" baseline="-25000">
              <a:solidFill>
                <a:srgbClr val="000000"/>
              </a:solidFill>
              <a:latin typeface="Verdana" pitchFamily="34" charset="0"/>
            </a:endParaRPr>
          </a:p>
        </p:txBody>
      </p:sp>
      <p:sp>
        <p:nvSpPr>
          <p:cNvPr id="2108426" name="Line 63"/>
          <p:cNvSpPr>
            <a:spLocks noChangeShapeType="1"/>
          </p:cNvSpPr>
          <p:nvPr/>
        </p:nvSpPr>
        <p:spPr bwMode="auto">
          <a:xfrm>
            <a:off x="4427538" y="126365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8427" name="Line 73"/>
          <p:cNvSpPr>
            <a:spLocks noChangeShapeType="1"/>
          </p:cNvSpPr>
          <p:nvPr/>
        </p:nvSpPr>
        <p:spPr bwMode="auto">
          <a:xfrm>
            <a:off x="785813" y="2135188"/>
            <a:ext cx="0" cy="3429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281" name="Rectangle 81"/>
          <p:cNvSpPr>
            <a:spLocks noChangeArrowheads="1"/>
          </p:cNvSpPr>
          <p:nvPr/>
        </p:nvSpPr>
        <p:spPr bwMode="auto">
          <a:xfrm>
            <a:off x="1409700" y="2444750"/>
            <a:ext cx="3043238" cy="8096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Durante un Ejercicio en</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Estado Estable</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(Intensidad Constante)</a:t>
            </a:r>
            <a:endParaRPr lang="en-US" i="1">
              <a:solidFill>
                <a:srgbClr val="000000"/>
              </a:solidFill>
              <a:effectLst>
                <a:outerShdw blurRad="38100" dist="38100" dir="2700000" algn="tl">
                  <a:srgbClr val="C0C0C0"/>
                </a:outerShdw>
              </a:effectLst>
              <a:latin typeface="Arial Black" pitchFamily="34" charset="0"/>
            </a:endParaRPr>
          </a:p>
        </p:txBody>
      </p:sp>
      <p:sp>
        <p:nvSpPr>
          <p:cNvPr id="2108429" name="Line 82"/>
          <p:cNvSpPr>
            <a:spLocks noChangeShapeType="1"/>
          </p:cNvSpPr>
          <p:nvPr/>
        </p:nvSpPr>
        <p:spPr bwMode="auto">
          <a:xfrm>
            <a:off x="2563813" y="2135188"/>
            <a:ext cx="0" cy="3429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8430" name="Text Box 83"/>
          <p:cNvSpPr txBox="1">
            <a:spLocks noChangeArrowheads="1"/>
          </p:cNvSpPr>
          <p:nvPr/>
        </p:nvSpPr>
        <p:spPr bwMode="auto">
          <a:xfrm>
            <a:off x="4606925" y="1803400"/>
            <a:ext cx="426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Genera Valores Inexactos</a:t>
            </a:r>
          </a:p>
        </p:txBody>
      </p:sp>
      <p:sp>
        <p:nvSpPr>
          <p:cNvPr id="307284" name="Rectangle 84"/>
          <p:cNvSpPr>
            <a:spLocks noChangeArrowheads="1"/>
          </p:cNvSpPr>
          <p:nvPr/>
        </p:nvSpPr>
        <p:spPr bwMode="auto">
          <a:xfrm>
            <a:off x="2643188" y="3503613"/>
            <a:ext cx="3084512" cy="5365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Se Ignora la Oxidación</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de las Proteínas</a:t>
            </a:r>
            <a:endParaRPr lang="en-US" i="1">
              <a:solidFill>
                <a:srgbClr val="000000"/>
              </a:solidFill>
              <a:effectLst>
                <a:outerShdw blurRad="38100" dist="38100" dir="2700000" algn="tl">
                  <a:srgbClr val="C0C0C0"/>
                </a:outerShdw>
              </a:effectLst>
              <a:latin typeface="Arial Black" pitchFamily="34" charset="0"/>
            </a:endParaRPr>
          </a:p>
        </p:txBody>
      </p:sp>
      <p:sp>
        <p:nvSpPr>
          <p:cNvPr id="2108432" name="Line 86"/>
          <p:cNvSpPr>
            <a:spLocks noChangeShapeType="1"/>
          </p:cNvSpPr>
          <p:nvPr/>
        </p:nvSpPr>
        <p:spPr bwMode="auto">
          <a:xfrm>
            <a:off x="4989513" y="2135188"/>
            <a:ext cx="0" cy="1392237"/>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287" name="Rectangle 87"/>
          <p:cNvSpPr>
            <a:spLocks noChangeArrowheads="1"/>
          </p:cNvSpPr>
          <p:nvPr/>
        </p:nvSpPr>
        <p:spPr bwMode="auto">
          <a:xfrm>
            <a:off x="6473825" y="2381250"/>
            <a:ext cx="2116138"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Valores R = 1.0</a:t>
            </a:r>
            <a:endParaRPr lang="en-US" i="1">
              <a:solidFill>
                <a:srgbClr val="000000"/>
              </a:solidFill>
              <a:effectLst>
                <a:outerShdw blurRad="38100" dist="38100" dir="2700000" algn="tl">
                  <a:srgbClr val="C0C0C0"/>
                </a:outerShdw>
              </a:effectLst>
              <a:latin typeface="Arial Black" pitchFamily="34" charset="0"/>
            </a:endParaRPr>
          </a:p>
        </p:txBody>
      </p:sp>
      <p:sp>
        <p:nvSpPr>
          <p:cNvPr id="307290" name="Rectangle 90"/>
          <p:cNvSpPr>
            <a:spLocks noChangeArrowheads="1"/>
          </p:cNvSpPr>
          <p:nvPr/>
        </p:nvSpPr>
        <p:spPr bwMode="auto">
          <a:xfrm>
            <a:off x="6194425" y="2889250"/>
            <a:ext cx="2573338"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Puede No Estimar</a:t>
            </a:r>
            <a:endParaRPr lang="en-US" i="1">
              <a:solidFill>
                <a:srgbClr val="000000"/>
              </a:solidFill>
              <a:effectLst>
                <a:outerShdw blurRad="38100" dist="38100" dir="2700000" algn="tl">
                  <a:srgbClr val="C0C0C0"/>
                </a:outerShdw>
              </a:effectLst>
              <a:latin typeface="Arial Black" pitchFamily="34" charset="0"/>
            </a:endParaRPr>
          </a:p>
        </p:txBody>
      </p:sp>
      <p:sp>
        <p:nvSpPr>
          <p:cNvPr id="307292" name="Rectangle 92"/>
          <p:cNvSpPr>
            <a:spLocks noChangeArrowheads="1"/>
          </p:cNvSpPr>
          <p:nvPr/>
        </p:nvSpPr>
        <p:spPr bwMode="auto">
          <a:xfrm>
            <a:off x="6094413" y="3359150"/>
            <a:ext cx="2682875" cy="5270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El Tipo de Sustrato</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Usado por Músculos</a:t>
            </a:r>
            <a:endParaRPr lang="en-US" i="1">
              <a:solidFill>
                <a:srgbClr val="000000"/>
              </a:solidFill>
              <a:effectLst>
                <a:outerShdw blurRad="38100" dist="38100" dir="2700000" algn="tl">
                  <a:srgbClr val="C0C0C0"/>
                </a:outerShdw>
              </a:effectLst>
              <a:latin typeface="Arial Black" pitchFamily="34" charset="0"/>
            </a:endParaRPr>
          </a:p>
        </p:txBody>
      </p:sp>
      <p:sp>
        <p:nvSpPr>
          <p:cNvPr id="2108436" name="Line 94"/>
          <p:cNvSpPr>
            <a:spLocks noChangeShapeType="1"/>
          </p:cNvSpPr>
          <p:nvPr/>
        </p:nvSpPr>
        <p:spPr bwMode="auto">
          <a:xfrm flipV="1">
            <a:off x="6264275" y="4437063"/>
            <a:ext cx="0" cy="3048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295" name="Rectangle 95"/>
          <p:cNvSpPr>
            <a:spLocks noChangeArrowheads="1"/>
          </p:cNvSpPr>
          <p:nvPr/>
        </p:nvSpPr>
        <p:spPr bwMode="auto">
          <a:xfrm>
            <a:off x="7058025" y="4619625"/>
            <a:ext cx="1570038" cy="3524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spcBef>
                <a:spcPct val="20000"/>
              </a:spcBef>
              <a:defRPr/>
            </a:pPr>
            <a:r>
              <a:rPr lang="es-PR">
                <a:solidFill>
                  <a:srgbClr val="000000"/>
                </a:solidFill>
                <a:latin typeface="Verdana" pitchFamily="34" charset="0"/>
              </a:rPr>
              <a:t>R =   0.7</a:t>
            </a:r>
            <a:endParaRPr lang="en-US" baseline="-25000">
              <a:solidFill>
                <a:srgbClr val="000000"/>
              </a:solidFill>
              <a:latin typeface="Verdana" pitchFamily="34" charset="0"/>
            </a:endParaRPr>
          </a:p>
        </p:txBody>
      </p:sp>
      <p:sp>
        <p:nvSpPr>
          <p:cNvPr id="2108438" name="Line 96"/>
          <p:cNvSpPr>
            <a:spLocks noChangeShapeType="1"/>
          </p:cNvSpPr>
          <p:nvPr/>
        </p:nvSpPr>
        <p:spPr bwMode="auto">
          <a:xfrm>
            <a:off x="8132763" y="3867150"/>
            <a:ext cx="0" cy="8255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8439" name="Line 97"/>
          <p:cNvSpPr>
            <a:spLocks noChangeShapeType="1"/>
          </p:cNvSpPr>
          <p:nvPr/>
        </p:nvSpPr>
        <p:spPr bwMode="auto">
          <a:xfrm>
            <a:off x="7899400" y="4703763"/>
            <a:ext cx="0" cy="3048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8440" name="Line 99"/>
          <p:cNvSpPr>
            <a:spLocks noChangeShapeType="1"/>
          </p:cNvSpPr>
          <p:nvPr/>
        </p:nvSpPr>
        <p:spPr bwMode="auto">
          <a:xfrm flipH="1">
            <a:off x="7459663" y="5002213"/>
            <a:ext cx="679450" cy="3429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300" name="Rectangle 100"/>
          <p:cNvSpPr>
            <a:spLocks noChangeArrowheads="1"/>
          </p:cNvSpPr>
          <p:nvPr/>
        </p:nvSpPr>
        <p:spPr bwMode="auto">
          <a:xfrm>
            <a:off x="5868988" y="5316538"/>
            <a:ext cx="3040062" cy="8445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80000"/>
              </a:lnSpc>
              <a:spcBef>
                <a:spcPct val="20000"/>
              </a:spcBef>
              <a:defRPr/>
            </a:pPr>
            <a:r>
              <a:rPr lang="es-PR" sz="1800">
                <a:solidFill>
                  <a:srgbClr val="000000"/>
                </a:solidFill>
                <a:latin typeface="Verdana" pitchFamily="34" charset="0"/>
              </a:rPr>
              <a:t>Indica:</a:t>
            </a:r>
          </a:p>
          <a:p>
            <a:pPr marL="342900" indent="-342900" eaLnBrk="0" hangingPunct="0">
              <a:lnSpc>
                <a:spcPct val="80000"/>
              </a:lnSpc>
              <a:spcBef>
                <a:spcPct val="20000"/>
              </a:spcBef>
              <a:defRPr/>
            </a:pPr>
            <a:r>
              <a:rPr lang="es-PR" sz="1800">
                <a:solidFill>
                  <a:srgbClr val="000000"/>
                </a:solidFill>
                <a:latin typeface="Verdana" pitchFamily="34" charset="0"/>
              </a:rPr>
              <a:t>Síntesis Glucosa</a:t>
            </a:r>
          </a:p>
          <a:p>
            <a:pPr marL="342900" indent="-342900" eaLnBrk="0" hangingPunct="0">
              <a:lnSpc>
                <a:spcPct val="80000"/>
              </a:lnSpc>
              <a:spcBef>
                <a:spcPct val="20000"/>
              </a:spcBef>
              <a:defRPr/>
            </a:pPr>
            <a:r>
              <a:rPr lang="es-PR" sz="1800">
                <a:solidFill>
                  <a:srgbClr val="000000"/>
                </a:solidFill>
                <a:latin typeface="Verdana" pitchFamily="34" charset="0"/>
              </a:rPr>
              <a:t>Vía Gluconeogénesis</a:t>
            </a:r>
            <a:endParaRPr lang="en-US" sz="1800" baseline="-25000">
              <a:solidFill>
                <a:srgbClr val="000000"/>
              </a:solidFill>
              <a:latin typeface="Verdana" pitchFamily="34" charset="0"/>
            </a:endParaRPr>
          </a:p>
        </p:txBody>
      </p:sp>
      <p:sp>
        <p:nvSpPr>
          <p:cNvPr id="2108442" name="Line 101"/>
          <p:cNvSpPr>
            <a:spLocks noChangeShapeType="1"/>
          </p:cNvSpPr>
          <p:nvPr/>
        </p:nvSpPr>
        <p:spPr bwMode="auto">
          <a:xfrm>
            <a:off x="7348538" y="214630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8443" name="Line 102"/>
          <p:cNvSpPr>
            <a:spLocks noChangeShapeType="1"/>
          </p:cNvSpPr>
          <p:nvPr/>
        </p:nvSpPr>
        <p:spPr bwMode="auto">
          <a:xfrm>
            <a:off x="7348538" y="262890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8444" name="Line 103"/>
          <p:cNvSpPr>
            <a:spLocks noChangeShapeType="1"/>
          </p:cNvSpPr>
          <p:nvPr/>
        </p:nvSpPr>
        <p:spPr bwMode="auto">
          <a:xfrm>
            <a:off x="7348538" y="313690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8445" name="Line 104"/>
          <p:cNvSpPr>
            <a:spLocks noChangeShapeType="1"/>
          </p:cNvSpPr>
          <p:nvPr/>
        </p:nvSpPr>
        <p:spPr bwMode="auto">
          <a:xfrm>
            <a:off x="6537325" y="387032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8446" name="Freeform 105"/>
          <p:cNvSpPr>
            <a:spLocks/>
          </p:cNvSpPr>
          <p:nvPr/>
        </p:nvSpPr>
        <p:spPr bwMode="auto">
          <a:xfrm flipH="1">
            <a:off x="5300663" y="1598613"/>
            <a:ext cx="2016125" cy="2778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08447" name="Line 106"/>
          <p:cNvSpPr>
            <a:spLocks noChangeShapeType="1"/>
          </p:cNvSpPr>
          <p:nvPr/>
        </p:nvSpPr>
        <p:spPr bwMode="auto">
          <a:xfrm>
            <a:off x="4152900" y="4041775"/>
            <a:ext cx="0" cy="7620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308" name="Rectangle 108"/>
          <p:cNvSpPr>
            <a:spLocks noChangeArrowheads="1"/>
          </p:cNvSpPr>
          <p:nvPr/>
        </p:nvSpPr>
        <p:spPr bwMode="auto">
          <a:xfrm>
            <a:off x="1276350" y="4770438"/>
            <a:ext cx="4979988" cy="8445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80000"/>
              </a:lnSpc>
              <a:spcBef>
                <a:spcPct val="20000"/>
              </a:spcBef>
              <a:defRPr/>
            </a:pPr>
            <a:r>
              <a:rPr lang="es-PR" sz="1800">
                <a:solidFill>
                  <a:srgbClr val="000000"/>
                </a:solidFill>
                <a:latin typeface="Verdana" pitchFamily="34" charset="0"/>
              </a:rPr>
              <a:t>Contribución de las Proteínas es</a:t>
            </a:r>
          </a:p>
          <a:p>
            <a:pPr marL="342900" indent="-342900" eaLnBrk="0" hangingPunct="0">
              <a:lnSpc>
                <a:spcPct val="80000"/>
              </a:lnSpc>
              <a:spcBef>
                <a:spcPct val="20000"/>
              </a:spcBef>
              <a:defRPr/>
            </a:pPr>
            <a:r>
              <a:rPr lang="es-PR" sz="1800">
                <a:solidFill>
                  <a:srgbClr val="000000"/>
                </a:solidFill>
                <a:latin typeface="Verdana" pitchFamily="34" charset="0"/>
              </a:rPr>
              <a:t>10% del Total de Energía Producido</a:t>
            </a:r>
          </a:p>
          <a:p>
            <a:pPr marL="342900" indent="-342900" eaLnBrk="0" hangingPunct="0">
              <a:lnSpc>
                <a:spcPct val="80000"/>
              </a:lnSpc>
              <a:spcBef>
                <a:spcPct val="20000"/>
              </a:spcBef>
              <a:defRPr/>
            </a:pPr>
            <a:r>
              <a:rPr lang="es-PR" sz="1800">
                <a:solidFill>
                  <a:srgbClr val="000000"/>
                </a:solidFill>
                <a:latin typeface="Verdana" pitchFamily="34" charset="0"/>
              </a:rPr>
              <a:t>En un Ejercicio Prolongado</a:t>
            </a:r>
            <a:endParaRPr lang="en-US" sz="1800" baseline="-25000">
              <a:solidFill>
                <a:srgbClr val="000000"/>
              </a:solidFill>
              <a:latin typeface="Verdana" pitchFamily="34" charset="0"/>
            </a:endParaRP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133),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(pp. 134), por J. H. Wilmore, &amp; D. L. Costill, 2004, Barcelona, España: Editorial Paidotribo. Copyright 2004 por Jack H. Wilmore y David L. Costill.</a:t>
            </a:r>
          </a:p>
        </p:txBody>
      </p:sp>
      <p:sp>
        <p:nvSpPr>
          <p:cNvPr id="307220" name="Rectangle 20"/>
          <p:cNvSpPr>
            <a:spLocks noChangeArrowheads="1"/>
          </p:cNvSpPr>
          <p:nvPr/>
        </p:nvSpPr>
        <p:spPr bwMode="auto">
          <a:xfrm>
            <a:off x="2463800" y="620713"/>
            <a:ext cx="4294188" cy="227012"/>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Arial Black" pitchFamily="34" charset="0"/>
              </a:rPr>
              <a:t>CALORIMETRÍA INDIRECTA</a:t>
            </a:r>
            <a:endParaRPr lang="en-US" sz="2100" i="1">
              <a:effectLst>
                <a:outerShdw blurRad="38100" dist="38100" dir="2700000" algn="tl">
                  <a:srgbClr val="C0C0C0"/>
                </a:outerShdw>
              </a:effectLst>
              <a:latin typeface="Arial Black" pitchFamily="34" charset="0"/>
            </a:endParaRPr>
          </a:p>
        </p:txBody>
      </p:sp>
      <p:sp>
        <p:nvSpPr>
          <p:cNvPr id="307221" name="Rectangle 21"/>
          <p:cNvSpPr>
            <a:spLocks noChangeArrowheads="1"/>
          </p:cNvSpPr>
          <p:nvPr/>
        </p:nvSpPr>
        <p:spPr bwMode="auto">
          <a:xfrm>
            <a:off x="801688" y="1017588"/>
            <a:ext cx="7010400" cy="273050"/>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Proporción del Intercambio Respiratorio (R)</a:t>
            </a:r>
          </a:p>
        </p:txBody>
      </p:sp>
      <p:sp>
        <p:nvSpPr>
          <p:cNvPr id="307222" name="Rectangle 22"/>
          <p:cNvSpPr>
            <a:spLocks noChangeArrowheads="1"/>
          </p:cNvSpPr>
          <p:nvPr/>
        </p:nvSpPr>
        <p:spPr bwMode="auto">
          <a:xfrm>
            <a:off x="3381375" y="1466850"/>
            <a:ext cx="2147888" cy="27781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100">
                <a:solidFill>
                  <a:srgbClr val="000000"/>
                </a:solidFill>
                <a:effectLst>
                  <a:outerShdw blurRad="38100" dist="38100" dir="2700000" algn="tl">
                    <a:srgbClr val="C0C0C0"/>
                  </a:outerShdw>
                </a:effectLst>
                <a:latin typeface="Arial" charset="0"/>
              </a:rPr>
              <a:t>Limitaciones</a:t>
            </a:r>
            <a:endParaRPr lang="en-US" sz="2100" baseline="-25000">
              <a:solidFill>
                <a:srgbClr val="000000"/>
              </a:solidFill>
              <a:effectLst>
                <a:outerShdw blurRad="38100" dist="38100" dir="2700000" algn="tl">
                  <a:srgbClr val="C0C0C0"/>
                </a:outerShdw>
              </a:effectLst>
              <a:latin typeface="Arial" charset="0"/>
            </a:endParaRPr>
          </a:p>
        </p:txBody>
      </p:sp>
      <p:sp>
        <p:nvSpPr>
          <p:cNvPr id="2107398" name="Text Box 23"/>
          <p:cNvSpPr txBox="1">
            <a:spLocks noChangeArrowheads="1"/>
          </p:cNvSpPr>
          <p:nvPr/>
        </p:nvSpPr>
        <p:spPr bwMode="auto">
          <a:xfrm>
            <a:off x="231775" y="1803400"/>
            <a:ext cx="306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Solo es Válido en:</a:t>
            </a:r>
          </a:p>
        </p:txBody>
      </p:sp>
      <p:sp>
        <p:nvSpPr>
          <p:cNvPr id="2107399" name="Line 24"/>
          <p:cNvSpPr>
            <a:spLocks noChangeShapeType="1"/>
          </p:cNvSpPr>
          <p:nvPr/>
        </p:nvSpPr>
        <p:spPr bwMode="auto">
          <a:xfrm>
            <a:off x="4427538" y="85725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226" name="Rectangle 26"/>
          <p:cNvSpPr>
            <a:spLocks noChangeArrowheads="1"/>
          </p:cNvSpPr>
          <p:nvPr/>
        </p:nvSpPr>
        <p:spPr bwMode="auto">
          <a:xfrm>
            <a:off x="179388" y="2444750"/>
            <a:ext cx="1166812" cy="22701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Reposo</a:t>
            </a:r>
            <a:endParaRPr lang="en-US" i="1">
              <a:solidFill>
                <a:srgbClr val="000000"/>
              </a:solidFill>
              <a:effectLst>
                <a:outerShdw blurRad="38100" dist="38100" dir="2700000" algn="tl">
                  <a:srgbClr val="C0C0C0"/>
                </a:outerShdw>
              </a:effectLst>
              <a:latin typeface="Arial Black" pitchFamily="34" charset="0"/>
            </a:endParaRPr>
          </a:p>
        </p:txBody>
      </p:sp>
      <p:sp>
        <p:nvSpPr>
          <p:cNvPr id="2107401" name="Freeform 29"/>
          <p:cNvSpPr>
            <a:spLocks/>
          </p:cNvSpPr>
          <p:nvPr/>
        </p:nvSpPr>
        <p:spPr bwMode="auto">
          <a:xfrm>
            <a:off x="1592263" y="1598613"/>
            <a:ext cx="2016125" cy="2778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07234" name="Rectangle 34"/>
          <p:cNvSpPr>
            <a:spLocks noChangeArrowheads="1"/>
          </p:cNvSpPr>
          <p:nvPr/>
        </p:nvSpPr>
        <p:spPr bwMode="auto">
          <a:xfrm>
            <a:off x="5327650" y="4035425"/>
            <a:ext cx="2360613" cy="7366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spcBef>
                <a:spcPct val="20000"/>
              </a:spcBef>
              <a:defRPr/>
            </a:pPr>
            <a:r>
              <a:rPr lang="es-PR">
                <a:solidFill>
                  <a:srgbClr val="000000"/>
                </a:solidFill>
                <a:latin typeface="Verdana" pitchFamily="34" charset="0"/>
              </a:rPr>
              <a:t>Puede Indicar</a:t>
            </a:r>
          </a:p>
          <a:p>
            <a:pPr marL="342900" indent="-342900" eaLnBrk="0" hangingPunct="0">
              <a:spcBef>
                <a:spcPct val="20000"/>
              </a:spcBef>
              <a:defRPr/>
            </a:pPr>
            <a:r>
              <a:rPr lang="es-PR">
                <a:solidFill>
                  <a:srgbClr val="000000"/>
                </a:solidFill>
                <a:latin typeface="Verdana" pitchFamily="34" charset="0"/>
              </a:rPr>
              <a:t>   CO</a:t>
            </a:r>
            <a:r>
              <a:rPr lang="es-PR" baseline="-25000">
                <a:solidFill>
                  <a:srgbClr val="000000"/>
                </a:solidFill>
                <a:latin typeface="Verdana" pitchFamily="34" charset="0"/>
              </a:rPr>
              <a:t>2</a:t>
            </a:r>
            <a:endParaRPr lang="en-US" baseline="-25000">
              <a:solidFill>
                <a:srgbClr val="000000"/>
              </a:solidFill>
              <a:latin typeface="Verdana" pitchFamily="34" charset="0"/>
            </a:endParaRPr>
          </a:p>
        </p:txBody>
      </p:sp>
      <p:sp>
        <p:nvSpPr>
          <p:cNvPr id="2107403" name="Line 63"/>
          <p:cNvSpPr>
            <a:spLocks noChangeShapeType="1"/>
          </p:cNvSpPr>
          <p:nvPr/>
        </p:nvSpPr>
        <p:spPr bwMode="auto">
          <a:xfrm>
            <a:off x="4427538" y="126365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7404" name="Line 73"/>
          <p:cNvSpPr>
            <a:spLocks noChangeShapeType="1"/>
          </p:cNvSpPr>
          <p:nvPr/>
        </p:nvSpPr>
        <p:spPr bwMode="auto">
          <a:xfrm>
            <a:off x="785813" y="2135188"/>
            <a:ext cx="0" cy="3429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281" name="Rectangle 81"/>
          <p:cNvSpPr>
            <a:spLocks noChangeArrowheads="1"/>
          </p:cNvSpPr>
          <p:nvPr/>
        </p:nvSpPr>
        <p:spPr bwMode="auto">
          <a:xfrm>
            <a:off x="1409700" y="2444750"/>
            <a:ext cx="3043238" cy="8096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Durante un Ejercicio en</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Estado Estable</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(Intensidad Constante)</a:t>
            </a:r>
            <a:endParaRPr lang="en-US" i="1">
              <a:solidFill>
                <a:srgbClr val="000000"/>
              </a:solidFill>
              <a:effectLst>
                <a:outerShdw blurRad="38100" dist="38100" dir="2700000" algn="tl">
                  <a:srgbClr val="C0C0C0"/>
                </a:outerShdw>
              </a:effectLst>
              <a:latin typeface="Arial Black" pitchFamily="34" charset="0"/>
            </a:endParaRPr>
          </a:p>
        </p:txBody>
      </p:sp>
      <p:sp>
        <p:nvSpPr>
          <p:cNvPr id="2107406" name="Line 82"/>
          <p:cNvSpPr>
            <a:spLocks noChangeShapeType="1"/>
          </p:cNvSpPr>
          <p:nvPr/>
        </p:nvSpPr>
        <p:spPr bwMode="auto">
          <a:xfrm>
            <a:off x="2563813" y="2135188"/>
            <a:ext cx="0" cy="3429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7407" name="Text Box 83"/>
          <p:cNvSpPr txBox="1">
            <a:spLocks noChangeArrowheads="1"/>
          </p:cNvSpPr>
          <p:nvPr/>
        </p:nvSpPr>
        <p:spPr bwMode="auto">
          <a:xfrm>
            <a:off x="4606925" y="1803400"/>
            <a:ext cx="426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500">
                <a:latin typeface="Arial" charset="0"/>
              </a:rPr>
              <a:t>Genera Valores Inexactos</a:t>
            </a:r>
          </a:p>
        </p:txBody>
      </p:sp>
      <p:sp>
        <p:nvSpPr>
          <p:cNvPr id="307284" name="Rectangle 84"/>
          <p:cNvSpPr>
            <a:spLocks noChangeArrowheads="1"/>
          </p:cNvSpPr>
          <p:nvPr/>
        </p:nvSpPr>
        <p:spPr bwMode="auto">
          <a:xfrm>
            <a:off x="2643188" y="3503613"/>
            <a:ext cx="3084512" cy="53657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Se Ignora la Oxidación</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de las Proteínas</a:t>
            </a:r>
            <a:endParaRPr lang="en-US" i="1">
              <a:solidFill>
                <a:srgbClr val="000000"/>
              </a:solidFill>
              <a:effectLst>
                <a:outerShdw blurRad="38100" dist="38100" dir="2700000" algn="tl">
                  <a:srgbClr val="C0C0C0"/>
                </a:outerShdw>
              </a:effectLst>
              <a:latin typeface="Arial Black" pitchFamily="34" charset="0"/>
            </a:endParaRPr>
          </a:p>
        </p:txBody>
      </p:sp>
      <p:sp>
        <p:nvSpPr>
          <p:cNvPr id="2107409" name="Line 86"/>
          <p:cNvSpPr>
            <a:spLocks noChangeShapeType="1"/>
          </p:cNvSpPr>
          <p:nvPr/>
        </p:nvSpPr>
        <p:spPr bwMode="auto">
          <a:xfrm>
            <a:off x="4989513" y="2135188"/>
            <a:ext cx="0" cy="1392237"/>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287" name="Rectangle 87"/>
          <p:cNvSpPr>
            <a:spLocks noChangeArrowheads="1"/>
          </p:cNvSpPr>
          <p:nvPr/>
        </p:nvSpPr>
        <p:spPr bwMode="auto">
          <a:xfrm>
            <a:off x="6473825" y="2381250"/>
            <a:ext cx="2116138"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Valores R = 1.0</a:t>
            </a:r>
            <a:endParaRPr lang="en-US" i="1">
              <a:solidFill>
                <a:srgbClr val="000000"/>
              </a:solidFill>
              <a:effectLst>
                <a:outerShdw blurRad="38100" dist="38100" dir="2700000" algn="tl">
                  <a:srgbClr val="C0C0C0"/>
                </a:outerShdw>
              </a:effectLst>
              <a:latin typeface="Arial Black" pitchFamily="34" charset="0"/>
            </a:endParaRPr>
          </a:p>
        </p:txBody>
      </p:sp>
      <p:sp>
        <p:nvSpPr>
          <p:cNvPr id="307290" name="Rectangle 90"/>
          <p:cNvSpPr>
            <a:spLocks noChangeArrowheads="1"/>
          </p:cNvSpPr>
          <p:nvPr/>
        </p:nvSpPr>
        <p:spPr bwMode="auto">
          <a:xfrm>
            <a:off x="6194425" y="2889250"/>
            <a:ext cx="2573338"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Puede No Estimar</a:t>
            </a:r>
            <a:endParaRPr lang="en-US" i="1">
              <a:solidFill>
                <a:srgbClr val="000000"/>
              </a:solidFill>
              <a:effectLst>
                <a:outerShdw blurRad="38100" dist="38100" dir="2700000" algn="tl">
                  <a:srgbClr val="C0C0C0"/>
                </a:outerShdw>
              </a:effectLst>
              <a:latin typeface="Arial Black" pitchFamily="34" charset="0"/>
            </a:endParaRPr>
          </a:p>
        </p:txBody>
      </p:sp>
      <p:sp>
        <p:nvSpPr>
          <p:cNvPr id="307292" name="Rectangle 92"/>
          <p:cNvSpPr>
            <a:spLocks noChangeArrowheads="1"/>
          </p:cNvSpPr>
          <p:nvPr/>
        </p:nvSpPr>
        <p:spPr bwMode="auto">
          <a:xfrm>
            <a:off x="6094413" y="3359150"/>
            <a:ext cx="2682875" cy="5270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El Tipo de Sustrato</a:t>
            </a:r>
          </a:p>
          <a:p>
            <a:pPr marL="342900" indent="-342900" eaLnBrk="0" hangingPunct="0">
              <a:lnSpc>
                <a:spcPct val="70000"/>
              </a:lnSpc>
              <a:spcBef>
                <a:spcPct val="20000"/>
              </a:spcBef>
              <a:defRPr/>
            </a:pPr>
            <a:r>
              <a:rPr lang="es-PR" i="1">
                <a:solidFill>
                  <a:srgbClr val="000000"/>
                </a:solidFill>
                <a:effectLst>
                  <a:outerShdw blurRad="38100" dist="38100" dir="2700000" algn="tl">
                    <a:srgbClr val="C0C0C0"/>
                  </a:outerShdw>
                </a:effectLst>
                <a:latin typeface="Arial" charset="0"/>
              </a:rPr>
              <a:t>Usado por Músculos</a:t>
            </a:r>
            <a:endParaRPr lang="en-US" i="1">
              <a:solidFill>
                <a:srgbClr val="000000"/>
              </a:solidFill>
              <a:effectLst>
                <a:outerShdw blurRad="38100" dist="38100" dir="2700000" algn="tl">
                  <a:srgbClr val="C0C0C0"/>
                </a:outerShdw>
              </a:effectLst>
              <a:latin typeface="Arial Black" pitchFamily="34" charset="0"/>
            </a:endParaRPr>
          </a:p>
        </p:txBody>
      </p:sp>
      <p:sp>
        <p:nvSpPr>
          <p:cNvPr id="2107413" name="Line 94"/>
          <p:cNvSpPr>
            <a:spLocks noChangeShapeType="1"/>
          </p:cNvSpPr>
          <p:nvPr/>
        </p:nvSpPr>
        <p:spPr bwMode="auto">
          <a:xfrm flipV="1">
            <a:off x="6264275" y="4437063"/>
            <a:ext cx="0" cy="3048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295" name="Rectangle 95"/>
          <p:cNvSpPr>
            <a:spLocks noChangeArrowheads="1"/>
          </p:cNvSpPr>
          <p:nvPr/>
        </p:nvSpPr>
        <p:spPr bwMode="auto">
          <a:xfrm>
            <a:off x="7058025" y="4619625"/>
            <a:ext cx="1570038" cy="352425"/>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spcBef>
                <a:spcPct val="20000"/>
              </a:spcBef>
              <a:defRPr/>
            </a:pPr>
            <a:r>
              <a:rPr lang="es-PR">
                <a:solidFill>
                  <a:srgbClr val="000000"/>
                </a:solidFill>
                <a:latin typeface="Verdana" pitchFamily="34" charset="0"/>
              </a:rPr>
              <a:t>R =   0.7</a:t>
            </a:r>
            <a:endParaRPr lang="en-US" baseline="-25000">
              <a:solidFill>
                <a:srgbClr val="000000"/>
              </a:solidFill>
              <a:latin typeface="Verdana" pitchFamily="34" charset="0"/>
            </a:endParaRPr>
          </a:p>
        </p:txBody>
      </p:sp>
      <p:sp>
        <p:nvSpPr>
          <p:cNvPr id="2107415" name="Line 96"/>
          <p:cNvSpPr>
            <a:spLocks noChangeShapeType="1"/>
          </p:cNvSpPr>
          <p:nvPr/>
        </p:nvSpPr>
        <p:spPr bwMode="auto">
          <a:xfrm>
            <a:off x="8132763" y="3867150"/>
            <a:ext cx="0" cy="8255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7416" name="Line 97"/>
          <p:cNvSpPr>
            <a:spLocks noChangeShapeType="1"/>
          </p:cNvSpPr>
          <p:nvPr/>
        </p:nvSpPr>
        <p:spPr bwMode="auto">
          <a:xfrm>
            <a:off x="7899400" y="4703763"/>
            <a:ext cx="0" cy="3048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7417" name="Line 99"/>
          <p:cNvSpPr>
            <a:spLocks noChangeShapeType="1"/>
          </p:cNvSpPr>
          <p:nvPr/>
        </p:nvSpPr>
        <p:spPr bwMode="auto">
          <a:xfrm flipH="1">
            <a:off x="7459663" y="5002213"/>
            <a:ext cx="679450" cy="3429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300" name="Rectangle 100"/>
          <p:cNvSpPr>
            <a:spLocks noChangeArrowheads="1"/>
          </p:cNvSpPr>
          <p:nvPr/>
        </p:nvSpPr>
        <p:spPr bwMode="auto">
          <a:xfrm>
            <a:off x="5868988" y="5316538"/>
            <a:ext cx="3040062" cy="8445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80000"/>
              </a:lnSpc>
              <a:spcBef>
                <a:spcPct val="20000"/>
              </a:spcBef>
              <a:defRPr/>
            </a:pPr>
            <a:r>
              <a:rPr lang="es-PR" sz="1800">
                <a:solidFill>
                  <a:srgbClr val="000000"/>
                </a:solidFill>
                <a:latin typeface="Verdana" pitchFamily="34" charset="0"/>
              </a:rPr>
              <a:t>Indica:</a:t>
            </a:r>
          </a:p>
          <a:p>
            <a:pPr marL="342900" indent="-342900" eaLnBrk="0" hangingPunct="0">
              <a:lnSpc>
                <a:spcPct val="80000"/>
              </a:lnSpc>
              <a:spcBef>
                <a:spcPct val="20000"/>
              </a:spcBef>
              <a:defRPr/>
            </a:pPr>
            <a:r>
              <a:rPr lang="es-PR" sz="1800">
                <a:solidFill>
                  <a:srgbClr val="000000"/>
                </a:solidFill>
                <a:latin typeface="Verdana" pitchFamily="34" charset="0"/>
              </a:rPr>
              <a:t>Síntesis Glucosa</a:t>
            </a:r>
          </a:p>
          <a:p>
            <a:pPr marL="342900" indent="-342900" eaLnBrk="0" hangingPunct="0">
              <a:lnSpc>
                <a:spcPct val="80000"/>
              </a:lnSpc>
              <a:spcBef>
                <a:spcPct val="20000"/>
              </a:spcBef>
              <a:defRPr/>
            </a:pPr>
            <a:r>
              <a:rPr lang="es-PR" sz="1800">
                <a:solidFill>
                  <a:srgbClr val="000000"/>
                </a:solidFill>
                <a:latin typeface="Verdana" pitchFamily="34" charset="0"/>
              </a:rPr>
              <a:t>Vía Gluconeogénesis</a:t>
            </a:r>
            <a:endParaRPr lang="en-US" sz="1800" baseline="-25000">
              <a:solidFill>
                <a:srgbClr val="000000"/>
              </a:solidFill>
              <a:latin typeface="Verdana" pitchFamily="34" charset="0"/>
            </a:endParaRPr>
          </a:p>
        </p:txBody>
      </p:sp>
      <p:sp>
        <p:nvSpPr>
          <p:cNvPr id="2107419" name="Line 101"/>
          <p:cNvSpPr>
            <a:spLocks noChangeShapeType="1"/>
          </p:cNvSpPr>
          <p:nvPr/>
        </p:nvSpPr>
        <p:spPr bwMode="auto">
          <a:xfrm>
            <a:off x="7348538" y="214630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7420" name="Line 102"/>
          <p:cNvSpPr>
            <a:spLocks noChangeShapeType="1"/>
          </p:cNvSpPr>
          <p:nvPr/>
        </p:nvSpPr>
        <p:spPr bwMode="auto">
          <a:xfrm>
            <a:off x="7348538" y="262890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7421" name="Line 103"/>
          <p:cNvSpPr>
            <a:spLocks noChangeShapeType="1"/>
          </p:cNvSpPr>
          <p:nvPr/>
        </p:nvSpPr>
        <p:spPr bwMode="auto">
          <a:xfrm>
            <a:off x="7348538" y="3136900"/>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7422" name="Line 104"/>
          <p:cNvSpPr>
            <a:spLocks noChangeShapeType="1"/>
          </p:cNvSpPr>
          <p:nvPr/>
        </p:nvSpPr>
        <p:spPr bwMode="auto">
          <a:xfrm>
            <a:off x="6537325" y="3870325"/>
            <a:ext cx="0" cy="269875"/>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07423" name="Freeform 105"/>
          <p:cNvSpPr>
            <a:spLocks/>
          </p:cNvSpPr>
          <p:nvPr/>
        </p:nvSpPr>
        <p:spPr bwMode="auto">
          <a:xfrm flipH="1">
            <a:off x="5300663" y="1598613"/>
            <a:ext cx="2016125" cy="27781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698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07424" name="Line 106"/>
          <p:cNvSpPr>
            <a:spLocks noChangeShapeType="1"/>
          </p:cNvSpPr>
          <p:nvPr/>
        </p:nvSpPr>
        <p:spPr bwMode="auto">
          <a:xfrm>
            <a:off x="4152900" y="4041775"/>
            <a:ext cx="0" cy="762000"/>
          </a:xfrm>
          <a:prstGeom prst="line">
            <a:avLst/>
          </a:prstGeom>
          <a:noFill/>
          <a:ln w="698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07308" name="Rectangle 108"/>
          <p:cNvSpPr>
            <a:spLocks noChangeArrowheads="1"/>
          </p:cNvSpPr>
          <p:nvPr/>
        </p:nvSpPr>
        <p:spPr bwMode="auto">
          <a:xfrm>
            <a:off x="1276350" y="4770438"/>
            <a:ext cx="4979988" cy="8445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80000"/>
              </a:lnSpc>
              <a:spcBef>
                <a:spcPct val="20000"/>
              </a:spcBef>
              <a:defRPr/>
            </a:pPr>
            <a:r>
              <a:rPr lang="es-PR" sz="1800">
                <a:solidFill>
                  <a:srgbClr val="000000"/>
                </a:solidFill>
                <a:latin typeface="Verdana" pitchFamily="34" charset="0"/>
              </a:rPr>
              <a:t>Contribución de las Proteínas es</a:t>
            </a:r>
          </a:p>
          <a:p>
            <a:pPr marL="342900" indent="-342900" eaLnBrk="0" hangingPunct="0">
              <a:lnSpc>
                <a:spcPct val="80000"/>
              </a:lnSpc>
              <a:spcBef>
                <a:spcPct val="20000"/>
              </a:spcBef>
              <a:defRPr/>
            </a:pPr>
            <a:r>
              <a:rPr lang="es-PR" sz="1800">
                <a:solidFill>
                  <a:srgbClr val="000000"/>
                </a:solidFill>
                <a:latin typeface="Verdana" pitchFamily="34" charset="0"/>
              </a:rPr>
              <a:t>10% del Total de Energía Producido</a:t>
            </a:r>
          </a:p>
          <a:p>
            <a:pPr marL="342900" indent="-342900" eaLnBrk="0" hangingPunct="0">
              <a:lnSpc>
                <a:spcPct val="80000"/>
              </a:lnSpc>
              <a:spcBef>
                <a:spcPct val="20000"/>
              </a:spcBef>
              <a:defRPr/>
            </a:pPr>
            <a:r>
              <a:rPr lang="es-PR" sz="1800">
                <a:solidFill>
                  <a:srgbClr val="000000"/>
                </a:solidFill>
                <a:latin typeface="Verdana" pitchFamily="34" charset="0"/>
              </a:rPr>
              <a:t>En un Ejercicio Prolongado</a:t>
            </a:r>
            <a:endParaRPr lang="en-US" sz="1800" baseline="-25000">
              <a:solidFill>
                <a:srgbClr val="000000"/>
              </a:solidFill>
              <a:latin typeface="Verdana" pitchFamily="34" charset="0"/>
            </a:endParaRPr>
          </a:p>
        </p:txBody>
      </p:sp>
    </p:spTree>
    <p:custDataLst>
      <p:tags r:id="rId1"/>
    </p:custDataLst>
  </p:cSld>
  <p:clrMapOvr>
    <a:masterClrMapping/>
  </p:clrMapOvr>
  <p:transition spd="slow">
    <p:pull dir="d"/>
    <p:sndAc>
      <p:stSnd>
        <p:snd r:embed="rId4" name="whoosh.wav"/>
      </p:stSnd>
    </p:sndAc>
  </p:transition>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80" name="Text Box 36"/>
          <p:cNvSpPr txBox="1">
            <a:spLocks noChangeArrowheads="1"/>
          </p:cNvSpPr>
          <p:nvPr/>
        </p:nvSpPr>
        <p:spPr bwMode="auto">
          <a:xfrm>
            <a:off x="3768725" y="520700"/>
            <a:ext cx="3770313" cy="325438"/>
          </a:xfrm>
          <a:prstGeom prst="rect">
            <a:avLst/>
          </a:prstGeom>
          <a:noFill/>
          <a:ln w="9525">
            <a:noFill/>
            <a:miter lim="800000"/>
            <a:headEnd/>
            <a:tailEnd/>
          </a:ln>
          <a:effectLst/>
        </p:spPr>
        <p:txBody>
          <a:bodyPr>
            <a:spAutoFit/>
          </a:bodyPr>
          <a:lstStyle/>
          <a:p>
            <a:pPr eaLnBrk="0" hangingPunct="0">
              <a:lnSpc>
                <a:spcPct val="90000"/>
              </a:lnSpc>
              <a:defRPr/>
            </a:pPr>
            <a:r>
              <a:rPr lang="en-US" sz="1700">
                <a:effectLst>
                  <a:outerShdw blurRad="38100" dist="38100" dir="2700000" algn="tl">
                    <a:srgbClr val="C0C0C0"/>
                  </a:outerShdw>
                </a:effectLst>
                <a:latin typeface="Arial" charset="0"/>
              </a:rPr>
              <a:t>CALORIMETRÍA INDIRECTA</a:t>
            </a:r>
          </a:p>
        </p:txBody>
      </p:sp>
      <p:sp>
        <p:nvSpPr>
          <p:cNvPr id="2113539" name="Freeform 37"/>
          <p:cNvSpPr>
            <a:spLocks/>
          </p:cNvSpPr>
          <p:nvPr/>
        </p:nvSpPr>
        <p:spPr bwMode="auto">
          <a:xfrm rot="-5400000" flipH="1" flipV="1">
            <a:off x="4493419" y="2059782"/>
            <a:ext cx="160337" cy="1130300"/>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13382" name="Text Box 38"/>
          <p:cNvSpPr txBox="1">
            <a:spLocks noChangeArrowheads="1"/>
          </p:cNvSpPr>
          <p:nvPr/>
        </p:nvSpPr>
        <p:spPr bwMode="auto">
          <a:xfrm>
            <a:off x="4479925" y="854075"/>
            <a:ext cx="2497138" cy="298450"/>
          </a:xfrm>
          <a:prstGeom prst="rect">
            <a:avLst/>
          </a:prstGeom>
          <a:noFill/>
          <a:ln w="9525">
            <a:noFill/>
            <a:miter lim="800000"/>
            <a:headEnd/>
            <a:tailEnd/>
          </a:ln>
          <a:effectLst/>
        </p:spPr>
        <p:txBody>
          <a:bodyPr>
            <a:spAutoFit/>
          </a:bodyPr>
          <a:lstStyle/>
          <a:p>
            <a:pPr eaLnBrk="0" hangingPunct="0">
              <a:lnSpc>
                <a:spcPct val="80000"/>
              </a:lnSpc>
              <a:defRPr/>
            </a:pPr>
            <a:r>
              <a:rPr lang="en-US" sz="1700">
                <a:effectLst>
                  <a:outerShdw blurRad="38100" dist="38100" dir="2700000" algn="tl">
                    <a:srgbClr val="C0C0C0"/>
                  </a:outerShdw>
                </a:effectLst>
                <a:latin typeface="Arial" charset="0"/>
              </a:rPr>
              <a:t>Isótopos Marcadores</a:t>
            </a:r>
            <a:endParaRPr lang="en-US" sz="1700" i="1">
              <a:effectLst>
                <a:outerShdw blurRad="38100" dist="38100" dir="2700000" algn="tl">
                  <a:srgbClr val="C0C0C0"/>
                </a:outerShdw>
              </a:effectLst>
              <a:latin typeface="Arial" charset="0"/>
            </a:endParaRPr>
          </a:p>
        </p:txBody>
      </p:sp>
      <p:sp>
        <p:nvSpPr>
          <p:cNvPr id="2113541" name="Line 43"/>
          <p:cNvSpPr>
            <a:spLocks noChangeShapeType="1"/>
          </p:cNvSpPr>
          <p:nvPr/>
        </p:nvSpPr>
        <p:spPr bwMode="auto">
          <a:xfrm>
            <a:off x="5565775" y="75565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42" name="Text Box 46"/>
          <p:cNvSpPr txBox="1">
            <a:spLocks noChangeArrowheads="1"/>
          </p:cNvSpPr>
          <p:nvPr/>
        </p:nvSpPr>
        <p:spPr bwMode="auto">
          <a:xfrm>
            <a:off x="4500563" y="1225550"/>
            <a:ext cx="22812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PROCEDIMIENTO:</a:t>
            </a:r>
          </a:p>
        </p:txBody>
      </p:sp>
      <p:sp>
        <p:nvSpPr>
          <p:cNvPr id="2113543" name="Text Box 56"/>
          <p:cNvSpPr txBox="1">
            <a:spLocks noChangeArrowheads="1"/>
          </p:cNvSpPr>
          <p:nvPr/>
        </p:nvSpPr>
        <p:spPr bwMode="auto">
          <a:xfrm>
            <a:off x="3262313" y="2625725"/>
            <a:ext cx="15938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Deuterio (</a:t>
            </a:r>
            <a:r>
              <a:rPr lang="en-US" altLang="es-PR" sz="1700" baseline="30000">
                <a:latin typeface="Arial" charset="0"/>
              </a:rPr>
              <a:t>2</a:t>
            </a:r>
            <a:r>
              <a:rPr lang="en-US" altLang="es-PR" sz="1700">
                <a:latin typeface="Arial" charset="0"/>
              </a:rPr>
              <a:t>H)</a:t>
            </a:r>
          </a:p>
        </p:txBody>
      </p:sp>
      <p:sp>
        <p:nvSpPr>
          <p:cNvPr id="2113544" name="Line 65"/>
          <p:cNvSpPr>
            <a:spLocks noChangeShapeType="1"/>
          </p:cNvSpPr>
          <p:nvPr/>
        </p:nvSpPr>
        <p:spPr bwMode="auto">
          <a:xfrm>
            <a:off x="5529263" y="381000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45" name="Text Box 66"/>
          <p:cNvSpPr txBox="1">
            <a:spLocks noChangeArrowheads="1"/>
          </p:cNvSpPr>
          <p:nvPr/>
        </p:nvSpPr>
        <p:spPr bwMode="auto">
          <a:xfrm>
            <a:off x="4041775" y="3937000"/>
            <a:ext cx="30749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Muestreo de</a:t>
            </a:r>
          </a:p>
          <a:p>
            <a:pPr algn="ctr" eaLnBrk="0" hangingPunct="0">
              <a:lnSpc>
                <a:spcPct val="80000"/>
              </a:lnSpc>
            </a:pPr>
            <a:r>
              <a:rPr lang="en-US" altLang="es-PR" sz="1700">
                <a:latin typeface="Arial" charset="0"/>
              </a:rPr>
              <a:t>Orina, Saliva y Sangre</a:t>
            </a:r>
          </a:p>
          <a:p>
            <a:pPr algn="ctr" eaLnBrk="0" hangingPunct="0">
              <a:lnSpc>
                <a:spcPct val="80000"/>
              </a:lnSpc>
            </a:pPr>
            <a:r>
              <a:rPr lang="en-US" altLang="es-PR" sz="1700">
                <a:latin typeface="Arial" charset="0"/>
              </a:rPr>
              <a:t>(Ritmo de Producción)</a:t>
            </a:r>
          </a:p>
        </p:txBody>
      </p:sp>
      <p:sp>
        <p:nvSpPr>
          <p:cNvPr id="2113546" name="Text Box 69"/>
          <p:cNvSpPr txBox="1">
            <a:spLocks noChangeArrowheads="1"/>
          </p:cNvSpPr>
          <p:nvPr/>
        </p:nvSpPr>
        <p:spPr bwMode="auto">
          <a:xfrm>
            <a:off x="4897438" y="4699000"/>
            <a:ext cx="13319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Determina</a:t>
            </a:r>
          </a:p>
        </p:txBody>
      </p:sp>
      <p:sp>
        <p:nvSpPr>
          <p:cNvPr id="2113547" name="Line 70"/>
          <p:cNvSpPr>
            <a:spLocks noChangeShapeType="1"/>
          </p:cNvSpPr>
          <p:nvPr/>
        </p:nvSpPr>
        <p:spPr bwMode="auto">
          <a:xfrm>
            <a:off x="5541963" y="458470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48" name="Line 71"/>
          <p:cNvSpPr>
            <a:spLocks noChangeShapeType="1"/>
          </p:cNvSpPr>
          <p:nvPr/>
        </p:nvSpPr>
        <p:spPr bwMode="auto">
          <a:xfrm>
            <a:off x="5565775" y="108585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49" name="Line 72"/>
          <p:cNvSpPr>
            <a:spLocks noChangeShapeType="1"/>
          </p:cNvSpPr>
          <p:nvPr/>
        </p:nvSpPr>
        <p:spPr bwMode="auto">
          <a:xfrm>
            <a:off x="5565775" y="145415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3417" name="Text Box 73"/>
          <p:cNvSpPr txBox="1">
            <a:spLocks noChangeArrowheads="1"/>
          </p:cNvSpPr>
          <p:nvPr/>
        </p:nvSpPr>
        <p:spPr bwMode="auto">
          <a:xfrm>
            <a:off x="3003550" y="1563688"/>
            <a:ext cx="5287963" cy="1123950"/>
          </a:xfrm>
          <a:prstGeom prst="rect">
            <a:avLst/>
          </a:prstGeom>
          <a:noFill/>
          <a:ln w="9525">
            <a:noFill/>
            <a:miter lim="800000"/>
            <a:headEnd/>
            <a:tailEnd/>
          </a:ln>
          <a:effectLst/>
        </p:spPr>
        <p:txBody>
          <a:bodyPr>
            <a:spAutoFit/>
          </a:bodyPr>
          <a:lstStyle/>
          <a:p>
            <a:pPr eaLnBrk="0" hangingPunct="0">
              <a:lnSpc>
                <a:spcPct val="80000"/>
              </a:lnSpc>
              <a:defRPr/>
            </a:pPr>
            <a:r>
              <a:rPr lang="en-US" sz="1700">
                <a:effectLst>
                  <a:outerShdw blurRad="38100" dist="38100" dir="2700000" algn="tl">
                    <a:srgbClr val="C0C0C0"/>
                  </a:outerShdw>
                </a:effectLst>
                <a:latin typeface="Arial" charset="0"/>
              </a:rPr>
              <a:t>Ingestión de Agua</a:t>
            </a:r>
          </a:p>
          <a:p>
            <a:pPr eaLnBrk="0" hangingPunct="0">
              <a:lnSpc>
                <a:spcPct val="80000"/>
              </a:lnSpc>
              <a:defRPr/>
            </a:pPr>
            <a:r>
              <a:rPr lang="en-US" sz="1700">
                <a:effectLst>
                  <a:outerShdw blurRad="38100" dist="38100" dir="2700000" algn="tl">
                    <a:srgbClr val="C0C0C0"/>
                  </a:outerShdw>
                </a:effectLst>
                <a:latin typeface="Arial" charset="0"/>
              </a:rPr>
              <a:t>con</a:t>
            </a:r>
          </a:p>
          <a:p>
            <a:pPr eaLnBrk="0" hangingPunct="0">
              <a:lnSpc>
                <a:spcPct val="80000"/>
              </a:lnSpc>
              <a:defRPr/>
            </a:pPr>
            <a:r>
              <a:rPr lang="en-US" sz="1700">
                <a:effectLst>
                  <a:outerShdw blurRad="38100" dist="38100" dir="2700000" algn="tl">
                    <a:srgbClr val="C0C0C0"/>
                  </a:outerShdw>
                </a:effectLst>
                <a:latin typeface="Arial" charset="0"/>
              </a:rPr>
              <a:t>Dos (2)</a:t>
            </a:r>
          </a:p>
          <a:p>
            <a:pPr eaLnBrk="0" hangingPunct="0">
              <a:lnSpc>
                <a:spcPct val="80000"/>
              </a:lnSpc>
              <a:defRPr/>
            </a:pPr>
            <a:r>
              <a:rPr lang="en-US" sz="1700">
                <a:effectLst>
                  <a:outerShdw blurRad="38100" dist="38100" dir="2700000" algn="tl">
                    <a:srgbClr val="C0C0C0"/>
                  </a:outerShdw>
                </a:effectLst>
                <a:latin typeface="Arial" charset="0"/>
              </a:rPr>
              <a:t>Isótopos con Marcadores Radioactivos Dobles</a:t>
            </a:r>
          </a:p>
          <a:p>
            <a:pPr eaLnBrk="0" hangingPunct="0">
              <a:lnSpc>
                <a:spcPct val="80000"/>
              </a:lnSpc>
              <a:defRPr/>
            </a:pPr>
            <a:r>
              <a:rPr lang="en-US" sz="1700">
                <a:effectLst>
                  <a:outerShdw blurRad="38100" dist="38100" dir="2700000" algn="tl">
                    <a:srgbClr val="C0C0C0"/>
                  </a:outerShdw>
                </a:effectLst>
                <a:latin typeface="Arial" charset="0"/>
              </a:rPr>
              <a:t>(</a:t>
            </a:r>
            <a:r>
              <a:rPr lang="en-US" sz="1700" baseline="30000">
                <a:effectLst>
                  <a:outerShdw blurRad="38100" dist="38100" dir="2700000" algn="tl">
                    <a:srgbClr val="C0C0C0"/>
                  </a:outerShdw>
                </a:effectLst>
                <a:latin typeface="Arial" charset="0"/>
              </a:rPr>
              <a:t>2</a:t>
            </a:r>
            <a:r>
              <a:rPr lang="en-US" sz="1700">
                <a:effectLst>
                  <a:outerShdw blurRad="38100" dist="38100" dir="2700000" algn="tl">
                    <a:srgbClr val="C0C0C0"/>
                  </a:outerShdw>
                </a:effectLst>
                <a:latin typeface="Arial" charset="0"/>
              </a:rPr>
              <a:t>H</a:t>
            </a:r>
            <a:r>
              <a:rPr lang="en-US" sz="1700" baseline="-25000">
                <a:effectLst>
                  <a:outerShdw blurRad="38100" dist="38100" dir="2700000" algn="tl">
                    <a:srgbClr val="C0C0C0"/>
                  </a:outerShdw>
                </a:effectLst>
                <a:latin typeface="Arial" charset="0"/>
              </a:rPr>
              <a:t>2</a:t>
            </a:r>
            <a:r>
              <a:rPr lang="en-US" sz="1700">
                <a:effectLst>
                  <a:outerShdw blurRad="38100" dist="38100" dir="2700000" algn="tl">
                    <a:srgbClr val="C0C0C0"/>
                  </a:outerShdw>
                </a:effectLst>
                <a:latin typeface="Arial" charset="0"/>
              </a:rPr>
              <a:t>, </a:t>
            </a:r>
            <a:r>
              <a:rPr lang="en-US" sz="1700" baseline="30000">
                <a:effectLst>
                  <a:outerShdw blurRad="38100" dist="38100" dir="2700000" algn="tl">
                    <a:srgbClr val="C0C0C0"/>
                  </a:outerShdw>
                </a:effectLst>
                <a:latin typeface="Arial" charset="0"/>
              </a:rPr>
              <a:t>18</a:t>
            </a:r>
            <a:r>
              <a:rPr lang="en-US" sz="1700">
                <a:effectLst>
                  <a:outerShdw blurRad="38100" dist="38100" dir="2700000" algn="tl">
                    <a:srgbClr val="C0C0C0"/>
                  </a:outerShdw>
                </a:effectLst>
                <a:latin typeface="Arial" charset="0"/>
              </a:rPr>
              <a:t>O)</a:t>
            </a:r>
            <a:endParaRPr lang="en-US" sz="1700" i="1">
              <a:effectLst>
                <a:outerShdw blurRad="38100" dist="38100" dir="2700000" algn="tl">
                  <a:srgbClr val="C0C0C0"/>
                </a:outerShdw>
              </a:effectLst>
              <a:latin typeface="Arial" charset="0"/>
            </a:endParaRPr>
          </a:p>
        </p:txBody>
      </p:sp>
      <p:sp>
        <p:nvSpPr>
          <p:cNvPr id="2113551" name="Text Box 74"/>
          <p:cNvSpPr txBox="1">
            <a:spLocks noChangeArrowheads="1"/>
          </p:cNvSpPr>
          <p:nvPr/>
        </p:nvSpPr>
        <p:spPr bwMode="auto">
          <a:xfrm>
            <a:off x="2843213" y="2968625"/>
            <a:ext cx="245586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Difunde en</a:t>
            </a:r>
          </a:p>
          <a:p>
            <a:pPr algn="ctr" eaLnBrk="0" hangingPunct="0">
              <a:lnSpc>
                <a:spcPct val="80000"/>
              </a:lnSpc>
            </a:pPr>
            <a:r>
              <a:rPr lang="en-US" altLang="es-PR" sz="1700">
                <a:latin typeface="Arial" charset="0"/>
              </a:rPr>
              <a:t>Líquidos Corporales </a:t>
            </a:r>
          </a:p>
          <a:p>
            <a:pPr algn="ctr" eaLnBrk="0" hangingPunct="0">
              <a:lnSpc>
                <a:spcPct val="80000"/>
              </a:lnSpc>
            </a:pPr>
            <a:r>
              <a:rPr lang="en-US" altLang="es-PR" sz="1700">
                <a:latin typeface="Arial" charset="0"/>
              </a:rPr>
              <a:t>(Agua)</a:t>
            </a:r>
          </a:p>
        </p:txBody>
      </p:sp>
      <p:sp>
        <p:nvSpPr>
          <p:cNvPr id="2113552" name="Line 75"/>
          <p:cNvSpPr>
            <a:spLocks noChangeShapeType="1"/>
          </p:cNvSpPr>
          <p:nvPr/>
        </p:nvSpPr>
        <p:spPr bwMode="auto">
          <a:xfrm>
            <a:off x="4013200" y="286385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53" name="Freeform 76"/>
          <p:cNvSpPr>
            <a:spLocks/>
          </p:cNvSpPr>
          <p:nvPr/>
        </p:nvSpPr>
        <p:spPr bwMode="auto">
          <a:xfrm rot="5400000" flipV="1">
            <a:off x="6602413" y="2047875"/>
            <a:ext cx="160337" cy="1154113"/>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3554" name="Text Box 78"/>
          <p:cNvSpPr txBox="1">
            <a:spLocks noChangeArrowheads="1"/>
          </p:cNvSpPr>
          <p:nvPr/>
        </p:nvSpPr>
        <p:spPr bwMode="auto">
          <a:xfrm>
            <a:off x="6235700" y="2587625"/>
            <a:ext cx="20510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Oxígeno</a:t>
            </a:r>
            <a:r>
              <a:rPr lang="en-US" altLang="es-PR" sz="1700">
                <a:latin typeface="Times New Roman" pitchFamily="18" charset="0"/>
              </a:rPr>
              <a:t>-</a:t>
            </a:r>
            <a:r>
              <a:rPr lang="en-US" altLang="es-PR" sz="1700">
                <a:latin typeface="Arial" charset="0"/>
              </a:rPr>
              <a:t>18 (</a:t>
            </a:r>
            <a:r>
              <a:rPr lang="en-US" altLang="es-PR" sz="1700" baseline="30000">
                <a:latin typeface="Arial" charset="0"/>
              </a:rPr>
              <a:t>18</a:t>
            </a:r>
            <a:r>
              <a:rPr lang="en-US" altLang="es-PR" sz="1700">
                <a:latin typeface="Arial" charset="0"/>
              </a:rPr>
              <a:t>O)</a:t>
            </a:r>
          </a:p>
        </p:txBody>
      </p:sp>
      <p:sp>
        <p:nvSpPr>
          <p:cNvPr id="2113555" name="Text Box 79"/>
          <p:cNvSpPr txBox="1">
            <a:spLocks noChangeArrowheads="1"/>
          </p:cNvSpPr>
          <p:nvPr/>
        </p:nvSpPr>
        <p:spPr bwMode="auto">
          <a:xfrm>
            <a:off x="6562725" y="2943225"/>
            <a:ext cx="14065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Difunde en</a:t>
            </a:r>
          </a:p>
        </p:txBody>
      </p:sp>
      <p:sp>
        <p:nvSpPr>
          <p:cNvPr id="2113556" name="Line 80"/>
          <p:cNvSpPr>
            <a:spLocks noChangeShapeType="1"/>
          </p:cNvSpPr>
          <p:nvPr/>
        </p:nvSpPr>
        <p:spPr bwMode="auto">
          <a:xfrm>
            <a:off x="7239000" y="283845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57" name="Freeform 81"/>
          <p:cNvSpPr>
            <a:spLocks/>
          </p:cNvSpPr>
          <p:nvPr/>
        </p:nvSpPr>
        <p:spPr bwMode="auto">
          <a:xfrm rot="-5400000" flipH="1" flipV="1">
            <a:off x="6388894" y="2977356"/>
            <a:ext cx="160338" cy="365125"/>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3558" name="Text Box 82"/>
          <p:cNvSpPr txBox="1">
            <a:spLocks noChangeArrowheads="1"/>
          </p:cNvSpPr>
          <p:nvPr/>
        </p:nvSpPr>
        <p:spPr bwMode="auto">
          <a:xfrm>
            <a:off x="5783263" y="3163888"/>
            <a:ext cx="9255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Agua</a:t>
            </a:r>
          </a:p>
        </p:txBody>
      </p:sp>
      <p:sp>
        <p:nvSpPr>
          <p:cNvPr id="2113559" name="Freeform 83"/>
          <p:cNvSpPr>
            <a:spLocks/>
          </p:cNvSpPr>
          <p:nvPr/>
        </p:nvSpPr>
        <p:spPr bwMode="auto">
          <a:xfrm rot="5400000" flipV="1">
            <a:off x="7989094" y="2977356"/>
            <a:ext cx="160338" cy="365125"/>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3560" name="Text Box 84"/>
          <p:cNvSpPr txBox="1">
            <a:spLocks noChangeArrowheads="1"/>
          </p:cNvSpPr>
          <p:nvPr/>
        </p:nvSpPr>
        <p:spPr bwMode="auto">
          <a:xfrm>
            <a:off x="7516813" y="3163888"/>
            <a:ext cx="14065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Glucógeno</a:t>
            </a:r>
          </a:p>
        </p:txBody>
      </p:sp>
      <p:sp>
        <p:nvSpPr>
          <p:cNvPr id="2113561" name="Freeform 85"/>
          <p:cNvSpPr>
            <a:spLocks/>
          </p:cNvSpPr>
          <p:nvPr/>
        </p:nvSpPr>
        <p:spPr bwMode="auto">
          <a:xfrm>
            <a:off x="3998913" y="3473450"/>
            <a:ext cx="4238625" cy="322263"/>
          </a:xfrm>
          <a:custGeom>
            <a:avLst/>
            <a:gdLst>
              <a:gd name="T0" fmla="*/ 0 w 2670"/>
              <a:gd name="T1" fmla="*/ 2147483647 h 203"/>
              <a:gd name="T2" fmla="*/ 0 w 2670"/>
              <a:gd name="T3" fmla="*/ 2147483647 h 203"/>
              <a:gd name="T4" fmla="*/ 2147483647 w 2670"/>
              <a:gd name="T5" fmla="*/ 2147483647 h 203"/>
              <a:gd name="T6" fmla="*/ 2147483647 w 2670"/>
              <a:gd name="T7" fmla="*/ 0 h 203"/>
              <a:gd name="T8" fmla="*/ 0 60000 65536"/>
              <a:gd name="T9" fmla="*/ 0 60000 65536"/>
              <a:gd name="T10" fmla="*/ 0 60000 65536"/>
              <a:gd name="T11" fmla="*/ 0 60000 65536"/>
              <a:gd name="T12" fmla="*/ 0 w 2670"/>
              <a:gd name="T13" fmla="*/ 0 h 203"/>
              <a:gd name="T14" fmla="*/ 2670 w 2670"/>
              <a:gd name="T15" fmla="*/ 203 h 203"/>
            </a:gdLst>
            <a:ahLst/>
            <a:cxnLst>
              <a:cxn ang="T8">
                <a:pos x="T0" y="T1"/>
              </a:cxn>
              <a:cxn ang="T9">
                <a:pos x="T2" y="T3"/>
              </a:cxn>
              <a:cxn ang="T10">
                <a:pos x="T4" y="T5"/>
              </a:cxn>
              <a:cxn ang="T11">
                <a:pos x="T6" y="T7"/>
              </a:cxn>
            </a:cxnLst>
            <a:rect l="T12" t="T13" r="T14" b="T15"/>
            <a:pathLst>
              <a:path w="2670" h="203">
                <a:moveTo>
                  <a:pt x="0" y="133"/>
                </a:moveTo>
                <a:lnTo>
                  <a:pt x="0" y="203"/>
                </a:lnTo>
                <a:lnTo>
                  <a:pt x="2670" y="203"/>
                </a:lnTo>
                <a:lnTo>
                  <a:pt x="2670" y="0"/>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3562" name="Line 86"/>
          <p:cNvSpPr>
            <a:spLocks noChangeShapeType="1"/>
          </p:cNvSpPr>
          <p:nvPr/>
        </p:nvSpPr>
        <p:spPr bwMode="auto">
          <a:xfrm>
            <a:off x="6275388" y="3394075"/>
            <a:ext cx="0" cy="4095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s-PR"/>
          </a:p>
        </p:txBody>
      </p:sp>
      <p:sp>
        <p:nvSpPr>
          <p:cNvPr id="2113563" name="Text Box 92"/>
          <p:cNvSpPr txBox="1">
            <a:spLocks noChangeArrowheads="1"/>
          </p:cNvSpPr>
          <p:nvPr/>
        </p:nvSpPr>
        <p:spPr bwMode="auto">
          <a:xfrm>
            <a:off x="2846388" y="5029200"/>
            <a:ext cx="57689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Velocidad que los Isótopos Abandonan el Cuerpo</a:t>
            </a:r>
          </a:p>
        </p:txBody>
      </p:sp>
      <p:sp>
        <p:nvSpPr>
          <p:cNvPr id="2113564" name="Line 93"/>
          <p:cNvSpPr>
            <a:spLocks noChangeShapeType="1"/>
          </p:cNvSpPr>
          <p:nvPr/>
        </p:nvSpPr>
        <p:spPr bwMode="auto">
          <a:xfrm>
            <a:off x="5541963" y="492760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65" name="Text Box 94"/>
          <p:cNvSpPr txBox="1">
            <a:spLocks noChangeArrowheads="1"/>
          </p:cNvSpPr>
          <p:nvPr/>
        </p:nvSpPr>
        <p:spPr bwMode="auto">
          <a:xfrm>
            <a:off x="4760913" y="5384800"/>
            <a:ext cx="16430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Se Estima</a:t>
            </a:r>
          </a:p>
        </p:txBody>
      </p:sp>
      <p:sp>
        <p:nvSpPr>
          <p:cNvPr id="2113566" name="Line 95"/>
          <p:cNvSpPr>
            <a:spLocks noChangeShapeType="1"/>
          </p:cNvSpPr>
          <p:nvPr/>
        </p:nvSpPr>
        <p:spPr bwMode="auto">
          <a:xfrm>
            <a:off x="5541963" y="525780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67" name="Text Box 96"/>
          <p:cNvSpPr txBox="1">
            <a:spLocks noChangeArrowheads="1"/>
          </p:cNvSpPr>
          <p:nvPr/>
        </p:nvSpPr>
        <p:spPr bwMode="auto">
          <a:xfrm>
            <a:off x="4532313" y="5715000"/>
            <a:ext cx="21002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VCO</a:t>
            </a:r>
            <a:r>
              <a:rPr lang="en-US" altLang="es-PR" sz="1700" baseline="-25000">
                <a:latin typeface="Arial" charset="0"/>
              </a:rPr>
              <a:t>2</a:t>
            </a:r>
            <a:r>
              <a:rPr lang="en-US" altLang="es-PR" sz="1700">
                <a:latin typeface="Arial" charset="0"/>
              </a:rPr>
              <a:t> Producido</a:t>
            </a:r>
          </a:p>
        </p:txBody>
      </p:sp>
      <p:sp>
        <p:nvSpPr>
          <p:cNvPr id="2113568" name="Line 97"/>
          <p:cNvSpPr>
            <a:spLocks noChangeShapeType="1"/>
          </p:cNvSpPr>
          <p:nvPr/>
        </p:nvSpPr>
        <p:spPr bwMode="auto">
          <a:xfrm>
            <a:off x="5541963" y="561340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69" name="Text Box 98"/>
          <p:cNvSpPr txBox="1">
            <a:spLocks noChangeArrowheads="1"/>
          </p:cNvSpPr>
          <p:nvPr/>
        </p:nvSpPr>
        <p:spPr bwMode="auto">
          <a:xfrm>
            <a:off x="3470275" y="6108700"/>
            <a:ext cx="47577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Convertido en (Ecuaciones Calorímetras)</a:t>
            </a:r>
          </a:p>
        </p:txBody>
      </p:sp>
      <p:sp>
        <p:nvSpPr>
          <p:cNvPr id="2113570" name="Line 99"/>
          <p:cNvSpPr>
            <a:spLocks noChangeShapeType="1"/>
          </p:cNvSpPr>
          <p:nvPr/>
        </p:nvSpPr>
        <p:spPr bwMode="auto">
          <a:xfrm>
            <a:off x="5541963" y="596900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71" name="Text Box 100"/>
          <p:cNvSpPr txBox="1">
            <a:spLocks noChangeArrowheads="1"/>
          </p:cNvSpPr>
          <p:nvPr/>
        </p:nvSpPr>
        <p:spPr bwMode="auto">
          <a:xfrm>
            <a:off x="4457700" y="6451600"/>
            <a:ext cx="238601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ENERGÍA UTILIZADA</a:t>
            </a:r>
          </a:p>
        </p:txBody>
      </p:sp>
      <p:sp>
        <p:nvSpPr>
          <p:cNvPr id="2113572" name="Line 101"/>
          <p:cNvSpPr>
            <a:spLocks noChangeShapeType="1"/>
          </p:cNvSpPr>
          <p:nvPr/>
        </p:nvSpPr>
        <p:spPr bwMode="auto">
          <a:xfrm>
            <a:off x="5541963" y="6337300"/>
            <a:ext cx="0" cy="200025"/>
          </a:xfrm>
          <a:prstGeom prst="line">
            <a:avLst/>
          </a:prstGeom>
          <a:noFill/>
          <a:ln w="508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3573" name="Text Box 103"/>
          <p:cNvSpPr txBox="1">
            <a:spLocks noChangeArrowheads="1"/>
          </p:cNvSpPr>
          <p:nvPr/>
        </p:nvSpPr>
        <p:spPr bwMode="auto">
          <a:xfrm>
            <a:off x="4727575" y="5521325"/>
            <a:ext cx="984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1700">
                <a:latin typeface="Arial" charset="0"/>
              </a:rPr>
              <a:t>.</a:t>
            </a:r>
          </a:p>
        </p:txBody>
      </p:sp>
      <p:sp>
        <p:nvSpPr>
          <p:cNvPr id="10" name="Text Box 6"/>
          <p:cNvSpPr txBox="1">
            <a:spLocks noChangeArrowheads="1"/>
          </p:cNvSpPr>
          <p:nvPr/>
        </p:nvSpPr>
        <p:spPr bwMode="auto">
          <a:xfrm>
            <a:off x="323850" y="1050925"/>
            <a:ext cx="2447925" cy="5257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2400" i="1">
                <a:latin typeface="Times New Roman" pitchFamily="18" charset="0"/>
              </a:rPr>
              <a:t>NOTA</a:t>
            </a:r>
            <a:r>
              <a:rPr lang="es-ES" altLang="es-PR" sz="2400">
                <a:latin typeface="Times New Roman" pitchFamily="18" charset="0"/>
              </a:rPr>
              <a:t>.</a:t>
            </a:r>
            <a:r>
              <a:rPr lang="es-ES" altLang="es-PR" sz="2400" b="0">
                <a:latin typeface="Times New Roman" pitchFamily="18" charset="0"/>
              </a:rPr>
              <a:t> Adaptado de: </a:t>
            </a:r>
            <a:r>
              <a:rPr lang="en-US" altLang="es-PR" sz="2400" i="1">
                <a:latin typeface="Times New Roman" pitchFamily="18" charset="0"/>
              </a:rPr>
              <a:t>Fisiología del Esfuerzo y del Deporte</a:t>
            </a:r>
            <a:r>
              <a:rPr lang="en-US" altLang="es-PR" sz="2400" b="0">
                <a:latin typeface="Times New Roman" pitchFamily="18" charset="0"/>
              </a:rPr>
              <a:t>. 5ta. ed.; (pp. 134),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p:cNvSpPr>
            <a:spLocks noChangeArrowheads="1"/>
          </p:cNvSpPr>
          <p:nvPr/>
        </p:nvSpPr>
        <p:spPr bwMode="auto">
          <a:xfrm>
            <a:off x="2298700" y="692150"/>
            <a:ext cx="4554538" cy="61118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500">
                <a:effectLst>
                  <a:outerShdw blurRad="38100" dist="38100" dir="2700000" algn="tl">
                    <a:srgbClr val="C0C0C0"/>
                  </a:outerShdw>
                </a:effectLst>
                <a:latin typeface="Arial Black" pitchFamily="34" charset="0"/>
              </a:rPr>
              <a:t>CONSUMO ENERGÉTICO</a:t>
            </a:r>
          </a:p>
          <a:p>
            <a:pPr marL="342900" indent="-342900" eaLnBrk="0" hangingPunct="0">
              <a:lnSpc>
                <a:spcPct val="70000"/>
              </a:lnSpc>
              <a:spcBef>
                <a:spcPct val="20000"/>
              </a:spcBef>
              <a:defRPr/>
            </a:pPr>
            <a:r>
              <a:rPr lang="en-US" sz="2500">
                <a:effectLst>
                  <a:outerShdw blurRad="38100" dist="38100" dir="2700000" algn="tl">
                    <a:srgbClr val="C0C0C0"/>
                  </a:outerShdw>
                </a:effectLst>
                <a:latin typeface="Arial Black" pitchFamily="34" charset="0"/>
              </a:rPr>
              <a:t>(USO DE LA ENERGÍA)</a:t>
            </a:r>
            <a:endParaRPr lang="en-US" sz="2500" i="1">
              <a:effectLst>
                <a:outerShdw blurRad="38100" dist="38100" dir="2700000" algn="tl">
                  <a:srgbClr val="C0C0C0"/>
                </a:outerShdw>
              </a:effectLst>
              <a:latin typeface="Arial Black" pitchFamily="34" charset="0"/>
            </a:endParaRPr>
          </a:p>
        </p:txBody>
      </p:sp>
      <p:sp>
        <p:nvSpPr>
          <p:cNvPr id="348165" name="Rectangle 5"/>
          <p:cNvSpPr>
            <a:spLocks noChangeArrowheads="1"/>
          </p:cNvSpPr>
          <p:nvPr/>
        </p:nvSpPr>
        <p:spPr bwMode="auto">
          <a:xfrm>
            <a:off x="608013" y="1517650"/>
            <a:ext cx="1785937" cy="3714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900">
                <a:effectLst>
                  <a:outerShdw blurRad="38100" dist="38100" dir="2700000" algn="tl">
                    <a:srgbClr val="C0C0C0"/>
                  </a:outerShdw>
                </a:effectLst>
                <a:latin typeface="Verdana" pitchFamily="34" charset="0"/>
              </a:rPr>
              <a:t>Reposo</a:t>
            </a:r>
          </a:p>
        </p:txBody>
      </p:sp>
      <p:sp>
        <p:nvSpPr>
          <p:cNvPr id="348166" name="Rectangle 6"/>
          <p:cNvSpPr>
            <a:spLocks noChangeArrowheads="1"/>
          </p:cNvSpPr>
          <p:nvPr/>
        </p:nvSpPr>
        <p:spPr bwMode="auto">
          <a:xfrm>
            <a:off x="107950" y="2355850"/>
            <a:ext cx="889000"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900">
                <a:solidFill>
                  <a:srgbClr val="000000"/>
                </a:solidFill>
                <a:effectLst>
                  <a:outerShdw blurRad="38100" dist="38100" dir="2700000" algn="tl">
                    <a:srgbClr val="C0C0C0"/>
                  </a:outerShdw>
                </a:effectLst>
                <a:latin typeface="Arial" charset="0"/>
              </a:rPr>
              <a:t>VO</a:t>
            </a:r>
            <a:r>
              <a:rPr lang="es-PR" sz="2900" baseline="-25000">
                <a:solidFill>
                  <a:srgbClr val="000000"/>
                </a:solidFill>
                <a:effectLst>
                  <a:outerShdw blurRad="38100" dist="38100" dir="2700000" algn="tl">
                    <a:srgbClr val="C0C0C0"/>
                  </a:outerShdw>
                </a:effectLst>
                <a:latin typeface="Arial" charset="0"/>
              </a:rPr>
              <a:t>2</a:t>
            </a:r>
            <a:endParaRPr lang="en-US" sz="2900" baseline="-25000">
              <a:solidFill>
                <a:srgbClr val="000000"/>
              </a:solidFill>
              <a:effectLst>
                <a:outerShdw blurRad="38100" dist="38100" dir="2700000" algn="tl">
                  <a:srgbClr val="C0C0C0"/>
                </a:outerShdw>
              </a:effectLst>
              <a:latin typeface="Arial" charset="0"/>
            </a:endParaRPr>
          </a:p>
        </p:txBody>
      </p:sp>
      <p:sp>
        <p:nvSpPr>
          <p:cNvPr id="2117637" name="Freeform 7"/>
          <p:cNvSpPr>
            <a:spLocks/>
          </p:cNvSpPr>
          <p:nvPr/>
        </p:nvSpPr>
        <p:spPr bwMode="auto">
          <a:xfrm>
            <a:off x="1536700" y="1084263"/>
            <a:ext cx="1054100" cy="52546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143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7638" name="Freeform 36"/>
          <p:cNvSpPr>
            <a:spLocks/>
          </p:cNvSpPr>
          <p:nvPr/>
        </p:nvSpPr>
        <p:spPr bwMode="auto">
          <a:xfrm>
            <a:off x="406400" y="1709738"/>
            <a:ext cx="323850" cy="587375"/>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143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48197" name="Rectangle 37"/>
          <p:cNvSpPr>
            <a:spLocks noChangeArrowheads="1"/>
          </p:cNvSpPr>
          <p:nvPr/>
        </p:nvSpPr>
        <p:spPr bwMode="auto">
          <a:xfrm>
            <a:off x="212725" y="2084388"/>
            <a:ext cx="173038"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900">
                <a:solidFill>
                  <a:srgbClr val="000000"/>
                </a:solidFill>
                <a:effectLst>
                  <a:outerShdw blurRad="38100" dist="38100" dir="2700000" algn="tl">
                    <a:srgbClr val="C0C0C0"/>
                  </a:outerShdw>
                </a:effectLst>
                <a:latin typeface="Arial" charset="0"/>
              </a:rPr>
              <a:t>.</a:t>
            </a:r>
            <a:endParaRPr lang="en-US" sz="2900" baseline="-25000">
              <a:solidFill>
                <a:srgbClr val="000000"/>
              </a:solidFill>
              <a:effectLst>
                <a:outerShdw blurRad="38100" dist="38100" dir="2700000" algn="tl">
                  <a:srgbClr val="C0C0C0"/>
                </a:outerShdw>
              </a:effectLst>
              <a:latin typeface="Arial" charset="0"/>
            </a:endParaRPr>
          </a:p>
        </p:txBody>
      </p:sp>
      <p:sp>
        <p:nvSpPr>
          <p:cNvPr id="348201" name="Rectangle 41"/>
          <p:cNvSpPr>
            <a:spLocks noChangeArrowheads="1"/>
          </p:cNvSpPr>
          <p:nvPr/>
        </p:nvSpPr>
        <p:spPr bwMode="auto">
          <a:xfrm>
            <a:off x="2270125" y="2355850"/>
            <a:ext cx="393700"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900">
                <a:solidFill>
                  <a:srgbClr val="000000"/>
                </a:solidFill>
                <a:effectLst>
                  <a:outerShdw blurRad="38100" dist="38100" dir="2700000" algn="tl">
                    <a:srgbClr val="C0C0C0"/>
                  </a:outerShdw>
                </a:effectLst>
                <a:latin typeface="Arial" charset="0"/>
              </a:rPr>
              <a:t>R</a:t>
            </a:r>
            <a:endParaRPr lang="en-US" sz="2900" baseline="-25000">
              <a:solidFill>
                <a:srgbClr val="000000"/>
              </a:solidFill>
              <a:effectLst>
                <a:outerShdw blurRad="38100" dist="38100" dir="2700000" algn="tl">
                  <a:srgbClr val="C0C0C0"/>
                </a:outerShdw>
              </a:effectLst>
              <a:latin typeface="Arial" charset="0"/>
            </a:endParaRPr>
          </a:p>
        </p:txBody>
      </p:sp>
      <p:sp>
        <p:nvSpPr>
          <p:cNvPr id="2117641" name="Freeform 57"/>
          <p:cNvSpPr>
            <a:spLocks/>
          </p:cNvSpPr>
          <p:nvPr/>
        </p:nvSpPr>
        <p:spPr bwMode="auto">
          <a:xfrm flipH="1">
            <a:off x="2274888" y="1735138"/>
            <a:ext cx="200025" cy="587375"/>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143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17642" name="Freeform 64"/>
          <p:cNvSpPr>
            <a:spLocks/>
          </p:cNvSpPr>
          <p:nvPr/>
        </p:nvSpPr>
        <p:spPr bwMode="auto">
          <a:xfrm flipH="1">
            <a:off x="6556375" y="1090613"/>
            <a:ext cx="744538" cy="525462"/>
          </a:xfrm>
          <a:custGeom>
            <a:avLst/>
            <a:gdLst>
              <a:gd name="T0" fmla="*/ 2147483647 w 768"/>
              <a:gd name="T1" fmla="*/ 0 h 528"/>
              <a:gd name="T2" fmla="*/ 0 w 768"/>
              <a:gd name="T3" fmla="*/ 0 h 528"/>
              <a:gd name="T4" fmla="*/ 0 w 768"/>
              <a:gd name="T5" fmla="*/ 2147483647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768" y="0"/>
                </a:moveTo>
                <a:lnTo>
                  <a:pt x="0" y="0"/>
                </a:lnTo>
                <a:lnTo>
                  <a:pt x="0" y="528"/>
                </a:lnTo>
              </a:path>
            </a:pathLst>
          </a:custGeom>
          <a:noFill/>
          <a:ln w="1143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48225" name="Rectangle 65"/>
          <p:cNvSpPr>
            <a:spLocks noChangeArrowheads="1"/>
          </p:cNvSpPr>
          <p:nvPr/>
        </p:nvSpPr>
        <p:spPr bwMode="auto">
          <a:xfrm>
            <a:off x="3173413" y="1517650"/>
            <a:ext cx="5732462" cy="371475"/>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900">
                <a:effectLst>
                  <a:outerShdw blurRad="38100" dist="38100" dir="2700000" algn="tl">
                    <a:srgbClr val="C0C0C0"/>
                  </a:outerShdw>
                </a:effectLst>
                <a:latin typeface="Verdana" pitchFamily="34" charset="0"/>
              </a:rPr>
              <a:t>Durante el Ejercicio Agudo</a:t>
            </a:r>
          </a:p>
        </p:txBody>
      </p:sp>
      <p:sp>
        <p:nvSpPr>
          <p:cNvPr id="348227" name="Rectangle 67"/>
          <p:cNvSpPr>
            <a:spLocks noChangeArrowheads="1"/>
          </p:cNvSpPr>
          <p:nvPr/>
        </p:nvSpPr>
        <p:spPr bwMode="auto">
          <a:xfrm>
            <a:off x="2640013" y="2465388"/>
            <a:ext cx="1728787" cy="81121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900">
                <a:solidFill>
                  <a:srgbClr val="000000"/>
                </a:solidFill>
                <a:effectLst>
                  <a:outerShdw blurRad="38100" dist="38100" dir="2700000" algn="tl">
                    <a:srgbClr val="C0C0C0"/>
                  </a:outerShdw>
                </a:effectLst>
                <a:latin typeface="Arial" charset="0"/>
              </a:rPr>
              <a:t>%VO</a:t>
            </a:r>
            <a:r>
              <a:rPr lang="es-PR" sz="2900" baseline="-25000">
                <a:solidFill>
                  <a:srgbClr val="000000"/>
                </a:solidFill>
                <a:effectLst>
                  <a:outerShdw blurRad="38100" dist="38100" dir="2700000" algn="tl">
                    <a:srgbClr val="C0C0C0"/>
                  </a:outerShdw>
                </a:effectLst>
                <a:latin typeface="Arial" charset="0"/>
              </a:rPr>
              <a:t>2</a:t>
            </a:r>
          </a:p>
          <a:p>
            <a:pPr marL="342900" indent="-342900" eaLnBrk="0" hangingPunct="0">
              <a:lnSpc>
                <a:spcPct val="70000"/>
              </a:lnSpc>
              <a:spcBef>
                <a:spcPct val="20000"/>
              </a:spcBef>
              <a:defRPr/>
            </a:pPr>
            <a:r>
              <a:rPr lang="es-PR" sz="2900">
                <a:solidFill>
                  <a:srgbClr val="000000"/>
                </a:solidFill>
                <a:effectLst>
                  <a:outerShdw blurRad="38100" dist="38100" dir="2700000" algn="tl">
                    <a:srgbClr val="C0C0C0"/>
                  </a:outerShdw>
                </a:effectLst>
                <a:latin typeface="Arial" charset="0"/>
              </a:rPr>
              <a:t>(UFVO</a:t>
            </a:r>
            <a:r>
              <a:rPr lang="es-PR" sz="2900" baseline="-25000">
                <a:solidFill>
                  <a:srgbClr val="000000"/>
                </a:solidFill>
                <a:effectLst>
                  <a:outerShdw blurRad="38100" dist="38100" dir="2700000" algn="tl">
                    <a:srgbClr val="C0C0C0"/>
                  </a:outerShdw>
                </a:effectLst>
                <a:latin typeface="Arial" charset="0"/>
              </a:rPr>
              <a:t>2</a:t>
            </a:r>
            <a:r>
              <a:rPr lang="es-PR" sz="2900">
                <a:solidFill>
                  <a:srgbClr val="000000"/>
                </a:solidFill>
                <a:effectLst>
                  <a:outerShdw blurRad="38100" dist="38100" dir="2700000" algn="tl">
                    <a:srgbClr val="C0C0C0"/>
                  </a:outerShdw>
                </a:effectLst>
                <a:latin typeface="Arial" charset="0"/>
              </a:rPr>
              <a:t>)</a:t>
            </a:r>
            <a:endParaRPr lang="en-US" sz="2900">
              <a:solidFill>
                <a:srgbClr val="000000"/>
              </a:solidFill>
              <a:effectLst>
                <a:outerShdw blurRad="38100" dist="38100" dir="2700000" algn="tl">
                  <a:srgbClr val="C0C0C0"/>
                </a:outerShdw>
              </a:effectLst>
              <a:latin typeface="Arial" charset="0"/>
            </a:endParaRPr>
          </a:p>
        </p:txBody>
      </p:sp>
      <p:sp>
        <p:nvSpPr>
          <p:cNvPr id="348228" name="Rectangle 68"/>
          <p:cNvSpPr>
            <a:spLocks noChangeArrowheads="1"/>
          </p:cNvSpPr>
          <p:nvPr/>
        </p:nvSpPr>
        <p:spPr bwMode="auto">
          <a:xfrm>
            <a:off x="3300413" y="2193925"/>
            <a:ext cx="173037"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900">
                <a:solidFill>
                  <a:srgbClr val="000000"/>
                </a:solidFill>
                <a:effectLst>
                  <a:outerShdw blurRad="38100" dist="38100" dir="2700000" algn="tl">
                    <a:srgbClr val="C0C0C0"/>
                  </a:outerShdw>
                </a:effectLst>
                <a:latin typeface="Arial" charset="0"/>
              </a:rPr>
              <a:t>.</a:t>
            </a:r>
            <a:endParaRPr lang="en-US" sz="2900" baseline="-25000">
              <a:solidFill>
                <a:srgbClr val="000000"/>
              </a:solidFill>
              <a:effectLst>
                <a:outerShdw blurRad="38100" dist="38100" dir="2700000" algn="tl">
                  <a:srgbClr val="C0C0C0"/>
                </a:outerShdw>
              </a:effectLst>
              <a:latin typeface="Arial" charset="0"/>
            </a:endParaRPr>
          </a:p>
        </p:txBody>
      </p:sp>
      <p:sp>
        <p:nvSpPr>
          <p:cNvPr id="348229" name="Rectangle 69"/>
          <p:cNvSpPr>
            <a:spLocks noChangeArrowheads="1"/>
          </p:cNvSpPr>
          <p:nvPr/>
        </p:nvSpPr>
        <p:spPr bwMode="auto">
          <a:xfrm>
            <a:off x="3402013" y="2600325"/>
            <a:ext cx="173037"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900">
                <a:solidFill>
                  <a:srgbClr val="000000"/>
                </a:solidFill>
                <a:effectLst>
                  <a:outerShdw blurRad="38100" dist="38100" dir="2700000" algn="tl">
                    <a:srgbClr val="C0C0C0"/>
                  </a:outerShdw>
                </a:effectLst>
                <a:latin typeface="Arial" charset="0"/>
              </a:rPr>
              <a:t>.</a:t>
            </a:r>
            <a:endParaRPr lang="en-US" sz="2900" baseline="-25000">
              <a:solidFill>
                <a:srgbClr val="000000"/>
              </a:solidFill>
              <a:effectLst>
                <a:outerShdw blurRad="38100" dist="38100" dir="2700000" algn="tl">
                  <a:srgbClr val="C0C0C0"/>
                </a:outerShdw>
              </a:effectLst>
              <a:latin typeface="Arial" charset="0"/>
            </a:endParaRPr>
          </a:p>
        </p:txBody>
      </p:sp>
      <p:sp>
        <p:nvSpPr>
          <p:cNvPr id="2117647" name="Line 70"/>
          <p:cNvSpPr>
            <a:spLocks noChangeShapeType="1"/>
          </p:cNvSpPr>
          <p:nvPr/>
        </p:nvSpPr>
        <p:spPr bwMode="auto">
          <a:xfrm>
            <a:off x="4398963" y="1863725"/>
            <a:ext cx="0" cy="1828800"/>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48231" name="Rectangle 71"/>
          <p:cNvSpPr>
            <a:spLocks noChangeArrowheads="1"/>
          </p:cNvSpPr>
          <p:nvPr/>
        </p:nvSpPr>
        <p:spPr bwMode="auto">
          <a:xfrm>
            <a:off x="3355975" y="3646488"/>
            <a:ext cx="2124075" cy="81121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900">
                <a:solidFill>
                  <a:srgbClr val="000000"/>
                </a:solidFill>
                <a:effectLst>
                  <a:outerShdw blurRad="38100" dist="38100" dir="2700000" algn="tl">
                    <a:srgbClr val="C0C0C0"/>
                  </a:outerShdw>
                </a:effectLst>
                <a:latin typeface="Arial" charset="0"/>
              </a:rPr>
              <a:t>Economía</a:t>
            </a:r>
          </a:p>
          <a:p>
            <a:pPr marL="342900" indent="-342900" eaLnBrk="0" hangingPunct="0">
              <a:lnSpc>
                <a:spcPct val="70000"/>
              </a:lnSpc>
              <a:spcBef>
                <a:spcPct val="20000"/>
              </a:spcBef>
              <a:defRPr/>
            </a:pPr>
            <a:r>
              <a:rPr lang="es-PR" sz="2900">
                <a:solidFill>
                  <a:srgbClr val="000000"/>
                </a:solidFill>
                <a:effectLst>
                  <a:outerShdw blurRad="38100" dist="38100" dir="2700000" algn="tl">
                    <a:srgbClr val="C0C0C0"/>
                  </a:outerShdw>
                </a:effectLst>
                <a:latin typeface="Arial" charset="0"/>
              </a:rPr>
              <a:t>Metabólica</a:t>
            </a:r>
            <a:endParaRPr lang="en-US" sz="2900">
              <a:solidFill>
                <a:srgbClr val="000000"/>
              </a:solidFill>
              <a:effectLst>
                <a:outerShdw blurRad="38100" dist="38100" dir="2700000" algn="tl">
                  <a:srgbClr val="C0C0C0"/>
                </a:outerShdw>
              </a:effectLst>
              <a:latin typeface="Arial" charset="0"/>
            </a:endParaRPr>
          </a:p>
        </p:txBody>
      </p:sp>
      <p:sp>
        <p:nvSpPr>
          <p:cNvPr id="2117649" name="Line 72"/>
          <p:cNvSpPr>
            <a:spLocks noChangeShapeType="1"/>
          </p:cNvSpPr>
          <p:nvPr/>
        </p:nvSpPr>
        <p:spPr bwMode="auto">
          <a:xfrm>
            <a:off x="5527675" y="1919288"/>
            <a:ext cx="25400" cy="2963862"/>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48233" name="Rectangle 73"/>
          <p:cNvSpPr>
            <a:spLocks noChangeArrowheads="1"/>
          </p:cNvSpPr>
          <p:nvPr/>
        </p:nvSpPr>
        <p:spPr bwMode="auto">
          <a:xfrm>
            <a:off x="4640263" y="4867275"/>
            <a:ext cx="1728787" cy="341313"/>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900">
                <a:solidFill>
                  <a:srgbClr val="000000"/>
                </a:solidFill>
                <a:effectLst>
                  <a:outerShdw blurRad="38100" dist="38100" dir="2700000" algn="tl">
                    <a:srgbClr val="C0C0C0"/>
                  </a:outerShdw>
                </a:effectLst>
                <a:latin typeface="Arial" charset="0"/>
              </a:rPr>
              <a:t>VO</a:t>
            </a:r>
            <a:r>
              <a:rPr lang="es-PR" sz="2900" baseline="-25000">
                <a:solidFill>
                  <a:srgbClr val="000000"/>
                </a:solidFill>
                <a:effectLst>
                  <a:outerShdw blurRad="38100" dist="38100" dir="2700000" algn="tl">
                    <a:srgbClr val="C0C0C0"/>
                  </a:outerShdw>
                </a:effectLst>
                <a:latin typeface="Arial" charset="0"/>
              </a:rPr>
              <a:t>2</a:t>
            </a:r>
            <a:r>
              <a:rPr lang="es-PR" sz="2900">
                <a:solidFill>
                  <a:srgbClr val="000000"/>
                </a:solidFill>
                <a:effectLst>
                  <a:outerShdw blurRad="38100" dist="38100" dir="2700000" algn="tl">
                    <a:srgbClr val="C0C0C0"/>
                  </a:outerShdw>
                </a:effectLst>
                <a:latin typeface="Arial" charset="0"/>
              </a:rPr>
              <a:t>máx</a:t>
            </a:r>
            <a:endParaRPr lang="en-US" sz="2900">
              <a:solidFill>
                <a:srgbClr val="000000"/>
              </a:solidFill>
              <a:effectLst>
                <a:outerShdw blurRad="38100" dist="38100" dir="2700000" algn="tl">
                  <a:srgbClr val="C0C0C0"/>
                </a:outerShdw>
              </a:effectLst>
              <a:latin typeface="Arial" charset="0"/>
            </a:endParaRPr>
          </a:p>
        </p:txBody>
      </p:sp>
      <p:sp>
        <p:nvSpPr>
          <p:cNvPr id="348234" name="Rectangle 74"/>
          <p:cNvSpPr>
            <a:spLocks noChangeArrowheads="1"/>
          </p:cNvSpPr>
          <p:nvPr/>
        </p:nvSpPr>
        <p:spPr bwMode="auto">
          <a:xfrm>
            <a:off x="4784725" y="4594225"/>
            <a:ext cx="173038"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900">
                <a:solidFill>
                  <a:srgbClr val="000000"/>
                </a:solidFill>
                <a:effectLst>
                  <a:outerShdw blurRad="38100" dist="38100" dir="2700000" algn="tl">
                    <a:srgbClr val="C0C0C0"/>
                  </a:outerShdw>
                </a:effectLst>
                <a:latin typeface="Arial" charset="0"/>
              </a:rPr>
              <a:t>.</a:t>
            </a:r>
            <a:endParaRPr lang="en-US" sz="2900" baseline="-25000">
              <a:solidFill>
                <a:srgbClr val="000000"/>
              </a:solidFill>
              <a:effectLst>
                <a:outerShdw blurRad="38100" dist="38100" dir="2700000" algn="tl">
                  <a:srgbClr val="C0C0C0"/>
                </a:outerShdw>
              </a:effectLst>
              <a:latin typeface="Arial" charset="0"/>
            </a:endParaRPr>
          </a:p>
        </p:txBody>
      </p:sp>
      <p:sp>
        <p:nvSpPr>
          <p:cNvPr id="2117652" name="Line 75"/>
          <p:cNvSpPr>
            <a:spLocks noChangeShapeType="1"/>
          </p:cNvSpPr>
          <p:nvPr/>
        </p:nvSpPr>
        <p:spPr bwMode="auto">
          <a:xfrm>
            <a:off x="6492875" y="1855788"/>
            <a:ext cx="0" cy="3841750"/>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48236" name="Rectangle 76"/>
          <p:cNvSpPr>
            <a:spLocks noChangeArrowheads="1"/>
          </p:cNvSpPr>
          <p:nvPr/>
        </p:nvSpPr>
        <p:spPr bwMode="auto">
          <a:xfrm>
            <a:off x="5614988" y="5681663"/>
            <a:ext cx="1728787" cy="341312"/>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70000"/>
              </a:lnSpc>
              <a:spcBef>
                <a:spcPct val="20000"/>
              </a:spcBef>
              <a:defRPr/>
            </a:pPr>
            <a:r>
              <a:rPr lang="es-PR" sz="2900">
                <a:solidFill>
                  <a:srgbClr val="000000"/>
                </a:solidFill>
                <a:effectLst>
                  <a:outerShdw blurRad="38100" dist="38100" dir="2700000" algn="tl">
                    <a:srgbClr val="C0C0C0"/>
                  </a:outerShdw>
                </a:effectLst>
                <a:latin typeface="Arial" charset="0"/>
              </a:rPr>
              <a:t>VO</a:t>
            </a:r>
            <a:r>
              <a:rPr lang="es-PR" sz="2900" baseline="-25000">
                <a:solidFill>
                  <a:srgbClr val="000000"/>
                </a:solidFill>
                <a:effectLst>
                  <a:outerShdw blurRad="38100" dist="38100" dir="2700000" algn="tl">
                    <a:srgbClr val="C0C0C0"/>
                  </a:outerShdw>
                </a:effectLst>
                <a:latin typeface="Arial" charset="0"/>
              </a:rPr>
              <a:t>2</a:t>
            </a:r>
            <a:r>
              <a:rPr lang="es-PR" sz="2900">
                <a:solidFill>
                  <a:srgbClr val="000000"/>
                </a:solidFill>
                <a:effectLst>
                  <a:outerShdw blurRad="38100" dist="38100" dir="2700000" algn="tl">
                    <a:srgbClr val="C0C0C0"/>
                  </a:outerShdw>
                </a:effectLst>
                <a:latin typeface="Arial" charset="0"/>
              </a:rPr>
              <a:t>pico</a:t>
            </a:r>
            <a:endParaRPr lang="en-US" sz="2900">
              <a:solidFill>
                <a:srgbClr val="000000"/>
              </a:solidFill>
              <a:effectLst>
                <a:outerShdw blurRad="38100" dist="38100" dir="2700000" algn="tl">
                  <a:srgbClr val="C0C0C0"/>
                </a:outerShdw>
              </a:effectLst>
              <a:latin typeface="Arial" charset="0"/>
            </a:endParaRPr>
          </a:p>
        </p:txBody>
      </p:sp>
      <p:sp>
        <p:nvSpPr>
          <p:cNvPr id="348237" name="Rectangle 77"/>
          <p:cNvSpPr>
            <a:spLocks noChangeArrowheads="1"/>
          </p:cNvSpPr>
          <p:nvPr/>
        </p:nvSpPr>
        <p:spPr bwMode="auto">
          <a:xfrm>
            <a:off x="5775325" y="5391150"/>
            <a:ext cx="173038"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900">
                <a:solidFill>
                  <a:srgbClr val="000000"/>
                </a:solidFill>
                <a:effectLst>
                  <a:outerShdw blurRad="38100" dist="38100" dir="2700000" algn="tl">
                    <a:srgbClr val="C0C0C0"/>
                  </a:outerShdw>
                </a:effectLst>
                <a:latin typeface="Arial" charset="0"/>
              </a:rPr>
              <a:t>.</a:t>
            </a:r>
            <a:endParaRPr lang="en-US" sz="2900" baseline="-25000">
              <a:solidFill>
                <a:srgbClr val="000000"/>
              </a:solidFill>
              <a:effectLst>
                <a:outerShdw blurRad="38100" dist="38100" dir="2700000" algn="tl">
                  <a:srgbClr val="C0C0C0"/>
                </a:outerShdw>
              </a:effectLst>
              <a:latin typeface="Arial" charset="0"/>
            </a:endParaRPr>
          </a:p>
        </p:txBody>
      </p:sp>
      <p:sp>
        <p:nvSpPr>
          <p:cNvPr id="2117655" name="Line 78"/>
          <p:cNvSpPr>
            <a:spLocks noChangeShapeType="1"/>
          </p:cNvSpPr>
          <p:nvPr/>
        </p:nvSpPr>
        <p:spPr bwMode="auto">
          <a:xfrm>
            <a:off x="3446463" y="1839913"/>
            <a:ext cx="0" cy="565150"/>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7656" name="Line 79"/>
          <p:cNvSpPr>
            <a:spLocks noChangeShapeType="1"/>
          </p:cNvSpPr>
          <p:nvPr/>
        </p:nvSpPr>
        <p:spPr bwMode="auto">
          <a:xfrm>
            <a:off x="7770813" y="1901825"/>
            <a:ext cx="0" cy="565150"/>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48240" name="Rectangle 80"/>
          <p:cNvSpPr>
            <a:spLocks noChangeArrowheads="1"/>
          </p:cNvSpPr>
          <p:nvPr/>
        </p:nvSpPr>
        <p:spPr bwMode="auto">
          <a:xfrm>
            <a:off x="7281863" y="2422525"/>
            <a:ext cx="989012" cy="2667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900">
                <a:solidFill>
                  <a:srgbClr val="000000"/>
                </a:solidFill>
                <a:effectLst>
                  <a:outerShdw blurRad="38100" dist="38100" dir="2700000" algn="tl">
                    <a:srgbClr val="C0C0C0"/>
                  </a:outerShdw>
                </a:effectLst>
                <a:latin typeface="Arial" charset="0"/>
              </a:rPr>
              <a:t>kcal</a:t>
            </a:r>
            <a:endParaRPr lang="en-US" sz="2900" baseline="-25000">
              <a:solidFill>
                <a:srgbClr val="000000"/>
              </a:solidFill>
              <a:effectLst>
                <a:outerShdw blurRad="38100" dist="38100" dir="2700000" algn="tl">
                  <a:srgbClr val="C0C0C0"/>
                </a:outerShdw>
              </a:effectLst>
              <a:latin typeface="Arial" charset="0"/>
            </a:endParaRPr>
          </a:p>
        </p:txBody>
      </p:sp>
      <p:sp>
        <p:nvSpPr>
          <p:cNvPr id="348241" name="Rectangle 81"/>
          <p:cNvSpPr>
            <a:spLocks noChangeArrowheads="1"/>
          </p:cNvSpPr>
          <p:nvPr/>
        </p:nvSpPr>
        <p:spPr bwMode="auto">
          <a:xfrm>
            <a:off x="6511925" y="3227388"/>
            <a:ext cx="2606675" cy="111283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Deportistas</a:t>
            </a:r>
          </a:p>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Entrenamiento</a:t>
            </a:r>
          </a:p>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Alta</a:t>
            </a:r>
          </a:p>
          <a:p>
            <a:pPr marL="342900" indent="-342900" eaLnBrk="0" hangingPunct="0">
              <a:lnSpc>
                <a:spcPct val="70000"/>
              </a:lnSpc>
              <a:spcBef>
                <a:spcPct val="20000"/>
              </a:spcBef>
              <a:defRPr/>
            </a:pPr>
            <a:r>
              <a:rPr lang="en-US" sz="2100">
                <a:effectLst>
                  <a:outerShdw blurRad="38100" dist="38100" dir="2700000" algn="tl">
                    <a:srgbClr val="C0C0C0"/>
                  </a:outerShdw>
                </a:effectLst>
                <a:latin typeface="Verdana" pitchFamily="34" charset="0"/>
              </a:rPr>
              <a:t>Intensidad</a:t>
            </a:r>
          </a:p>
        </p:txBody>
      </p:sp>
      <p:sp>
        <p:nvSpPr>
          <p:cNvPr id="348243" name="Rectangle 83"/>
          <p:cNvSpPr>
            <a:spLocks noChangeArrowheads="1"/>
          </p:cNvSpPr>
          <p:nvPr/>
        </p:nvSpPr>
        <p:spPr bwMode="auto">
          <a:xfrm>
            <a:off x="6496050" y="4894263"/>
            <a:ext cx="2486025" cy="34925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80000"/>
              </a:lnSpc>
              <a:spcBef>
                <a:spcPct val="20000"/>
              </a:spcBef>
              <a:defRPr/>
            </a:pPr>
            <a:r>
              <a:rPr lang="es-PR" sz="1900">
                <a:solidFill>
                  <a:srgbClr val="000000"/>
                </a:solidFill>
                <a:latin typeface="Verdana" pitchFamily="34" charset="0"/>
              </a:rPr>
              <a:t>10,000 kcal/día</a:t>
            </a:r>
            <a:endParaRPr lang="en-US" sz="1900" baseline="-25000">
              <a:solidFill>
                <a:srgbClr val="000000"/>
              </a:solidFill>
              <a:latin typeface="Verdana" pitchFamily="34" charset="0"/>
            </a:endParaRPr>
          </a:p>
        </p:txBody>
      </p:sp>
      <p:sp>
        <p:nvSpPr>
          <p:cNvPr id="2117660" name="Line 85"/>
          <p:cNvSpPr>
            <a:spLocks noChangeShapeType="1"/>
          </p:cNvSpPr>
          <p:nvPr/>
        </p:nvSpPr>
        <p:spPr bwMode="auto">
          <a:xfrm>
            <a:off x="7770813" y="2740025"/>
            <a:ext cx="0" cy="565150"/>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17661" name="Line 86"/>
          <p:cNvSpPr>
            <a:spLocks noChangeShapeType="1"/>
          </p:cNvSpPr>
          <p:nvPr/>
        </p:nvSpPr>
        <p:spPr bwMode="auto">
          <a:xfrm>
            <a:off x="7770813" y="4378325"/>
            <a:ext cx="0" cy="565150"/>
          </a:xfrm>
          <a:prstGeom prst="line">
            <a:avLst/>
          </a:prstGeom>
          <a:noFill/>
          <a:ln w="1143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4" name="Rectangle 4"/>
          <p:cNvSpPr>
            <a:spLocks noChangeArrowheads="1"/>
          </p:cNvSpPr>
          <p:nvPr/>
        </p:nvSpPr>
        <p:spPr bwMode="auto">
          <a:xfrm>
            <a:off x="1490663" y="692150"/>
            <a:ext cx="6296025" cy="31273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600">
                <a:effectLst>
                  <a:outerShdw blurRad="38100" dist="38100" dir="2700000" algn="tl">
                    <a:srgbClr val="C0C0C0"/>
                  </a:outerShdw>
                </a:effectLst>
                <a:latin typeface="Arial Black" pitchFamily="34" charset="0"/>
              </a:rPr>
              <a:t>TASA METABÓLICA BASAL (TMB)</a:t>
            </a:r>
          </a:p>
        </p:txBody>
      </p:sp>
      <p:sp>
        <p:nvSpPr>
          <p:cNvPr id="358405" name="Rectangle 5"/>
          <p:cNvSpPr>
            <a:spLocks noChangeArrowheads="1"/>
          </p:cNvSpPr>
          <p:nvPr/>
        </p:nvSpPr>
        <p:spPr bwMode="auto">
          <a:xfrm>
            <a:off x="2171700" y="1560513"/>
            <a:ext cx="4419600" cy="69373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600">
                <a:effectLst>
                  <a:outerShdw blurRad="38100" dist="38100" dir="2700000" algn="tl">
                    <a:srgbClr val="C0C0C0"/>
                  </a:outerShdw>
                </a:effectLst>
                <a:latin typeface="Verdana" pitchFamily="34" charset="0"/>
              </a:rPr>
              <a:t>EXPRESIÓN</a:t>
            </a:r>
          </a:p>
          <a:p>
            <a:pPr marL="342900" indent="-342900" eaLnBrk="0" hangingPunct="0">
              <a:lnSpc>
                <a:spcPct val="70000"/>
              </a:lnSpc>
              <a:spcBef>
                <a:spcPct val="20000"/>
              </a:spcBef>
              <a:defRPr/>
            </a:pPr>
            <a:r>
              <a:rPr lang="en-US" sz="2600">
                <a:effectLst>
                  <a:outerShdw blurRad="38100" dist="38100" dir="2700000" algn="tl">
                    <a:srgbClr val="C0C0C0"/>
                  </a:outerShdw>
                </a:effectLst>
                <a:latin typeface="Verdana" pitchFamily="34" charset="0"/>
              </a:rPr>
              <a:t>(UNIDAD DE MEDIDA)</a:t>
            </a:r>
          </a:p>
        </p:txBody>
      </p:sp>
      <p:sp>
        <p:nvSpPr>
          <p:cNvPr id="358406" name="Rectangle 6"/>
          <p:cNvSpPr>
            <a:spLocks noChangeArrowheads="1"/>
          </p:cNvSpPr>
          <p:nvPr/>
        </p:nvSpPr>
        <p:spPr bwMode="auto">
          <a:xfrm>
            <a:off x="422275" y="4265613"/>
            <a:ext cx="2922588"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kcal ∙ kg</a:t>
            </a:r>
            <a:r>
              <a:rPr lang="es-PR" sz="2600" baseline="30000">
                <a:effectLst>
                  <a:outerShdw blurRad="38100" dist="38100" dir="2700000" algn="tl">
                    <a:srgbClr val="C0C0C0"/>
                  </a:outerShdw>
                </a:effectLst>
                <a:latin typeface="Arial" charset="0"/>
              </a:rPr>
              <a:t>-</a:t>
            </a:r>
            <a:r>
              <a:rPr lang="es-PR" sz="2600" baseline="30000">
                <a:solidFill>
                  <a:srgbClr val="000000"/>
                </a:solidFill>
                <a:effectLst>
                  <a:outerShdw blurRad="38100" dist="38100" dir="2700000" algn="tl">
                    <a:srgbClr val="C0C0C0"/>
                  </a:outerShdw>
                </a:effectLst>
                <a:latin typeface="Arial" charset="0"/>
              </a:rPr>
              <a:t>1</a:t>
            </a:r>
            <a:r>
              <a:rPr lang="es-PR" sz="2600">
                <a:solidFill>
                  <a:srgbClr val="000000"/>
                </a:solidFill>
                <a:effectLst>
                  <a:outerShdw blurRad="38100" dist="38100" dir="2700000" algn="tl">
                    <a:srgbClr val="C0C0C0"/>
                  </a:outerShdw>
                </a:effectLst>
                <a:latin typeface="Arial" charset="0"/>
              </a:rPr>
              <a:t> ∙ min</a:t>
            </a:r>
            <a:r>
              <a:rPr lang="es-PR" sz="2600" baseline="30000">
                <a:effectLst>
                  <a:outerShdw blurRad="38100" dist="38100" dir="2700000" algn="tl">
                    <a:srgbClr val="C0C0C0"/>
                  </a:outerShdw>
                </a:effectLst>
                <a:latin typeface="Arial" charset="0"/>
              </a:rPr>
              <a:t>-</a:t>
            </a:r>
            <a:r>
              <a:rPr lang="es-PR" sz="2600" baseline="30000">
                <a:solidFill>
                  <a:srgbClr val="000000"/>
                </a:solidFill>
                <a:effectLst>
                  <a:outerShdw blurRad="38100" dist="38100" dir="2700000" algn="tl">
                    <a:srgbClr val="C0C0C0"/>
                  </a:outerShdw>
                </a:effectLst>
                <a:latin typeface="Arial" charset="0"/>
              </a:rPr>
              <a:t>1</a:t>
            </a:r>
            <a:endParaRPr lang="en-US" sz="2600" baseline="30000">
              <a:solidFill>
                <a:srgbClr val="000000"/>
              </a:solidFill>
              <a:effectLst>
                <a:outerShdw blurRad="38100" dist="38100" dir="2700000" algn="tl">
                  <a:srgbClr val="C0C0C0"/>
                </a:outerShdw>
              </a:effectLst>
              <a:latin typeface="Arial" charset="0"/>
            </a:endParaRPr>
          </a:p>
        </p:txBody>
      </p:sp>
      <p:sp>
        <p:nvSpPr>
          <p:cNvPr id="2127877" name="Text Box 7"/>
          <p:cNvSpPr txBox="1">
            <a:spLocks noChangeArrowheads="1"/>
          </p:cNvSpPr>
          <p:nvPr/>
        </p:nvSpPr>
        <p:spPr bwMode="auto">
          <a:xfrm>
            <a:off x="179388" y="2341563"/>
            <a:ext cx="36449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2600">
                <a:latin typeface="Arial" charset="0"/>
              </a:rPr>
              <a:t>kilocalorías por kilogramo de</a:t>
            </a:r>
          </a:p>
          <a:p>
            <a:pPr algn="ctr" eaLnBrk="0" hangingPunct="0">
              <a:lnSpc>
                <a:spcPct val="90000"/>
              </a:lnSpc>
            </a:pPr>
            <a:r>
              <a:rPr lang="en-US" altLang="es-PR" sz="2600">
                <a:latin typeface="Arial" charset="0"/>
              </a:rPr>
              <a:t>Masa Corporal Activa</a:t>
            </a:r>
          </a:p>
          <a:p>
            <a:pPr algn="ctr" eaLnBrk="0" hangingPunct="0">
              <a:lnSpc>
                <a:spcPct val="90000"/>
              </a:lnSpc>
            </a:pPr>
            <a:r>
              <a:rPr lang="en-US" altLang="es-PR" sz="2600">
                <a:latin typeface="Arial" charset="0"/>
              </a:rPr>
              <a:t>por Minuto</a:t>
            </a:r>
          </a:p>
        </p:txBody>
      </p:sp>
      <p:sp>
        <p:nvSpPr>
          <p:cNvPr id="2127878" name="Line 8"/>
          <p:cNvSpPr>
            <a:spLocks noChangeShapeType="1"/>
          </p:cNvSpPr>
          <p:nvPr/>
        </p:nvSpPr>
        <p:spPr bwMode="auto">
          <a:xfrm>
            <a:off x="4357688" y="1000125"/>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7879" name="Freeform 10"/>
          <p:cNvSpPr>
            <a:spLocks/>
          </p:cNvSpPr>
          <p:nvPr/>
        </p:nvSpPr>
        <p:spPr bwMode="auto">
          <a:xfrm rot="-5400000" flipH="1" flipV="1">
            <a:off x="1946275" y="1203326"/>
            <a:ext cx="693737" cy="1858962"/>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397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27880" name="Line 15"/>
          <p:cNvSpPr>
            <a:spLocks noChangeShapeType="1"/>
          </p:cNvSpPr>
          <p:nvPr/>
        </p:nvSpPr>
        <p:spPr bwMode="auto">
          <a:xfrm>
            <a:off x="1851025" y="3806825"/>
            <a:ext cx="0" cy="465138"/>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58424" name="Rectangle 24"/>
          <p:cNvSpPr>
            <a:spLocks noChangeArrowheads="1"/>
          </p:cNvSpPr>
          <p:nvPr/>
        </p:nvSpPr>
        <p:spPr bwMode="auto">
          <a:xfrm>
            <a:off x="5464175" y="4278313"/>
            <a:ext cx="2922588"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kcal ∙ m</a:t>
            </a:r>
            <a:r>
              <a:rPr lang="es-PR" sz="2600" baseline="30000">
                <a:effectLst>
                  <a:outerShdw blurRad="38100" dist="38100" dir="2700000" algn="tl">
                    <a:srgbClr val="C0C0C0"/>
                  </a:outerShdw>
                </a:effectLst>
                <a:latin typeface="Arial" charset="0"/>
              </a:rPr>
              <a:t>2</a:t>
            </a:r>
            <a:r>
              <a:rPr lang="es-PR" sz="2600">
                <a:solidFill>
                  <a:srgbClr val="000000"/>
                </a:solidFill>
                <a:effectLst>
                  <a:outerShdw blurRad="38100" dist="38100" dir="2700000" algn="tl">
                    <a:srgbClr val="C0C0C0"/>
                  </a:outerShdw>
                </a:effectLst>
                <a:latin typeface="Arial" charset="0"/>
              </a:rPr>
              <a:t> ∙ h</a:t>
            </a:r>
            <a:r>
              <a:rPr lang="es-PR" sz="2600" baseline="30000">
                <a:effectLst>
                  <a:outerShdw blurRad="38100" dist="38100" dir="2700000" algn="tl">
                    <a:srgbClr val="C0C0C0"/>
                  </a:outerShdw>
                </a:effectLst>
                <a:latin typeface="Arial" charset="0"/>
              </a:rPr>
              <a:t>-</a:t>
            </a:r>
            <a:r>
              <a:rPr lang="es-PR" sz="2600" baseline="30000">
                <a:solidFill>
                  <a:srgbClr val="000000"/>
                </a:solidFill>
                <a:effectLst>
                  <a:outerShdw blurRad="38100" dist="38100" dir="2700000" algn="tl">
                    <a:srgbClr val="C0C0C0"/>
                  </a:outerShdw>
                </a:effectLst>
                <a:latin typeface="Arial" charset="0"/>
              </a:rPr>
              <a:t>1</a:t>
            </a:r>
            <a:endParaRPr lang="en-US" sz="2600" baseline="30000">
              <a:solidFill>
                <a:srgbClr val="000000"/>
              </a:solidFill>
              <a:effectLst>
                <a:outerShdw blurRad="38100" dist="38100" dir="2700000" algn="tl">
                  <a:srgbClr val="C0C0C0"/>
                </a:outerShdw>
              </a:effectLst>
              <a:latin typeface="Arial" charset="0"/>
            </a:endParaRPr>
          </a:p>
        </p:txBody>
      </p:sp>
      <p:sp>
        <p:nvSpPr>
          <p:cNvPr id="2127882" name="Text Box 25"/>
          <p:cNvSpPr txBox="1">
            <a:spLocks noChangeArrowheads="1"/>
          </p:cNvSpPr>
          <p:nvPr/>
        </p:nvSpPr>
        <p:spPr bwMode="auto">
          <a:xfrm>
            <a:off x="4433888" y="2341563"/>
            <a:ext cx="45593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2600">
                <a:latin typeface="Arial" charset="0"/>
              </a:rPr>
              <a:t>kilocalorías por</a:t>
            </a:r>
          </a:p>
          <a:p>
            <a:pPr algn="ctr" eaLnBrk="0" hangingPunct="0">
              <a:lnSpc>
                <a:spcPct val="90000"/>
              </a:lnSpc>
            </a:pPr>
            <a:r>
              <a:rPr lang="en-US" altLang="es-PR" sz="2600">
                <a:latin typeface="Arial" charset="0"/>
              </a:rPr>
              <a:t>metro cuadrado de</a:t>
            </a:r>
          </a:p>
          <a:p>
            <a:pPr algn="ctr" eaLnBrk="0" hangingPunct="0">
              <a:lnSpc>
                <a:spcPct val="90000"/>
              </a:lnSpc>
            </a:pPr>
            <a:r>
              <a:rPr lang="en-US" altLang="es-PR" sz="2600">
                <a:latin typeface="Arial" charset="0"/>
              </a:rPr>
              <a:t>Área de Superficie Corporal</a:t>
            </a:r>
          </a:p>
          <a:p>
            <a:pPr algn="ctr" eaLnBrk="0" hangingPunct="0">
              <a:lnSpc>
                <a:spcPct val="90000"/>
              </a:lnSpc>
            </a:pPr>
            <a:r>
              <a:rPr lang="en-US" altLang="es-PR" sz="2600">
                <a:latin typeface="Arial" charset="0"/>
              </a:rPr>
              <a:t>por hora</a:t>
            </a:r>
          </a:p>
        </p:txBody>
      </p:sp>
      <p:sp>
        <p:nvSpPr>
          <p:cNvPr id="2127883" name="Freeform 26"/>
          <p:cNvSpPr>
            <a:spLocks/>
          </p:cNvSpPr>
          <p:nvPr/>
        </p:nvSpPr>
        <p:spPr bwMode="auto">
          <a:xfrm rot="5400000" flipV="1">
            <a:off x="6111875" y="1203326"/>
            <a:ext cx="693737" cy="1858962"/>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397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27884" name="Line 27"/>
          <p:cNvSpPr>
            <a:spLocks noChangeShapeType="1"/>
          </p:cNvSpPr>
          <p:nvPr/>
        </p:nvSpPr>
        <p:spPr bwMode="auto">
          <a:xfrm>
            <a:off x="6892925" y="3806825"/>
            <a:ext cx="0" cy="465138"/>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7885" name="Line 28"/>
          <p:cNvSpPr>
            <a:spLocks noChangeShapeType="1"/>
          </p:cNvSpPr>
          <p:nvPr/>
        </p:nvSpPr>
        <p:spPr bwMode="auto">
          <a:xfrm>
            <a:off x="4357688" y="2206625"/>
            <a:ext cx="0" cy="28479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7886" name="Text Box 29"/>
          <p:cNvSpPr txBox="1">
            <a:spLocks noChangeArrowheads="1"/>
          </p:cNvSpPr>
          <p:nvPr/>
        </p:nvSpPr>
        <p:spPr bwMode="auto">
          <a:xfrm>
            <a:off x="4348163" y="3867150"/>
            <a:ext cx="1585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r>
              <a:rPr lang="en-US" altLang="es-PR" sz="1700" i="1">
                <a:latin typeface="Times New Roman" pitchFamily="18" charset="0"/>
              </a:rPr>
              <a:t>(la más común)</a:t>
            </a:r>
          </a:p>
        </p:txBody>
      </p:sp>
      <p:sp>
        <p:nvSpPr>
          <p:cNvPr id="2127887" name="Text Box 30"/>
          <p:cNvSpPr txBox="1">
            <a:spLocks noChangeArrowheads="1"/>
          </p:cNvSpPr>
          <p:nvPr/>
        </p:nvSpPr>
        <p:spPr bwMode="auto">
          <a:xfrm>
            <a:off x="2532063" y="4940300"/>
            <a:ext cx="36449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2600">
                <a:latin typeface="Arial" charset="0"/>
              </a:rPr>
              <a:t>kilocalorías por día</a:t>
            </a:r>
          </a:p>
        </p:txBody>
      </p:sp>
      <p:sp>
        <p:nvSpPr>
          <p:cNvPr id="358431" name="Rectangle 31"/>
          <p:cNvSpPr>
            <a:spLocks noChangeArrowheads="1"/>
          </p:cNvSpPr>
          <p:nvPr/>
        </p:nvSpPr>
        <p:spPr bwMode="auto">
          <a:xfrm>
            <a:off x="3441700" y="5792788"/>
            <a:ext cx="1909763"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kcal ∙ día</a:t>
            </a:r>
            <a:r>
              <a:rPr lang="es-PR" sz="2600" baseline="30000">
                <a:effectLst>
                  <a:outerShdw blurRad="38100" dist="38100" dir="2700000" algn="tl">
                    <a:srgbClr val="C0C0C0"/>
                  </a:outerShdw>
                </a:effectLst>
                <a:latin typeface="Arial" charset="0"/>
              </a:rPr>
              <a:t>-</a:t>
            </a:r>
            <a:r>
              <a:rPr lang="es-PR" sz="2600" baseline="30000">
                <a:solidFill>
                  <a:srgbClr val="000000"/>
                </a:solidFill>
                <a:effectLst>
                  <a:outerShdw blurRad="38100" dist="38100" dir="2700000" algn="tl">
                    <a:srgbClr val="C0C0C0"/>
                  </a:outerShdw>
                </a:effectLst>
                <a:latin typeface="Arial" charset="0"/>
              </a:rPr>
              <a:t>1</a:t>
            </a:r>
            <a:endParaRPr lang="en-US" sz="2600" baseline="30000">
              <a:solidFill>
                <a:srgbClr val="000000"/>
              </a:solidFill>
              <a:effectLst>
                <a:outerShdw blurRad="38100" dist="38100" dir="2700000" algn="tl">
                  <a:srgbClr val="C0C0C0"/>
                </a:outerShdw>
              </a:effectLst>
              <a:latin typeface="Arial" charset="0"/>
            </a:endParaRPr>
          </a:p>
        </p:txBody>
      </p:sp>
      <p:sp>
        <p:nvSpPr>
          <p:cNvPr id="2127889" name="Line 32"/>
          <p:cNvSpPr>
            <a:spLocks noChangeShapeType="1"/>
          </p:cNvSpPr>
          <p:nvPr/>
        </p:nvSpPr>
        <p:spPr bwMode="auto">
          <a:xfrm>
            <a:off x="4378325" y="5334000"/>
            <a:ext cx="0" cy="465138"/>
          </a:xfrm>
          <a:prstGeom prst="line">
            <a:avLst/>
          </a:prstGeom>
          <a:noFill/>
          <a:ln w="1270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58433" name="Rectangle 33"/>
          <p:cNvSpPr>
            <a:spLocks noChangeArrowheads="1"/>
          </p:cNvSpPr>
          <p:nvPr/>
        </p:nvSpPr>
        <p:spPr bwMode="auto">
          <a:xfrm>
            <a:off x="415925" y="4591050"/>
            <a:ext cx="292100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eaLnBrk="0" hangingPunct="0">
              <a:lnSpc>
                <a:spcPct val="60000"/>
              </a:lnSpc>
              <a:spcBef>
                <a:spcPct val="20000"/>
              </a:spcBef>
              <a:defRPr/>
            </a:pPr>
            <a:r>
              <a:rPr lang="es-PR" sz="2200" i="1">
                <a:solidFill>
                  <a:srgbClr val="000000"/>
                </a:solidFill>
                <a:effectLst>
                  <a:outerShdw blurRad="38100" dist="38100" dir="2700000" algn="tl">
                    <a:srgbClr val="C0C0C0"/>
                  </a:outerShdw>
                </a:effectLst>
                <a:latin typeface="Arial" charset="0"/>
              </a:rPr>
              <a:t>(kcal ∙ MCA</a:t>
            </a:r>
            <a:r>
              <a:rPr lang="es-PR" sz="2200" i="1" baseline="30000">
                <a:effectLst>
                  <a:outerShdw blurRad="38100" dist="38100" dir="2700000" algn="tl">
                    <a:srgbClr val="C0C0C0"/>
                  </a:outerShdw>
                </a:effectLst>
                <a:latin typeface="Arial" charset="0"/>
              </a:rPr>
              <a:t>-</a:t>
            </a:r>
            <a:r>
              <a:rPr lang="es-PR" sz="2200" i="1" baseline="30000">
                <a:solidFill>
                  <a:srgbClr val="000000"/>
                </a:solidFill>
                <a:effectLst>
                  <a:outerShdw blurRad="38100" dist="38100" dir="2700000" algn="tl">
                    <a:srgbClr val="C0C0C0"/>
                  </a:outerShdw>
                </a:effectLst>
                <a:latin typeface="Arial" charset="0"/>
              </a:rPr>
              <a:t>1</a:t>
            </a:r>
            <a:r>
              <a:rPr lang="es-PR" sz="2200" i="1">
                <a:solidFill>
                  <a:srgbClr val="000000"/>
                </a:solidFill>
                <a:effectLst>
                  <a:outerShdw blurRad="38100" dist="38100" dir="2700000" algn="tl">
                    <a:srgbClr val="C0C0C0"/>
                  </a:outerShdw>
                </a:effectLst>
                <a:latin typeface="Arial" charset="0"/>
              </a:rPr>
              <a:t> ∙ min</a:t>
            </a:r>
            <a:r>
              <a:rPr lang="es-PR" sz="2200" i="1" baseline="30000">
                <a:effectLst>
                  <a:outerShdw blurRad="38100" dist="38100" dir="2700000" algn="tl">
                    <a:srgbClr val="C0C0C0"/>
                  </a:outerShdw>
                </a:effectLst>
                <a:latin typeface="Arial" charset="0"/>
              </a:rPr>
              <a:t>-</a:t>
            </a:r>
            <a:r>
              <a:rPr lang="es-PR" sz="2200" i="1" baseline="30000">
                <a:solidFill>
                  <a:srgbClr val="000000"/>
                </a:solidFill>
                <a:effectLst>
                  <a:outerShdw blurRad="38100" dist="38100" dir="2700000" algn="tl">
                    <a:srgbClr val="C0C0C0"/>
                  </a:outerShdw>
                </a:effectLst>
                <a:latin typeface="Arial" charset="0"/>
              </a:rPr>
              <a:t>1</a:t>
            </a:r>
            <a:r>
              <a:rPr lang="es-PR" sz="2200" i="1">
                <a:solidFill>
                  <a:srgbClr val="000000"/>
                </a:solidFill>
                <a:effectLst>
                  <a:outerShdw blurRad="38100" dist="38100" dir="2700000" algn="tl">
                    <a:srgbClr val="C0C0C0"/>
                  </a:outerShdw>
                </a:effectLst>
                <a:latin typeface="Arial" charset="0"/>
              </a:rPr>
              <a:t>)</a:t>
            </a:r>
            <a:endParaRPr lang="en-US" sz="2200" i="1">
              <a:solidFill>
                <a:srgbClr val="000000"/>
              </a:solidFill>
              <a:effectLst>
                <a:outerShdw blurRad="38100" dist="38100" dir="2700000" algn="tl">
                  <a:srgbClr val="C0C0C0"/>
                </a:outerShdw>
              </a:effectLst>
              <a:latin typeface="Arial" charset="0"/>
            </a:endParaRPr>
          </a:p>
        </p:txBody>
      </p:sp>
      <p:sp>
        <p:nvSpPr>
          <p:cNvPr id="10" name="Text Box 6"/>
          <p:cNvSpPr txBox="1">
            <a:spLocks noChangeArrowheads="1"/>
          </p:cNvSpPr>
          <p:nvPr/>
        </p:nvSpPr>
        <p:spPr bwMode="auto">
          <a:xfrm>
            <a:off x="179388" y="6164263"/>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6850" name="Text Box 3"/>
          <p:cNvSpPr txBox="1">
            <a:spLocks noChangeArrowheads="1"/>
          </p:cNvSpPr>
          <p:nvPr/>
        </p:nvSpPr>
        <p:spPr bwMode="auto">
          <a:xfrm>
            <a:off x="1243013" y="1878013"/>
            <a:ext cx="9017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600">
                <a:latin typeface="Arial" charset="0"/>
              </a:rPr>
              <a:t>ASC</a:t>
            </a:r>
          </a:p>
        </p:txBody>
      </p:sp>
      <p:sp>
        <p:nvSpPr>
          <p:cNvPr id="2126851" name="Line 4"/>
          <p:cNvSpPr>
            <a:spLocks noChangeShapeType="1"/>
          </p:cNvSpPr>
          <p:nvPr/>
        </p:nvSpPr>
        <p:spPr bwMode="auto">
          <a:xfrm>
            <a:off x="4418013" y="974725"/>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52" name="Line 8"/>
          <p:cNvSpPr>
            <a:spLocks noChangeShapeType="1"/>
          </p:cNvSpPr>
          <p:nvPr/>
        </p:nvSpPr>
        <p:spPr bwMode="auto">
          <a:xfrm>
            <a:off x="630238" y="2203450"/>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6604" name="Rectangle 12"/>
          <p:cNvSpPr>
            <a:spLocks noChangeArrowheads="1"/>
          </p:cNvSpPr>
          <p:nvPr/>
        </p:nvSpPr>
        <p:spPr bwMode="auto">
          <a:xfrm>
            <a:off x="1525588" y="692150"/>
            <a:ext cx="6296025" cy="31273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600">
                <a:effectLst>
                  <a:outerShdw blurRad="38100" dist="38100" dir="2700000" algn="tl">
                    <a:srgbClr val="C0C0C0"/>
                  </a:outerShdw>
                </a:effectLst>
                <a:latin typeface="Arial Black" pitchFamily="34" charset="0"/>
              </a:rPr>
              <a:t>TASA METABÓLICA BASAL (TMB)</a:t>
            </a:r>
          </a:p>
        </p:txBody>
      </p:sp>
      <p:sp>
        <p:nvSpPr>
          <p:cNvPr id="366605" name="Rectangle 13"/>
          <p:cNvSpPr>
            <a:spLocks noChangeArrowheads="1"/>
          </p:cNvSpPr>
          <p:nvPr/>
        </p:nvSpPr>
        <p:spPr bwMode="auto">
          <a:xfrm>
            <a:off x="571500" y="1370013"/>
            <a:ext cx="7866063" cy="150812"/>
          </a:xfrm>
          <a:prstGeom prst="rect">
            <a:avLst/>
          </a:prstGeom>
          <a:noFill/>
          <a:ln w="9525">
            <a:noFill/>
            <a:miter lim="800000"/>
            <a:headEnd/>
            <a:tailEnd/>
          </a:ln>
          <a:effectLst/>
        </p:spPr>
        <p:txBody>
          <a:bodyPr/>
          <a:lstStyle/>
          <a:p>
            <a:pPr marL="342900" indent="-342900" eaLnBrk="0" hangingPunct="0">
              <a:lnSpc>
                <a:spcPct val="60000"/>
              </a:lnSpc>
              <a:spcBef>
                <a:spcPct val="20000"/>
              </a:spcBef>
              <a:defRPr/>
            </a:pPr>
            <a:r>
              <a:rPr lang="en-US" sz="2600">
                <a:effectLst>
                  <a:outerShdw blurRad="38100" dist="38100" dir="2700000" algn="tl">
                    <a:srgbClr val="C0C0C0"/>
                  </a:outerShdw>
                </a:effectLst>
                <a:latin typeface="Verdana" pitchFamily="34" charset="0"/>
              </a:rPr>
              <a:t>DETERMINANTES</a:t>
            </a:r>
          </a:p>
          <a:p>
            <a:pPr marL="342900" indent="-342900" eaLnBrk="0" hangingPunct="0">
              <a:lnSpc>
                <a:spcPct val="60000"/>
              </a:lnSpc>
              <a:spcBef>
                <a:spcPct val="20000"/>
              </a:spcBef>
              <a:defRPr/>
            </a:pPr>
            <a:endParaRPr lang="en-US" sz="2600">
              <a:effectLst>
                <a:outerShdw blurRad="38100" dist="38100" dir="2700000" algn="tl">
                  <a:srgbClr val="C0C0C0"/>
                </a:outerShdw>
              </a:effectLst>
              <a:latin typeface="Verdana" pitchFamily="34" charset="0"/>
            </a:endParaRPr>
          </a:p>
        </p:txBody>
      </p:sp>
      <p:sp>
        <p:nvSpPr>
          <p:cNvPr id="366606" name="Rectangle 14"/>
          <p:cNvSpPr>
            <a:spLocks noChangeArrowheads="1"/>
          </p:cNvSpPr>
          <p:nvPr/>
        </p:nvSpPr>
        <p:spPr bwMode="auto">
          <a:xfrm>
            <a:off x="1257300" y="2609850"/>
            <a:ext cx="9334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ASC</a:t>
            </a:r>
            <a:endParaRPr lang="en-US" sz="2600" baseline="30000">
              <a:solidFill>
                <a:srgbClr val="000000"/>
              </a:solidFill>
              <a:effectLst>
                <a:outerShdw blurRad="38100" dist="38100" dir="2700000" algn="tl">
                  <a:srgbClr val="C0C0C0"/>
                </a:outerShdw>
              </a:effectLst>
              <a:latin typeface="Arial" charset="0"/>
            </a:endParaRPr>
          </a:p>
        </p:txBody>
      </p:sp>
      <p:sp>
        <p:nvSpPr>
          <p:cNvPr id="2126856" name="Line 15"/>
          <p:cNvSpPr>
            <a:spLocks noChangeShapeType="1"/>
          </p:cNvSpPr>
          <p:nvPr/>
        </p:nvSpPr>
        <p:spPr bwMode="auto">
          <a:xfrm flipV="1">
            <a:off x="1265238" y="2552700"/>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57" name="Text Box 22"/>
          <p:cNvSpPr txBox="1">
            <a:spLocks noChangeArrowheads="1"/>
          </p:cNvSpPr>
          <p:nvPr/>
        </p:nvSpPr>
        <p:spPr bwMode="auto">
          <a:xfrm>
            <a:off x="101600" y="1878013"/>
            <a:ext cx="108743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600">
                <a:latin typeface="Arial" charset="0"/>
              </a:rPr>
              <a:t>MCA</a:t>
            </a:r>
          </a:p>
        </p:txBody>
      </p:sp>
      <p:sp>
        <p:nvSpPr>
          <p:cNvPr id="2126858" name="Text Box 23"/>
          <p:cNvSpPr txBox="1">
            <a:spLocks noChangeArrowheads="1"/>
          </p:cNvSpPr>
          <p:nvPr/>
        </p:nvSpPr>
        <p:spPr bwMode="auto">
          <a:xfrm>
            <a:off x="2197100" y="1878013"/>
            <a:ext cx="108743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600">
                <a:latin typeface="Arial" charset="0"/>
              </a:rPr>
              <a:t>Edad</a:t>
            </a:r>
          </a:p>
        </p:txBody>
      </p:sp>
      <p:sp>
        <p:nvSpPr>
          <p:cNvPr id="2126859" name="Text Box 24"/>
          <p:cNvSpPr txBox="1">
            <a:spLocks noChangeArrowheads="1"/>
          </p:cNvSpPr>
          <p:nvPr/>
        </p:nvSpPr>
        <p:spPr bwMode="auto">
          <a:xfrm>
            <a:off x="3289300" y="1878013"/>
            <a:ext cx="1260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600">
                <a:latin typeface="Arial" charset="0"/>
              </a:rPr>
              <a:t>Estrés</a:t>
            </a:r>
          </a:p>
        </p:txBody>
      </p:sp>
      <p:sp>
        <p:nvSpPr>
          <p:cNvPr id="2126860" name="Text Box 25"/>
          <p:cNvSpPr txBox="1">
            <a:spLocks noChangeArrowheads="1"/>
          </p:cNvSpPr>
          <p:nvPr/>
        </p:nvSpPr>
        <p:spPr bwMode="auto">
          <a:xfrm>
            <a:off x="4533900" y="1878013"/>
            <a:ext cx="1939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600">
                <a:latin typeface="Arial" charset="0"/>
              </a:rPr>
              <a:t>Hormonas</a:t>
            </a:r>
          </a:p>
        </p:txBody>
      </p:sp>
      <p:sp>
        <p:nvSpPr>
          <p:cNvPr id="2126861" name="Text Box 26"/>
          <p:cNvSpPr txBox="1">
            <a:spLocks noChangeArrowheads="1"/>
          </p:cNvSpPr>
          <p:nvPr/>
        </p:nvSpPr>
        <p:spPr bwMode="auto">
          <a:xfrm>
            <a:off x="6375400" y="1878013"/>
            <a:ext cx="28051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80000"/>
              </a:lnSpc>
            </a:pPr>
            <a:r>
              <a:rPr lang="en-US" altLang="es-PR" sz="2600">
                <a:latin typeface="Arial" charset="0"/>
              </a:rPr>
              <a:t>Entrenamiento</a:t>
            </a:r>
          </a:p>
          <a:p>
            <a:pPr algn="ctr" eaLnBrk="0" hangingPunct="0">
              <a:lnSpc>
                <a:spcPct val="80000"/>
              </a:lnSpc>
            </a:pPr>
            <a:r>
              <a:rPr lang="en-US" altLang="es-PR" sz="2600">
                <a:latin typeface="Arial" charset="0"/>
              </a:rPr>
              <a:t>Aeróbico</a:t>
            </a:r>
          </a:p>
        </p:txBody>
      </p:sp>
      <p:sp>
        <p:nvSpPr>
          <p:cNvPr id="2126862" name="Freeform 27"/>
          <p:cNvSpPr>
            <a:spLocks/>
          </p:cNvSpPr>
          <p:nvPr/>
        </p:nvSpPr>
        <p:spPr bwMode="auto">
          <a:xfrm rot="-5400000" flipH="1" flipV="1">
            <a:off x="1494632" y="529431"/>
            <a:ext cx="482600" cy="2252663"/>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016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26863" name="Line 28"/>
          <p:cNvSpPr>
            <a:spLocks noChangeShapeType="1"/>
          </p:cNvSpPr>
          <p:nvPr/>
        </p:nvSpPr>
        <p:spPr bwMode="auto">
          <a:xfrm>
            <a:off x="1684338" y="2203450"/>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64" name="Line 29"/>
          <p:cNvSpPr>
            <a:spLocks noChangeShapeType="1"/>
          </p:cNvSpPr>
          <p:nvPr/>
        </p:nvSpPr>
        <p:spPr bwMode="auto">
          <a:xfrm>
            <a:off x="2725738" y="2190750"/>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65" name="Line 30"/>
          <p:cNvSpPr>
            <a:spLocks noChangeShapeType="1"/>
          </p:cNvSpPr>
          <p:nvPr/>
        </p:nvSpPr>
        <p:spPr bwMode="auto">
          <a:xfrm>
            <a:off x="3881438" y="2190750"/>
            <a:ext cx="0" cy="1589088"/>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66" name="Line 31"/>
          <p:cNvSpPr>
            <a:spLocks noChangeShapeType="1"/>
          </p:cNvSpPr>
          <p:nvPr/>
        </p:nvSpPr>
        <p:spPr bwMode="auto">
          <a:xfrm>
            <a:off x="4884738" y="2190750"/>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67" name="Line 32"/>
          <p:cNvSpPr>
            <a:spLocks noChangeShapeType="1"/>
          </p:cNvSpPr>
          <p:nvPr/>
        </p:nvSpPr>
        <p:spPr bwMode="auto">
          <a:xfrm>
            <a:off x="7783513" y="2528888"/>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68" name="Freeform 33"/>
          <p:cNvSpPr>
            <a:spLocks/>
          </p:cNvSpPr>
          <p:nvPr/>
        </p:nvSpPr>
        <p:spPr bwMode="auto">
          <a:xfrm rot="5400000" flipV="1">
            <a:off x="6723857" y="945356"/>
            <a:ext cx="469900" cy="1611313"/>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016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66626" name="Rectangle 34"/>
          <p:cNvSpPr>
            <a:spLocks noChangeArrowheads="1"/>
          </p:cNvSpPr>
          <p:nvPr/>
        </p:nvSpPr>
        <p:spPr bwMode="auto">
          <a:xfrm>
            <a:off x="709613" y="3492500"/>
            <a:ext cx="1011237" cy="360363"/>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sz="2600">
                <a:solidFill>
                  <a:srgbClr val="000000"/>
                </a:solidFill>
                <a:latin typeface="Verdana" pitchFamily="34" charset="0"/>
              </a:rPr>
              <a:t>TMB</a:t>
            </a:r>
            <a:endParaRPr lang="en-US" sz="2600">
              <a:effectLst>
                <a:outerShdw blurRad="38100" dist="38100" dir="2700000" algn="tl">
                  <a:srgbClr val="C0C0C0"/>
                </a:outerShdw>
              </a:effectLst>
              <a:latin typeface="Verdana" pitchFamily="34" charset="0"/>
            </a:endParaRPr>
          </a:p>
        </p:txBody>
      </p:sp>
      <p:sp>
        <p:nvSpPr>
          <p:cNvPr id="366628" name="Rectangle 36"/>
          <p:cNvSpPr>
            <a:spLocks noChangeArrowheads="1"/>
          </p:cNvSpPr>
          <p:nvPr/>
        </p:nvSpPr>
        <p:spPr bwMode="auto">
          <a:xfrm>
            <a:off x="228600" y="2584450"/>
            <a:ext cx="982663"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MCA</a:t>
            </a:r>
            <a:endParaRPr lang="en-US" sz="2600" baseline="30000">
              <a:solidFill>
                <a:srgbClr val="000000"/>
              </a:solidFill>
              <a:effectLst>
                <a:outerShdw blurRad="38100" dist="38100" dir="2700000" algn="tl">
                  <a:srgbClr val="C0C0C0"/>
                </a:outerShdw>
              </a:effectLst>
              <a:latin typeface="Arial" charset="0"/>
            </a:endParaRPr>
          </a:p>
        </p:txBody>
      </p:sp>
      <p:sp>
        <p:nvSpPr>
          <p:cNvPr id="2126871" name="Line 37"/>
          <p:cNvSpPr>
            <a:spLocks noChangeShapeType="1"/>
          </p:cNvSpPr>
          <p:nvPr/>
        </p:nvSpPr>
        <p:spPr bwMode="auto">
          <a:xfrm flipV="1">
            <a:off x="223838" y="2527300"/>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72" name="Line 38"/>
          <p:cNvSpPr>
            <a:spLocks noChangeShapeType="1"/>
          </p:cNvSpPr>
          <p:nvPr/>
        </p:nvSpPr>
        <p:spPr bwMode="auto">
          <a:xfrm flipV="1">
            <a:off x="693738" y="3449638"/>
            <a:ext cx="0" cy="363537"/>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73" name="Line 39"/>
          <p:cNvSpPr>
            <a:spLocks noChangeShapeType="1"/>
          </p:cNvSpPr>
          <p:nvPr/>
        </p:nvSpPr>
        <p:spPr bwMode="auto">
          <a:xfrm>
            <a:off x="1119188" y="3132138"/>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74" name="Freeform 40"/>
          <p:cNvSpPr>
            <a:spLocks/>
          </p:cNvSpPr>
          <p:nvPr/>
        </p:nvSpPr>
        <p:spPr bwMode="auto">
          <a:xfrm flipV="1">
            <a:off x="598488" y="2878138"/>
            <a:ext cx="1066800" cy="214312"/>
          </a:xfrm>
          <a:custGeom>
            <a:avLst/>
            <a:gdLst>
              <a:gd name="T0" fmla="*/ 0 w 1677"/>
              <a:gd name="T1" fmla="*/ 2147483647 h 181"/>
              <a:gd name="T2" fmla="*/ 0 w 1677"/>
              <a:gd name="T3" fmla="*/ 0 h 181"/>
              <a:gd name="T4" fmla="*/ 2147483647 w 1677"/>
              <a:gd name="T5" fmla="*/ 0 h 181"/>
              <a:gd name="T6" fmla="*/ 2147483647 w 1677"/>
              <a:gd name="T7" fmla="*/ 2147483647 h 181"/>
              <a:gd name="T8" fmla="*/ 0 60000 65536"/>
              <a:gd name="T9" fmla="*/ 0 60000 65536"/>
              <a:gd name="T10" fmla="*/ 0 60000 65536"/>
              <a:gd name="T11" fmla="*/ 0 60000 65536"/>
              <a:gd name="T12" fmla="*/ 0 w 1677"/>
              <a:gd name="T13" fmla="*/ 0 h 181"/>
              <a:gd name="T14" fmla="*/ 1677 w 1677"/>
              <a:gd name="T15" fmla="*/ 181 h 181"/>
            </a:gdLst>
            <a:ahLst/>
            <a:cxnLst>
              <a:cxn ang="T8">
                <a:pos x="T0" y="T1"/>
              </a:cxn>
              <a:cxn ang="T9">
                <a:pos x="T2" y="T3"/>
              </a:cxn>
              <a:cxn ang="T10">
                <a:pos x="T4" y="T5"/>
              </a:cxn>
              <a:cxn ang="T11">
                <a:pos x="T6" y="T7"/>
              </a:cxn>
            </a:cxnLst>
            <a:rect l="T12" t="T13" r="T14" b="T15"/>
            <a:pathLst>
              <a:path w="1677" h="181">
                <a:moveTo>
                  <a:pt x="0" y="181"/>
                </a:moveTo>
                <a:lnTo>
                  <a:pt x="0" y="0"/>
                </a:lnTo>
                <a:lnTo>
                  <a:pt x="1677" y="0"/>
                </a:lnTo>
                <a:lnTo>
                  <a:pt x="1677" y="181"/>
                </a:lnTo>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66634" name="Rectangle 42"/>
          <p:cNvSpPr>
            <a:spLocks noChangeArrowheads="1"/>
          </p:cNvSpPr>
          <p:nvPr/>
        </p:nvSpPr>
        <p:spPr bwMode="auto">
          <a:xfrm>
            <a:off x="2311400" y="2584450"/>
            <a:ext cx="1106488"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Edad</a:t>
            </a:r>
            <a:endParaRPr lang="en-US" sz="2600" baseline="30000">
              <a:solidFill>
                <a:srgbClr val="000000"/>
              </a:solidFill>
              <a:effectLst>
                <a:outerShdw blurRad="38100" dist="38100" dir="2700000" algn="tl">
                  <a:srgbClr val="C0C0C0"/>
                </a:outerShdw>
              </a:effectLst>
              <a:latin typeface="Arial" charset="0"/>
            </a:endParaRPr>
          </a:p>
        </p:txBody>
      </p:sp>
      <p:sp>
        <p:nvSpPr>
          <p:cNvPr id="2126876" name="Line 43"/>
          <p:cNvSpPr>
            <a:spLocks noChangeShapeType="1"/>
          </p:cNvSpPr>
          <p:nvPr/>
        </p:nvSpPr>
        <p:spPr bwMode="auto">
          <a:xfrm flipV="1">
            <a:off x="2306638" y="2527300"/>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77" name="Line 44"/>
          <p:cNvSpPr>
            <a:spLocks noChangeShapeType="1"/>
          </p:cNvSpPr>
          <p:nvPr/>
        </p:nvSpPr>
        <p:spPr bwMode="auto">
          <a:xfrm>
            <a:off x="2728913" y="2852738"/>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6637" name="Rectangle 45"/>
          <p:cNvSpPr>
            <a:spLocks noChangeArrowheads="1"/>
          </p:cNvSpPr>
          <p:nvPr/>
        </p:nvSpPr>
        <p:spPr bwMode="auto">
          <a:xfrm>
            <a:off x="2284413" y="3236913"/>
            <a:ext cx="1011237" cy="360362"/>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sz="2600">
                <a:solidFill>
                  <a:srgbClr val="000000"/>
                </a:solidFill>
                <a:latin typeface="Verdana" pitchFamily="34" charset="0"/>
              </a:rPr>
              <a:t>TMB</a:t>
            </a:r>
            <a:endParaRPr lang="en-US" sz="2600">
              <a:effectLst>
                <a:outerShdw blurRad="38100" dist="38100" dir="2700000" algn="tl">
                  <a:srgbClr val="C0C0C0"/>
                </a:outerShdw>
              </a:effectLst>
              <a:latin typeface="Verdana" pitchFamily="34" charset="0"/>
            </a:endParaRPr>
          </a:p>
        </p:txBody>
      </p:sp>
      <p:sp>
        <p:nvSpPr>
          <p:cNvPr id="2126879" name="Line 46"/>
          <p:cNvSpPr>
            <a:spLocks noChangeShapeType="1"/>
          </p:cNvSpPr>
          <p:nvPr/>
        </p:nvSpPr>
        <p:spPr bwMode="auto">
          <a:xfrm>
            <a:off x="2268538" y="3206750"/>
            <a:ext cx="0" cy="363538"/>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80" name="Freeform 47"/>
          <p:cNvSpPr>
            <a:spLocks/>
          </p:cNvSpPr>
          <p:nvPr/>
        </p:nvSpPr>
        <p:spPr bwMode="auto">
          <a:xfrm rot="-5400000" flipH="1" flipV="1">
            <a:off x="2091531" y="1164432"/>
            <a:ext cx="358775" cy="1163638"/>
          </a:xfrm>
          <a:custGeom>
            <a:avLst/>
            <a:gdLst>
              <a:gd name="T0" fmla="*/ 0 w 3765"/>
              <a:gd name="T1" fmla="*/ 0 h 1870"/>
              <a:gd name="T2" fmla="*/ 0 w 3765"/>
              <a:gd name="T3" fmla="*/ 2147483647 h 1870"/>
              <a:gd name="T4" fmla="*/ 2147483647 w 3765"/>
              <a:gd name="T5" fmla="*/ 2147483647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016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26881" name="Line 48"/>
          <p:cNvSpPr>
            <a:spLocks noChangeShapeType="1"/>
          </p:cNvSpPr>
          <p:nvPr/>
        </p:nvSpPr>
        <p:spPr bwMode="auto">
          <a:xfrm>
            <a:off x="2984500" y="1638300"/>
            <a:ext cx="0" cy="3524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6642" name="Rectangle 50"/>
          <p:cNvSpPr>
            <a:spLocks noChangeArrowheads="1"/>
          </p:cNvSpPr>
          <p:nvPr/>
        </p:nvSpPr>
        <p:spPr bwMode="auto">
          <a:xfrm>
            <a:off x="3092450" y="3748088"/>
            <a:ext cx="1774825" cy="12954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Actividad</a:t>
            </a:r>
          </a:p>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Sistema</a:t>
            </a:r>
          </a:p>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Nervioso</a:t>
            </a:r>
          </a:p>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Simpático</a:t>
            </a:r>
            <a:endParaRPr lang="en-US" sz="2600" baseline="30000">
              <a:solidFill>
                <a:srgbClr val="000000"/>
              </a:solidFill>
              <a:effectLst>
                <a:outerShdw blurRad="38100" dist="38100" dir="2700000" algn="tl">
                  <a:srgbClr val="C0C0C0"/>
                </a:outerShdw>
              </a:effectLst>
              <a:latin typeface="Arial" charset="0"/>
            </a:endParaRPr>
          </a:p>
        </p:txBody>
      </p:sp>
      <p:sp>
        <p:nvSpPr>
          <p:cNvPr id="2126883" name="Line 51"/>
          <p:cNvSpPr>
            <a:spLocks noChangeShapeType="1"/>
          </p:cNvSpPr>
          <p:nvPr/>
        </p:nvSpPr>
        <p:spPr bwMode="auto">
          <a:xfrm flipV="1">
            <a:off x="3087688" y="3690938"/>
            <a:ext cx="0" cy="1277937"/>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84" name="Line 53"/>
          <p:cNvSpPr>
            <a:spLocks noChangeShapeType="1"/>
          </p:cNvSpPr>
          <p:nvPr/>
        </p:nvSpPr>
        <p:spPr bwMode="auto">
          <a:xfrm>
            <a:off x="3916363" y="1628775"/>
            <a:ext cx="0" cy="3524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6646" name="Rectangle 54"/>
          <p:cNvSpPr>
            <a:spLocks noChangeArrowheads="1"/>
          </p:cNvSpPr>
          <p:nvPr/>
        </p:nvSpPr>
        <p:spPr bwMode="auto">
          <a:xfrm>
            <a:off x="5487988" y="5808663"/>
            <a:ext cx="1011237" cy="360362"/>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70000"/>
              </a:lnSpc>
              <a:spcBef>
                <a:spcPct val="20000"/>
              </a:spcBef>
              <a:defRPr/>
            </a:pPr>
            <a:r>
              <a:rPr lang="es-PR" sz="2600">
                <a:solidFill>
                  <a:srgbClr val="000000"/>
                </a:solidFill>
                <a:latin typeface="Verdana" pitchFamily="34" charset="0"/>
              </a:rPr>
              <a:t>TMB</a:t>
            </a:r>
            <a:endParaRPr lang="en-US" sz="2600">
              <a:effectLst>
                <a:outerShdw blurRad="38100" dist="38100" dir="2700000" algn="tl">
                  <a:srgbClr val="C0C0C0"/>
                </a:outerShdw>
              </a:effectLst>
              <a:latin typeface="Verdana" pitchFamily="34" charset="0"/>
            </a:endParaRPr>
          </a:p>
        </p:txBody>
      </p:sp>
      <p:sp>
        <p:nvSpPr>
          <p:cNvPr id="2126886" name="Line 55"/>
          <p:cNvSpPr>
            <a:spLocks noChangeShapeType="1"/>
          </p:cNvSpPr>
          <p:nvPr/>
        </p:nvSpPr>
        <p:spPr bwMode="auto">
          <a:xfrm flipV="1">
            <a:off x="5472113" y="5765800"/>
            <a:ext cx="0" cy="363538"/>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87" name="Line 56"/>
          <p:cNvSpPr>
            <a:spLocks noChangeShapeType="1"/>
          </p:cNvSpPr>
          <p:nvPr/>
        </p:nvSpPr>
        <p:spPr bwMode="auto">
          <a:xfrm>
            <a:off x="5954713" y="5464175"/>
            <a:ext cx="0" cy="3778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6652" name="Rectangle 60"/>
          <p:cNvSpPr>
            <a:spLocks noChangeArrowheads="1"/>
          </p:cNvSpPr>
          <p:nvPr/>
        </p:nvSpPr>
        <p:spPr bwMode="auto">
          <a:xfrm>
            <a:off x="4127500" y="2571750"/>
            <a:ext cx="1539875"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Tiroxina</a:t>
            </a:r>
            <a:endParaRPr lang="en-US" sz="2600" baseline="30000">
              <a:solidFill>
                <a:srgbClr val="000000"/>
              </a:solidFill>
              <a:effectLst>
                <a:outerShdw blurRad="38100" dist="38100" dir="2700000" algn="tl">
                  <a:srgbClr val="C0C0C0"/>
                </a:outerShdw>
              </a:effectLst>
              <a:latin typeface="Arial" charset="0"/>
            </a:endParaRPr>
          </a:p>
        </p:txBody>
      </p:sp>
      <p:sp>
        <p:nvSpPr>
          <p:cNvPr id="2126889" name="Line 61"/>
          <p:cNvSpPr>
            <a:spLocks noChangeShapeType="1"/>
          </p:cNvSpPr>
          <p:nvPr/>
        </p:nvSpPr>
        <p:spPr bwMode="auto">
          <a:xfrm flipV="1">
            <a:off x="4148138" y="2514600"/>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90" name="Line 62"/>
          <p:cNvSpPr>
            <a:spLocks noChangeShapeType="1"/>
          </p:cNvSpPr>
          <p:nvPr/>
        </p:nvSpPr>
        <p:spPr bwMode="auto">
          <a:xfrm>
            <a:off x="5997575" y="2209800"/>
            <a:ext cx="0" cy="909638"/>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6655" name="Rectangle 63"/>
          <p:cNvSpPr>
            <a:spLocks noChangeArrowheads="1"/>
          </p:cNvSpPr>
          <p:nvPr/>
        </p:nvSpPr>
        <p:spPr bwMode="auto">
          <a:xfrm>
            <a:off x="5168900" y="3105150"/>
            <a:ext cx="18732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Epinefrina</a:t>
            </a:r>
            <a:endParaRPr lang="en-US" sz="2600" baseline="30000">
              <a:solidFill>
                <a:srgbClr val="000000"/>
              </a:solidFill>
              <a:effectLst>
                <a:outerShdw blurRad="38100" dist="38100" dir="2700000" algn="tl">
                  <a:srgbClr val="C0C0C0"/>
                </a:outerShdw>
              </a:effectLst>
              <a:latin typeface="Arial" charset="0"/>
            </a:endParaRPr>
          </a:p>
        </p:txBody>
      </p:sp>
      <p:sp>
        <p:nvSpPr>
          <p:cNvPr id="2126892" name="Line 64"/>
          <p:cNvSpPr>
            <a:spLocks noChangeShapeType="1"/>
          </p:cNvSpPr>
          <p:nvPr/>
        </p:nvSpPr>
        <p:spPr bwMode="auto">
          <a:xfrm flipV="1">
            <a:off x="5164138" y="3048000"/>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93" name="Freeform 65"/>
          <p:cNvSpPr>
            <a:spLocks/>
          </p:cNvSpPr>
          <p:nvPr/>
        </p:nvSpPr>
        <p:spPr bwMode="auto">
          <a:xfrm>
            <a:off x="4876800" y="2854325"/>
            <a:ext cx="1112838" cy="777875"/>
          </a:xfrm>
          <a:custGeom>
            <a:avLst/>
            <a:gdLst>
              <a:gd name="T0" fmla="*/ 0 w 701"/>
              <a:gd name="T1" fmla="*/ 0 h 490"/>
              <a:gd name="T2" fmla="*/ 0 w 701"/>
              <a:gd name="T3" fmla="*/ 2147483647 h 490"/>
              <a:gd name="T4" fmla="*/ 2147483647 w 701"/>
              <a:gd name="T5" fmla="*/ 2147483647 h 490"/>
              <a:gd name="T6" fmla="*/ 2147483647 w 701"/>
              <a:gd name="T7" fmla="*/ 2147483647 h 490"/>
              <a:gd name="T8" fmla="*/ 0 60000 65536"/>
              <a:gd name="T9" fmla="*/ 0 60000 65536"/>
              <a:gd name="T10" fmla="*/ 0 60000 65536"/>
              <a:gd name="T11" fmla="*/ 0 60000 65536"/>
              <a:gd name="T12" fmla="*/ 0 w 701"/>
              <a:gd name="T13" fmla="*/ 0 h 490"/>
              <a:gd name="T14" fmla="*/ 701 w 701"/>
              <a:gd name="T15" fmla="*/ 490 h 490"/>
            </a:gdLst>
            <a:ahLst/>
            <a:cxnLst>
              <a:cxn ang="T8">
                <a:pos x="T0" y="T1"/>
              </a:cxn>
              <a:cxn ang="T9">
                <a:pos x="T2" y="T3"/>
              </a:cxn>
              <a:cxn ang="T10">
                <a:pos x="T4" y="T5"/>
              </a:cxn>
              <a:cxn ang="T11">
                <a:pos x="T6" y="T7"/>
              </a:cxn>
            </a:cxnLst>
            <a:rect l="T12" t="T13" r="T14" b="T15"/>
            <a:pathLst>
              <a:path w="701" h="490">
                <a:moveTo>
                  <a:pt x="0" y="0"/>
                </a:moveTo>
                <a:lnTo>
                  <a:pt x="0" y="490"/>
                </a:lnTo>
                <a:lnTo>
                  <a:pt x="701" y="490"/>
                </a:lnTo>
                <a:lnTo>
                  <a:pt x="701" y="342"/>
                </a:lnTo>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366659" name="Rectangle 67"/>
          <p:cNvSpPr>
            <a:spLocks noChangeArrowheads="1"/>
          </p:cNvSpPr>
          <p:nvPr/>
        </p:nvSpPr>
        <p:spPr bwMode="auto">
          <a:xfrm>
            <a:off x="7181850" y="2922588"/>
            <a:ext cx="1714500" cy="627062"/>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Ejercicio</a:t>
            </a:r>
          </a:p>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Crónico</a:t>
            </a:r>
            <a:endParaRPr lang="en-US" sz="2600" baseline="30000">
              <a:solidFill>
                <a:srgbClr val="000000"/>
              </a:solidFill>
              <a:effectLst>
                <a:outerShdw blurRad="38100" dist="38100" dir="2700000" algn="tl">
                  <a:srgbClr val="C0C0C0"/>
                </a:outerShdw>
              </a:effectLst>
              <a:latin typeface="Arial" charset="0"/>
            </a:endParaRPr>
          </a:p>
        </p:txBody>
      </p:sp>
      <p:sp>
        <p:nvSpPr>
          <p:cNvPr id="2126895" name="Line 68"/>
          <p:cNvSpPr>
            <a:spLocks noChangeShapeType="1"/>
          </p:cNvSpPr>
          <p:nvPr/>
        </p:nvSpPr>
        <p:spPr bwMode="auto">
          <a:xfrm flipV="1">
            <a:off x="7177088" y="2865438"/>
            <a:ext cx="0" cy="6223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6661" name="Rectangle 69"/>
          <p:cNvSpPr>
            <a:spLocks noChangeArrowheads="1"/>
          </p:cNvSpPr>
          <p:nvPr/>
        </p:nvSpPr>
        <p:spPr bwMode="auto">
          <a:xfrm>
            <a:off x="6470650" y="3989388"/>
            <a:ext cx="2344738" cy="627062"/>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Requisitos</a:t>
            </a:r>
          </a:p>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Energéticos</a:t>
            </a:r>
            <a:endParaRPr lang="en-US" sz="2600" baseline="30000">
              <a:solidFill>
                <a:srgbClr val="000000"/>
              </a:solidFill>
              <a:effectLst>
                <a:outerShdw blurRad="38100" dist="38100" dir="2700000" algn="tl">
                  <a:srgbClr val="C0C0C0"/>
                </a:outerShdw>
              </a:effectLst>
              <a:latin typeface="Arial" charset="0"/>
            </a:endParaRPr>
          </a:p>
        </p:txBody>
      </p:sp>
      <p:sp>
        <p:nvSpPr>
          <p:cNvPr id="2126897" name="Line 70"/>
          <p:cNvSpPr>
            <a:spLocks noChangeShapeType="1"/>
          </p:cNvSpPr>
          <p:nvPr/>
        </p:nvSpPr>
        <p:spPr bwMode="auto">
          <a:xfrm flipV="1">
            <a:off x="6465888" y="3944938"/>
            <a:ext cx="0" cy="6223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898" name="Text Box 71"/>
          <p:cNvSpPr txBox="1">
            <a:spLocks noChangeArrowheads="1"/>
          </p:cNvSpPr>
          <p:nvPr/>
        </p:nvSpPr>
        <p:spPr bwMode="auto">
          <a:xfrm>
            <a:off x="6323013" y="4502150"/>
            <a:ext cx="23764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r>
              <a:rPr lang="en-US" altLang="es-PR" sz="1900" i="1">
                <a:latin typeface="Times New Roman" pitchFamily="18" charset="0"/>
              </a:rPr>
              <a:t>(Enzimas Aeróbicas)</a:t>
            </a:r>
          </a:p>
        </p:txBody>
      </p:sp>
      <p:sp>
        <p:nvSpPr>
          <p:cNvPr id="2126899" name="Line 72"/>
          <p:cNvSpPr>
            <a:spLocks noChangeShapeType="1"/>
          </p:cNvSpPr>
          <p:nvPr/>
        </p:nvSpPr>
        <p:spPr bwMode="auto">
          <a:xfrm>
            <a:off x="7799388" y="3508375"/>
            <a:ext cx="0" cy="463550"/>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26900" name="Freeform 73"/>
          <p:cNvSpPr>
            <a:spLocks/>
          </p:cNvSpPr>
          <p:nvPr/>
        </p:nvSpPr>
        <p:spPr bwMode="auto">
          <a:xfrm>
            <a:off x="3949700" y="4792663"/>
            <a:ext cx="3954463" cy="631825"/>
          </a:xfrm>
          <a:custGeom>
            <a:avLst/>
            <a:gdLst>
              <a:gd name="T0" fmla="*/ 0 w 2545"/>
              <a:gd name="T1" fmla="*/ 2147483647 h 452"/>
              <a:gd name="T2" fmla="*/ 0 w 2545"/>
              <a:gd name="T3" fmla="*/ 2147483647 h 452"/>
              <a:gd name="T4" fmla="*/ 2147483647 w 2545"/>
              <a:gd name="T5" fmla="*/ 2147483647 h 452"/>
              <a:gd name="T6" fmla="*/ 2147483647 w 2545"/>
              <a:gd name="T7" fmla="*/ 0 h 452"/>
              <a:gd name="T8" fmla="*/ 0 60000 65536"/>
              <a:gd name="T9" fmla="*/ 0 60000 65536"/>
              <a:gd name="T10" fmla="*/ 0 60000 65536"/>
              <a:gd name="T11" fmla="*/ 0 60000 65536"/>
              <a:gd name="T12" fmla="*/ 0 w 2545"/>
              <a:gd name="T13" fmla="*/ 0 h 452"/>
              <a:gd name="T14" fmla="*/ 2545 w 2545"/>
              <a:gd name="T15" fmla="*/ 452 h 452"/>
            </a:gdLst>
            <a:ahLst/>
            <a:cxnLst>
              <a:cxn ang="T8">
                <a:pos x="T0" y="T1"/>
              </a:cxn>
              <a:cxn ang="T9">
                <a:pos x="T2" y="T3"/>
              </a:cxn>
              <a:cxn ang="T10">
                <a:pos x="T4" y="T5"/>
              </a:cxn>
              <a:cxn ang="T11">
                <a:pos x="T6" y="T7"/>
              </a:cxn>
            </a:cxnLst>
            <a:rect l="T12" t="T13" r="T14" b="T15"/>
            <a:pathLst>
              <a:path w="2545" h="452">
                <a:moveTo>
                  <a:pt x="0" y="179"/>
                </a:moveTo>
                <a:lnTo>
                  <a:pt x="0" y="452"/>
                </a:lnTo>
                <a:lnTo>
                  <a:pt x="2545" y="452"/>
                </a:lnTo>
                <a:lnTo>
                  <a:pt x="2545" y="0"/>
                </a:lnTo>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26901" name="Line 74"/>
          <p:cNvSpPr>
            <a:spLocks noChangeShapeType="1"/>
          </p:cNvSpPr>
          <p:nvPr/>
        </p:nvSpPr>
        <p:spPr bwMode="auto">
          <a:xfrm>
            <a:off x="5440363" y="3676650"/>
            <a:ext cx="0" cy="1700213"/>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s-PR"/>
          </a:p>
        </p:txBody>
      </p:sp>
      <p:sp>
        <p:nvSpPr>
          <p:cNvPr id="2126902" name="Line 75"/>
          <p:cNvSpPr>
            <a:spLocks noChangeShapeType="1"/>
          </p:cNvSpPr>
          <p:nvPr/>
        </p:nvSpPr>
        <p:spPr bwMode="auto">
          <a:xfrm>
            <a:off x="5414963" y="1633538"/>
            <a:ext cx="0" cy="352425"/>
          </a:xfrm>
          <a:prstGeom prst="line">
            <a:avLst/>
          </a:prstGeom>
          <a:noFill/>
          <a:ln w="1016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6F7D2792-F008-4B54-A46F-C4ECAEB6C0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456" y="961224"/>
            <a:ext cx="8001000" cy="5276088"/>
          </a:xfrm>
          <a:prstGeom prst="rect">
            <a:avLst/>
          </a:prstGeom>
        </p:spPr>
      </p:pic>
    </p:spTree>
    <p:custDataLst>
      <p:tags r:id="rId1"/>
    </p:custDataLst>
  </p:cSld>
  <p:clrMapOvr>
    <a:masterClrMapping/>
  </p:clrMapOvr>
  <p:transition spd="slow">
    <p:wipe dir="u"/>
    <p:sndAc>
      <p:stSnd>
        <p:snd r:embed="rId4" name="whoosh.wav"/>
      </p:stSnd>
    </p:sndAc>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8" name="Rectangle 4"/>
          <p:cNvSpPr>
            <a:spLocks noChangeArrowheads="1"/>
          </p:cNvSpPr>
          <p:nvPr/>
        </p:nvSpPr>
        <p:spPr bwMode="auto">
          <a:xfrm>
            <a:off x="1577975" y="692150"/>
            <a:ext cx="6296025" cy="312738"/>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600">
                <a:effectLst>
                  <a:outerShdw blurRad="38100" dist="38100" dir="2700000" algn="tl">
                    <a:srgbClr val="C0C0C0"/>
                  </a:outerShdw>
                </a:effectLst>
                <a:latin typeface="Arial Black" pitchFamily="34" charset="0"/>
              </a:rPr>
              <a:t>TASA METABÓLICA BASAL (TMB)</a:t>
            </a:r>
          </a:p>
        </p:txBody>
      </p:sp>
      <p:sp>
        <p:nvSpPr>
          <p:cNvPr id="2134019" name="Line 5"/>
          <p:cNvSpPr>
            <a:spLocks noChangeShapeType="1"/>
          </p:cNvSpPr>
          <p:nvPr/>
        </p:nvSpPr>
        <p:spPr bwMode="auto">
          <a:xfrm>
            <a:off x="4445000" y="1000125"/>
            <a:ext cx="0" cy="771525"/>
          </a:xfrm>
          <a:prstGeom prst="line">
            <a:avLst/>
          </a:prstGeom>
          <a:noFill/>
          <a:ln w="190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4550" name="Rectangle 6"/>
          <p:cNvSpPr>
            <a:spLocks noChangeArrowheads="1"/>
          </p:cNvSpPr>
          <p:nvPr/>
        </p:nvSpPr>
        <p:spPr bwMode="auto">
          <a:xfrm>
            <a:off x="623888" y="1789113"/>
            <a:ext cx="7866062" cy="657225"/>
          </a:xfrm>
          <a:prstGeom prst="rect">
            <a:avLst/>
          </a:prstGeom>
          <a:noFill/>
          <a:ln w="9525">
            <a:noFill/>
            <a:miter lim="800000"/>
            <a:headEnd/>
            <a:tailEnd/>
          </a:ln>
          <a:effectLst/>
        </p:spPr>
        <p:txBody>
          <a:bodyPr/>
          <a:lstStyle/>
          <a:p>
            <a:pPr marL="342900" indent="-342900" eaLnBrk="0" hangingPunct="0">
              <a:lnSpc>
                <a:spcPct val="60000"/>
              </a:lnSpc>
              <a:spcBef>
                <a:spcPct val="20000"/>
              </a:spcBef>
              <a:defRPr/>
            </a:pPr>
            <a:r>
              <a:rPr lang="en-US" sz="2600">
                <a:effectLst>
                  <a:outerShdw blurRad="38100" dist="38100" dir="2700000" algn="tl">
                    <a:srgbClr val="C0C0C0"/>
                  </a:outerShdw>
                </a:effectLst>
                <a:latin typeface="Verdana" pitchFamily="34" charset="0"/>
              </a:rPr>
              <a:t>DETERMINANTES</a:t>
            </a:r>
          </a:p>
          <a:p>
            <a:pPr marL="342900" indent="-342900" eaLnBrk="0" hangingPunct="0">
              <a:lnSpc>
                <a:spcPct val="60000"/>
              </a:lnSpc>
              <a:spcBef>
                <a:spcPct val="20000"/>
              </a:spcBef>
              <a:defRPr/>
            </a:pPr>
            <a:r>
              <a:rPr lang="en-US" sz="2600">
                <a:effectLst>
                  <a:outerShdw blurRad="38100" dist="38100" dir="2700000" algn="tl">
                    <a:srgbClr val="C0C0C0"/>
                  </a:outerShdw>
                </a:effectLst>
                <a:latin typeface="Verdana" pitchFamily="34" charset="0"/>
              </a:rPr>
              <a:t>(Relación Directamente Proporcional)</a:t>
            </a:r>
          </a:p>
        </p:txBody>
      </p:sp>
      <p:sp>
        <p:nvSpPr>
          <p:cNvPr id="2134021" name="Text Box 7"/>
          <p:cNvSpPr txBox="1">
            <a:spLocks noChangeArrowheads="1"/>
          </p:cNvSpPr>
          <p:nvPr/>
        </p:nvSpPr>
        <p:spPr bwMode="auto">
          <a:xfrm>
            <a:off x="250825" y="3067050"/>
            <a:ext cx="35972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2600">
                <a:latin typeface="Arial" charset="0"/>
              </a:rPr>
              <a:t>Masa Corporal Activa</a:t>
            </a:r>
          </a:p>
          <a:p>
            <a:pPr algn="ctr" eaLnBrk="0" hangingPunct="0">
              <a:lnSpc>
                <a:spcPct val="90000"/>
              </a:lnSpc>
            </a:pPr>
            <a:r>
              <a:rPr lang="en-US" altLang="es-PR" sz="2600">
                <a:latin typeface="Arial" charset="0"/>
              </a:rPr>
              <a:t>(MCA)</a:t>
            </a:r>
          </a:p>
        </p:txBody>
      </p:sp>
      <p:sp>
        <p:nvSpPr>
          <p:cNvPr id="364552" name="Rectangle 8"/>
          <p:cNvSpPr>
            <a:spLocks noChangeArrowheads="1"/>
          </p:cNvSpPr>
          <p:nvPr/>
        </p:nvSpPr>
        <p:spPr bwMode="auto">
          <a:xfrm>
            <a:off x="871538" y="4778375"/>
            <a:ext cx="9588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MCA</a:t>
            </a:r>
            <a:endParaRPr lang="en-US" sz="2600" baseline="30000">
              <a:solidFill>
                <a:srgbClr val="000000"/>
              </a:solidFill>
              <a:effectLst>
                <a:outerShdw blurRad="38100" dist="38100" dir="2700000" algn="tl">
                  <a:srgbClr val="C0C0C0"/>
                </a:outerShdw>
              </a:effectLst>
              <a:latin typeface="Arial" charset="0"/>
            </a:endParaRPr>
          </a:p>
        </p:txBody>
      </p:sp>
      <p:sp>
        <p:nvSpPr>
          <p:cNvPr id="2134023" name="Line 9"/>
          <p:cNvSpPr>
            <a:spLocks noChangeShapeType="1"/>
          </p:cNvSpPr>
          <p:nvPr/>
        </p:nvSpPr>
        <p:spPr bwMode="auto">
          <a:xfrm flipV="1">
            <a:off x="866775" y="4721225"/>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24" name="Line 10"/>
          <p:cNvSpPr>
            <a:spLocks noChangeShapeType="1"/>
          </p:cNvSpPr>
          <p:nvPr/>
        </p:nvSpPr>
        <p:spPr bwMode="auto">
          <a:xfrm>
            <a:off x="1309688" y="5064125"/>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4555" name="Rectangle 11"/>
          <p:cNvSpPr>
            <a:spLocks noChangeArrowheads="1"/>
          </p:cNvSpPr>
          <p:nvPr/>
        </p:nvSpPr>
        <p:spPr bwMode="auto">
          <a:xfrm>
            <a:off x="884238" y="5692775"/>
            <a:ext cx="935037"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TMB</a:t>
            </a:r>
            <a:endParaRPr lang="en-US" sz="2600" baseline="30000">
              <a:solidFill>
                <a:srgbClr val="000000"/>
              </a:solidFill>
              <a:effectLst>
                <a:outerShdw blurRad="38100" dist="38100" dir="2700000" algn="tl">
                  <a:srgbClr val="C0C0C0"/>
                </a:outerShdw>
              </a:effectLst>
              <a:latin typeface="Arial" charset="0"/>
            </a:endParaRPr>
          </a:p>
        </p:txBody>
      </p:sp>
      <p:sp>
        <p:nvSpPr>
          <p:cNvPr id="2134026" name="Line 12"/>
          <p:cNvSpPr>
            <a:spLocks noChangeShapeType="1"/>
          </p:cNvSpPr>
          <p:nvPr/>
        </p:nvSpPr>
        <p:spPr bwMode="auto">
          <a:xfrm flipV="1">
            <a:off x="879475" y="5635625"/>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4557" name="Rectangle 13"/>
          <p:cNvSpPr>
            <a:spLocks noChangeArrowheads="1"/>
          </p:cNvSpPr>
          <p:nvPr/>
        </p:nvSpPr>
        <p:spPr bwMode="auto">
          <a:xfrm>
            <a:off x="2324100" y="4767263"/>
            <a:ext cx="9588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MCA</a:t>
            </a:r>
            <a:endParaRPr lang="en-US" sz="2600" baseline="30000">
              <a:solidFill>
                <a:srgbClr val="000000"/>
              </a:solidFill>
              <a:effectLst>
                <a:outerShdw blurRad="38100" dist="38100" dir="2700000" algn="tl">
                  <a:srgbClr val="C0C0C0"/>
                </a:outerShdw>
              </a:effectLst>
              <a:latin typeface="Arial" charset="0"/>
            </a:endParaRPr>
          </a:p>
        </p:txBody>
      </p:sp>
      <p:sp>
        <p:nvSpPr>
          <p:cNvPr id="2134028" name="Line 14"/>
          <p:cNvSpPr>
            <a:spLocks noChangeShapeType="1"/>
          </p:cNvSpPr>
          <p:nvPr/>
        </p:nvSpPr>
        <p:spPr bwMode="auto">
          <a:xfrm>
            <a:off x="2319338" y="4722813"/>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29" name="Line 15"/>
          <p:cNvSpPr>
            <a:spLocks noChangeShapeType="1"/>
          </p:cNvSpPr>
          <p:nvPr/>
        </p:nvSpPr>
        <p:spPr bwMode="auto">
          <a:xfrm>
            <a:off x="2736850" y="5053013"/>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4560" name="Rectangle 16"/>
          <p:cNvSpPr>
            <a:spLocks noChangeArrowheads="1"/>
          </p:cNvSpPr>
          <p:nvPr/>
        </p:nvSpPr>
        <p:spPr bwMode="auto">
          <a:xfrm>
            <a:off x="2311400" y="5681663"/>
            <a:ext cx="935038"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TMB</a:t>
            </a:r>
            <a:endParaRPr lang="en-US" sz="2600" baseline="30000">
              <a:solidFill>
                <a:srgbClr val="000000"/>
              </a:solidFill>
              <a:effectLst>
                <a:outerShdw blurRad="38100" dist="38100" dir="2700000" algn="tl">
                  <a:srgbClr val="C0C0C0"/>
                </a:outerShdw>
              </a:effectLst>
              <a:latin typeface="Arial" charset="0"/>
            </a:endParaRPr>
          </a:p>
        </p:txBody>
      </p:sp>
      <p:sp>
        <p:nvSpPr>
          <p:cNvPr id="2134031" name="Line 17"/>
          <p:cNvSpPr>
            <a:spLocks noChangeShapeType="1"/>
          </p:cNvSpPr>
          <p:nvPr/>
        </p:nvSpPr>
        <p:spPr bwMode="auto">
          <a:xfrm>
            <a:off x="2306638" y="5637213"/>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32" name="Line 18"/>
          <p:cNvSpPr>
            <a:spLocks noChangeShapeType="1"/>
          </p:cNvSpPr>
          <p:nvPr/>
        </p:nvSpPr>
        <p:spPr bwMode="auto">
          <a:xfrm>
            <a:off x="1336675" y="3471863"/>
            <a:ext cx="0" cy="1252537"/>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33" name="Rectangle 19"/>
          <p:cNvSpPr>
            <a:spLocks noChangeArrowheads="1"/>
          </p:cNvSpPr>
          <p:nvPr/>
        </p:nvSpPr>
        <p:spPr bwMode="auto">
          <a:xfrm>
            <a:off x="488950" y="4181475"/>
            <a:ext cx="3014663" cy="1903413"/>
          </a:xfrm>
          <a:prstGeom prst="rect">
            <a:avLst/>
          </a:prstGeom>
          <a:noFill/>
          <a:ln w="635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34034" name="Line 20"/>
          <p:cNvSpPr>
            <a:spLocks noChangeShapeType="1"/>
          </p:cNvSpPr>
          <p:nvPr/>
        </p:nvSpPr>
        <p:spPr bwMode="auto">
          <a:xfrm>
            <a:off x="2708275" y="3484563"/>
            <a:ext cx="0" cy="1239837"/>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35" name="Line 31"/>
          <p:cNvSpPr>
            <a:spLocks noChangeShapeType="1"/>
          </p:cNvSpPr>
          <p:nvPr/>
        </p:nvSpPr>
        <p:spPr bwMode="auto">
          <a:xfrm>
            <a:off x="2019300" y="2397125"/>
            <a:ext cx="0" cy="771525"/>
          </a:xfrm>
          <a:prstGeom prst="line">
            <a:avLst/>
          </a:prstGeom>
          <a:noFill/>
          <a:ln w="190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36" name="Text Box 33"/>
          <p:cNvSpPr txBox="1">
            <a:spLocks noChangeArrowheads="1"/>
          </p:cNvSpPr>
          <p:nvPr/>
        </p:nvSpPr>
        <p:spPr bwMode="auto">
          <a:xfrm>
            <a:off x="4422775" y="3067050"/>
            <a:ext cx="46593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2600">
                <a:latin typeface="Arial" charset="0"/>
              </a:rPr>
              <a:t>Área de Superficie Corporal (ASC)</a:t>
            </a:r>
          </a:p>
        </p:txBody>
      </p:sp>
      <p:sp>
        <p:nvSpPr>
          <p:cNvPr id="2134037" name="Line 34"/>
          <p:cNvSpPr>
            <a:spLocks noChangeShapeType="1"/>
          </p:cNvSpPr>
          <p:nvPr/>
        </p:nvSpPr>
        <p:spPr bwMode="auto">
          <a:xfrm>
            <a:off x="6654800" y="2397125"/>
            <a:ext cx="0" cy="771525"/>
          </a:xfrm>
          <a:prstGeom prst="line">
            <a:avLst/>
          </a:prstGeom>
          <a:noFill/>
          <a:ln w="190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4579" name="Rectangle 35"/>
          <p:cNvSpPr>
            <a:spLocks noChangeArrowheads="1"/>
          </p:cNvSpPr>
          <p:nvPr/>
        </p:nvSpPr>
        <p:spPr bwMode="auto">
          <a:xfrm>
            <a:off x="5608638" y="4791075"/>
            <a:ext cx="9588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ASC</a:t>
            </a:r>
            <a:endParaRPr lang="en-US" sz="2600" baseline="30000">
              <a:solidFill>
                <a:srgbClr val="000000"/>
              </a:solidFill>
              <a:effectLst>
                <a:outerShdw blurRad="38100" dist="38100" dir="2700000" algn="tl">
                  <a:srgbClr val="C0C0C0"/>
                </a:outerShdw>
              </a:effectLst>
              <a:latin typeface="Arial" charset="0"/>
            </a:endParaRPr>
          </a:p>
        </p:txBody>
      </p:sp>
      <p:sp>
        <p:nvSpPr>
          <p:cNvPr id="2134039" name="Line 36"/>
          <p:cNvSpPr>
            <a:spLocks noChangeShapeType="1"/>
          </p:cNvSpPr>
          <p:nvPr/>
        </p:nvSpPr>
        <p:spPr bwMode="auto">
          <a:xfrm flipV="1">
            <a:off x="5603875" y="4733925"/>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40" name="Line 37"/>
          <p:cNvSpPr>
            <a:spLocks noChangeShapeType="1"/>
          </p:cNvSpPr>
          <p:nvPr/>
        </p:nvSpPr>
        <p:spPr bwMode="auto">
          <a:xfrm>
            <a:off x="6046788" y="5076825"/>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4582" name="Rectangle 38"/>
          <p:cNvSpPr>
            <a:spLocks noChangeArrowheads="1"/>
          </p:cNvSpPr>
          <p:nvPr/>
        </p:nvSpPr>
        <p:spPr bwMode="auto">
          <a:xfrm>
            <a:off x="5621338" y="5705475"/>
            <a:ext cx="935037"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TMB</a:t>
            </a:r>
            <a:endParaRPr lang="en-US" sz="2600" baseline="30000">
              <a:solidFill>
                <a:srgbClr val="000000"/>
              </a:solidFill>
              <a:effectLst>
                <a:outerShdw blurRad="38100" dist="38100" dir="2700000" algn="tl">
                  <a:srgbClr val="C0C0C0"/>
                </a:outerShdw>
              </a:effectLst>
              <a:latin typeface="Arial" charset="0"/>
            </a:endParaRPr>
          </a:p>
        </p:txBody>
      </p:sp>
      <p:sp>
        <p:nvSpPr>
          <p:cNvPr id="2134042" name="Line 39"/>
          <p:cNvSpPr>
            <a:spLocks noChangeShapeType="1"/>
          </p:cNvSpPr>
          <p:nvPr/>
        </p:nvSpPr>
        <p:spPr bwMode="auto">
          <a:xfrm flipV="1">
            <a:off x="5616575" y="5648325"/>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4584" name="Rectangle 40"/>
          <p:cNvSpPr>
            <a:spLocks noChangeArrowheads="1"/>
          </p:cNvSpPr>
          <p:nvPr/>
        </p:nvSpPr>
        <p:spPr bwMode="auto">
          <a:xfrm>
            <a:off x="7061200" y="4779963"/>
            <a:ext cx="9588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ASC</a:t>
            </a:r>
            <a:endParaRPr lang="en-US" sz="2600" baseline="30000">
              <a:solidFill>
                <a:srgbClr val="000000"/>
              </a:solidFill>
              <a:effectLst>
                <a:outerShdw blurRad="38100" dist="38100" dir="2700000" algn="tl">
                  <a:srgbClr val="C0C0C0"/>
                </a:outerShdw>
              </a:effectLst>
              <a:latin typeface="Arial" charset="0"/>
            </a:endParaRPr>
          </a:p>
        </p:txBody>
      </p:sp>
      <p:sp>
        <p:nvSpPr>
          <p:cNvPr id="2134044" name="Line 41"/>
          <p:cNvSpPr>
            <a:spLocks noChangeShapeType="1"/>
          </p:cNvSpPr>
          <p:nvPr/>
        </p:nvSpPr>
        <p:spPr bwMode="auto">
          <a:xfrm>
            <a:off x="7056438" y="4735513"/>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45" name="Line 42"/>
          <p:cNvSpPr>
            <a:spLocks noChangeShapeType="1"/>
          </p:cNvSpPr>
          <p:nvPr/>
        </p:nvSpPr>
        <p:spPr bwMode="auto">
          <a:xfrm>
            <a:off x="7473950" y="5065713"/>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4587" name="Rectangle 43"/>
          <p:cNvSpPr>
            <a:spLocks noChangeArrowheads="1"/>
          </p:cNvSpPr>
          <p:nvPr/>
        </p:nvSpPr>
        <p:spPr bwMode="auto">
          <a:xfrm>
            <a:off x="7048500" y="5694363"/>
            <a:ext cx="935038"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TMB</a:t>
            </a:r>
            <a:endParaRPr lang="en-US" sz="2600" baseline="30000">
              <a:solidFill>
                <a:srgbClr val="000000"/>
              </a:solidFill>
              <a:effectLst>
                <a:outerShdw blurRad="38100" dist="38100" dir="2700000" algn="tl">
                  <a:srgbClr val="C0C0C0"/>
                </a:outerShdw>
              </a:effectLst>
              <a:latin typeface="Arial" charset="0"/>
            </a:endParaRPr>
          </a:p>
        </p:txBody>
      </p:sp>
      <p:sp>
        <p:nvSpPr>
          <p:cNvPr id="2134047" name="Line 44"/>
          <p:cNvSpPr>
            <a:spLocks noChangeShapeType="1"/>
          </p:cNvSpPr>
          <p:nvPr/>
        </p:nvSpPr>
        <p:spPr bwMode="auto">
          <a:xfrm>
            <a:off x="7043738" y="5649913"/>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48" name="Line 45"/>
          <p:cNvSpPr>
            <a:spLocks noChangeShapeType="1"/>
          </p:cNvSpPr>
          <p:nvPr/>
        </p:nvSpPr>
        <p:spPr bwMode="auto">
          <a:xfrm>
            <a:off x="6073775" y="3484563"/>
            <a:ext cx="0" cy="1252537"/>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49" name="Rectangle 46"/>
          <p:cNvSpPr>
            <a:spLocks noChangeArrowheads="1"/>
          </p:cNvSpPr>
          <p:nvPr/>
        </p:nvSpPr>
        <p:spPr bwMode="auto">
          <a:xfrm>
            <a:off x="5226050" y="4194175"/>
            <a:ext cx="3014663" cy="1903413"/>
          </a:xfrm>
          <a:prstGeom prst="rect">
            <a:avLst/>
          </a:prstGeom>
          <a:noFill/>
          <a:ln w="635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34050" name="Line 47"/>
          <p:cNvSpPr>
            <a:spLocks noChangeShapeType="1"/>
          </p:cNvSpPr>
          <p:nvPr/>
        </p:nvSpPr>
        <p:spPr bwMode="auto">
          <a:xfrm>
            <a:off x="7445375" y="3497263"/>
            <a:ext cx="0" cy="1239837"/>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4051" name="Text Box 48"/>
          <p:cNvSpPr txBox="1">
            <a:spLocks noChangeArrowheads="1"/>
          </p:cNvSpPr>
          <p:nvPr/>
        </p:nvSpPr>
        <p:spPr bwMode="auto">
          <a:xfrm>
            <a:off x="3435350" y="2324100"/>
            <a:ext cx="20558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r>
              <a:rPr lang="en-US" altLang="es-PR" sz="1900" i="1">
                <a:latin typeface="Times New Roman" pitchFamily="18" charset="0"/>
              </a:rPr>
              <a:t>(Positiva o Lineal)</a:t>
            </a:r>
          </a:p>
        </p:txBody>
      </p:sp>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8" name="Rectangle 10"/>
          <p:cNvSpPr>
            <a:spLocks noChangeArrowheads="1"/>
          </p:cNvSpPr>
          <p:nvPr/>
        </p:nvSpPr>
        <p:spPr bwMode="auto">
          <a:xfrm>
            <a:off x="1493838" y="620713"/>
            <a:ext cx="6296025" cy="312737"/>
          </a:xfrm>
          <a:prstGeom prst="rect">
            <a:avLst/>
          </a:prstGeom>
          <a:noFill/>
          <a:ln w="9525">
            <a:noFill/>
            <a:miter lim="800000"/>
            <a:headEnd/>
            <a:tailEnd/>
          </a:ln>
          <a:effectLst/>
        </p:spPr>
        <p:txBody>
          <a:bodyPr/>
          <a:lstStyle/>
          <a:p>
            <a:pPr marL="342900" indent="-342900" eaLnBrk="0" hangingPunct="0">
              <a:lnSpc>
                <a:spcPct val="70000"/>
              </a:lnSpc>
              <a:spcBef>
                <a:spcPct val="20000"/>
              </a:spcBef>
              <a:defRPr/>
            </a:pPr>
            <a:r>
              <a:rPr lang="en-US" sz="2600">
                <a:effectLst>
                  <a:outerShdw blurRad="38100" dist="38100" dir="2700000" algn="tl">
                    <a:srgbClr val="C0C0C0"/>
                  </a:outerShdw>
                </a:effectLst>
                <a:latin typeface="Arial Black" pitchFamily="34" charset="0"/>
              </a:rPr>
              <a:t>TASA METABÓLICA BASAL (TMB)</a:t>
            </a:r>
          </a:p>
        </p:txBody>
      </p:sp>
      <p:sp>
        <p:nvSpPr>
          <p:cNvPr id="2132995" name="Line 11"/>
          <p:cNvSpPr>
            <a:spLocks noChangeShapeType="1"/>
          </p:cNvSpPr>
          <p:nvPr/>
        </p:nvSpPr>
        <p:spPr bwMode="auto">
          <a:xfrm>
            <a:off x="4360863" y="915988"/>
            <a:ext cx="0" cy="771525"/>
          </a:xfrm>
          <a:prstGeom prst="line">
            <a:avLst/>
          </a:prstGeom>
          <a:noFill/>
          <a:ln w="190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0460" name="Rectangle 12"/>
          <p:cNvSpPr>
            <a:spLocks noChangeArrowheads="1"/>
          </p:cNvSpPr>
          <p:nvPr/>
        </p:nvSpPr>
        <p:spPr bwMode="auto">
          <a:xfrm>
            <a:off x="539750" y="1692275"/>
            <a:ext cx="7866063" cy="657225"/>
          </a:xfrm>
          <a:prstGeom prst="rect">
            <a:avLst/>
          </a:prstGeom>
          <a:noFill/>
          <a:ln w="9525">
            <a:noFill/>
            <a:miter lim="800000"/>
            <a:headEnd/>
            <a:tailEnd/>
          </a:ln>
          <a:effectLst/>
        </p:spPr>
        <p:txBody>
          <a:bodyPr/>
          <a:lstStyle/>
          <a:p>
            <a:pPr marL="342900" indent="-342900" eaLnBrk="0" hangingPunct="0">
              <a:lnSpc>
                <a:spcPct val="60000"/>
              </a:lnSpc>
              <a:spcBef>
                <a:spcPct val="20000"/>
              </a:spcBef>
              <a:defRPr/>
            </a:pPr>
            <a:r>
              <a:rPr lang="en-US" sz="2200">
                <a:effectLst>
                  <a:outerShdw blurRad="38100" dist="38100" dir="2700000" algn="tl">
                    <a:srgbClr val="C0C0C0"/>
                  </a:outerShdw>
                </a:effectLst>
                <a:latin typeface="Verdana" pitchFamily="34" charset="0"/>
              </a:rPr>
              <a:t>DETERMINANTE</a:t>
            </a:r>
          </a:p>
          <a:p>
            <a:pPr marL="342900" indent="-342900" eaLnBrk="0" hangingPunct="0">
              <a:lnSpc>
                <a:spcPct val="60000"/>
              </a:lnSpc>
              <a:spcBef>
                <a:spcPct val="20000"/>
              </a:spcBef>
              <a:defRPr/>
            </a:pPr>
            <a:r>
              <a:rPr lang="en-US" sz="2200">
                <a:effectLst>
                  <a:outerShdw blurRad="38100" dist="38100" dir="2700000" algn="tl">
                    <a:srgbClr val="C0C0C0"/>
                  </a:outerShdw>
                </a:effectLst>
                <a:latin typeface="Verdana" pitchFamily="34" charset="0"/>
              </a:rPr>
              <a:t>(Relación Directamente Proporcional)</a:t>
            </a:r>
          </a:p>
        </p:txBody>
      </p:sp>
      <p:sp>
        <p:nvSpPr>
          <p:cNvPr id="2132997" name="Text Box 14"/>
          <p:cNvSpPr txBox="1">
            <a:spLocks noChangeArrowheads="1"/>
          </p:cNvSpPr>
          <p:nvPr/>
        </p:nvSpPr>
        <p:spPr bwMode="auto">
          <a:xfrm>
            <a:off x="890588" y="3021013"/>
            <a:ext cx="7192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2600">
                <a:latin typeface="Arial" charset="0"/>
              </a:rPr>
              <a:t>Cantidad de</a:t>
            </a:r>
          </a:p>
          <a:p>
            <a:pPr algn="ctr" eaLnBrk="0" hangingPunct="0">
              <a:lnSpc>
                <a:spcPct val="90000"/>
              </a:lnSpc>
            </a:pPr>
            <a:r>
              <a:rPr lang="en-US" altLang="es-PR" sz="2600">
                <a:latin typeface="Arial" charset="0"/>
              </a:rPr>
              <a:t>Tejido Magro o Masa Corporal Activa (MCA)</a:t>
            </a:r>
          </a:p>
        </p:txBody>
      </p:sp>
      <p:sp>
        <p:nvSpPr>
          <p:cNvPr id="360464" name="Rectangle 16"/>
          <p:cNvSpPr>
            <a:spLocks noChangeArrowheads="1"/>
          </p:cNvSpPr>
          <p:nvPr/>
        </p:nvSpPr>
        <p:spPr bwMode="auto">
          <a:xfrm>
            <a:off x="952500" y="4757738"/>
            <a:ext cx="9588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MCA</a:t>
            </a:r>
            <a:endParaRPr lang="en-US" sz="2600" baseline="30000">
              <a:solidFill>
                <a:srgbClr val="000000"/>
              </a:solidFill>
              <a:effectLst>
                <a:outerShdw blurRad="38100" dist="38100" dir="2700000" algn="tl">
                  <a:srgbClr val="C0C0C0"/>
                </a:outerShdw>
              </a:effectLst>
              <a:latin typeface="Arial" charset="0"/>
            </a:endParaRPr>
          </a:p>
        </p:txBody>
      </p:sp>
      <p:sp>
        <p:nvSpPr>
          <p:cNvPr id="2132999" name="Line 17"/>
          <p:cNvSpPr>
            <a:spLocks noChangeShapeType="1"/>
          </p:cNvSpPr>
          <p:nvPr/>
        </p:nvSpPr>
        <p:spPr bwMode="auto">
          <a:xfrm flipV="1">
            <a:off x="947738" y="4700588"/>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3000" name="Line 18"/>
          <p:cNvSpPr>
            <a:spLocks noChangeShapeType="1"/>
          </p:cNvSpPr>
          <p:nvPr/>
        </p:nvSpPr>
        <p:spPr bwMode="auto">
          <a:xfrm>
            <a:off x="1390650" y="5043488"/>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0467" name="Rectangle 19"/>
          <p:cNvSpPr>
            <a:spLocks noChangeArrowheads="1"/>
          </p:cNvSpPr>
          <p:nvPr/>
        </p:nvSpPr>
        <p:spPr bwMode="auto">
          <a:xfrm>
            <a:off x="965200" y="5672138"/>
            <a:ext cx="935038"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TMB</a:t>
            </a:r>
            <a:endParaRPr lang="en-US" sz="2600" baseline="30000">
              <a:solidFill>
                <a:srgbClr val="000000"/>
              </a:solidFill>
              <a:effectLst>
                <a:outerShdw blurRad="38100" dist="38100" dir="2700000" algn="tl">
                  <a:srgbClr val="C0C0C0"/>
                </a:outerShdw>
              </a:effectLst>
              <a:latin typeface="Arial" charset="0"/>
            </a:endParaRPr>
          </a:p>
        </p:txBody>
      </p:sp>
      <p:sp>
        <p:nvSpPr>
          <p:cNvPr id="2133002" name="Line 20"/>
          <p:cNvSpPr>
            <a:spLocks noChangeShapeType="1"/>
          </p:cNvSpPr>
          <p:nvPr/>
        </p:nvSpPr>
        <p:spPr bwMode="auto">
          <a:xfrm flipV="1">
            <a:off x="960438" y="5614988"/>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0470" name="Rectangle 22"/>
          <p:cNvSpPr>
            <a:spLocks noChangeArrowheads="1"/>
          </p:cNvSpPr>
          <p:nvPr/>
        </p:nvSpPr>
        <p:spPr bwMode="auto">
          <a:xfrm>
            <a:off x="2405063" y="4746625"/>
            <a:ext cx="9588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MCA</a:t>
            </a:r>
            <a:endParaRPr lang="en-US" sz="2600" baseline="30000">
              <a:solidFill>
                <a:srgbClr val="000000"/>
              </a:solidFill>
              <a:effectLst>
                <a:outerShdw blurRad="38100" dist="38100" dir="2700000" algn="tl">
                  <a:srgbClr val="C0C0C0"/>
                </a:outerShdw>
              </a:effectLst>
              <a:latin typeface="Arial" charset="0"/>
            </a:endParaRPr>
          </a:p>
        </p:txBody>
      </p:sp>
      <p:sp>
        <p:nvSpPr>
          <p:cNvPr id="2133004" name="Line 23"/>
          <p:cNvSpPr>
            <a:spLocks noChangeShapeType="1"/>
          </p:cNvSpPr>
          <p:nvPr/>
        </p:nvSpPr>
        <p:spPr bwMode="auto">
          <a:xfrm>
            <a:off x="2400300" y="4702175"/>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3005" name="Line 24"/>
          <p:cNvSpPr>
            <a:spLocks noChangeShapeType="1"/>
          </p:cNvSpPr>
          <p:nvPr/>
        </p:nvSpPr>
        <p:spPr bwMode="auto">
          <a:xfrm>
            <a:off x="2817813" y="5032375"/>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0473" name="Rectangle 25"/>
          <p:cNvSpPr>
            <a:spLocks noChangeArrowheads="1"/>
          </p:cNvSpPr>
          <p:nvPr/>
        </p:nvSpPr>
        <p:spPr bwMode="auto">
          <a:xfrm>
            <a:off x="2392363" y="5661025"/>
            <a:ext cx="935037"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TMB</a:t>
            </a:r>
            <a:endParaRPr lang="en-US" sz="2600" baseline="30000">
              <a:solidFill>
                <a:srgbClr val="000000"/>
              </a:solidFill>
              <a:effectLst>
                <a:outerShdw blurRad="38100" dist="38100" dir="2700000" algn="tl">
                  <a:srgbClr val="C0C0C0"/>
                </a:outerShdw>
              </a:effectLst>
              <a:latin typeface="Arial" charset="0"/>
            </a:endParaRPr>
          </a:p>
        </p:txBody>
      </p:sp>
      <p:sp>
        <p:nvSpPr>
          <p:cNvPr id="2133007" name="Line 26"/>
          <p:cNvSpPr>
            <a:spLocks noChangeShapeType="1"/>
          </p:cNvSpPr>
          <p:nvPr/>
        </p:nvSpPr>
        <p:spPr bwMode="auto">
          <a:xfrm>
            <a:off x="2387600" y="5616575"/>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3008" name="Line 27"/>
          <p:cNvSpPr>
            <a:spLocks noChangeShapeType="1"/>
          </p:cNvSpPr>
          <p:nvPr/>
        </p:nvSpPr>
        <p:spPr bwMode="auto">
          <a:xfrm>
            <a:off x="1417638" y="3784600"/>
            <a:ext cx="0" cy="919163"/>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3009" name="Rectangle 29"/>
          <p:cNvSpPr>
            <a:spLocks noChangeArrowheads="1"/>
          </p:cNvSpPr>
          <p:nvPr/>
        </p:nvSpPr>
        <p:spPr bwMode="auto">
          <a:xfrm>
            <a:off x="569913" y="4160838"/>
            <a:ext cx="3014662" cy="1903412"/>
          </a:xfrm>
          <a:prstGeom prst="rect">
            <a:avLst/>
          </a:prstGeom>
          <a:noFill/>
          <a:ln w="635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33010" name="Line 30"/>
          <p:cNvSpPr>
            <a:spLocks noChangeShapeType="1"/>
          </p:cNvSpPr>
          <p:nvPr/>
        </p:nvSpPr>
        <p:spPr bwMode="auto">
          <a:xfrm>
            <a:off x="2789238" y="3784600"/>
            <a:ext cx="0" cy="919163"/>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0479" name="Rectangle 31"/>
          <p:cNvSpPr>
            <a:spLocks noChangeArrowheads="1"/>
          </p:cNvSpPr>
          <p:nvPr/>
        </p:nvSpPr>
        <p:spPr bwMode="auto">
          <a:xfrm>
            <a:off x="7561263" y="4543425"/>
            <a:ext cx="958850"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MCA</a:t>
            </a:r>
            <a:endParaRPr lang="en-US" sz="2600" baseline="30000">
              <a:solidFill>
                <a:srgbClr val="000000"/>
              </a:solidFill>
              <a:effectLst>
                <a:outerShdw blurRad="38100" dist="38100" dir="2700000" algn="tl">
                  <a:srgbClr val="C0C0C0"/>
                </a:outerShdw>
              </a:effectLst>
              <a:latin typeface="Arial" charset="0"/>
            </a:endParaRPr>
          </a:p>
        </p:txBody>
      </p:sp>
      <p:sp>
        <p:nvSpPr>
          <p:cNvPr id="2133012" name="Line 32"/>
          <p:cNvSpPr>
            <a:spLocks noChangeShapeType="1"/>
          </p:cNvSpPr>
          <p:nvPr/>
        </p:nvSpPr>
        <p:spPr bwMode="auto">
          <a:xfrm>
            <a:off x="7556500" y="4498975"/>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3013" name="Line 33"/>
          <p:cNvSpPr>
            <a:spLocks noChangeShapeType="1"/>
          </p:cNvSpPr>
          <p:nvPr/>
        </p:nvSpPr>
        <p:spPr bwMode="auto">
          <a:xfrm>
            <a:off x="7974013" y="4829175"/>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60482" name="Rectangle 34"/>
          <p:cNvSpPr>
            <a:spLocks noChangeArrowheads="1"/>
          </p:cNvSpPr>
          <p:nvPr/>
        </p:nvSpPr>
        <p:spPr bwMode="auto">
          <a:xfrm>
            <a:off x="7548563" y="5457825"/>
            <a:ext cx="935037" cy="30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eaLnBrk="0" hangingPunct="0">
              <a:lnSpc>
                <a:spcPct val="60000"/>
              </a:lnSpc>
              <a:spcBef>
                <a:spcPct val="20000"/>
              </a:spcBef>
              <a:defRPr/>
            </a:pPr>
            <a:r>
              <a:rPr lang="es-PR" sz="2600">
                <a:solidFill>
                  <a:srgbClr val="000000"/>
                </a:solidFill>
                <a:effectLst>
                  <a:outerShdw blurRad="38100" dist="38100" dir="2700000" algn="tl">
                    <a:srgbClr val="C0C0C0"/>
                  </a:outerShdw>
                </a:effectLst>
                <a:latin typeface="Arial" charset="0"/>
              </a:rPr>
              <a:t>TMB</a:t>
            </a:r>
            <a:endParaRPr lang="en-US" sz="2600" baseline="30000">
              <a:solidFill>
                <a:srgbClr val="000000"/>
              </a:solidFill>
              <a:effectLst>
                <a:outerShdw blurRad="38100" dist="38100" dir="2700000" algn="tl">
                  <a:srgbClr val="C0C0C0"/>
                </a:outerShdw>
              </a:effectLst>
              <a:latin typeface="Arial" charset="0"/>
            </a:endParaRPr>
          </a:p>
        </p:txBody>
      </p:sp>
      <p:sp>
        <p:nvSpPr>
          <p:cNvPr id="2133015" name="Line 35"/>
          <p:cNvSpPr>
            <a:spLocks noChangeShapeType="1"/>
          </p:cNvSpPr>
          <p:nvPr/>
        </p:nvSpPr>
        <p:spPr bwMode="auto">
          <a:xfrm>
            <a:off x="7543800" y="5413375"/>
            <a:ext cx="0" cy="314325"/>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3016" name="Text Box 37"/>
          <p:cNvSpPr txBox="1">
            <a:spLocks noChangeArrowheads="1"/>
          </p:cNvSpPr>
          <p:nvPr/>
        </p:nvSpPr>
        <p:spPr bwMode="auto">
          <a:xfrm>
            <a:off x="4673600" y="4805363"/>
            <a:ext cx="14843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lnSpc>
                <a:spcPct val="90000"/>
              </a:lnSpc>
            </a:pPr>
            <a:r>
              <a:rPr lang="en-US" altLang="es-PR" sz="2600">
                <a:latin typeface="Arial" charset="0"/>
              </a:rPr>
              <a:t>Mujeres</a:t>
            </a:r>
          </a:p>
        </p:txBody>
      </p:sp>
      <p:sp>
        <p:nvSpPr>
          <p:cNvPr id="2133017" name="Rectangle 38"/>
          <p:cNvSpPr>
            <a:spLocks noChangeArrowheads="1"/>
          </p:cNvSpPr>
          <p:nvPr/>
        </p:nvSpPr>
        <p:spPr bwMode="auto">
          <a:xfrm>
            <a:off x="7285038" y="4329113"/>
            <a:ext cx="1333500" cy="1531937"/>
          </a:xfrm>
          <a:prstGeom prst="rect">
            <a:avLst/>
          </a:prstGeom>
          <a:noFill/>
          <a:ln w="635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endParaRPr lang="es-PR" altLang="es-PR" sz="1200" i="1">
              <a:latin typeface="Times New Roman" pitchFamily="18" charset="0"/>
            </a:endParaRPr>
          </a:p>
        </p:txBody>
      </p:sp>
      <p:sp>
        <p:nvSpPr>
          <p:cNvPr id="2133018" name="Line 40"/>
          <p:cNvSpPr>
            <a:spLocks noChangeShapeType="1"/>
          </p:cNvSpPr>
          <p:nvPr/>
        </p:nvSpPr>
        <p:spPr bwMode="auto">
          <a:xfrm rot="-5400000">
            <a:off x="4196557" y="4450556"/>
            <a:ext cx="0" cy="1179513"/>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3019" name="Text Box 42"/>
          <p:cNvSpPr txBox="1">
            <a:spLocks noChangeArrowheads="1"/>
          </p:cNvSpPr>
          <p:nvPr/>
        </p:nvSpPr>
        <p:spPr bwMode="auto">
          <a:xfrm>
            <a:off x="3484563" y="4549775"/>
            <a:ext cx="11763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r>
              <a:rPr lang="en-US" altLang="es-PR" sz="1700" i="1">
                <a:latin typeface="Times New Roman" pitchFamily="18" charset="0"/>
              </a:rPr>
              <a:t>(Ejemplo)</a:t>
            </a:r>
          </a:p>
        </p:txBody>
      </p:sp>
      <p:sp>
        <p:nvSpPr>
          <p:cNvPr id="2133020" name="Line 45"/>
          <p:cNvSpPr>
            <a:spLocks noChangeShapeType="1"/>
          </p:cNvSpPr>
          <p:nvPr/>
        </p:nvSpPr>
        <p:spPr bwMode="auto">
          <a:xfrm rot="-5400000">
            <a:off x="6647657" y="4463256"/>
            <a:ext cx="0" cy="1179513"/>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3021" name="Line 48"/>
          <p:cNvSpPr>
            <a:spLocks noChangeShapeType="1"/>
          </p:cNvSpPr>
          <p:nvPr/>
        </p:nvSpPr>
        <p:spPr bwMode="auto">
          <a:xfrm>
            <a:off x="4360863" y="2438400"/>
            <a:ext cx="0" cy="684213"/>
          </a:xfrm>
          <a:prstGeom prst="line">
            <a:avLst/>
          </a:prstGeom>
          <a:noFill/>
          <a:ln w="190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133022" name="Text Box 49"/>
          <p:cNvSpPr txBox="1">
            <a:spLocks noChangeArrowheads="1"/>
          </p:cNvSpPr>
          <p:nvPr/>
        </p:nvSpPr>
        <p:spPr bwMode="auto">
          <a:xfrm>
            <a:off x="3273425" y="2117725"/>
            <a:ext cx="20558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r>
              <a:rPr lang="en-US" altLang="es-PR" sz="1900" i="1">
                <a:latin typeface="Times New Roman" pitchFamily="18" charset="0"/>
              </a:rPr>
              <a:t>(Positiva o Lineal)</a:t>
            </a:r>
          </a:p>
        </p:txBody>
      </p:sp>
      <p:sp>
        <p:nvSpPr>
          <p:cNvPr id="10" name="Text Box 6"/>
          <p:cNvSpPr txBox="1">
            <a:spLocks noChangeArrowheads="1"/>
          </p:cNvSpPr>
          <p:nvPr/>
        </p:nvSpPr>
        <p:spPr bwMode="auto">
          <a:xfrm>
            <a:off x="179388" y="61658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539750" y="1916113"/>
            <a:ext cx="8013700" cy="4108450"/>
            <a:chOff x="548" y="1210"/>
            <a:chExt cx="5048" cy="2588"/>
          </a:xfrm>
        </p:grpSpPr>
        <p:sp>
          <p:nvSpPr>
            <p:cNvPr id="2099203" name="Text Box 23"/>
            <p:cNvSpPr txBox="1">
              <a:spLocks noChangeArrowheads="1"/>
            </p:cNvSpPr>
            <p:nvPr/>
          </p:nvSpPr>
          <p:spPr bwMode="auto">
            <a:xfrm>
              <a:off x="552" y="1774"/>
              <a:ext cx="5044" cy="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defTabSz="1144588">
                <a:tabLst>
                  <a:tab pos="609600" algn="ctr"/>
                  <a:tab pos="2527300" algn="ctr"/>
                  <a:tab pos="5308600" algn="r"/>
                  <a:tab pos="7518400" algn="r"/>
                </a:tabLst>
                <a:defRPr>
                  <a:solidFill>
                    <a:schemeClr val="tx1"/>
                  </a:solidFill>
                  <a:latin typeface="Georgia" pitchFamily="18" charset="0"/>
                </a:defRPr>
              </a:lvl1pPr>
              <a:lvl2pPr marL="742950" indent="-285750" algn="l" defTabSz="1144588">
                <a:tabLst>
                  <a:tab pos="609600" algn="ctr"/>
                  <a:tab pos="2527300" algn="ctr"/>
                  <a:tab pos="5308600" algn="r"/>
                  <a:tab pos="7518400" algn="r"/>
                </a:tabLst>
                <a:defRPr>
                  <a:solidFill>
                    <a:schemeClr val="tx1"/>
                  </a:solidFill>
                  <a:latin typeface="Georgia" pitchFamily="18" charset="0"/>
                </a:defRPr>
              </a:lvl2pPr>
              <a:lvl3pPr marL="1143000" indent="-228600" algn="l" defTabSz="1144588">
                <a:tabLst>
                  <a:tab pos="609600" algn="ctr"/>
                  <a:tab pos="2527300" algn="ctr"/>
                  <a:tab pos="5308600" algn="r"/>
                  <a:tab pos="7518400" algn="r"/>
                </a:tabLst>
                <a:defRPr>
                  <a:solidFill>
                    <a:schemeClr val="tx1"/>
                  </a:solidFill>
                  <a:latin typeface="Georgia" pitchFamily="18" charset="0"/>
                </a:defRPr>
              </a:lvl3pPr>
              <a:lvl4pPr marL="1600200" indent="-228600" algn="l" defTabSz="1144588">
                <a:tabLst>
                  <a:tab pos="609600" algn="ctr"/>
                  <a:tab pos="2527300" algn="ctr"/>
                  <a:tab pos="5308600" algn="r"/>
                  <a:tab pos="7518400" algn="r"/>
                </a:tabLst>
                <a:defRPr>
                  <a:solidFill>
                    <a:schemeClr val="tx1"/>
                  </a:solidFill>
                  <a:latin typeface="Georgia" pitchFamily="18" charset="0"/>
                </a:defRPr>
              </a:lvl4pPr>
              <a:lvl5pPr marL="2057400" indent="-228600" algn="l" defTabSz="1144588">
                <a:tabLst>
                  <a:tab pos="609600" algn="ctr"/>
                  <a:tab pos="2527300" algn="ctr"/>
                  <a:tab pos="5308600" algn="r"/>
                  <a:tab pos="7518400" algn="r"/>
                </a:tabLst>
                <a:defRPr>
                  <a:solidFill>
                    <a:schemeClr val="tx1"/>
                  </a:solidFill>
                  <a:latin typeface="Georgia" pitchFamily="18" charset="0"/>
                </a:defRPr>
              </a:lvl5pPr>
              <a:lvl6pPr marL="2514600" indent="-228600" defTabSz="1144588" fontAlgn="base">
                <a:spcBef>
                  <a:spcPct val="0"/>
                </a:spcBef>
                <a:spcAft>
                  <a:spcPct val="0"/>
                </a:spcAft>
                <a:tabLst>
                  <a:tab pos="609600" algn="ctr"/>
                  <a:tab pos="2527300" algn="ctr"/>
                  <a:tab pos="5308600" algn="r"/>
                  <a:tab pos="7518400" algn="r"/>
                </a:tabLst>
                <a:defRPr>
                  <a:solidFill>
                    <a:schemeClr val="tx1"/>
                  </a:solidFill>
                  <a:latin typeface="Georgia" pitchFamily="18" charset="0"/>
                </a:defRPr>
              </a:lvl6pPr>
              <a:lvl7pPr marL="2971800" indent="-228600" defTabSz="1144588" fontAlgn="base">
                <a:spcBef>
                  <a:spcPct val="0"/>
                </a:spcBef>
                <a:spcAft>
                  <a:spcPct val="0"/>
                </a:spcAft>
                <a:tabLst>
                  <a:tab pos="609600" algn="ctr"/>
                  <a:tab pos="2527300" algn="ctr"/>
                  <a:tab pos="5308600" algn="r"/>
                  <a:tab pos="7518400" algn="r"/>
                </a:tabLst>
                <a:defRPr>
                  <a:solidFill>
                    <a:schemeClr val="tx1"/>
                  </a:solidFill>
                  <a:latin typeface="Georgia" pitchFamily="18" charset="0"/>
                </a:defRPr>
              </a:lvl7pPr>
              <a:lvl8pPr marL="3429000" indent="-228600" defTabSz="1144588" fontAlgn="base">
                <a:spcBef>
                  <a:spcPct val="0"/>
                </a:spcBef>
                <a:spcAft>
                  <a:spcPct val="0"/>
                </a:spcAft>
                <a:tabLst>
                  <a:tab pos="609600" algn="ctr"/>
                  <a:tab pos="2527300" algn="ctr"/>
                  <a:tab pos="5308600" algn="r"/>
                  <a:tab pos="7518400" algn="r"/>
                </a:tabLst>
                <a:defRPr>
                  <a:solidFill>
                    <a:schemeClr val="tx1"/>
                  </a:solidFill>
                  <a:latin typeface="Georgia" pitchFamily="18" charset="0"/>
                </a:defRPr>
              </a:lvl8pPr>
              <a:lvl9pPr marL="3886200" indent="-228600" defTabSz="1144588" fontAlgn="base">
                <a:spcBef>
                  <a:spcPct val="0"/>
                </a:spcBef>
                <a:spcAft>
                  <a:spcPct val="0"/>
                </a:spcAft>
                <a:tabLst>
                  <a:tab pos="609600" algn="ctr"/>
                  <a:tab pos="2527300" algn="ctr"/>
                  <a:tab pos="5308600" algn="r"/>
                  <a:tab pos="7518400" algn="r"/>
                </a:tabLst>
                <a:defRPr>
                  <a:solidFill>
                    <a:schemeClr val="tx1"/>
                  </a:solidFill>
                  <a:latin typeface="Georgia" pitchFamily="18" charset="0"/>
                </a:defRPr>
              </a:lvl9pPr>
            </a:lstStyle>
            <a:p>
              <a:pPr eaLnBrk="0" hangingPunct="0">
                <a:lnSpc>
                  <a:spcPct val="90000"/>
                </a:lnSpc>
                <a:spcBef>
                  <a:spcPct val="50000"/>
                </a:spcBef>
              </a:pPr>
              <a:r>
                <a:rPr lang="en-US" altLang="es-PR" sz="2200" b="0">
                  <a:latin typeface="Arial" charset="0"/>
                </a:rPr>
                <a:t>	0.71	4.69	0.0	100.0</a:t>
              </a:r>
            </a:p>
            <a:p>
              <a:pPr eaLnBrk="0" hangingPunct="0">
                <a:lnSpc>
                  <a:spcPct val="90000"/>
                </a:lnSpc>
                <a:spcBef>
                  <a:spcPct val="50000"/>
                </a:spcBef>
              </a:pPr>
              <a:r>
                <a:rPr lang="en-US" altLang="es-PR" sz="2200" b="0">
                  <a:latin typeface="Arial" charset="0"/>
                </a:rPr>
                <a:t>	0.75	4.74	15.6	84.4</a:t>
              </a:r>
            </a:p>
            <a:p>
              <a:pPr eaLnBrk="0" hangingPunct="0">
                <a:lnSpc>
                  <a:spcPct val="90000"/>
                </a:lnSpc>
                <a:spcBef>
                  <a:spcPct val="50000"/>
                </a:spcBef>
              </a:pPr>
              <a:r>
                <a:rPr lang="en-US" altLang="es-PR" sz="2200" b="0">
                  <a:latin typeface="Arial" charset="0"/>
                </a:rPr>
                <a:t>	0.80	4.80	33.4	66.6</a:t>
              </a:r>
            </a:p>
            <a:p>
              <a:pPr eaLnBrk="0" hangingPunct="0">
                <a:lnSpc>
                  <a:spcPct val="90000"/>
                </a:lnSpc>
                <a:spcBef>
                  <a:spcPct val="50000"/>
                </a:spcBef>
              </a:pPr>
              <a:r>
                <a:rPr lang="en-US" altLang="es-PR" sz="2200" b="0">
                  <a:latin typeface="Arial" charset="0"/>
                </a:rPr>
                <a:t>	0.85	4.86	50.7	49.3</a:t>
              </a:r>
            </a:p>
            <a:p>
              <a:pPr eaLnBrk="0" hangingPunct="0">
                <a:lnSpc>
                  <a:spcPct val="90000"/>
                </a:lnSpc>
                <a:spcBef>
                  <a:spcPct val="50000"/>
                </a:spcBef>
              </a:pPr>
              <a:r>
                <a:rPr lang="en-US" altLang="es-PR" sz="2200" b="0">
                  <a:latin typeface="Arial" charset="0"/>
                </a:rPr>
                <a:t>	0.90	4.92	67.5	32.5</a:t>
              </a:r>
            </a:p>
            <a:p>
              <a:pPr eaLnBrk="0" hangingPunct="0">
                <a:lnSpc>
                  <a:spcPct val="90000"/>
                </a:lnSpc>
                <a:spcBef>
                  <a:spcPct val="50000"/>
                </a:spcBef>
              </a:pPr>
              <a:r>
                <a:rPr lang="en-US" altLang="es-PR" sz="2200" b="0">
                  <a:latin typeface="Arial" charset="0"/>
                </a:rPr>
                <a:t>	0.95	4.99	84.0	16.0</a:t>
              </a:r>
            </a:p>
            <a:p>
              <a:pPr eaLnBrk="0" hangingPunct="0">
                <a:lnSpc>
                  <a:spcPct val="90000"/>
                </a:lnSpc>
                <a:spcBef>
                  <a:spcPct val="50000"/>
                </a:spcBef>
              </a:pPr>
              <a:r>
                <a:rPr lang="en-US" altLang="es-PR" sz="2200" b="0">
                  <a:latin typeface="Arial" charset="0"/>
                </a:rPr>
                <a:t>	1.00	5.05	100.0	0.0</a:t>
              </a:r>
            </a:p>
          </p:txBody>
        </p:sp>
        <p:sp>
          <p:nvSpPr>
            <p:cNvPr id="2099204" name="Line 24"/>
            <p:cNvSpPr>
              <a:spLocks noChangeShapeType="1"/>
            </p:cNvSpPr>
            <p:nvPr/>
          </p:nvSpPr>
          <p:spPr bwMode="auto">
            <a:xfrm>
              <a:off x="609" y="1759"/>
              <a:ext cx="4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PR"/>
            </a:p>
          </p:txBody>
        </p:sp>
        <p:sp>
          <p:nvSpPr>
            <p:cNvPr id="2099205" name="Text Box 25"/>
            <p:cNvSpPr txBox="1">
              <a:spLocks noChangeArrowheads="1"/>
            </p:cNvSpPr>
            <p:nvPr/>
          </p:nvSpPr>
          <p:spPr bwMode="auto">
            <a:xfrm>
              <a:off x="548" y="1487"/>
              <a:ext cx="504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defTabSz="1144588">
                <a:tabLst>
                  <a:tab pos="609600" algn="ctr"/>
                  <a:tab pos="2514600" algn="ctr"/>
                  <a:tab pos="4953000" algn="ctr"/>
                  <a:tab pos="7162800" algn="ctr"/>
                </a:tabLst>
                <a:defRPr>
                  <a:solidFill>
                    <a:schemeClr val="tx1"/>
                  </a:solidFill>
                  <a:latin typeface="Georgia" pitchFamily="18" charset="0"/>
                </a:defRPr>
              </a:lvl1pPr>
              <a:lvl2pPr marL="742950" indent="-285750" algn="l" defTabSz="1144588">
                <a:tabLst>
                  <a:tab pos="609600" algn="ctr"/>
                  <a:tab pos="2514600" algn="ctr"/>
                  <a:tab pos="4953000" algn="ctr"/>
                  <a:tab pos="7162800" algn="ctr"/>
                </a:tabLst>
                <a:defRPr>
                  <a:solidFill>
                    <a:schemeClr val="tx1"/>
                  </a:solidFill>
                  <a:latin typeface="Georgia" pitchFamily="18" charset="0"/>
                </a:defRPr>
              </a:lvl2pPr>
              <a:lvl3pPr marL="1143000" indent="-228600" algn="l" defTabSz="1144588">
                <a:tabLst>
                  <a:tab pos="609600" algn="ctr"/>
                  <a:tab pos="2514600" algn="ctr"/>
                  <a:tab pos="4953000" algn="ctr"/>
                  <a:tab pos="7162800" algn="ctr"/>
                </a:tabLst>
                <a:defRPr>
                  <a:solidFill>
                    <a:schemeClr val="tx1"/>
                  </a:solidFill>
                  <a:latin typeface="Georgia" pitchFamily="18" charset="0"/>
                </a:defRPr>
              </a:lvl3pPr>
              <a:lvl4pPr marL="1600200" indent="-228600" algn="l" defTabSz="1144588">
                <a:tabLst>
                  <a:tab pos="609600" algn="ctr"/>
                  <a:tab pos="2514600" algn="ctr"/>
                  <a:tab pos="4953000" algn="ctr"/>
                  <a:tab pos="7162800" algn="ctr"/>
                </a:tabLst>
                <a:defRPr>
                  <a:solidFill>
                    <a:schemeClr val="tx1"/>
                  </a:solidFill>
                  <a:latin typeface="Georgia" pitchFamily="18" charset="0"/>
                </a:defRPr>
              </a:lvl4pPr>
              <a:lvl5pPr marL="2057400" indent="-228600" algn="l" defTabSz="1144588">
                <a:tabLst>
                  <a:tab pos="609600" algn="ctr"/>
                  <a:tab pos="2514600" algn="ctr"/>
                  <a:tab pos="4953000" algn="ctr"/>
                  <a:tab pos="7162800" algn="ctr"/>
                </a:tabLst>
                <a:defRPr>
                  <a:solidFill>
                    <a:schemeClr val="tx1"/>
                  </a:solidFill>
                  <a:latin typeface="Georgia" pitchFamily="18" charset="0"/>
                </a:defRPr>
              </a:lvl5pPr>
              <a:lvl6pPr marL="2514600" indent="-228600" defTabSz="1144588" fontAlgn="base">
                <a:spcBef>
                  <a:spcPct val="0"/>
                </a:spcBef>
                <a:spcAft>
                  <a:spcPct val="0"/>
                </a:spcAft>
                <a:tabLst>
                  <a:tab pos="609600" algn="ctr"/>
                  <a:tab pos="2514600" algn="ctr"/>
                  <a:tab pos="4953000" algn="ctr"/>
                  <a:tab pos="7162800" algn="ctr"/>
                </a:tabLst>
                <a:defRPr>
                  <a:solidFill>
                    <a:schemeClr val="tx1"/>
                  </a:solidFill>
                  <a:latin typeface="Georgia" pitchFamily="18" charset="0"/>
                </a:defRPr>
              </a:lvl6pPr>
              <a:lvl7pPr marL="2971800" indent="-228600" defTabSz="1144588" fontAlgn="base">
                <a:spcBef>
                  <a:spcPct val="0"/>
                </a:spcBef>
                <a:spcAft>
                  <a:spcPct val="0"/>
                </a:spcAft>
                <a:tabLst>
                  <a:tab pos="609600" algn="ctr"/>
                  <a:tab pos="2514600" algn="ctr"/>
                  <a:tab pos="4953000" algn="ctr"/>
                  <a:tab pos="7162800" algn="ctr"/>
                </a:tabLst>
                <a:defRPr>
                  <a:solidFill>
                    <a:schemeClr val="tx1"/>
                  </a:solidFill>
                  <a:latin typeface="Georgia" pitchFamily="18" charset="0"/>
                </a:defRPr>
              </a:lvl7pPr>
              <a:lvl8pPr marL="3429000" indent="-228600" defTabSz="1144588" fontAlgn="base">
                <a:spcBef>
                  <a:spcPct val="0"/>
                </a:spcBef>
                <a:spcAft>
                  <a:spcPct val="0"/>
                </a:spcAft>
                <a:tabLst>
                  <a:tab pos="609600" algn="ctr"/>
                  <a:tab pos="2514600" algn="ctr"/>
                  <a:tab pos="4953000" algn="ctr"/>
                  <a:tab pos="7162800" algn="ctr"/>
                </a:tabLst>
                <a:defRPr>
                  <a:solidFill>
                    <a:schemeClr val="tx1"/>
                  </a:solidFill>
                  <a:latin typeface="Georgia" pitchFamily="18" charset="0"/>
                </a:defRPr>
              </a:lvl8pPr>
              <a:lvl9pPr marL="3886200" indent="-228600" defTabSz="1144588" fontAlgn="base">
                <a:spcBef>
                  <a:spcPct val="0"/>
                </a:spcBef>
                <a:spcAft>
                  <a:spcPct val="0"/>
                </a:spcAft>
                <a:tabLst>
                  <a:tab pos="609600" algn="ctr"/>
                  <a:tab pos="2514600" algn="ctr"/>
                  <a:tab pos="4953000" algn="ctr"/>
                  <a:tab pos="7162800" algn="ctr"/>
                </a:tabLst>
                <a:defRPr>
                  <a:solidFill>
                    <a:schemeClr val="tx1"/>
                  </a:solidFill>
                  <a:latin typeface="Georgia" pitchFamily="18" charset="0"/>
                </a:defRPr>
              </a:lvl9pPr>
            </a:lstStyle>
            <a:p>
              <a:pPr eaLnBrk="0" hangingPunct="0">
                <a:spcBef>
                  <a:spcPct val="50000"/>
                </a:spcBef>
              </a:pPr>
              <a:r>
                <a:rPr lang="en-US" altLang="es-PR" sz="2200">
                  <a:latin typeface="Arial" charset="0"/>
                </a:rPr>
                <a:t>	RER	kcal/L O</a:t>
              </a:r>
              <a:r>
                <a:rPr lang="en-US" altLang="es-PR" sz="2200" baseline="-25000">
                  <a:latin typeface="Arial" charset="0"/>
                </a:rPr>
                <a:t>2</a:t>
              </a:r>
              <a:r>
                <a:rPr lang="en-US" altLang="es-PR" sz="2200">
                  <a:latin typeface="Arial" charset="0"/>
                </a:rPr>
                <a:t>	Hidratos de Cabono	Grasas</a:t>
              </a:r>
            </a:p>
          </p:txBody>
        </p:sp>
        <p:sp>
          <p:nvSpPr>
            <p:cNvPr id="2099206" name="Text Box 26"/>
            <p:cNvSpPr txBox="1">
              <a:spLocks noChangeArrowheads="1"/>
            </p:cNvSpPr>
            <p:nvPr/>
          </p:nvSpPr>
          <p:spPr bwMode="auto">
            <a:xfrm>
              <a:off x="548" y="1210"/>
              <a:ext cx="504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defTabSz="1144588">
                <a:tabLst>
                  <a:tab pos="2527300" algn="ctr"/>
                  <a:tab pos="5715000" algn="ctr"/>
                </a:tabLst>
                <a:defRPr>
                  <a:solidFill>
                    <a:schemeClr val="tx1"/>
                  </a:solidFill>
                  <a:latin typeface="Georgia" pitchFamily="18" charset="0"/>
                </a:defRPr>
              </a:lvl1pPr>
              <a:lvl2pPr marL="742950" indent="-285750" algn="l" defTabSz="1144588">
                <a:tabLst>
                  <a:tab pos="2527300" algn="ctr"/>
                  <a:tab pos="5715000" algn="ctr"/>
                </a:tabLst>
                <a:defRPr>
                  <a:solidFill>
                    <a:schemeClr val="tx1"/>
                  </a:solidFill>
                  <a:latin typeface="Georgia" pitchFamily="18" charset="0"/>
                </a:defRPr>
              </a:lvl2pPr>
              <a:lvl3pPr marL="1143000" indent="-228600" algn="l" defTabSz="1144588">
                <a:tabLst>
                  <a:tab pos="2527300" algn="ctr"/>
                  <a:tab pos="5715000" algn="ctr"/>
                </a:tabLst>
                <a:defRPr>
                  <a:solidFill>
                    <a:schemeClr val="tx1"/>
                  </a:solidFill>
                  <a:latin typeface="Georgia" pitchFamily="18" charset="0"/>
                </a:defRPr>
              </a:lvl3pPr>
              <a:lvl4pPr marL="1600200" indent="-228600" algn="l" defTabSz="1144588">
                <a:tabLst>
                  <a:tab pos="2527300" algn="ctr"/>
                  <a:tab pos="5715000" algn="ctr"/>
                </a:tabLst>
                <a:defRPr>
                  <a:solidFill>
                    <a:schemeClr val="tx1"/>
                  </a:solidFill>
                  <a:latin typeface="Georgia" pitchFamily="18" charset="0"/>
                </a:defRPr>
              </a:lvl4pPr>
              <a:lvl5pPr marL="2057400" indent="-228600" algn="l" defTabSz="1144588">
                <a:tabLst>
                  <a:tab pos="2527300" algn="ctr"/>
                  <a:tab pos="5715000" algn="ctr"/>
                </a:tabLst>
                <a:defRPr>
                  <a:solidFill>
                    <a:schemeClr val="tx1"/>
                  </a:solidFill>
                  <a:latin typeface="Georgia" pitchFamily="18" charset="0"/>
                </a:defRPr>
              </a:lvl5pPr>
              <a:lvl6pPr marL="2514600" indent="-228600" defTabSz="1144588" fontAlgn="base">
                <a:spcBef>
                  <a:spcPct val="0"/>
                </a:spcBef>
                <a:spcAft>
                  <a:spcPct val="0"/>
                </a:spcAft>
                <a:tabLst>
                  <a:tab pos="2527300" algn="ctr"/>
                  <a:tab pos="5715000" algn="ctr"/>
                </a:tabLst>
                <a:defRPr>
                  <a:solidFill>
                    <a:schemeClr val="tx1"/>
                  </a:solidFill>
                  <a:latin typeface="Georgia" pitchFamily="18" charset="0"/>
                </a:defRPr>
              </a:lvl6pPr>
              <a:lvl7pPr marL="2971800" indent="-228600" defTabSz="1144588" fontAlgn="base">
                <a:spcBef>
                  <a:spcPct val="0"/>
                </a:spcBef>
                <a:spcAft>
                  <a:spcPct val="0"/>
                </a:spcAft>
                <a:tabLst>
                  <a:tab pos="2527300" algn="ctr"/>
                  <a:tab pos="5715000" algn="ctr"/>
                </a:tabLst>
                <a:defRPr>
                  <a:solidFill>
                    <a:schemeClr val="tx1"/>
                  </a:solidFill>
                  <a:latin typeface="Georgia" pitchFamily="18" charset="0"/>
                </a:defRPr>
              </a:lvl7pPr>
              <a:lvl8pPr marL="3429000" indent="-228600" defTabSz="1144588" fontAlgn="base">
                <a:spcBef>
                  <a:spcPct val="0"/>
                </a:spcBef>
                <a:spcAft>
                  <a:spcPct val="0"/>
                </a:spcAft>
                <a:tabLst>
                  <a:tab pos="2527300" algn="ctr"/>
                  <a:tab pos="5715000" algn="ctr"/>
                </a:tabLst>
                <a:defRPr>
                  <a:solidFill>
                    <a:schemeClr val="tx1"/>
                  </a:solidFill>
                  <a:latin typeface="Georgia" pitchFamily="18" charset="0"/>
                </a:defRPr>
              </a:lvl8pPr>
              <a:lvl9pPr marL="3886200" indent="-228600" defTabSz="1144588" fontAlgn="base">
                <a:spcBef>
                  <a:spcPct val="0"/>
                </a:spcBef>
                <a:spcAft>
                  <a:spcPct val="0"/>
                </a:spcAft>
                <a:tabLst>
                  <a:tab pos="2527300" algn="ctr"/>
                  <a:tab pos="5715000" algn="ctr"/>
                </a:tabLst>
                <a:defRPr>
                  <a:solidFill>
                    <a:schemeClr val="tx1"/>
                  </a:solidFill>
                  <a:latin typeface="Georgia" pitchFamily="18" charset="0"/>
                </a:defRPr>
              </a:lvl9pPr>
            </a:lstStyle>
            <a:p>
              <a:pPr eaLnBrk="0" hangingPunct="0">
                <a:spcBef>
                  <a:spcPct val="50000"/>
                </a:spcBef>
              </a:pPr>
              <a:r>
                <a:rPr lang="en-US" altLang="es-PR" sz="2200">
                  <a:latin typeface="Arial" charset="0"/>
                </a:rPr>
                <a:t>	Energía	% kcal</a:t>
              </a:r>
            </a:p>
          </p:txBody>
        </p:sp>
        <p:sp>
          <p:nvSpPr>
            <p:cNvPr id="2099207" name="Line 27"/>
            <p:cNvSpPr>
              <a:spLocks noChangeShapeType="1"/>
            </p:cNvSpPr>
            <p:nvPr/>
          </p:nvSpPr>
          <p:spPr bwMode="auto">
            <a:xfrm>
              <a:off x="1511" y="1483"/>
              <a:ext cx="40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PR"/>
            </a:p>
          </p:txBody>
        </p:sp>
      </p:grpSp>
      <p:sp>
        <p:nvSpPr>
          <p:cNvPr id="3" name="Title 1"/>
          <p:cNvSpPr>
            <a:spLocks/>
          </p:cNvSpPr>
          <p:nvPr/>
        </p:nvSpPr>
        <p:spPr bwMode="auto">
          <a:xfrm>
            <a:off x="250825" y="836613"/>
            <a:ext cx="90011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200" b="0">
                <a:solidFill>
                  <a:srgbClr val="484876"/>
                </a:solidFill>
                <a:effectLst>
                  <a:outerShdw blurRad="38100" dist="38100" dir="2700000" algn="tl">
                    <a:srgbClr val="C0C0C0"/>
                  </a:outerShdw>
                </a:effectLst>
                <a:latin typeface="Arial Black" pitchFamily="34" charset="0"/>
                <a:cs typeface="Arial" charset="0"/>
              </a:rPr>
              <a:t>EQUIVALENCIA CALÓRICA DE LA PROPORCIÓN DEL INTERCAMBIO RESPIRATORIO (RER) Y EL % DE KCAL DERICADO DE LOS HIDRATOS DE CARBONO Y GRASAS</a:t>
            </a:r>
            <a:endParaRPr lang="es-PR" altLang="es-PR" sz="2200" b="0" i="1">
              <a:solidFill>
                <a:srgbClr val="484876"/>
              </a:solidFill>
              <a:effectLst>
                <a:outerShdw blurRad="38100" dist="38100" dir="2700000" algn="tl">
                  <a:srgbClr val="C0C0C0"/>
                </a:outerShdw>
              </a:effectLst>
              <a:latin typeface="Arial Black" pitchFamily="34" charset="0"/>
              <a:cs typeface="Arial" charset="0"/>
            </a:endParaRPr>
          </a:p>
        </p:txBody>
      </p:sp>
      <p:sp>
        <p:nvSpPr>
          <p:cNvPr id="10" name="Text Box 6"/>
          <p:cNvSpPr txBox="1">
            <a:spLocks noChangeArrowheads="1"/>
          </p:cNvSpPr>
          <p:nvPr/>
        </p:nvSpPr>
        <p:spPr bwMode="auto">
          <a:xfrm>
            <a:off x="395288" y="6167438"/>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a:t>
            </a:r>
            <a:r>
              <a:rPr lang="en-US" altLang="es-PR" sz="1200" i="1">
                <a:latin typeface="Times New Roman" pitchFamily="18" charset="0"/>
              </a:rPr>
              <a:t>Fisiología del Esfuerzo y del Deporte</a:t>
            </a:r>
            <a:r>
              <a:rPr lang="en-US" altLang="es-PR" sz="1200" b="0">
                <a:latin typeface="Times New Roman" pitchFamily="18" charset="0"/>
              </a:rPr>
              <a:t>. 5ta. ed.; (p. 132), por J. H. Wilmore, &amp; D. L. Costill, 2004, Barcelona, España: Editorial Paidotribo. Copyright 2004 por Jack H. Wilmore y David L. Costill.</a:t>
            </a:r>
          </a:p>
        </p:txBody>
      </p:sp>
    </p:spTree>
    <p:custDataLst>
      <p:tags r:id="rId1"/>
    </p:custDataLst>
  </p:cSld>
  <p:clrMapOvr>
    <a:masterClrMapping/>
  </p:clrMapOvr>
  <p:transition spd="slow">
    <p:pull dir="d"/>
    <p:sndAc>
      <p:stSnd>
        <p:snd r:embed="rId4" name="whoo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541" name="Text Box 5"/>
          <p:cNvSpPr txBox="1">
            <a:spLocks noChangeArrowheads="1"/>
          </p:cNvSpPr>
          <p:nvPr/>
        </p:nvSpPr>
        <p:spPr bwMode="auto">
          <a:xfrm>
            <a:off x="304800" y="831850"/>
            <a:ext cx="88392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a:effectLst>
                  <a:outerShdw blurRad="38100" dist="38100" dir="2700000" algn="tl">
                    <a:srgbClr val="C0C0C0"/>
                  </a:outerShdw>
                </a:effectLst>
                <a:latin typeface="Arial Rounded MT Bold" pitchFamily="34" charset="0"/>
              </a:rPr>
              <a:t>edicación:</a:t>
            </a:r>
            <a:r>
              <a:rPr lang="en-US" altLang="es-PR" sz="2200" i="1">
                <a:latin typeface="Arial Rounded MT Bold" pitchFamily="34" charset="0"/>
              </a:rPr>
              <a:t> al entrenamiento físico/deportivo y competencia</a:t>
            </a:r>
          </a:p>
        </p:txBody>
      </p:sp>
      <p:sp>
        <p:nvSpPr>
          <p:cNvPr id="1729542" name="Text Box 6"/>
          <p:cNvSpPr txBox="1">
            <a:spLocks noChangeArrowheads="1"/>
          </p:cNvSpPr>
          <p:nvPr/>
        </p:nvSpPr>
        <p:spPr bwMode="auto">
          <a:xfrm>
            <a:off x="304800" y="1550988"/>
            <a:ext cx="80772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a:effectLst>
                  <a:outerShdw blurRad="38100" dist="38100" dir="2700000" algn="tl">
                    <a:srgbClr val="C0C0C0"/>
                  </a:outerShdw>
                </a:effectLst>
                <a:latin typeface="Arial Rounded MT Bold" pitchFamily="34" charset="0"/>
              </a:rPr>
              <a:t>esmero:</a:t>
            </a:r>
            <a:r>
              <a:rPr lang="en-US" altLang="es-PR" sz="2200" i="1">
                <a:latin typeface="Arial Rounded MT Bold" pitchFamily="34" charset="0"/>
              </a:rPr>
              <a:t> para perfeccionar su ejecutoria competitiva</a:t>
            </a:r>
          </a:p>
        </p:txBody>
      </p:sp>
      <p:sp>
        <p:nvSpPr>
          <p:cNvPr id="1729543" name="Text Box 7"/>
          <p:cNvSpPr txBox="1">
            <a:spLocks noChangeArrowheads="1"/>
          </p:cNvSpPr>
          <p:nvPr/>
        </p:nvSpPr>
        <p:spPr bwMode="auto">
          <a:xfrm>
            <a:off x="323850" y="2343150"/>
            <a:ext cx="80772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a:effectLst>
                  <a:outerShdw blurRad="38100" dist="38100" dir="2700000" algn="tl">
                    <a:srgbClr val="C0C0C0"/>
                  </a:outerShdw>
                </a:effectLst>
                <a:latin typeface="Arial Rounded MT Bold" pitchFamily="34" charset="0"/>
              </a:rPr>
              <a:t>asión y perseverancia: </a:t>
            </a:r>
            <a:r>
              <a:rPr lang="en-US" altLang="es-PR" sz="2200" i="1">
                <a:latin typeface="Arial Rounded MT Bold" pitchFamily="34" charset="0"/>
              </a:rPr>
              <a:t>para alcanzar la excelencia</a:t>
            </a:r>
          </a:p>
        </p:txBody>
      </p:sp>
      <p:sp>
        <p:nvSpPr>
          <p:cNvPr id="1729544" name="Text Box 8"/>
          <p:cNvSpPr txBox="1">
            <a:spLocks noChangeArrowheads="1"/>
          </p:cNvSpPr>
          <p:nvPr/>
        </p:nvSpPr>
        <p:spPr bwMode="auto">
          <a:xfrm>
            <a:off x="323850" y="3240088"/>
            <a:ext cx="882015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a:effectLst>
                  <a:outerShdw blurRad="38100" dist="38100" dir="2700000" algn="tl">
                    <a:srgbClr val="C0C0C0"/>
                  </a:outerShdw>
                </a:effectLst>
                <a:latin typeface="Arial Rounded MT Bold" pitchFamily="34" charset="0"/>
              </a:rPr>
              <a:t>portunidad:</a:t>
            </a:r>
            <a:r>
              <a:rPr lang="en-US" altLang="es-PR" sz="2200" i="1">
                <a:latin typeface="Arial Rounded MT Bold" pitchFamily="34" charset="0"/>
              </a:rPr>
              <a:t> para ser un lider dentro y fuera del campo atlético</a:t>
            </a:r>
          </a:p>
        </p:txBody>
      </p:sp>
      <p:sp>
        <p:nvSpPr>
          <p:cNvPr id="1729545" name="Text Box 9"/>
          <p:cNvSpPr txBox="1">
            <a:spLocks noChangeArrowheads="1"/>
          </p:cNvSpPr>
          <p:nvPr/>
        </p:nvSpPr>
        <p:spPr bwMode="auto">
          <a:xfrm>
            <a:off x="323850" y="4086225"/>
            <a:ext cx="8424863"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a:effectLst>
                  <a:outerShdw blurRad="38100" dist="38100" dir="2700000" algn="tl">
                    <a:srgbClr val="C0C0C0"/>
                  </a:outerShdw>
                </a:effectLst>
                <a:latin typeface="Arial Rounded MT Bold" pitchFamily="34" charset="0"/>
              </a:rPr>
              <a:t>espeto:</a:t>
            </a:r>
            <a:r>
              <a:rPr lang="en-US" altLang="es-PR" sz="2200">
                <a:latin typeface="Arial Rounded MT Bold" pitchFamily="34" charset="0"/>
              </a:rPr>
              <a:t> </a:t>
            </a:r>
            <a:r>
              <a:rPr lang="en-US" altLang="es-PR" sz="2200" i="1">
                <a:latin typeface="Arial Rounded MT Bold" pitchFamily="34" charset="0"/>
              </a:rPr>
              <a:t>a sus rivales para una justa competencia</a:t>
            </a:r>
          </a:p>
        </p:txBody>
      </p:sp>
      <p:sp>
        <p:nvSpPr>
          <p:cNvPr id="1729546" name="Text Box 10"/>
          <p:cNvSpPr txBox="1">
            <a:spLocks noChangeArrowheads="1"/>
          </p:cNvSpPr>
          <p:nvPr/>
        </p:nvSpPr>
        <p:spPr bwMode="auto">
          <a:xfrm>
            <a:off x="304800" y="4935538"/>
            <a:ext cx="88392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a:effectLst>
                  <a:outerShdw blurRad="38100" dist="38100" dir="2700000" algn="tl">
                    <a:srgbClr val="C0C0C0"/>
                  </a:outerShdw>
                </a:effectLst>
                <a:latin typeface="Arial Rounded MT Bold" pitchFamily="34" charset="0"/>
              </a:rPr>
              <a:t>enacidad y resilencia:</a:t>
            </a:r>
            <a:r>
              <a:rPr lang="en-US" altLang="es-PR" sz="2200" i="1">
                <a:latin typeface="Arial Rounded MT Bold" pitchFamily="34" charset="0"/>
              </a:rPr>
              <a:t> para tolerar y recuperse de los fracasos</a:t>
            </a:r>
          </a:p>
        </p:txBody>
      </p:sp>
      <p:sp>
        <p:nvSpPr>
          <p:cNvPr id="1729547" name="Text Box 11"/>
          <p:cNvSpPr txBox="1">
            <a:spLocks noChangeArrowheads="1"/>
          </p:cNvSpPr>
          <p:nvPr/>
        </p:nvSpPr>
        <p:spPr bwMode="auto">
          <a:xfrm>
            <a:off x="323850" y="5746750"/>
            <a:ext cx="864076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a:effectLst>
                  <a:outerShdw blurRad="38100" dist="38100" dir="2700000" algn="tl">
                    <a:srgbClr val="C0C0C0"/>
                  </a:outerShdw>
                </a:effectLst>
                <a:latin typeface="Arial Rounded MT Bold" pitchFamily="34" charset="0"/>
              </a:rPr>
              <a:t>emprendedor:</a:t>
            </a:r>
            <a:r>
              <a:rPr lang="en-US" altLang="es-PR" sz="2200" i="1">
                <a:latin typeface="Arial Rounded MT Bold" pitchFamily="34" charset="0"/>
              </a:rPr>
              <a:t> para innovar y ser creativo en el escenario deportivo</a:t>
            </a:r>
          </a:p>
        </p:txBody>
      </p:sp>
      <p:sp>
        <p:nvSpPr>
          <p:cNvPr id="1729548" name="Text Box 12"/>
          <p:cNvSpPr txBox="1">
            <a:spLocks noChangeArrowheads="1"/>
          </p:cNvSpPr>
          <p:nvPr/>
        </p:nvSpPr>
        <p:spPr bwMode="auto">
          <a:xfrm>
            <a:off x="0" y="831850"/>
            <a:ext cx="4572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i="1">
                <a:solidFill>
                  <a:srgbClr val="484876"/>
                </a:solidFill>
                <a:effectLst>
                  <a:outerShdw blurRad="38100" dist="38100" dir="2700000" algn="tl">
                    <a:srgbClr val="C0C0C0"/>
                  </a:outerShdw>
                </a:effectLst>
                <a:latin typeface="Arial Rounded MT Bold" pitchFamily="34" charset="0"/>
              </a:rPr>
              <a:t>D</a:t>
            </a:r>
          </a:p>
        </p:txBody>
      </p:sp>
      <p:sp>
        <p:nvSpPr>
          <p:cNvPr id="1729549" name="Text Box 13"/>
          <p:cNvSpPr txBox="1">
            <a:spLocks noChangeArrowheads="1"/>
          </p:cNvSpPr>
          <p:nvPr/>
        </p:nvSpPr>
        <p:spPr bwMode="auto">
          <a:xfrm>
            <a:off x="0" y="1550988"/>
            <a:ext cx="3048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i="1">
                <a:solidFill>
                  <a:srgbClr val="484876"/>
                </a:solidFill>
                <a:effectLst>
                  <a:outerShdw blurRad="38100" dist="38100" dir="2700000" algn="tl">
                    <a:srgbClr val="C0C0C0"/>
                  </a:outerShdw>
                </a:effectLst>
                <a:latin typeface="Arial Rounded MT Bold" pitchFamily="34" charset="0"/>
              </a:rPr>
              <a:t>E</a:t>
            </a:r>
          </a:p>
        </p:txBody>
      </p:sp>
      <p:sp>
        <p:nvSpPr>
          <p:cNvPr id="1729550" name="Text Box 14"/>
          <p:cNvSpPr txBox="1">
            <a:spLocks noChangeArrowheads="1"/>
          </p:cNvSpPr>
          <p:nvPr/>
        </p:nvSpPr>
        <p:spPr bwMode="auto">
          <a:xfrm>
            <a:off x="0" y="2368550"/>
            <a:ext cx="3810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i="1">
                <a:solidFill>
                  <a:srgbClr val="484876"/>
                </a:solidFill>
                <a:effectLst>
                  <a:outerShdw blurRad="38100" dist="38100" dir="2700000" algn="tl">
                    <a:srgbClr val="C0C0C0"/>
                  </a:outerShdw>
                </a:effectLst>
                <a:latin typeface="Arial Rounded MT Bold" pitchFamily="34" charset="0"/>
              </a:rPr>
              <a:t>P</a:t>
            </a:r>
          </a:p>
        </p:txBody>
      </p:sp>
      <p:sp>
        <p:nvSpPr>
          <p:cNvPr id="1729551" name="Text Box 15"/>
          <p:cNvSpPr txBox="1">
            <a:spLocks noChangeArrowheads="1"/>
          </p:cNvSpPr>
          <p:nvPr/>
        </p:nvSpPr>
        <p:spPr bwMode="auto">
          <a:xfrm>
            <a:off x="0" y="3227388"/>
            <a:ext cx="4572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i="1">
                <a:solidFill>
                  <a:srgbClr val="484876"/>
                </a:solidFill>
                <a:effectLst>
                  <a:outerShdw blurRad="38100" dist="38100" dir="2700000" algn="tl">
                    <a:srgbClr val="C0C0C0"/>
                  </a:outerShdw>
                </a:effectLst>
                <a:latin typeface="Arial Rounded MT Bold" pitchFamily="34" charset="0"/>
              </a:rPr>
              <a:t>O</a:t>
            </a:r>
          </a:p>
        </p:txBody>
      </p:sp>
      <p:sp>
        <p:nvSpPr>
          <p:cNvPr id="1729552" name="Text Box 16"/>
          <p:cNvSpPr txBox="1">
            <a:spLocks noChangeArrowheads="1"/>
          </p:cNvSpPr>
          <p:nvPr/>
        </p:nvSpPr>
        <p:spPr bwMode="auto">
          <a:xfrm>
            <a:off x="0" y="4106863"/>
            <a:ext cx="3810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i="1">
                <a:solidFill>
                  <a:srgbClr val="484876"/>
                </a:solidFill>
                <a:effectLst>
                  <a:outerShdw blurRad="38100" dist="38100" dir="2700000" algn="tl">
                    <a:srgbClr val="C0C0C0"/>
                  </a:outerShdw>
                </a:effectLst>
                <a:latin typeface="Arial Rounded MT Bold" pitchFamily="34" charset="0"/>
              </a:rPr>
              <a:t>R</a:t>
            </a:r>
          </a:p>
        </p:txBody>
      </p:sp>
      <p:sp>
        <p:nvSpPr>
          <p:cNvPr id="1729553" name="Text Box 17"/>
          <p:cNvSpPr txBox="1">
            <a:spLocks noChangeArrowheads="1"/>
          </p:cNvSpPr>
          <p:nvPr/>
        </p:nvSpPr>
        <p:spPr bwMode="auto">
          <a:xfrm>
            <a:off x="0" y="4935538"/>
            <a:ext cx="3810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i="1">
                <a:solidFill>
                  <a:srgbClr val="484876"/>
                </a:solidFill>
                <a:effectLst>
                  <a:outerShdw blurRad="38100" dist="38100" dir="2700000" algn="tl">
                    <a:srgbClr val="C0C0C0"/>
                  </a:outerShdw>
                </a:effectLst>
                <a:latin typeface="Arial Rounded MT Bold" pitchFamily="34" charset="0"/>
              </a:rPr>
              <a:t>T</a:t>
            </a:r>
          </a:p>
        </p:txBody>
      </p:sp>
      <p:sp>
        <p:nvSpPr>
          <p:cNvPr id="1729554" name="Text Box 18"/>
          <p:cNvSpPr txBox="1">
            <a:spLocks noChangeArrowheads="1"/>
          </p:cNvSpPr>
          <p:nvPr/>
        </p:nvSpPr>
        <p:spPr bwMode="auto">
          <a:xfrm>
            <a:off x="0" y="5757863"/>
            <a:ext cx="3810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E68C1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lnSpc>
                <a:spcPct val="70000"/>
              </a:lnSpc>
            </a:pPr>
            <a:r>
              <a:rPr lang="en-US" altLang="es-PR" sz="2200" i="1">
                <a:solidFill>
                  <a:srgbClr val="484876"/>
                </a:solidFill>
                <a:effectLst>
                  <a:outerShdw blurRad="38100" dist="38100" dir="2700000" algn="tl">
                    <a:srgbClr val="C0C0C0"/>
                  </a:outerShdw>
                </a:effectLst>
                <a:latin typeface="Arial Rounded MT Bold" pitchFamily="34" charset="0"/>
              </a:rPr>
              <a:t>E</a:t>
            </a:r>
          </a:p>
        </p:txBody>
      </p:sp>
    </p:spTree>
    <p:custDataLst>
      <p:tags r:id="rId1"/>
    </p:custDataLst>
  </p:cSld>
  <p:clrMapOvr>
    <a:masterClrMapping/>
  </p:clrMapOvr>
  <p:transition spd="slow">
    <p:pull dir="d"/>
    <p:sndAc>
      <p:stSnd>
        <p:snd r:embed="rId4"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729548"/>
                                        </p:tgtEl>
                                        <p:attrNameLst>
                                          <p:attrName>style.visibility</p:attrName>
                                        </p:attrNameLst>
                                      </p:cBhvr>
                                      <p:to>
                                        <p:strVal val="visible"/>
                                      </p:to>
                                    </p:set>
                                    <p:anim calcmode="lin" valueType="num">
                                      <p:cBhvr>
                                        <p:cTn id="7" dur="1000" fill="hold"/>
                                        <p:tgtEl>
                                          <p:spTgt spid="1729548"/>
                                        </p:tgtEl>
                                        <p:attrNameLst>
                                          <p:attrName>ppt_w</p:attrName>
                                        </p:attrNameLst>
                                      </p:cBhvr>
                                      <p:tavLst>
                                        <p:tav tm="0">
                                          <p:val>
                                            <p:fltVal val="0"/>
                                          </p:val>
                                        </p:tav>
                                        <p:tav tm="100000">
                                          <p:val>
                                            <p:strVal val="#ppt_w"/>
                                          </p:val>
                                        </p:tav>
                                      </p:tavLst>
                                    </p:anim>
                                    <p:anim calcmode="lin" valueType="num">
                                      <p:cBhvr>
                                        <p:cTn id="8" dur="1000" fill="hold"/>
                                        <p:tgtEl>
                                          <p:spTgt spid="1729548"/>
                                        </p:tgtEl>
                                        <p:attrNameLst>
                                          <p:attrName>ppt_h</p:attrName>
                                        </p:attrNameLst>
                                      </p:cBhvr>
                                      <p:tavLst>
                                        <p:tav tm="0">
                                          <p:val>
                                            <p:fltVal val="0"/>
                                          </p:val>
                                        </p:tav>
                                        <p:tav tm="100000">
                                          <p:val>
                                            <p:strVal val="#ppt_h"/>
                                          </p:val>
                                        </p:tav>
                                      </p:tavLst>
                                    </p:anim>
                                    <p:anim calcmode="lin" valueType="num">
                                      <p:cBhvr>
                                        <p:cTn id="9" dur="1000" fill="hold"/>
                                        <p:tgtEl>
                                          <p:spTgt spid="17295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29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1729541"/>
                                        </p:tgtEl>
                                        <p:attrNameLst>
                                          <p:attrName>style.visibility</p:attrName>
                                        </p:attrNameLst>
                                      </p:cBhvr>
                                      <p:to>
                                        <p:strVal val="visible"/>
                                      </p:to>
                                    </p:set>
                                    <p:anim calcmode="lin" valueType="num">
                                      <p:cBhvr>
                                        <p:cTn id="15" dur="1000" fill="hold"/>
                                        <p:tgtEl>
                                          <p:spTgt spid="1729541"/>
                                        </p:tgtEl>
                                        <p:attrNameLst>
                                          <p:attrName>ppt_w</p:attrName>
                                        </p:attrNameLst>
                                      </p:cBhvr>
                                      <p:tavLst>
                                        <p:tav tm="0">
                                          <p:val>
                                            <p:fltVal val="0"/>
                                          </p:val>
                                        </p:tav>
                                        <p:tav tm="100000">
                                          <p:val>
                                            <p:strVal val="#ppt_w"/>
                                          </p:val>
                                        </p:tav>
                                      </p:tavLst>
                                    </p:anim>
                                    <p:anim calcmode="lin" valueType="num">
                                      <p:cBhvr>
                                        <p:cTn id="16" dur="1000" fill="hold"/>
                                        <p:tgtEl>
                                          <p:spTgt spid="1729541"/>
                                        </p:tgtEl>
                                        <p:attrNameLst>
                                          <p:attrName>ppt_h</p:attrName>
                                        </p:attrNameLst>
                                      </p:cBhvr>
                                      <p:tavLst>
                                        <p:tav tm="0">
                                          <p:val>
                                            <p:fltVal val="0"/>
                                          </p:val>
                                        </p:tav>
                                        <p:tav tm="100000">
                                          <p:val>
                                            <p:strVal val="#ppt_h"/>
                                          </p:val>
                                        </p:tav>
                                      </p:tavLst>
                                    </p:anim>
                                    <p:anim calcmode="lin" valueType="num">
                                      <p:cBhvr>
                                        <p:cTn id="17" dur="1000" fill="hold"/>
                                        <p:tgtEl>
                                          <p:spTgt spid="1729541"/>
                                        </p:tgtEl>
                                        <p:attrNameLst>
                                          <p:attrName>style.rotation</p:attrName>
                                        </p:attrNameLst>
                                      </p:cBhvr>
                                      <p:tavLst>
                                        <p:tav tm="0">
                                          <p:val>
                                            <p:fltVal val="90"/>
                                          </p:val>
                                        </p:tav>
                                        <p:tav tm="100000">
                                          <p:val>
                                            <p:fltVal val="0"/>
                                          </p:val>
                                        </p:tav>
                                      </p:tavLst>
                                    </p:anim>
                                    <p:animEffect transition="in" filter="fade">
                                      <p:cBhvr>
                                        <p:cTn id="18" dur="1000"/>
                                        <p:tgtEl>
                                          <p:spTgt spid="17295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729549"/>
                                        </p:tgtEl>
                                        <p:attrNameLst>
                                          <p:attrName>style.visibility</p:attrName>
                                        </p:attrNameLst>
                                      </p:cBhvr>
                                      <p:to>
                                        <p:strVal val="visible"/>
                                      </p:to>
                                    </p:set>
                                    <p:anim calcmode="lin" valueType="num">
                                      <p:cBhvr>
                                        <p:cTn id="23" dur="1000" fill="hold"/>
                                        <p:tgtEl>
                                          <p:spTgt spid="1729549"/>
                                        </p:tgtEl>
                                        <p:attrNameLst>
                                          <p:attrName>ppt_w</p:attrName>
                                        </p:attrNameLst>
                                      </p:cBhvr>
                                      <p:tavLst>
                                        <p:tav tm="0">
                                          <p:val>
                                            <p:fltVal val="0"/>
                                          </p:val>
                                        </p:tav>
                                        <p:tav tm="100000">
                                          <p:val>
                                            <p:strVal val="#ppt_w"/>
                                          </p:val>
                                        </p:tav>
                                      </p:tavLst>
                                    </p:anim>
                                    <p:anim calcmode="lin" valueType="num">
                                      <p:cBhvr>
                                        <p:cTn id="24" dur="1000" fill="hold"/>
                                        <p:tgtEl>
                                          <p:spTgt spid="1729549"/>
                                        </p:tgtEl>
                                        <p:attrNameLst>
                                          <p:attrName>ppt_h</p:attrName>
                                        </p:attrNameLst>
                                      </p:cBhvr>
                                      <p:tavLst>
                                        <p:tav tm="0">
                                          <p:val>
                                            <p:fltVal val="0"/>
                                          </p:val>
                                        </p:tav>
                                        <p:tav tm="100000">
                                          <p:val>
                                            <p:strVal val="#ppt_h"/>
                                          </p:val>
                                        </p:tav>
                                      </p:tavLst>
                                    </p:anim>
                                    <p:anim calcmode="lin" valueType="num">
                                      <p:cBhvr>
                                        <p:cTn id="25" dur="1000" fill="hold"/>
                                        <p:tgtEl>
                                          <p:spTgt spid="172954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729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grpId="0" nodeType="clickEffect">
                                  <p:stCondLst>
                                    <p:cond delay="0"/>
                                  </p:stCondLst>
                                  <p:iterate type="lt">
                                    <p:tmPct val="5000"/>
                                  </p:iterate>
                                  <p:childTnLst>
                                    <p:set>
                                      <p:cBhvr>
                                        <p:cTn id="30" dur="1" fill="hold">
                                          <p:stCondLst>
                                            <p:cond delay="0"/>
                                          </p:stCondLst>
                                        </p:cTn>
                                        <p:tgtEl>
                                          <p:spTgt spid="1729542"/>
                                        </p:tgtEl>
                                        <p:attrNameLst>
                                          <p:attrName>style.visibility</p:attrName>
                                        </p:attrNameLst>
                                      </p:cBhvr>
                                      <p:to>
                                        <p:strVal val="visible"/>
                                      </p:to>
                                    </p:set>
                                    <p:anim calcmode="lin" valueType="num">
                                      <p:cBhvr>
                                        <p:cTn id="31" dur="1000" fill="hold"/>
                                        <p:tgtEl>
                                          <p:spTgt spid="1729542"/>
                                        </p:tgtEl>
                                        <p:attrNameLst>
                                          <p:attrName>ppt_w</p:attrName>
                                        </p:attrNameLst>
                                      </p:cBhvr>
                                      <p:tavLst>
                                        <p:tav tm="0">
                                          <p:val>
                                            <p:fltVal val="0"/>
                                          </p:val>
                                        </p:tav>
                                        <p:tav tm="100000">
                                          <p:val>
                                            <p:strVal val="#ppt_w"/>
                                          </p:val>
                                        </p:tav>
                                      </p:tavLst>
                                    </p:anim>
                                    <p:anim calcmode="lin" valueType="num">
                                      <p:cBhvr>
                                        <p:cTn id="32" dur="1000" fill="hold"/>
                                        <p:tgtEl>
                                          <p:spTgt spid="1729542"/>
                                        </p:tgtEl>
                                        <p:attrNameLst>
                                          <p:attrName>ppt_h</p:attrName>
                                        </p:attrNameLst>
                                      </p:cBhvr>
                                      <p:tavLst>
                                        <p:tav tm="0">
                                          <p:val>
                                            <p:fltVal val="0"/>
                                          </p:val>
                                        </p:tav>
                                        <p:tav tm="100000">
                                          <p:val>
                                            <p:strVal val="#ppt_h"/>
                                          </p:val>
                                        </p:tav>
                                      </p:tavLst>
                                    </p:anim>
                                    <p:anim calcmode="lin" valueType="num">
                                      <p:cBhvr>
                                        <p:cTn id="33" dur="1000" fill="hold"/>
                                        <p:tgtEl>
                                          <p:spTgt spid="1729542"/>
                                        </p:tgtEl>
                                        <p:attrNameLst>
                                          <p:attrName>style.rotation</p:attrName>
                                        </p:attrNameLst>
                                      </p:cBhvr>
                                      <p:tavLst>
                                        <p:tav tm="0">
                                          <p:val>
                                            <p:fltVal val="90"/>
                                          </p:val>
                                        </p:tav>
                                        <p:tav tm="100000">
                                          <p:val>
                                            <p:fltVal val="0"/>
                                          </p:val>
                                        </p:tav>
                                      </p:tavLst>
                                    </p:anim>
                                    <p:animEffect transition="in" filter="fade">
                                      <p:cBhvr>
                                        <p:cTn id="34" dur="1000"/>
                                        <p:tgtEl>
                                          <p:spTgt spid="172954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729550"/>
                                        </p:tgtEl>
                                        <p:attrNameLst>
                                          <p:attrName>style.visibility</p:attrName>
                                        </p:attrNameLst>
                                      </p:cBhvr>
                                      <p:to>
                                        <p:strVal val="visible"/>
                                      </p:to>
                                    </p:set>
                                    <p:anim calcmode="lin" valueType="num">
                                      <p:cBhvr>
                                        <p:cTn id="39" dur="1000" fill="hold"/>
                                        <p:tgtEl>
                                          <p:spTgt spid="1729550"/>
                                        </p:tgtEl>
                                        <p:attrNameLst>
                                          <p:attrName>ppt_w</p:attrName>
                                        </p:attrNameLst>
                                      </p:cBhvr>
                                      <p:tavLst>
                                        <p:tav tm="0">
                                          <p:val>
                                            <p:fltVal val="0"/>
                                          </p:val>
                                        </p:tav>
                                        <p:tav tm="100000">
                                          <p:val>
                                            <p:strVal val="#ppt_w"/>
                                          </p:val>
                                        </p:tav>
                                      </p:tavLst>
                                    </p:anim>
                                    <p:anim calcmode="lin" valueType="num">
                                      <p:cBhvr>
                                        <p:cTn id="40" dur="1000" fill="hold"/>
                                        <p:tgtEl>
                                          <p:spTgt spid="1729550"/>
                                        </p:tgtEl>
                                        <p:attrNameLst>
                                          <p:attrName>ppt_h</p:attrName>
                                        </p:attrNameLst>
                                      </p:cBhvr>
                                      <p:tavLst>
                                        <p:tav tm="0">
                                          <p:val>
                                            <p:fltVal val="0"/>
                                          </p:val>
                                        </p:tav>
                                        <p:tav tm="100000">
                                          <p:val>
                                            <p:strVal val="#ppt_h"/>
                                          </p:val>
                                        </p:tav>
                                      </p:tavLst>
                                    </p:anim>
                                    <p:anim calcmode="lin" valueType="num">
                                      <p:cBhvr>
                                        <p:cTn id="41" dur="1000" fill="hold"/>
                                        <p:tgtEl>
                                          <p:spTgt spid="172955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729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grpId="0" nodeType="clickEffect">
                                  <p:stCondLst>
                                    <p:cond delay="0"/>
                                  </p:stCondLst>
                                  <p:iterate type="lt">
                                    <p:tmPct val="5000"/>
                                  </p:iterate>
                                  <p:childTnLst>
                                    <p:set>
                                      <p:cBhvr>
                                        <p:cTn id="46" dur="1" fill="hold">
                                          <p:stCondLst>
                                            <p:cond delay="0"/>
                                          </p:stCondLst>
                                        </p:cTn>
                                        <p:tgtEl>
                                          <p:spTgt spid="1729543"/>
                                        </p:tgtEl>
                                        <p:attrNameLst>
                                          <p:attrName>style.visibility</p:attrName>
                                        </p:attrNameLst>
                                      </p:cBhvr>
                                      <p:to>
                                        <p:strVal val="visible"/>
                                      </p:to>
                                    </p:set>
                                    <p:anim calcmode="lin" valueType="num">
                                      <p:cBhvr>
                                        <p:cTn id="47" dur="1000" fill="hold"/>
                                        <p:tgtEl>
                                          <p:spTgt spid="1729543"/>
                                        </p:tgtEl>
                                        <p:attrNameLst>
                                          <p:attrName>ppt_w</p:attrName>
                                        </p:attrNameLst>
                                      </p:cBhvr>
                                      <p:tavLst>
                                        <p:tav tm="0">
                                          <p:val>
                                            <p:fltVal val="0"/>
                                          </p:val>
                                        </p:tav>
                                        <p:tav tm="100000">
                                          <p:val>
                                            <p:strVal val="#ppt_w"/>
                                          </p:val>
                                        </p:tav>
                                      </p:tavLst>
                                    </p:anim>
                                    <p:anim calcmode="lin" valueType="num">
                                      <p:cBhvr>
                                        <p:cTn id="48" dur="1000" fill="hold"/>
                                        <p:tgtEl>
                                          <p:spTgt spid="1729543"/>
                                        </p:tgtEl>
                                        <p:attrNameLst>
                                          <p:attrName>ppt_h</p:attrName>
                                        </p:attrNameLst>
                                      </p:cBhvr>
                                      <p:tavLst>
                                        <p:tav tm="0">
                                          <p:val>
                                            <p:fltVal val="0"/>
                                          </p:val>
                                        </p:tav>
                                        <p:tav tm="100000">
                                          <p:val>
                                            <p:strVal val="#ppt_h"/>
                                          </p:val>
                                        </p:tav>
                                      </p:tavLst>
                                    </p:anim>
                                    <p:anim calcmode="lin" valueType="num">
                                      <p:cBhvr>
                                        <p:cTn id="49" dur="1000" fill="hold"/>
                                        <p:tgtEl>
                                          <p:spTgt spid="1729543"/>
                                        </p:tgtEl>
                                        <p:attrNameLst>
                                          <p:attrName>style.rotation</p:attrName>
                                        </p:attrNameLst>
                                      </p:cBhvr>
                                      <p:tavLst>
                                        <p:tav tm="0">
                                          <p:val>
                                            <p:fltVal val="90"/>
                                          </p:val>
                                        </p:tav>
                                        <p:tav tm="100000">
                                          <p:val>
                                            <p:fltVal val="0"/>
                                          </p:val>
                                        </p:tav>
                                      </p:tavLst>
                                    </p:anim>
                                    <p:animEffect transition="in" filter="fade">
                                      <p:cBhvr>
                                        <p:cTn id="50" dur="1000"/>
                                        <p:tgtEl>
                                          <p:spTgt spid="172954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729551"/>
                                        </p:tgtEl>
                                        <p:attrNameLst>
                                          <p:attrName>style.visibility</p:attrName>
                                        </p:attrNameLst>
                                      </p:cBhvr>
                                      <p:to>
                                        <p:strVal val="visible"/>
                                      </p:to>
                                    </p:set>
                                    <p:anim calcmode="lin" valueType="num">
                                      <p:cBhvr>
                                        <p:cTn id="55" dur="1000" fill="hold"/>
                                        <p:tgtEl>
                                          <p:spTgt spid="1729551"/>
                                        </p:tgtEl>
                                        <p:attrNameLst>
                                          <p:attrName>ppt_w</p:attrName>
                                        </p:attrNameLst>
                                      </p:cBhvr>
                                      <p:tavLst>
                                        <p:tav tm="0">
                                          <p:val>
                                            <p:fltVal val="0"/>
                                          </p:val>
                                        </p:tav>
                                        <p:tav tm="100000">
                                          <p:val>
                                            <p:strVal val="#ppt_w"/>
                                          </p:val>
                                        </p:tav>
                                      </p:tavLst>
                                    </p:anim>
                                    <p:anim calcmode="lin" valueType="num">
                                      <p:cBhvr>
                                        <p:cTn id="56" dur="1000" fill="hold"/>
                                        <p:tgtEl>
                                          <p:spTgt spid="1729551"/>
                                        </p:tgtEl>
                                        <p:attrNameLst>
                                          <p:attrName>ppt_h</p:attrName>
                                        </p:attrNameLst>
                                      </p:cBhvr>
                                      <p:tavLst>
                                        <p:tav tm="0">
                                          <p:val>
                                            <p:fltVal val="0"/>
                                          </p:val>
                                        </p:tav>
                                        <p:tav tm="100000">
                                          <p:val>
                                            <p:strVal val="#ppt_h"/>
                                          </p:val>
                                        </p:tav>
                                      </p:tavLst>
                                    </p:anim>
                                    <p:anim calcmode="lin" valueType="num">
                                      <p:cBhvr>
                                        <p:cTn id="57" dur="1000" fill="hold"/>
                                        <p:tgtEl>
                                          <p:spTgt spid="172955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7295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grpId="0" nodeType="clickEffect">
                                  <p:stCondLst>
                                    <p:cond delay="0"/>
                                  </p:stCondLst>
                                  <p:iterate type="lt">
                                    <p:tmPct val="5000"/>
                                  </p:iterate>
                                  <p:childTnLst>
                                    <p:set>
                                      <p:cBhvr>
                                        <p:cTn id="62" dur="1" fill="hold">
                                          <p:stCondLst>
                                            <p:cond delay="0"/>
                                          </p:stCondLst>
                                        </p:cTn>
                                        <p:tgtEl>
                                          <p:spTgt spid="1729544"/>
                                        </p:tgtEl>
                                        <p:attrNameLst>
                                          <p:attrName>style.visibility</p:attrName>
                                        </p:attrNameLst>
                                      </p:cBhvr>
                                      <p:to>
                                        <p:strVal val="visible"/>
                                      </p:to>
                                    </p:set>
                                    <p:anim calcmode="lin" valueType="num">
                                      <p:cBhvr>
                                        <p:cTn id="63" dur="1000" fill="hold"/>
                                        <p:tgtEl>
                                          <p:spTgt spid="1729544"/>
                                        </p:tgtEl>
                                        <p:attrNameLst>
                                          <p:attrName>ppt_w</p:attrName>
                                        </p:attrNameLst>
                                      </p:cBhvr>
                                      <p:tavLst>
                                        <p:tav tm="0">
                                          <p:val>
                                            <p:fltVal val="0"/>
                                          </p:val>
                                        </p:tav>
                                        <p:tav tm="100000">
                                          <p:val>
                                            <p:strVal val="#ppt_w"/>
                                          </p:val>
                                        </p:tav>
                                      </p:tavLst>
                                    </p:anim>
                                    <p:anim calcmode="lin" valueType="num">
                                      <p:cBhvr>
                                        <p:cTn id="64" dur="1000" fill="hold"/>
                                        <p:tgtEl>
                                          <p:spTgt spid="1729544"/>
                                        </p:tgtEl>
                                        <p:attrNameLst>
                                          <p:attrName>ppt_h</p:attrName>
                                        </p:attrNameLst>
                                      </p:cBhvr>
                                      <p:tavLst>
                                        <p:tav tm="0">
                                          <p:val>
                                            <p:fltVal val="0"/>
                                          </p:val>
                                        </p:tav>
                                        <p:tav tm="100000">
                                          <p:val>
                                            <p:strVal val="#ppt_h"/>
                                          </p:val>
                                        </p:tav>
                                      </p:tavLst>
                                    </p:anim>
                                    <p:anim calcmode="lin" valueType="num">
                                      <p:cBhvr>
                                        <p:cTn id="65" dur="1000" fill="hold"/>
                                        <p:tgtEl>
                                          <p:spTgt spid="1729544"/>
                                        </p:tgtEl>
                                        <p:attrNameLst>
                                          <p:attrName>style.rotation</p:attrName>
                                        </p:attrNameLst>
                                      </p:cBhvr>
                                      <p:tavLst>
                                        <p:tav tm="0">
                                          <p:val>
                                            <p:fltVal val="90"/>
                                          </p:val>
                                        </p:tav>
                                        <p:tav tm="100000">
                                          <p:val>
                                            <p:fltVal val="0"/>
                                          </p:val>
                                        </p:tav>
                                      </p:tavLst>
                                    </p:anim>
                                    <p:animEffect transition="in" filter="fade">
                                      <p:cBhvr>
                                        <p:cTn id="66" dur="1000"/>
                                        <p:tgtEl>
                                          <p:spTgt spid="172954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729552"/>
                                        </p:tgtEl>
                                        <p:attrNameLst>
                                          <p:attrName>style.visibility</p:attrName>
                                        </p:attrNameLst>
                                      </p:cBhvr>
                                      <p:to>
                                        <p:strVal val="visible"/>
                                      </p:to>
                                    </p:set>
                                    <p:anim calcmode="lin" valueType="num">
                                      <p:cBhvr>
                                        <p:cTn id="71" dur="1000" fill="hold"/>
                                        <p:tgtEl>
                                          <p:spTgt spid="1729552"/>
                                        </p:tgtEl>
                                        <p:attrNameLst>
                                          <p:attrName>ppt_w</p:attrName>
                                        </p:attrNameLst>
                                      </p:cBhvr>
                                      <p:tavLst>
                                        <p:tav tm="0">
                                          <p:val>
                                            <p:fltVal val="0"/>
                                          </p:val>
                                        </p:tav>
                                        <p:tav tm="100000">
                                          <p:val>
                                            <p:strVal val="#ppt_w"/>
                                          </p:val>
                                        </p:tav>
                                      </p:tavLst>
                                    </p:anim>
                                    <p:anim calcmode="lin" valueType="num">
                                      <p:cBhvr>
                                        <p:cTn id="72" dur="1000" fill="hold"/>
                                        <p:tgtEl>
                                          <p:spTgt spid="1729552"/>
                                        </p:tgtEl>
                                        <p:attrNameLst>
                                          <p:attrName>ppt_h</p:attrName>
                                        </p:attrNameLst>
                                      </p:cBhvr>
                                      <p:tavLst>
                                        <p:tav tm="0">
                                          <p:val>
                                            <p:fltVal val="0"/>
                                          </p:val>
                                        </p:tav>
                                        <p:tav tm="100000">
                                          <p:val>
                                            <p:strVal val="#ppt_h"/>
                                          </p:val>
                                        </p:tav>
                                      </p:tavLst>
                                    </p:anim>
                                    <p:anim calcmode="lin" valueType="num">
                                      <p:cBhvr>
                                        <p:cTn id="73" dur="1000" fill="hold"/>
                                        <p:tgtEl>
                                          <p:spTgt spid="172955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729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1" presetClass="entr" presetSubtype="0" fill="hold" grpId="0" nodeType="clickEffect">
                                  <p:stCondLst>
                                    <p:cond delay="0"/>
                                  </p:stCondLst>
                                  <p:iterate type="lt">
                                    <p:tmPct val="5000"/>
                                  </p:iterate>
                                  <p:childTnLst>
                                    <p:set>
                                      <p:cBhvr>
                                        <p:cTn id="78" dur="1" fill="hold">
                                          <p:stCondLst>
                                            <p:cond delay="0"/>
                                          </p:stCondLst>
                                        </p:cTn>
                                        <p:tgtEl>
                                          <p:spTgt spid="1729545"/>
                                        </p:tgtEl>
                                        <p:attrNameLst>
                                          <p:attrName>style.visibility</p:attrName>
                                        </p:attrNameLst>
                                      </p:cBhvr>
                                      <p:to>
                                        <p:strVal val="visible"/>
                                      </p:to>
                                    </p:set>
                                    <p:anim calcmode="lin" valueType="num">
                                      <p:cBhvr>
                                        <p:cTn id="79" dur="1000" fill="hold"/>
                                        <p:tgtEl>
                                          <p:spTgt spid="1729545"/>
                                        </p:tgtEl>
                                        <p:attrNameLst>
                                          <p:attrName>ppt_w</p:attrName>
                                        </p:attrNameLst>
                                      </p:cBhvr>
                                      <p:tavLst>
                                        <p:tav tm="0">
                                          <p:val>
                                            <p:fltVal val="0"/>
                                          </p:val>
                                        </p:tav>
                                        <p:tav tm="100000">
                                          <p:val>
                                            <p:strVal val="#ppt_w"/>
                                          </p:val>
                                        </p:tav>
                                      </p:tavLst>
                                    </p:anim>
                                    <p:anim calcmode="lin" valueType="num">
                                      <p:cBhvr>
                                        <p:cTn id="80" dur="1000" fill="hold"/>
                                        <p:tgtEl>
                                          <p:spTgt spid="1729545"/>
                                        </p:tgtEl>
                                        <p:attrNameLst>
                                          <p:attrName>ppt_h</p:attrName>
                                        </p:attrNameLst>
                                      </p:cBhvr>
                                      <p:tavLst>
                                        <p:tav tm="0">
                                          <p:val>
                                            <p:fltVal val="0"/>
                                          </p:val>
                                        </p:tav>
                                        <p:tav tm="100000">
                                          <p:val>
                                            <p:strVal val="#ppt_h"/>
                                          </p:val>
                                        </p:tav>
                                      </p:tavLst>
                                    </p:anim>
                                    <p:anim calcmode="lin" valueType="num">
                                      <p:cBhvr>
                                        <p:cTn id="81" dur="1000" fill="hold"/>
                                        <p:tgtEl>
                                          <p:spTgt spid="1729545"/>
                                        </p:tgtEl>
                                        <p:attrNameLst>
                                          <p:attrName>style.rotation</p:attrName>
                                        </p:attrNameLst>
                                      </p:cBhvr>
                                      <p:tavLst>
                                        <p:tav tm="0">
                                          <p:val>
                                            <p:fltVal val="90"/>
                                          </p:val>
                                        </p:tav>
                                        <p:tav tm="100000">
                                          <p:val>
                                            <p:fltVal val="0"/>
                                          </p:val>
                                        </p:tav>
                                      </p:tavLst>
                                    </p:anim>
                                    <p:animEffect transition="in" filter="fade">
                                      <p:cBhvr>
                                        <p:cTn id="82" dur="1000"/>
                                        <p:tgtEl>
                                          <p:spTgt spid="172954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729553"/>
                                        </p:tgtEl>
                                        <p:attrNameLst>
                                          <p:attrName>style.visibility</p:attrName>
                                        </p:attrNameLst>
                                      </p:cBhvr>
                                      <p:to>
                                        <p:strVal val="visible"/>
                                      </p:to>
                                    </p:set>
                                    <p:anim calcmode="lin" valueType="num">
                                      <p:cBhvr>
                                        <p:cTn id="87" dur="1000" fill="hold"/>
                                        <p:tgtEl>
                                          <p:spTgt spid="1729553"/>
                                        </p:tgtEl>
                                        <p:attrNameLst>
                                          <p:attrName>ppt_w</p:attrName>
                                        </p:attrNameLst>
                                      </p:cBhvr>
                                      <p:tavLst>
                                        <p:tav tm="0">
                                          <p:val>
                                            <p:fltVal val="0"/>
                                          </p:val>
                                        </p:tav>
                                        <p:tav tm="100000">
                                          <p:val>
                                            <p:strVal val="#ppt_w"/>
                                          </p:val>
                                        </p:tav>
                                      </p:tavLst>
                                    </p:anim>
                                    <p:anim calcmode="lin" valueType="num">
                                      <p:cBhvr>
                                        <p:cTn id="88" dur="1000" fill="hold"/>
                                        <p:tgtEl>
                                          <p:spTgt spid="1729553"/>
                                        </p:tgtEl>
                                        <p:attrNameLst>
                                          <p:attrName>ppt_h</p:attrName>
                                        </p:attrNameLst>
                                      </p:cBhvr>
                                      <p:tavLst>
                                        <p:tav tm="0">
                                          <p:val>
                                            <p:fltVal val="0"/>
                                          </p:val>
                                        </p:tav>
                                        <p:tav tm="100000">
                                          <p:val>
                                            <p:strVal val="#ppt_h"/>
                                          </p:val>
                                        </p:tav>
                                      </p:tavLst>
                                    </p:anim>
                                    <p:anim calcmode="lin" valueType="num">
                                      <p:cBhvr>
                                        <p:cTn id="89" dur="1000" fill="hold"/>
                                        <p:tgtEl>
                                          <p:spTgt spid="172955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7295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1" presetClass="entr" presetSubtype="0" fill="hold" grpId="0" nodeType="clickEffect">
                                  <p:stCondLst>
                                    <p:cond delay="0"/>
                                  </p:stCondLst>
                                  <p:iterate type="lt">
                                    <p:tmPct val="5000"/>
                                  </p:iterate>
                                  <p:childTnLst>
                                    <p:set>
                                      <p:cBhvr>
                                        <p:cTn id="94" dur="1" fill="hold">
                                          <p:stCondLst>
                                            <p:cond delay="0"/>
                                          </p:stCondLst>
                                        </p:cTn>
                                        <p:tgtEl>
                                          <p:spTgt spid="1729546"/>
                                        </p:tgtEl>
                                        <p:attrNameLst>
                                          <p:attrName>style.visibility</p:attrName>
                                        </p:attrNameLst>
                                      </p:cBhvr>
                                      <p:to>
                                        <p:strVal val="visible"/>
                                      </p:to>
                                    </p:set>
                                    <p:anim calcmode="lin" valueType="num">
                                      <p:cBhvr>
                                        <p:cTn id="95" dur="1000" fill="hold"/>
                                        <p:tgtEl>
                                          <p:spTgt spid="1729546"/>
                                        </p:tgtEl>
                                        <p:attrNameLst>
                                          <p:attrName>ppt_w</p:attrName>
                                        </p:attrNameLst>
                                      </p:cBhvr>
                                      <p:tavLst>
                                        <p:tav tm="0">
                                          <p:val>
                                            <p:fltVal val="0"/>
                                          </p:val>
                                        </p:tav>
                                        <p:tav tm="100000">
                                          <p:val>
                                            <p:strVal val="#ppt_w"/>
                                          </p:val>
                                        </p:tav>
                                      </p:tavLst>
                                    </p:anim>
                                    <p:anim calcmode="lin" valueType="num">
                                      <p:cBhvr>
                                        <p:cTn id="96" dur="1000" fill="hold"/>
                                        <p:tgtEl>
                                          <p:spTgt spid="1729546"/>
                                        </p:tgtEl>
                                        <p:attrNameLst>
                                          <p:attrName>ppt_h</p:attrName>
                                        </p:attrNameLst>
                                      </p:cBhvr>
                                      <p:tavLst>
                                        <p:tav tm="0">
                                          <p:val>
                                            <p:fltVal val="0"/>
                                          </p:val>
                                        </p:tav>
                                        <p:tav tm="100000">
                                          <p:val>
                                            <p:strVal val="#ppt_h"/>
                                          </p:val>
                                        </p:tav>
                                      </p:tavLst>
                                    </p:anim>
                                    <p:anim calcmode="lin" valueType="num">
                                      <p:cBhvr>
                                        <p:cTn id="97" dur="1000" fill="hold"/>
                                        <p:tgtEl>
                                          <p:spTgt spid="1729546"/>
                                        </p:tgtEl>
                                        <p:attrNameLst>
                                          <p:attrName>style.rotation</p:attrName>
                                        </p:attrNameLst>
                                      </p:cBhvr>
                                      <p:tavLst>
                                        <p:tav tm="0">
                                          <p:val>
                                            <p:fltVal val="90"/>
                                          </p:val>
                                        </p:tav>
                                        <p:tav tm="100000">
                                          <p:val>
                                            <p:fltVal val="0"/>
                                          </p:val>
                                        </p:tav>
                                      </p:tavLst>
                                    </p:anim>
                                    <p:animEffect transition="in" filter="fade">
                                      <p:cBhvr>
                                        <p:cTn id="98" dur="1000"/>
                                        <p:tgtEl>
                                          <p:spTgt spid="1729546"/>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1729554"/>
                                        </p:tgtEl>
                                        <p:attrNameLst>
                                          <p:attrName>style.visibility</p:attrName>
                                        </p:attrNameLst>
                                      </p:cBhvr>
                                      <p:to>
                                        <p:strVal val="visible"/>
                                      </p:to>
                                    </p:set>
                                    <p:anim calcmode="lin" valueType="num">
                                      <p:cBhvr>
                                        <p:cTn id="103" dur="1000" fill="hold"/>
                                        <p:tgtEl>
                                          <p:spTgt spid="1729554"/>
                                        </p:tgtEl>
                                        <p:attrNameLst>
                                          <p:attrName>ppt_w</p:attrName>
                                        </p:attrNameLst>
                                      </p:cBhvr>
                                      <p:tavLst>
                                        <p:tav tm="0">
                                          <p:val>
                                            <p:fltVal val="0"/>
                                          </p:val>
                                        </p:tav>
                                        <p:tav tm="100000">
                                          <p:val>
                                            <p:strVal val="#ppt_w"/>
                                          </p:val>
                                        </p:tav>
                                      </p:tavLst>
                                    </p:anim>
                                    <p:anim calcmode="lin" valueType="num">
                                      <p:cBhvr>
                                        <p:cTn id="104" dur="1000" fill="hold"/>
                                        <p:tgtEl>
                                          <p:spTgt spid="1729554"/>
                                        </p:tgtEl>
                                        <p:attrNameLst>
                                          <p:attrName>ppt_h</p:attrName>
                                        </p:attrNameLst>
                                      </p:cBhvr>
                                      <p:tavLst>
                                        <p:tav tm="0">
                                          <p:val>
                                            <p:fltVal val="0"/>
                                          </p:val>
                                        </p:tav>
                                        <p:tav tm="100000">
                                          <p:val>
                                            <p:strVal val="#ppt_h"/>
                                          </p:val>
                                        </p:tav>
                                      </p:tavLst>
                                    </p:anim>
                                    <p:anim calcmode="lin" valueType="num">
                                      <p:cBhvr>
                                        <p:cTn id="105" dur="1000" fill="hold"/>
                                        <p:tgtEl>
                                          <p:spTgt spid="1729554"/>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7295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1" presetClass="entr" presetSubtype="0" fill="hold" grpId="0" nodeType="clickEffect">
                                  <p:stCondLst>
                                    <p:cond delay="0"/>
                                  </p:stCondLst>
                                  <p:iterate type="lt">
                                    <p:tmPct val="5000"/>
                                  </p:iterate>
                                  <p:childTnLst>
                                    <p:set>
                                      <p:cBhvr>
                                        <p:cTn id="110" dur="1" fill="hold">
                                          <p:stCondLst>
                                            <p:cond delay="0"/>
                                          </p:stCondLst>
                                        </p:cTn>
                                        <p:tgtEl>
                                          <p:spTgt spid="1729547"/>
                                        </p:tgtEl>
                                        <p:attrNameLst>
                                          <p:attrName>style.visibility</p:attrName>
                                        </p:attrNameLst>
                                      </p:cBhvr>
                                      <p:to>
                                        <p:strVal val="visible"/>
                                      </p:to>
                                    </p:set>
                                    <p:anim calcmode="lin" valueType="num">
                                      <p:cBhvr>
                                        <p:cTn id="111" dur="1000" fill="hold"/>
                                        <p:tgtEl>
                                          <p:spTgt spid="1729547"/>
                                        </p:tgtEl>
                                        <p:attrNameLst>
                                          <p:attrName>ppt_w</p:attrName>
                                        </p:attrNameLst>
                                      </p:cBhvr>
                                      <p:tavLst>
                                        <p:tav tm="0">
                                          <p:val>
                                            <p:fltVal val="0"/>
                                          </p:val>
                                        </p:tav>
                                        <p:tav tm="100000">
                                          <p:val>
                                            <p:strVal val="#ppt_w"/>
                                          </p:val>
                                        </p:tav>
                                      </p:tavLst>
                                    </p:anim>
                                    <p:anim calcmode="lin" valueType="num">
                                      <p:cBhvr>
                                        <p:cTn id="112" dur="1000" fill="hold"/>
                                        <p:tgtEl>
                                          <p:spTgt spid="1729547"/>
                                        </p:tgtEl>
                                        <p:attrNameLst>
                                          <p:attrName>ppt_h</p:attrName>
                                        </p:attrNameLst>
                                      </p:cBhvr>
                                      <p:tavLst>
                                        <p:tav tm="0">
                                          <p:val>
                                            <p:fltVal val="0"/>
                                          </p:val>
                                        </p:tav>
                                        <p:tav tm="100000">
                                          <p:val>
                                            <p:strVal val="#ppt_h"/>
                                          </p:val>
                                        </p:tav>
                                      </p:tavLst>
                                    </p:anim>
                                    <p:anim calcmode="lin" valueType="num">
                                      <p:cBhvr>
                                        <p:cTn id="113" dur="1000" fill="hold"/>
                                        <p:tgtEl>
                                          <p:spTgt spid="1729547"/>
                                        </p:tgtEl>
                                        <p:attrNameLst>
                                          <p:attrName>style.rotation</p:attrName>
                                        </p:attrNameLst>
                                      </p:cBhvr>
                                      <p:tavLst>
                                        <p:tav tm="0">
                                          <p:val>
                                            <p:fltVal val="90"/>
                                          </p:val>
                                        </p:tav>
                                        <p:tav tm="100000">
                                          <p:val>
                                            <p:fltVal val="0"/>
                                          </p:val>
                                        </p:tav>
                                      </p:tavLst>
                                    </p:anim>
                                    <p:animEffect transition="in" filter="fade">
                                      <p:cBhvr>
                                        <p:cTn id="114" dur="1000"/>
                                        <p:tgtEl>
                                          <p:spTgt spid="172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9541" grpId="0"/>
      <p:bldP spid="1729542" grpId="0"/>
      <p:bldP spid="1729543" grpId="0"/>
      <p:bldP spid="1729544" grpId="0"/>
      <p:bldP spid="1729545" grpId="0"/>
      <p:bldP spid="1729546" grpId="0"/>
      <p:bldP spid="1729547" grpId="0"/>
      <p:bldP spid="1729548" grpId="0"/>
      <p:bldP spid="1729549" grpId="0"/>
      <p:bldP spid="1729550" grpId="0"/>
      <p:bldP spid="1729551" grpId="0"/>
      <p:bldP spid="1729552" grpId="0"/>
      <p:bldP spid="1729553" grpId="0"/>
      <p:bldP spid="1729554" grpId="0"/>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20713"/>
            <a:ext cx="8964612"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a:t>
            </a:r>
            <a:r>
              <a:rPr lang="en-US" altLang="es-PR" sz="1200" i="1">
                <a:latin typeface="Times New Roman" pitchFamily="18" charset="0"/>
              </a:rPr>
              <a:t>Exercise Physiology: Nutrition, Energy, and Human Performance</a:t>
            </a:r>
            <a:r>
              <a:rPr lang="en-US" altLang="es-PR" sz="1200" b="0">
                <a:latin typeface="Times New Roman" pitchFamily="18" charset="0"/>
              </a:rPr>
              <a:t>. 7ma. ed.; (pp. 538-540), por W. D. McArdle, F. I. Katch, &amp; V. I. Katch, 2010, Philadelphia: Lippincott Williams &amp; Wilkins. Copyright 2010 por Lippincott Williams &amp; Wilkins, a Wolters Kluwer business</a:t>
            </a:r>
          </a:p>
        </p:txBody>
      </p:sp>
      <p:sp>
        <p:nvSpPr>
          <p:cNvPr id="2" name="Text Box 6"/>
          <p:cNvSpPr txBox="1">
            <a:spLocks noChangeArrowheads="1"/>
          </p:cNvSpPr>
          <p:nvPr/>
        </p:nvSpPr>
        <p:spPr bwMode="auto">
          <a:xfrm>
            <a:off x="179388" y="1341438"/>
            <a:ext cx="8964612" cy="50482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Adaptado de: </a:t>
            </a:r>
            <a:r>
              <a:rPr lang="en-US" altLang="es-PR" sz="1200" i="1">
                <a:latin typeface="Times New Roman" pitchFamily="18" charset="0"/>
              </a:rPr>
              <a:t>Exercise Physiology Integrating Theory and Application</a:t>
            </a:r>
            <a:r>
              <a:rPr lang="en-US" altLang="es-PR" sz="1200" b="0">
                <a:latin typeface="Times New Roman" pitchFamily="18" charset="0"/>
              </a:rPr>
              <a:t>. (pp. 5-6), por W. J. Kraemer, S. J. Fleck, y M. R. Deschenes, 2012, Philadelphia: Lippincott Williams &amp; Wilkins. Copyright 2012 por: Lippincott Williams &amp; Wilkins, a Wolte Kluwer business.</a:t>
            </a:r>
          </a:p>
        </p:txBody>
      </p:sp>
      <p:sp>
        <p:nvSpPr>
          <p:cNvPr id="3" name="Text Box 6"/>
          <p:cNvSpPr txBox="1">
            <a:spLocks noChangeArrowheads="1"/>
          </p:cNvSpPr>
          <p:nvPr/>
        </p:nvSpPr>
        <p:spPr bwMode="auto">
          <a:xfrm>
            <a:off x="179388" y="184467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a:t>
            </a:r>
            <a:r>
              <a:rPr lang="en-US" altLang="es-PR" sz="1200" i="1">
                <a:latin typeface="Times New Roman" pitchFamily="18" charset="0"/>
              </a:rPr>
              <a:t>Exercise Physiology for Health, Fitness, and Performance</a:t>
            </a:r>
            <a:r>
              <a:rPr lang="en-US" altLang="es-PR" sz="1200" b="0">
                <a:latin typeface="Times New Roman" pitchFamily="18" charset="0"/>
              </a:rPr>
              <a:t>. (p. 220), por S. A. Plowman, &amp; D. L. Smith, 2011, Philadelphia: Lippincott Williams &amp; Wilkins. Copyright 2011 por Lippincott Williams &amp; Wilkins, a Wolters Kluwer business.</a:t>
            </a:r>
          </a:p>
        </p:txBody>
      </p:sp>
      <p:sp>
        <p:nvSpPr>
          <p:cNvPr id="4" name="Text Box 6"/>
          <p:cNvSpPr txBox="1">
            <a:spLocks noChangeArrowheads="1"/>
          </p:cNvSpPr>
          <p:nvPr/>
        </p:nvSpPr>
        <p:spPr bwMode="auto">
          <a:xfrm>
            <a:off x="179388" y="249237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 </a:t>
            </a:r>
            <a:r>
              <a:rPr lang="en-US" altLang="es-PR" sz="1200" i="1" dirty="0">
                <a:latin typeface="Times New Roman" pitchFamily="18" charset="0"/>
              </a:rPr>
              <a:t>Sports and Exercise Nutrition</a:t>
            </a:r>
            <a:r>
              <a:rPr lang="en-US" altLang="es-PR" sz="1200" b="0" dirty="0">
                <a:latin typeface="Times New Roman" pitchFamily="18" charset="0"/>
              </a:rPr>
              <a:t>. 4ta.. ed.; (p. 27), </a:t>
            </a:r>
            <a:r>
              <a:rPr lang="en-US" altLang="es-PR" sz="1200" b="0" dirty="0" err="1">
                <a:latin typeface="Times New Roman" pitchFamily="18" charset="0"/>
              </a:rPr>
              <a:t>por</a:t>
            </a:r>
            <a:r>
              <a:rPr lang="en-US" altLang="es-PR" sz="1200" b="0" dirty="0">
                <a:latin typeface="Times New Roman" pitchFamily="18" charset="0"/>
              </a:rPr>
              <a:t> W. D. </a:t>
            </a:r>
            <a:r>
              <a:rPr lang="en-US" altLang="es-PR" sz="1200" b="0" dirty="0" err="1">
                <a:latin typeface="Times New Roman" pitchFamily="18" charset="0"/>
              </a:rPr>
              <a:t>McArdle</a:t>
            </a:r>
            <a:r>
              <a:rPr lang="en-US" altLang="es-PR" sz="1200" b="0" dirty="0">
                <a:latin typeface="Times New Roman" pitchFamily="18" charset="0"/>
              </a:rPr>
              <a:t>, F. I. </a:t>
            </a:r>
            <a:r>
              <a:rPr lang="en-US" altLang="es-PR" sz="1200" b="0" dirty="0" err="1">
                <a:latin typeface="Times New Roman" pitchFamily="18" charset="0"/>
              </a:rPr>
              <a:t>Katch</a:t>
            </a:r>
            <a:r>
              <a:rPr lang="en-US" altLang="es-PR" sz="1200" b="0" dirty="0">
                <a:latin typeface="Times New Roman" pitchFamily="18" charset="0"/>
              </a:rPr>
              <a:t>, &amp; V. I. </a:t>
            </a:r>
            <a:r>
              <a:rPr lang="en-US" altLang="es-PR" sz="1200" b="0" dirty="0" err="1">
                <a:latin typeface="Times New Roman" pitchFamily="18" charset="0"/>
              </a:rPr>
              <a:t>Katch</a:t>
            </a:r>
            <a:r>
              <a:rPr lang="en-US" altLang="es-PR" sz="1200" b="0" dirty="0">
                <a:latin typeface="Times New Roman" pitchFamily="18" charset="0"/>
              </a:rPr>
              <a:t>, 2013, Philadelphia: Lippincott Williams &amp; Wilkins. Copyright 2013 </a:t>
            </a:r>
            <a:r>
              <a:rPr lang="en-US" altLang="es-PR" sz="1200" b="0" dirty="0" err="1">
                <a:latin typeface="Times New Roman" pitchFamily="18" charset="0"/>
              </a:rPr>
              <a:t>por</a:t>
            </a:r>
            <a:r>
              <a:rPr lang="en-US" altLang="es-PR" sz="1200" b="0" dirty="0">
                <a:latin typeface="Times New Roman" pitchFamily="18" charset="0"/>
              </a:rPr>
              <a:t> Lippincott Williams &amp; Wilkins, a Wolters Kluwer </a:t>
            </a:r>
            <a:r>
              <a:rPr lang="en-US" altLang="es-PR" sz="1200" b="0" dirty="0" err="1">
                <a:latin typeface="Times New Roman" pitchFamily="18" charset="0"/>
              </a:rPr>
              <a:t>business.c</a:t>
            </a:r>
            <a:endParaRPr lang="en-US" altLang="es-PR" sz="1200" b="0" dirty="0">
              <a:latin typeface="Times New Roman" pitchFamily="18" charset="0"/>
            </a:endParaRPr>
          </a:p>
        </p:txBody>
      </p:sp>
      <p:sp>
        <p:nvSpPr>
          <p:cNvPr id="5" name="Text Box 6"/>
          <p:cNvSpPr txBox="1">
            <a:spLocks noChangeArrowheads="1"/>
          </p:cNvSpPr>
          <p:nvPr/>
        </p:nvSpPr>
        <p:spPr bwMode="auto">
          <a:xfrm>
            <a:off x="179388" y="3500438"/>
            <a:ext cx="896461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Fisiología del Esfuerzo y del Deporte</a:t>
            </a:r>
            <a:r>
              <a:rPr lang="en-US" altLang="es-PR" sz="1200" b="0">
                <a:latin typeface="Times New Roman" pitchFamily="18" charset="0"/>
              </a:rPr>
              <a:t>. 5ta. ed.; (p. 12), por J. H. Wilmore, &amp; D. L. Costill, 2004, Barcelona, España: Editorial Paidotribo. Copyright 2004 por Jack H. Wilmore y David L. Costill.</a:t>
            </a:r>
          </a:p>
        </p:txBody>
      </p:sp>
      <p:sp>
        <p:nvSpPr>
          <p:cNvPr id="6" name="Text Box 6"/>
          <p:cNvSpPr txBox="1">
            <a:spLocks noChangeArrowheads="1"/>
          </p:cNvSpPr>
          <p:nvPr/>
        </p:nvSpPr>
        <p:spPr bwMode="auto">
          <a:xfrm>
            <a:off x="250825" y="4725988"/>
            <a:ext cx="864235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Adaptado de: </a:t>
            </a:r>
            <a:r>
              <a:rPr lang="en-US" altLang="es-PR" sz="1200" i="1">
                <a:latin typeface="Times New Roman" pitchFamily="18" charset="0"/>
              </a:rPr>
              <a:t>Resource Manual for</a:t>
            </a:r>
            <a:r>
              <a:rPr lang="en-US" altLang="es-PR" sz="1200" b="0">
                <a:latin typeface="Times New Roman" pitchFamily="18" charset="0"/>
              </a:rPr>
              <a:t> </a:t>
            </a:r>
            <a:r>
              <a:rPr lang="en-US" altLang="es-PR" sz="1200" i="1">
                <a:latin typeface="Times New Roman" pitchFamily="18" charset="0"/>
              </a:rPr>
              <a:t>Guidelines for Exercise Testing and Prescription</a:t>
            </a:r>
            <a:r>
              <a:rPr lang="en-US" altLang="es-PR" sz="1200" b="0">
                <a:latin typeface="Times New Roman" pitchFamily="18" charset="0"/>
              </a:rPr>
              <a:t>. 9na. ed.; (p. 779), por American College of Sports Medicine, 2014, Philadelphia: Lippincott Williams &amp; Wilkins. Copyright 2014 por: American College of Sports Medicine</a:t>
            </a:r>
            <a:endParaRPr lang="en-US" altLang="es-PR" sz="3200" b="0">
              <a:latin typeface="Times New Roman" pitchFamily="18" charset="0"/>
            </a:endParaRPr>
          </a:p>
        </p:txBody>
      </p:sp>
      <p:sp>
        <p:nvSpPr>
          <p:cNvPr id="7" name="Text Box 6"/>
          <p:cNvSpPr txBox="1">
            <a:spLocks noChangeArrowheads="1"/>
          </p:cNvSpPr>
          <p:nvPr/>
        </p:nvSpPr>
        <p:spPr bwMode="auto">
          <a:xfrm>
            <a:off x="179388" y="5300663"/>
            <a:ext cx="8964612" cy="5746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Reproducido de: </a:t>
            </a:r>
            <a:r>
              <a:rPr lang="en-US" altLang="es-PR" sz="1200" i="1">
                <a:latin typeface="Times New Roman" pitchFamily="18" charset="0"/>
              </a:rPr>
              <a:t>Exercise for Special Populations</a:t>
            </a:r>
            <a:r>
              <a:rPr lang="en-US" altLang="es-PR" sz="1200" b="0">
                <a:latin typeface="Times New Roman" pitchFamily="18" charset="0"/>
              </a:rPr>
              <a:t>. (p. 55), por P. Williamson, 2011, Philadelphia: Lippincott Williams &amp; Wilkins. Copyright 2011 por: Lippincott Williams &amp; Wilkins, a Wolte Kluwer business.</a:t>
            </a:r>
          </a:p>
        </p:txBody>
      </p:sp>
      <p:sp>
        <p:nvSpPr>
          <p:cNvPr id="8" name="Text Box 6"/>
          <p:cNvSpPr txBox="1">
            <a:spLocks noChangeArrowheads="1"/>
          </p:cNvSpPr>
          <p:nvPr/>
        </p:nvSpPr>
        <p:spPr bwMode="auto">
          <a:xfrm>
            <a:off x="215900" y="4148138"/>
            <a:ext cx="860425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a:t>
            </a:r>
            <a:r>
              <a:rPr lang="en-US" altLang="es-PR" sz="1200" i="1">
                <a:latin typeface="Times New Roman" pitchFamily="18" charset="0"/>
              </a:rPr>
              <a:t>Exercise Physiology: Human Bionergetics and its Applications</a:t>
            </a:r>
            <a:r>
              <a:rPr lang="en-US" altLang="es-PR" sz="1200" b="0">
                <a:latin typeface="Times New Roman" pitchFamily="18" charset="0"/>
              </a:rPr>
              <a:t>. 2da. ed.; (pp. 16, 38-39, 46), por G. A. Brooks, T. D. Fahey, &amp; T. P. White, 1996, Mountain View, CA: Mayfield Publishing Company. Copyright 1996 por Mayfield Publishing Company.</a:t>
            </a:r>
          </a:p>
          <a:p>
            <a:pPr>
              <a:spcBef>
                <a:spcPct val="50000"/>
              </a:spcBef>
            </a:pPr>
            <a:endParaRPr lang="en-US" altLang="es-PR" sz="1200" b="0">
              <a:latin typeface="Times New Roman" pitchFamily="18" charset="0"/>
            </a:endParaRPr>
          </a:p>
        </p:txBody>
      </p:sp>
      <p:sp>
        <p:nvSpPr>
          <p:cNvPr id="9" name="Text Box 6"/>
          <p:cNvSpPr txBox="1">
            <a:spLocks noChangeArrowheads="1"/>
          </p:cNvSpPr>
          <p:nvPr/>
        </p:nvSpPr>
        <p:spPr bwMode="auto">
          <a:xfrm>
            <a:off x="179388" y="58769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Información de: </a:t>
            </a:r>
            <a:r>
              <a:rPr lang="en-US" altLang="es-PR" sz="1200" i="1">
                <a:latin typeface="Times New Roman" pitchFamily="18" charset="0"/>
              </a:rPr>
              <a:t>Fitness Professional’s Hanbook</a:t>
            </a:r>
            <a:r>
              <a:rPr lang="en-US" altLang="es-PR" sz="1200" b="0">
                <a:latin typeface="Times New Roman" pitchFamily="18" charset="0"/>
              </a:rPr>
              <a:t>. 5ta. ed. (p. 22), por E. T. </a:t>
            </a:r>
            <a:r>
              <a:rPr lang="en-US" altLang="es-PR" sz="1200" b="0">
                <a:solidFill>
                  <a:srgbClr val="000000"/>
                </a:solidFill>
                <a:latin typeface="Times New Roman" pitchFamily="18" charset="0"/>
              </a:rPr>
              <a:t>Howley, &amp; B. D. Franks</a:t>
            </a:r>
            <a:r>
              <a:rPr lang="en-US" altLang="es-PR" sz="1200" b="0">
                <a:latin typeface="Times New Roman" pitchFamily="18" charset="0"/>
              </a:rPr>
              <a:t>, 2007, </a:t>
            </a:r>
            <a:r>
              <a:rPr lang="en-US" altLang="es-PR" sz="1200" b="0">
                <a:solidFill>
                  <a:srgbClr val="000000"/>
                </a:solidFill>
                <a:latin typeface="Times New Roman" pitchFamily="18" charset="0"/>
              </a:rPr>
              <a:t>Champaign, IL: Human Kinetics.</a:t>
            </a:r>
            <a:r>
              <a:rPr lang="en-US" altLang="es-PR" sz="1200" b="0">
                <a:latin typeface="Times New Roman" pitchFamily="18" charset="0"/>
              </a:rPr>
              <a:t>. Copyright 2007 por ?</a:t>
            </a:r>
          </a:p>
        </p:txBody>
      </p:sp>
      <p:sp>
        <p:nvSpPr>
          <p:cNvPr id="11" name="Text Box 6"/>
          <p:cNvSpPr txBox="1">
            <a:spLocks noChangeArrowheads="1"/>
          </p:cNvSpPr>
          <p:nvPr/>
        </p:nvSpPr>
        <p:spPr bwMode="auto">
          <a:xfrm>
            <a:off x="0" y="6624638"/>
            <a:ext cx="9144000" cy="260350"/>
          </a:xfrm>
          <a:prstGeom prst="rect">
            <a:avLst/>
          </a:prstGeom>
          <a:solidFill>
            <a:schemeClr val="bg1"/>
          </a:solidFill>
          <a:ln w="9525">
            <a:solidFill>
              <a:schemeClr val="bg1"/>
            </a:solidFill>
            <a:miter lim="800000"/>
            <a:headEnd/>
            <a:tailEnd/>
          </a:ln>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endParaRPr lang="es-PR" altLang="es-PR" sz="1200" b="0">
              <a:latin typeface="Times New Roman" pitchFamily="18" charset="0"/>
            </a:endParaRPr>
          </a:p>
        </p:txBody>
      </p:sp>
      <p:sp>
        <p:nvSpPr>
          <p:cNvPr id="12" name="Text Box 6"/>
          <p:cNvSpPr txBox="1">
            <a:spLocks noChangeArrowheads="1"/>
          </p:cNvSpPr>
          <p:nvPr/>
        </p:nvSpPr>
        <p:spPr bwMode="auto">
          <a:xfrm>
            <a:off x="179388" y="6381750"/>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a:t>
            </a:r>
            <a:r>
              <a:rPr lang="en-US" altLang="es-PR" sz="1200" i="1">
                <a:latin typeface="Times New Roman" pitchFamily="18" charset="0"/>
              </a:rPr>
              <a:t>NASM’ Essentials of Sports Performance</a:t>
            </a:r>
            <a:r>
              <a:rPr lang="en-US" altLang="es-PR" sz="1200" b="0">
                <a:latin typeface="Times New Roman" pitchFamily="18" charset="0"/>
              </a:rPr>
              <a:t>. (p. 134), por M. A. Clark, &amp; S. C. Lucett, 2010, Philadelphia: Lippincott Williams &amp; Wilkins. Copyright 2010 por Lippincott Williams &amp; Wilkins, a Wolters Kluwer business.</a:t>
            </a:r>
          </a:p>
        </p:txBody>
      </p:sp>
      <p:sp>
        <p:nvSpPr>
          <p:cNvPr id="13" name="Text Box 6"/>
          <p:cNvSpPr txBox="1">
            <a:spLocks noChangeArrowheads="1"/>
          </p:cNvSpPr>
          <p:nvPr/>
        </p:nvSpPr>
        <p:spPr bwMode="auto">
          <a:xfrm>
            <a:off x="250825" y="2995613"/>
            <a:ext cx="8893175" cy="43338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a:t>
            </a:r>
            <a:r>
              <a:rPr lang="en-US" altLang="es-PR" sz="1200" i="1">
                <a:latin typeface="Times New Roman" pitchFamily="18" charset="0"/>
              </a:rPr>
              <a:t>Physiology of Sports and Exercise</a:t>
            </a:r>
            <a:r>
              <a:rPr lang="en-US" altLang="es-PR" sz="1200" b="0">
                <a:latin typeface="Times New Roman" pitchFamily="18" charset="0"/>
              </a:rPr>
              <a:t>. (p. 14 ), por J. H. Wilmore, &amp; D. L. Costill, 1994, Champaign, IL: Human Kinetics..Copyright 1994 por Jack H. Wilmore y David L. Costill.</a:t>
            </a:r>
          </a:p>
        </p:txBody>
      </p:sp>
    </p:spTree>
    <p:custDataLst>
      <p:tags r:id="rId1"/>
    </p:custDataLst>
  </p:cSld>
  <p:clrMapOvr>
    <a:masterClrMapping/>
  </p:clrMapOvr>
  <p:transition spd="slow">
    <p:pull dir="d"/>
    <p:sndAc>
      <p:stSnd>
        <p:snd r:embed="rId4" name="whoosh.wav"/>
      </p:stSnd>
    </p:sndAc>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1196975"/>
            <a:ext cx="885666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 </a:t>
            </a:r>
            <a:r>
              <a:rPr lang="en-US" altLang="es-PR" sz="1200" i="1" dirty="0">
                <a:latin typeface="Times New Roman" pitchFamily="18" charset="0"/>
              </a:rPr>
              <a:t>ACSM’s Foundations of Strength </a:t>
            </a:r>
            <a:r>
              <a:rPr lang="en-US" altLang="es-PR" sz="1200" i="1" dirty="0" err="1">
                <a:latin typeface="Times New Roman" pitchFamily="18" charset="0"/>
              </a:rPr>
              <a:t>Trsining</a:t>
            </a:r>
            <a:r>
              <a:rPr lang="en-US" altLang="es-PR" sz="1200" i="1" dirty="0">
                <a:latin typeface="Times New Roman" pitchFamily="18" charset="0"/>
              </a:rPr>
              <a:t> and Conditioning</a:t>
            </a:r>
            <a:r>
              <a:rPr lang="en-US" altLang="es-PR" sz="1200" b="0" dirty="0">
                <a:latin typeface="Times New Roman" pitchFamily="18" charset="0"/>
              </a:rPr>
              <a:t>. (p. 166), </a:t>
            </a:r>
            <a:r>
              <a:rPr lang="en-US" altLang="es-PR" sz="1200" b="0" dirty="0" err="1">
                <a:latin typeface="Times New Roman" pitchFamily="18" charset="0"/>
              </a:rPr>
              <a:t>por</a:t>
            </a:r>
            <a:r>
              <a:rPr lang="en-US" altLang="es-PR" sz="1200" b="0" dirty="0">
                <a:latin typeface="Times New Roman" pitchFamily="18" charset="0"/>
              </a:rPr>
              <a:t> N. </a:t>
            </a:r>
            <a:r>
              <a:rPr lang="en-US" altLang="es-PR" sz="1200" b="0" dirty="0" err="1">
                <a:latin typeface="Times New Roman" pitchFamily="18" charset="0"/>
              </a:rPr>
              <a:t>Ratamess</a:t>
            </a:r>
            <a:r>
              <a:rPr lang="en-US" altLang="es-PR" sz="1200" b="0" dirty="0">
                <a:latin typeface="Times New Roman" pitchFamily="18" charset="0"/>
              </a:rPr>
              <a:t>, 2012, Philadelphia: Lippincott Williams &amp; Wilkins. Copyright 2012 </a:t>
            </a:r>
            <a:r>
              <a:rPr lang="en-US" altLang="es-PR" sz="1200" b="0" dirty="0" err="1">
                <a:latin typeface="Times New Roman" pitchFamily="18" charset="0"/>
              </a:rPr>
              <a:t>por</a:t>
            </a:r>
            <a:r>
              <a:rPr lang="en-US" altLang="es-PR" sz="1200" b="0" dirty="0">
                <a:latin typeface="Times New Roman" pitchFamily="18" charset="0"/>
              </a:rPr>
              <a:t> American College of Sports Medicine.</a:t>
            </a:r>
          </a:p>
        </p:txBody>
      </p:sp>
      <p:sp>
        <p:nvSpPr>
          <p:cNvPr id="2" name="Text Box 6"/>
          <p:cNvSpPr txBox="1">
            <a:spLocks noChangeArrowheads="1"/>
          </p:cNvSpPr>
          <p:nvPr/>
        </p:nvSpPr>
        <p:spPr bwMode="auto">
          <a:xfrm>
            <a:off x="250825" y="620713"/>
            <a:ext cx="864235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n-US" altLang="es-PR" sz="1200" b="0" dirty="0" err="1">
                <a:latin typeface="Times New Roman" pitchFamily="18" charset="0"/>
              </a:rPr>
              <a:t>Adaptado</a:t>
            </a:r>
            <a:r>
              <a:rPr lang="en-US" altLang="es-PR" sz="1200" b="0" dirty="0">
                <a:latin typeface="Times New Roman" pitchFamily="18" charset="0"/>
              </a:rPr>
              <a:t> de: </a:t>
            </a:r>
            <a:r>
              <a:rPr lang="en-US" altLang="es-PR" sz="1200" i="1" dirty="0">
                <a:latin typeface="Times New Roman" pitchFamily="18" charset="0"/>
              </a:rPr>
              <a:t>Guidelines for Exercise Testing and Prescription</a:t>
            </a:r>
            <a:r>
              <a:rPr lang="en-US" altLang="es-PR" sz="1200" b="0" dirty="0">
                <a:latin typeface="Times New Roman" pitchFamily="18" charset="0"/>
              </a:rPr>
              <a:t>. 9na. ed.; (p. 82), </a:t>
            </a:r>
            <a:r>
              <a:rPr lang="en-US" altLang="es-PR" sz="1200" b="0" dirty="0" err="1">
                <a:latin typeface="Times New Roman" pitchFamily="18" charset="0"/>
              </a:rPr>
              <a:t>por</a:t>
            </a:r>
            <a:r>
              <a:rPr lang="en-US" altLang="es-PR" sz="1200" b="0" dirty="0">
                <a:latin typeface="Times New Roman" pitchFamily="18" charset="0"/>
              </a:rPr>
              <a:t> American College of Sports Medicine, 2014, Philadelphia: Lippincott Williams &amp; Wilkins. Copyright 2014 </a:t>
            </a:r>
            <a:r>
              <a:rPr lang="en-US" altLang="es-PR" sz="1200" b="0" dirty="0" err="1">
                <a:latin typeface="Times New Roman" pitchFamily="18" charset="0"/>
              </a:rPr>
              <a:t>por</a:t>
            </a:r>
            <a:r>
              <a:rPr lang="en-US" altLang="es-PR" sz="1200" b="0" dirty="0">
                <a:latin typeface="Times New Roman" pitchFamily="18" charset="0"/>
              </a:rPr>
              <a:t>: American College of Sports Medicine</a:t>
            </a:r>
            <a:endParaRPr lang="en-US" altLang="es-PR" sz="3200" b="0" dirty="0">
              <a:latin typeface="Times New Roman" pitchFamily="18" charset="0"/>
            </a:endParaRPr>
          </a:p>
        </p:txBody>
      </p:sp>
      <p:sp>
        <p:nvSpPr>
          <p:cNvPr id="3" name="Text Box 6"/>
          <p:cNvSpPr txBox="1">
            <a:spLocks noChangeArrowheads="1"/>
          </p:cNvSpPr>
          <p:nvPr/>
        </p:nvSpPr>
        <p:spPr bwMode="auto">
          <a:xfrm>
            <a:off x="107950" y="1916113"/>
            <a:ext cx="8964613"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De</a:t>
            </a:r>
            <a:r>
              <a:rPr lang="en-US" altLang="es-PR" sz="1200" b="0">
                <a:latin typeface="Times New Roman" pitchFamily="18" charset="0"/>
              </a:rPr>
              <a:t>: "mito1," por Real Lengua Española [RAE], 2001, </a:t>
            </a:r>
            <a:r>
              <a:rPr lang="es-ES" altLang="es-PR" sz="1200" i="1">
                <a:latin typeface="Times New Roman" pitchFamily="18" charset="0"/>
              </a:rPr>
              <a:t>Diccionario de la lengua española</a:t>
            </a:r>
            <a:r>
              <a:rPr lang="es-ES" altLang="es-PR" sz="1200" b="0">
                <a:latin typeface="Times New Roman" pitchFamily="18" charset="0"/>
              </a:rPr>
              <a:t>. 22ma. ed.,</a:t>
            </a:r>
            <a:r>
              <a:rPr lang="en-US" altLang="es-PR" sz="1200" b="0">
                <a:latin typeface="Times New Roman" pitchFamily="18" charset="0"/>
              </a:rPr>
              <a:t> Copyright 2001 por Real Academia Española. </a:t>
            </a:r>
            <a:r>
              <a:rPr lang="pt-BR" altLang="es-PR" sz="1200" b="0">
                <a:latin typeface="Times New Roman" pitchFamily="18" charset="0"/>
              </a:rPr>
              <a:t>Recuperado de </a:t>
            </a:r>
            <a:r>
              <a:rPr lang="en-US" altLang="es-PR" sz="1200" i="1">
                <a:latin typeface="Times New Roman" pitchFamily="18" charset="0"/>
                <a:hlinkClick r:id="rId5"/>
              </a:rPr>
              <a:t>http://lema.rae.es/drae/?val=Mito</a:t>
            </a:r>
            <a:endParaRPr lang="en-US" altLang="es-PR" sz="1200" i="1">
              <a:latin typeface="Times New Roman" pitchFamily="18" charset="0"/>
            </a:endParaRPr>
          </a:p>
        </p:txBody>
      </p:sp>
      <p:sp>
        <p:nvSpPr>
          <p:cNvPr id="4" name="Text Box 6"/>
          <p:cNvSpPr txBox="1">
            <a:spLocks noChangeArrowheads="1"/>
          </p:cNvSpPr>
          <p:nvPr/>
        </p:nvSpPr>
        <p:spPr bwMode="auto">
          <a:xfrm>
            <a:off x="323850" y="2419350"/>
            <a:ext cx="8640763"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De</a:t>
            </a:r>
            <a:r>
              <a:rPr lang="en-US" altLang="es-PR" sz="1200" b="0">
                <a:latin typeface="Times New Roman" pitchFamily="18" charset="0"/>
              </a:rPr>
              <a:t>: “Exercise and Acute Cardiovascular Events: Placing the Risks into Perspective", por P. D. Thompson, et al, 2007, </a:t>
            </a:r>
            <a:r>
              <a:rPr lang="en-US" altLang="es-PR" sz="1200" i="1">
                <a:latin typeface="Times New Roman" pitchFamily="18" charset="0"/>
              </a:rPr>
              <a:t>Circulation, 115</a:t>
            </a:r>
            <a:r>
              <a:rPr lang="en-US" altLang="es-PR" sz="1200" b="0">
                <a:latin typeface="Times New Roman" pitchFamily="18" charset="0"/>
              </a:rPr>
              <a:t>(17), p. 2359. Recuperado de </a:t>
            </a:r>
            <a:r>
              <a:rPr lang="en-US" altLang="es-PR" sz="1200" i="1">
                <a:latin typeface="Times New Roman" pitchFamily="18" charset="0"/>
                <a:hlinkClick r:id="rId6"/>
              </a:rPr>
              <a:t>http://circ.ahajournals.org/content/115/17/2358.full.pdf+html</a:t>
            </a:r>
            <a:endParaRPr lang="en-US" altLang="es-PR" sz="1200" i="1">
              <a:latin typeface="Times New Roman" pitchFamily="18" charset="0"/>
            </a:endParaRPr>
          </a:p>
        </p:txBody>
      </p:sp>
      <p:sp>
        <p:nvSpPr>
          <p:cNvPr id="5" name="Text Box 6"/>
          <p:cNvSpPr txBox="1">
            <a:spLocks noChangeArrowheads="1"/>
          </p:cNvSpPr>
          <p:nvPr/>
        </p:nvSpPr>
        <p:spPr bwMode="auto">
          <a:xfrm>
            <a:off x="179388" y="292417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De: "</a:t>
            </a:r>
            <a:r>
              <a:rPr lang="es-ES" altLang="es-PR" sz="1200" b="0">
                <a:solidFill>
                  <a:srgbClr val="000000"/>
                </a:solidFill>
                <a:latin typeface="Times New Roman" pitchFamily="18" charset="0"/>
              </a:rPr>
              <a:t>Información fraudulenta sobre salud en internet</a:t>
            </a:r>
            <a:r>
              <a:rPr lang="en-US" altLang="es-PR" sz="1200" b="0">
                <a:latin typeface="Times New Roman" pitchFamily="18" charset="0"/>
              </a:rPr>
              <a:t>", por: B. Castelló-Zamora, 2010, </a:t>
            </a:r>
            <a:r>
              <a:rPr lang="es-ES" altLang="es-PR" sz="1200" i="1">
                <a:solidFill>
                  <a:srgbClr val="000000"/>
                </a:solidFill>
                <a:latin typeface="Times New Roman" pitchFamily="18" charset="0"/>
              </a:rPr>
              <a:t>El Profesional de la Información, 19(</a:t>
            </a:r>
            <a:r>
              <a:rPr lang="es-ES" altLang="es-PR" sz="1200" b="0">
                <a:solidFill>
                  <a:srgbClr val="000000"/>
                </a:solidFill>
                <a:latin typeface="Times New Roman" pitchFamily="18" charset="0"/>
              </a:rPr>
              <a:t>3), 292-295. Recuperado de la base de datos de EBSCOhost (Academic Search Premier).</a:t>
            </a:r>
            <a:endParaRPr lang="en-US" altLang="es-PR" sz="1200" i="1">
              <a:latin typeface="Times New Roman" pitchFamily="18" charset="0"/>
            </a:endParaRPr>
          </a:p>
        </p:txBody>
      </p:sp>
      <p:sp>
        <p:nvSpPr>
          <p:cNvPr id="6" name="Text Box 6"/>
          <p:cNvSpPr txBox="1">
            <a:spLocks noChangeArrowheads="1"/>
          </p:cNvSpPr>
          <p:nvPr/>
        </p:nvSpPr>
        <p:spPr bwMode="auto">
          <a:xfrm>
            <a:off x="179388" y="3427413"/>
            <a:ext cx="8964612"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dirty="0" err="1">
                <a:latin typeface="Times New Roman" pitchFamily="18" charset="0"/>
              </a:rPr>
              <a:t>Informcaión</a:t>
            </a:r>
            <a:r>
              <a:rPr lang="en-US" altLang="es-PR" sz="1200" b="0" dirty="0">
                <a:latin typeface="Times New Roman" pitchFamily="18" charset="0"/>
              </a:rPr>
              <a:t> de: "Strength Training Effects in </a:t>
            </a:r>
            <a:r>
              <a:rPr lang="en-US" altLang="es-PR" sz="1200" b="0" dirty="0" err="1">
                <a:latin typeface="Times New Roman" pitchFamily="18" charset="0"/>
              </a:rPr>
              <a:t>Prepubescents</a:t>
            </a:r>
            <a:r>
              <a:rPr lang="en-US" altLang="es-PR" sz="1200" b="0" dirty="0">
                <a:latin typeface="Times New Roman" pitchFamily="18" charset="0"/>
              </a:rPr>
              <a:t> Boys", </a:t>
            </a:r>
            <a:r>
              <a:rPr lang="en-US" altLang="es-PR" sz="1200" b="0" dirty="0" err="1">
                <a:latin typeface="Times New Roman" pitchFamily="18" charset="0"/>
              </a:rPr>
              <a:t>por</a:t>
            </a:r>
            <a:r>
              <a:rPr lang="en-US" altLang="es-PR" sz="1200" b="0" dirty="0">
                <a:latin typeface="Times New Roman" pitchFamily="18" charset="0"/>
              </a:rPr>
              <a:t>: J. A. Ramsay,  C. J. R. Blimkie, K. Smith, S. Garner, J. MacDougall, &amp; D. G. Sale, 1990, </a:t>
            </a:r>
            <a:r>
              <a:rPr lang="en-US" altLang="es-PR" sz="1200" i="1" dirty="0">
                <a:latin typeface="Times New Roman" pitchFamily="18" charset="0"/>
              </a:rPr>
              <a:t>Medicine and Science in Sports and Exercise, 22</a:t>
            </a:r>
            <a:r>
              <a:rPr lang="en-US" altLang="es-PR" sz="1200" b="0" dirty="0">
                <a:latin typeface="Times New Roman" pitchFamily="18" charset="0"/>
              </a:rPr>
              <a:t>(5), 605-614.</a:t>
            </a:r>
            <a:endParaRPr lang="en-US" altLang="es-PR" sz="1200" i="1" dirty="0">
              <a:latin typeface="Times New Roman" pitchFamily="18" charset="0"/>
            </a:endParaRPr>
          </a:p>
        </p:txBody>
      </p:sp>
      <p:sp>
        <p:nvSpPr>
          <p:cNvPr id="7" name="Text Box 6"/>
          <p:cNvSpPr txBox="1">
            <a:spLocks noChangeArrowheads="1"/>
          </p:cNvSpPr>
          <p:nvPr/>
        </p:nvSpPr>
        <p:spPr bwMode="auto">
          <a:xfrm>
            <a:off x="107950" y="3930650"/>
            <a:ext cx="8964613" cy="7651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Reproducido de: "Resistance exercise in individuals with and without cardiovascular disease: 2007 update: a scientific statement from the American Heart Association Council on Clinical Cardiology and Council on Nutrition, Physical Activity, and Metabolism. Circulation," por M. A. Williams, W. L. Haskell, P. AAdes, E. A. Amsterdam, V. Bittner, B. A. Franklin, M. Gulanick, S. T., Laing, y K. J. Stewart, 2007, </a:t>
            </a:r>
            <a:r>
              <a:rPr lang="en-US" altLang="es-PR" sz="1200" i="1">
                <a:latin typeface="Times New Roman" pitchFamily="18" charset="0"/>
              </a:rPr>
              <a:t>Circulation, 116</a:t>
            </a:r>
            <a:r>
              <a:rPr lang="en-US" altLang="es-PR" sz="1200" b="0">
                <a:latin typeface="Times New Roman" pitchFamily="18" charset="0"/>
              </a:rPr>
              <a:t>(5),  p. 578. doi:10.1139/H10-079. Recuperado de </a:t>
            </a:r>
            <a:r>
              <a:rPr lang="en-US" altLang="es-PR" sz="1200" i="1">
                <a:latin typeface="Times New Roman" pitchFamily="18" charset="0"/>
                <a:hlinkClick r:id="rId7"/>
              </a:rPr>
              <a:t>http://circ.ahajournals.org/content/116/5/572.full.pdf+html</a:t>
            </a:r>
            <a:endParaRPr lang="en-US" altLang="es-PR" sz="1200" i="1">
              <a:latin typeface="Times New Roman" pitchFamily="18" charset="0"/>
            </a:endParaRPr>
          </a:p>
        </p:txBody>
      </p:sp>
      <p:sp>
        <p:nvSpPr>
          <p:cNvPr id="8" name="Text Box 6"/>
          <p:cNvSpPr txBox="1">
            <a:spLocks noChangeArrowheads="1"/>
          </p:cNvSpPr>
          <p:nvPr/>
        </p:nvSpPr>
        <p:spPr bwMode="auto">
          <a:xfrm>
            <a:off x="179388" y="4794250"/>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Tomado de: “Design and Implementation of Exercise Training Regimens,”  Por M. M. Dehn, &amp; C. B. Mullins, 1984. En  </a:t>
            </a:r>
            <a:r>
              <a:rPr lang="en-US" altLang="es-PR" sz="1200" i="1">
                <a:latin typeface="Times New Roman" pitchFamily="18" charset="0"/>
              </a:rPr>
              <a:t>Rehabilitation of the Coronary Patient</a:t>
            </a:r>
            <a:r>
              <a:rPr lang="en-US" altLang="es-PR" sz="1200" b="0">
                <a:latin typeface="Times New Roman" pitchFamily="18" charset="0"/>
              </a:rPr>
              <a:t>. 2da. ed., (p. 342), por N. K. Wenger, &amp; H. K. Hellerdtein (Eds.), 1984,  New York: John Wiley &amp; Sons. Copyright 1984 John Wiley &amp; Sons, Inc.</a:t>
            </a:r>
          </a:p>
        </p:txBody>
      </p:sp>
      <p:sp>
        <p:nvSpPr>
          <p:cNvPr id="9" name="Text Box 6"/>
          <p:cNvSpPr txBox="1">
            <a:spLocks noChangeArrowheads="1"/>
          </p:cNvSpPr>
          <p:nvPr/>
        </p:nvSpPr>
        <p:spPr bwMode="auto">
          <a:xfrm>
            <a:off x="179388" y="5443538"/>
            <a:ext cx="8964612" cy="62071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“Fuels for Sports Performace,” por E. F. Coyle. En </a:t>
            </a:r>
            <a:r>
              <a:rPr lang="en-US" altLang="es-PR" sz="1200" i="1">
                <a:latin typeface="Times New Roman" pitchFamily="18" charset="0"/>
              </a:rPr>
              <a:t>Optimizing Sports Performance. Perspectives in Exercise Science and Sports Medicine, Vol. 10</a:t>
            </a:r>
            <a:r>
              <a:rPr lang="en-US" altLang="es-PR" sz="1200" b="0">
                <a:latin typeface="Times New Roman" pitchFamily="18" charset="0"/>
              </a:rPr>
              <a:t>. (p. 111), por D. R. Lamb, &amp; R. Murray (Eds.), 1997, Carmel, IN: Cooper Publishing Group. Copyright 1997 por Cooper Publishing Group.</a:t>
            </a:r>
          </a:p>
          <a:p>
            <a:pPr>
              <a:spcBef>
                <a:spcPct val="50000"/>
              </a:spcBef>
            </a:pPr>
            <a:endParaRPr lang="en-US" altLang="es-PR" sz="1200" b="0">
              <a:latin typeface="Times New Roman" pitchFamily="18" charset="0"/>
            </a:endParaRPr>
          </a:p>
        </p:txBody>
      </p:sp>
    </p:spTree>
    <p:custDataLst>
      <p:tags r:id="rId1"/>
    </p:custDataLst>
  </p:cSld>
  <p:clrMapOvr>
    <a:masterClrMapping/>
  </p:clrMapOvr>
  <p:transition spd="slow">
    <p:pull dir="d"/>
    <p:sndAc>
      <p:stSnd>
        <p:snd r:embed="rId4" name="whoosh.wav"/>
      </p:stSnd>
    </p:sndAc>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979" name="Text Box 3"/>
          <p:cNvSpPr txBox="1">
            <a:spLocks noChangeArrowheads="1"/>
          </p:cNvSpPr>
          <p:nvPr/>
        </p:nvSpPr>
        <p:spPr bwMode="auto">
          <a:xfrm>
            <a:off x="466725" y="692150"/>
            <a:ext cx="8713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20000"/>
              </a:spcBef>
            </a:pPr>
            <a:r>
              <a:rPr lang="en-US" altLang="es-PR" sz="1200" i="1">
                <a:solidFill>
                  <a:srgbClr val="000000"/>
                </a:solidFill>
                <a:latin typeface="Times New Roman" pitchFamily="18" charset="0"/>
              </a:rPr>
              <a:t>NOTA</a:t>
            </a:r>
            <a:r>
              <a:rPr lang="en-US" altLang="es-PR" sz="1200">
                <a:solidFill>
                  <a:srgbClr val="000000"/>
                </a:solidFill>
                <a:latin typeface="Times New Roman" pitchFamily="18" charset="0"/>
              </a:rPr>
              <a:t>:</a:t>
            </a:r>
            <a:r>
              <a:rPr lang="en-US" altLang="es-PR" sz="1200" b="0">
                <a:solidFill>
                  <a:srgbClr val="000000"/>
                </a:solidFill>
                <a:latin typeface="Times New Roman" pitchFamily="18" charset="0"/>
              </a:rPr>
              <a:t> Adaptado de: </a:t>
            </a:r>
            <a:r>
              <a:rPr lang="en-US" altLang="es-PR" sz="1200" i="1">
                <a:solidFill>
                  <a:srgbClr val="000000"/>
                </a:solidFill>
                <a:latin typeface="Times New Roman" pitchFamily="18" charset="0"/>
              </a:rPr>
              <a:t>Sports and Fitness Nutrition</a:t>
            </a:r>
            <a:r>
              <a:rPr lang="en-US" altLang="es-PR" sz="1200" b="0">
                <a:solidFill>
                  <a:srgbClr val="000000"/>
                </a:solidFill>
                <a:latin typeface="Times New Roman" pitchFamily="18" charset="0"/>
              </a:rPr>
              <a:t>. (p. 173), por R. E. C., Wildman &amp; B. S., Millar, 2004, Belmont, CA: Wadsworth/Thomson Learning. Copyright 2004 por Wadsworth, a division of Thomson Learning, Inc.</a:t>
            </a:r>
          </a:p>
        </p:txBody>
      </p:sp>
      <p:sp>
        <p:nvSpPr>
          <p:cNvPr id="10" name="Text Box 6"/>
          <p:cNvSpPr txBox="1">
            <a:spLocks noChangeArrowheads="1"/>
          </p:cNvSpPr>
          <p:nvPr/>
        </p:nvSpPr>
        <p:spPr bwMode="auto">
          <a:xfrm>
            <a:off x="179388" y="119697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t>
            </a:r>
            <a:r>
              <a:rPr lang="en-US" altLang="es-PR" sz="1200" b="0">
                <a:latin typeface="Times New Roman" pitchFamily="18" charset="0"/>
              </a:rPr>
              <a:t>Adaptado de: "Physical Activity, Exercise, and Physical Fitness: Definitions and Distinctions for Health-Related Research", por: C. J. Caspersen, K. E. Powell, y G. M. Christensen, 1985, </a:t>
            </a:r>
            <a:r>
              <a:rPr lang="en-US" altLang="es-PR" sz="1200" i="1">
                <a:latin typeface="Times New Roman" pitchFamily="18" charset="0"/>
              </a:rPr>
              <a:t>Public Health Reports, 100</a:t>
            </a:r>
            <a:r>
              <a:rPr lang="en-US" altLang="es-PR" sz="1200" b="0">
                <a:latin typeface="Times New Roman" pitchFamily="18" charset="0"/>
              </a:rPr>
              <a:t>(2), p. 128. Recuperado de </a:t>
            </a:r>
            <a:r>
              <a:rPr lang="en-US" altLang="es-PR" sz="1200" i="1">
                <a:latin typeface="Times New Roman" pitchFamily="18" charset="0"/>
                <a:hlinkClick r:id="rId5"/>
              </a:rPr>
              <a:t>http://pubmedcentralcanada.ca/pmcc/articles/PMC1424733/pdf/pubhealthrep00100-0016.pdf</a:t>
            </a:r>
            <a:endParaRPr lang="en-US" altLang="es-PR" sz="1200" i="1">
              <a:latin typeface="Times New Roman" pitchFamily="18" charset="0"/>
            </a:endParaRPr>
          </a:p>
        </p:txBody>
      </p:sp>
      <p:sp>
        <p:nvSpPr>
          <p:cNvPr id="2" name="Text Box 6"/>
          <p:cNvSpPr txBox="1">
            <a:spLocks noChangeArrowheads="1"/>
          </p:cNvSpPr>
          <p:nvPr/>
        </p:nvSpPr>
        <p:spPr bwMode="auto">
          <a:xfrm>
            <a:off x="179388" y="1916113"/>
            <a:ext cx="8964612" cy="503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n-US" altLang="es-PR" sz="1200" i="1">
                <a:latin typeface="Times New Roman" pitchFamily="18" charset="0"/>
              </a:rPr>
              <a:t>NOTA</a:t>
            </a:r>
            <a:r>
              <a:rPr lang="en-US" altLang="es-PR" sz="1200">
                <a:latin typeface="Times New Roman" pitchFamily="18" charset="0"/>
              </a:rPr>
              <a:t>.</a:t>
            </a:r>
            <a:r>
              <a:rPr lang="en-US" altLang="es-PR" sz="1200" b="0">
                <a:latin typeface="Times New Roman" pitchFamily="18" charset="0"/>
              </a:rPr>
              <a:t> Reproducido de: </a:t>
            </a:r>
            <a:r>
              <a:rPr lang="en-US" altLang="es-PR" sz="1200" i="1">
                <a:latin typeface="Times New Roman" pitchFamily="18" charset="0"/>
              </a:rPr>
              <a:t>The Atlas of Emergency</a:t>
            </a:r>
            <a:r>
              <a:rPr lang="en-US" altLang="es-PR" sz="1200" b="0">
                <a:latin typeface="Times New Roman" pitchFamily="18" charset="0"/>
              </a:rPr>
              <a:t>. 3ra. ed.; (p. 3), por K. J. Knoop, L. B. Stack, A. B. Storrow, &amp; J. Thurman (Eds.), 2010, New York, NY: The McGraw-Hill Companies, Inc. Copyright 2010 por The McGraw-Hill Companies, Inc.</a:t>
            </a:r>
          </a:p>
        </p:txBody>
      </p:sp>
      <p:sp>
        <p:nvSpPr>
          <p:cNvPr id="3" name="Text Box 6"/>
          <p:cNvSpPr txBox="1">
            <a:spLocks noChangeArrowheads="1"/>
          </p:cNvSpPr>
          <p:nvPr/>
        </p:nvSpPr>
        <p:spPr bwMode="auto">
          <a:xfrm>
            <a:off x="179388" y="2420938"/>
            <a:ext cx="8856662"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i="1" dirty="0">
                <a:latin typeface="Times New Roman" pitchFamily="18" charset="0"/>
              </a:rPr>
              <a:t>NOTA</a:t>
            </a:r>
            <a:r>
              <a:rPr lang="en-US" altLang="es-PR" sz="1200" dirty="0">
                <a:latin typeface="Times New Roman" pitchFamily="18" charset="0"/>
              </a:rPr>
              <a:t>.</a:t>
            </a:r>
            <a:r>
              <a:rPr lang="en-US" altLang="es-PR" sz="1200" b="0" dirty="0">
                <a:latin typeface="Times New Roman" pitchFamily="18" charset="0"/>
              </a:rPr>
              <a:t> </a:t>
            </a:r>
            <a:r>
              <a:rPr lang="en-US" altLang="es-PR" sz="1200" b="0" dirty="0" err="1">
                <a:latin typeface="Times New Roman" pitchFamily="18" charset="0"/>
              </a:rPr>
              <a:t>Reproducido</a:t>
            </a:r>
            <a:r>
              <a:rPr lang="en-US" altLang="es-PR" sz="1200" b="0" dirty="0">
                <a:latin typeface="Times New Roman" pitchFamily="18" charset="0"/>
              </a:rPr>
              <a:t> de: </a:t>
            </a:r>
            <a:r>
              <a:rPr lang="en-US" altLang="es-PR" sz="1200" i="1" dirty="0">
                <a:latin typeface="Times New Roman" pitchFamily="18" charset="0"/>
              </a:rPr>
              <a:t>Principles of Human Anatomy</a:t>
            </a:r>
            <a:r>
              <a:rPr lang="en-US" altLang="es-PR" sz="1200" b="0" dirty="0">
                <a:latin typeface="Times New Roman" pitchFamily="18" charset="0"/>
              </a:rPr>
              <a:t>. 12ma. ed.; (p. 287), </a:t>
            </a:r>
            <a:r>
              <a:rPr lang="en-US" altLang="es-PR" sz="1200" b="0" dirty="0" err="1">
                <a:latin typeface="Times New Roman" pitchFamily="18" charset="0"/>
              </a:rPr>
              <a:t>por</a:t>
            </a:r>
            <a:r>
              <a:rPr lang="en-US" altLang="es-PR" sz="1200" b="0" dirty="0">
                <a:latin typeface="Times New Roman" pitchFamily="18" charset="0"/>
              </a:rPr>
              <a:t> G. J. </a:t>
            </a:r>
            <a:r>
              <a:rPr lang="en-US" altLang="es-PR" sz="1200" b="0" dirty="0" err="1">
                <a:latin typeface="Times New Roman" pitchFamily="18" charset="0"/>
              </a:rPr>
              <a:t>Tortora</a:t>
            </a:r>
            <a:r>
              <a:rPr lang="en-US" altLang="es-PR" sz="1200" b="0" dirty="0">
                <a:latin typeface="Times New Roman" pitchFamily="18" charset="0"/>
              </a:rPr>
              <a:t>, &amp; M. T. Nielsen, 2012, Hoboken, NJ: John Wiley &amp; Sons, Inc.. Copyright 2012 </a:t>
            </a:r>
            <a:r>
              <a:rPr lang="en-US" altLang="es-PR" sz="1200" b="0" dirty="0" err="1">
                <a:latin typeface="Times New Roman" pitchFamily="18" charset="0"/>
              </a:rPr>
              <a:t>por</a:t>
            </a:r>
            <a:r>
              <a:rPr lang="en-US" altLang="es-PR" sz="1200" b="0" dirty="0">
                <a:latin typeface="Times New Roman" pitchFamily="18" charset="0"/>
              </a:rPr>
              <a:t>: Gerard J. </a:t>
            </a:r>
            <a:r>
              <a:rPr lang="en-US" altLang="es-PR" sz="1200" b="0" dirty="0" err="1">
                <a:latin typeface="Times New Roman" pitchFamily="18" charset="0"/>
              </a:rPr>
              <a:t>Tortora</a:t>
            </a:r>
            <a:r>
              <a:rPr lang="en-US" altLang="es-PR" sz="1200" b="0" dirty="0">
                <a:latin typeface="Times New Roman" pitchFamily="18" charset="0"/>
              </a:rPr>
              <a:t>, Mark T. Nielsen and Biological Sciences Textbooks, Inc., y John Wiley and</a:t>
            </a:r>
          </a:p>
          <a:p>
            <a:r>
              <a:rPr lang="en-US" altLang="es-PR" sz="1200" b="0" dirty="0">
                <a:latin typeface="Times New Roman" pitchFamily="18" charset="0"/>
              </a:rPr>
              <a:t>Sons, Inc.</a:t>
            </a:r>
          </a:p>
        </p:txBody>
      </p:sp>
      <p:sp>
        <p:nvSpPr>
          <p:cNvPr id="4" name="Text Box 6"/>
          <p:cNvSpPr txBox="1">
            <a:spLocks noChangeArrowheads="1"/>
          </p:cNvSpPr>
          <p:nvPr/>
        </p:nvSpPr>
        <p:spPr bwMode="auto">
          <a:xfrm>
            <a:off x="179388" y="3141663"/>
            <a:ext cx="885666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n-US" altLang="es-PR" sz="1200" i="1">
                <a:latin typeface="Times New Roman" pitchFamily="18" charset="0"/>
              </a:rPr>
              <a:t>NOTA</a:t>
            </a:r>
            <a:r>
              <a:rPr lang="en-US" altLang="es-PR" sz="1200">
                <a:latin typeface="Times New Roman" pitchFamily="18" charset="0"/>
              </a:rPr>
              <a:t>.</a:t>
            </a:r>
            <a:r>
              <a:rPr lang="en-US" altLang="es-PR" sz="1200" b="0">
                <a:latin typeface="Times New Roman" pitchFamily="18" charset="0"/>
              </a:rPr>
              <a:t> Reproducido de: </a:t>
            </a:r>
            <a:r>
              <a:rPr lang="en-US" altLang="es-PR" sz="1200" i="1">
                <a:latin typeface="Times New Roman" pitchFamily="18" charset="0"/>
              </a:rPr>
              <a:t>Human Anatomy</a:t>
            </a:r>
            <a:r>
              <a:rPr lang="en-US" altLang="es-PR" sz="1200" b="0">
                <a:latin typeface="Times New Roman" pitchFamily="18" charset="0"/>
              </a:rPr>
              <a:t>. 6ta. ed.; (p. 228), por E. N. Marieb, P. B. Wilhem, &amp; J. Mallatt, 2012, Philadelphia: Pearson Benjamin Cummings. Copyright 2012 por: Pearson Education, Inc., publishing as Pearson Benjamin Cummings.</a:t>
            </a:r>
          </a:p>
        </p:txBody>
      </p:sp>
      <p:sp>
        <p:nvSpPr>
          <p:cNvPr id="5" name="Text Box 6"/>
          <p:cNvSpPr txBox="1">
            <a:spLocks noChangeArrowheads="1"/>
          </p:cNvSpPr>
          <p:nvPr/>
        </p:nvSpPr>
        <p:spPr bwMode="auto">
          <a:xfrm>
            <a:off x="179388" y="3646488"/>
            <a:ext cx="885666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n-US" altLang="es-PR" sz="1200" i="1">
                <a:latin typeface="Times New Roman" pitchFamily="18" charset="0"/>
              </a:rPr>
              <a:t>NOTA</a:t>
            </a:r>
            <a:r>
              <a:rPr lang="en-US" altLang="es-PR" sz="1200">
                <a:latin typeface="Times New Roman" pitchFamily="18" charset="0"/>
              </a:rPr>
              <a:t>.</a:t>
            </a:r>
            <a:r>
              <a:rPr lang="en-US" altLang="es-PR" sz="1200" b="0">
                <a:latin typeface="Times New Roman" pitchFamily="18" charset="0"/>
              </a:rPr>
              <a:t> Reproducido de: </a:t>
            </a:r>
            <a:r>
              <a:rPr lang="en-US" altLang="es-PR" sz="1200" i="1">
                <a:latin typeface="Times New Roman" pitchFamily="18" charset="0"/>
              </a:rPr>
              <a:t>Human Anatomy</a:t>
            </a:r>
            <a:r>
              <a:rPr lang="en-US" altLang="es-PR" sz="1200" b="0">
                <a:latin typeface="Times New Roman" pitchFamily="18" charset="0"/>
              </a:rPr>
              <a:t>. 7ma. ed.; (p. 224), por F. H. Martini, M. J. Timmons, &amp; R. B. Tallitsch, 2012, New York, NY: Pearson Benjamin Cummings. Copyright 2012 por: Frederic H. Martini, Inc., Michael J. Timmons, and Robert B. Tallitsch.</a:t>
            </a:r>
          </a:p>
        </p:txBody>
      </p:sp>
      <p:sp>
        <p:nvSpPr>
          <p:cNvPr id="6" name="Text Box 6"/>
          <p:cNvSpPr txBox="1">
            <a:spLocks noChangeArrowheads="1"/>
          </p:cNvSpPr>
          <p:nvPr/>
        </p:nvSpPr>
        <p:spPr bwMode="auto">
          <a:xfrm>
            <a:off x="107950" y="4221163"/>
            <a:ext cx="8856663"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i="1">
                <a:latin typeface="Times New Roman" pitchFamily="18" charset="0"/>
              </a:rPr>
              <a:t>NOTA</a:t>
            </a:r>
            <a:r>
              <a:rPr lang="en-US" altLang="es-PR" sz="1200">
                <a:latin typeface="Times New Roman" pitchFamily="18" charset="0"/>
              </a:rPr>
              <a:t>.</a:t>
            </a:r>
            <a:r>
              <a:rPr lang="en-US" altLang="es-PR" sz="1200" b="0">
                <a:latin typeface="Times New Roman" pitchFamily="18" charset="0"/>
              </a:rPr>
              <a:t> Reproducido de: </a:t>
            </a:r>
            <a:r>
              <a:rPr lang="en-US" altLang="es-PR" sz="1200" i="1">
                <a:latin typeface="Times New Roman" pitchFamily="18" charset="0"/>
              </a:rPr>
              <a:t>Hole's Essentials of Human Anatomy &amp; Physiology</a:t>
            </a:r>
            <a:r>
              <a:rPr lang="en-US" altLang="es-PR" sz="1200" b="0">
                <a:latin typeface="Times New Roman" pitchFamily="18" charset="0"/>
              </a:rPr>
              <a:t>. 11ma. ed.; (p. 180), por D. Shier, J. Butler, &amp; R. Lewis, 2012, New York, NY: McGraw-Hill, a business unit of The McGraw-Hill Companies, Inc.. Copyright 2012 por: The McGraw-Hill Companies, Inc.</a:t>
            </a:r>
          </a:p>
        </p:txBody>
      </p:sp>
      <p:sp>
        <p:nvSpPr>
          <p:cNvPr id="7" name="Text Box 6"/>
          <p:cNvSpPr txBox="1">
            <a:spLocks noChangeArrowheads="1"/>
          </p:cNvSpPr>
          <p:nvPr/>
        </p:nvSpPr>
        <p:spPr bwMode="auto">
          <a:xfrm>
            <a:off x="287338" y="4868863"/>
            <a:ext cx="8856662" cy="3603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i="1">
                <a:latin typeface="Times New Roman" pitchFamily="18" charset="0"/>
              </a:rPr>
              <a:t>NOTA</a:t>
            </a:r>
            <a:r>
              <a:rPr lang="en-US" altLang="es-PR" sz="1200">
                <a:latin typeface="Times New Roman" pitchFamily="18" charset="0"/>
              </a:rPr>
              <a:t>.</a:t>
            </a:r>
            <a:r>
              <a:rPr lang="en-US" altLang="es-PR" sz="1200" b="0">
                <a:latin typeface="Times New Roman" pitchFamily="18" charset="0"/>
              </a:rPr>
              <a:t> Reproducido de: </a:t>
            </a:r>
            <a:r>
              <a:rPr lang="en-US" altLang="es-PR" sz="1200" i="1">
                <a:latin typeface="Times New Roman" pitchFamily="18" charset="0"/>
              </a:rPr>
              <a:t>Seeley's Principles of Human Anatomy &amp; Physiology</a:t>
            </a:r>
            <a:r>
              <a:rPr lang="en-US" altLang="es-PR" sz="1200" b="0">
                <a:latin typeface="Times New Roman" pitchFamily="18" charset="0"/>
              </a:rPr>
              <a:t>. 2da. ed.; (p. 189), por P. Tate, 2012, New York, NY: McGraw-Hill, a business unit of The McGraw-Hill Companies, Inc.. Copyright 2012 por: The McGraw-Hill Companies, Inc.</a:t>
            </a:r>
          </a:p>
          <a:p>
            <a:endParaRPr lang="en-US" altLang="es-PR" sz="1200" b="0">
              <a:latin typeface="Times New Roman" pitchFamily="18" charset="0"/>
            </a:endParaRPr>
          </a:p>
        </p:txBody>
      </p:sp>
      <p:sp>
        <p:nvSpPr>
          <p:cNvPr id="8" name="Text Box 6"/>
          <p:cNvSpPr txBox="1">
            <a:spLocks noChangeArrowheads="1"/>
          </p:cNvSpPr>
          <p:nvPr/>
        </p:nvSpPr>
        <p:spPr bwMode="auto">
          <a:xfrm>
            <a:off x="107950" y="5518150"/>
            <a:ext cx="9036050" cy="3587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i="1">
                <a:latin typeface="Times New Roman" pitchFamily="18" charset="0"/>
                <a:cs typeface="Times New Roman" pitchFamily="18" charset="0"/>
              </a:rPr>
              <a:t>NOTA</a:t>
            </a:r>
            <a:r>
              <a:rPr lang="en-US" altLang="es-PR" sz="1200">
                <a:latin typeface="Times New Roman" pitchFamily="18" charset="0"/>
                <a:cs typeface="Times New Roman" pitchFamily="18" charset="0"/>
              </a:rPr>
              <a:t>.</a:t>
            </a:r>
            <a:r>
              <a:rPr lang="en-US" altLang="es-PR" sz="1200" b="0">
                <a:latin typeface="Times New Roman" pitchFamily="18" charset="0"/>
                <a:cs typeface="Times New Roman" pitchFamily="18" charset="0"/>
              </a:rPr>
              <a:t> Reproducido de: </a:t>
            </a:r>
            <a:r>
              <a:rPr lang="en-US" altLang="es-PR" sz="1200" i="1">
                <a:latin typeface="Times New Roman" pitchFamily="18" charset="0"/>
                <a:cs typeface="Times New Roman" pitchFamily="18" charset="0"/>
              </a:rPr>
              <a:t>Expertise in Physical Tharapy Practice</a:t>
            </a:r>
            <a:r>
              <a:rPr lang="en-US" altLang="es-PR" sz="1200" b="0">
                <a:latin typeface="Times New Roman" pitchFamily="18" charset="0"/>
                <a:cs typeface="Times New Roman" pitchFamily="18" charset="0"/>
              </a:rPr>
              <a:t>. 2da. ed.; (p. ?), por G. M. Jensen, J. Gwyer, L. M. Hack, &amp; K. F. Shepard, 2007, St. Louis, MO: Saunders, an imprint of Elsevier Inc. Copyright 2007 por Saunders, an imprint of Elsevier Inc.</a:t>
            </a:r>
          </a:p>
          <a:p>
            <a:r>
              <a:rPr lang="en-US" altLang="es-PR" sz="1200" b="0">
                <a:latin typeface="Times New Roman" pitchFamily="18" charset="0"/>
              </a:rPr>
              <a:t>.</a:t>
            </a:r>
          </a:p>
        </p:txBody>
      </p:sp>
      <p:sp>
        <p:nvSpPr>
          <p:cNvPr id="9" name="Text Box 6"/>
          <p:cNvSpPr txBox="1">
            <a:spLocks noChangeArrowheads="1"/>
          </p:cNvSpPr>
          <p:nvPr/>
        </p:nvSpPr>
        <p:spPr bwMode="auto">
          <a:xfrm>
            <a:off x="107950" y="6094413"/>
            <a:ext cx="9036050" cy="5746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i="1">
                <a:latin typeface="Times New Roman" pitchFamily="18" charset="0"/>
              </a:rPr>
              <a:t>NOTA</a:t>
            </a:r>
            <a:r>
              <a:rPr lang="en-US" altLang="es-PR" sz="1200">
                <a:latin typeface="Times New Roman" pitchFamily="18" charset="0"/>
              </a:rPr>
              <a:t>.</a:t>
            </a:r>
            <a:r>
              <a:rPr lang="en-US" altLang="es-PR" sz="1200" b="0">
                <a:latin typeface="Times New Roman" pitchFamily="18" charset="0"/>
              </a:rPr>
              <a:t> Reproducido de: </a:t>
            </a:r>
            <a:r>
              <a:rPr lang="en-US" altLang="es-PR" sz="1200" i="1">
                <a:latin typeface="Times New Roman" pitchFamily="18" charset="0"/>
              </a:rPr>
              <a:t>Physical Examination of the Spine and Extremities</a:t>
            </a:r>
            <a:r>
              <a:rPr lang="en-US" altLang="es-PR" sz="1200" b="0">
                <a:latin typeface="Times New Roman" pitchFamily="18" charset="0"/>
              </a:rPr>
              <a:t>. (p. 256), por S. Hoppenfeld, 1976, East Norwalk, CT: APPLETON-CENTURY-CROFTS. Copyright 1976 por APPLETON-CENTURY-CROFTS.</a:t>
            </a:r>
          </a:p>
          <a:p>
            <a:r>
              <a:rPr lang="en-US" altLang="es-PR" sz="1200" b="0">
                <a:latin typeface="Times New Roman" pitchFamily="18" charset="0"/>
              </a:rPr>
              <a:t>.</a:t>
            </a:r>
          </a:p>
        </p:txBody>
      </p:sp>
    </p:spTree>
    <p:custDataLst>
      <p:tags r:id="rId1"/>
    </p:custDataLst>
  </p:cSld>
  <p:clrMapOvr>
    <a:masterClrMapping/>
  </p:clrMapOvr>
  <p:transition spd="slow">
    <p:pull dir="d"/>
    <p:sndAc>
      <p:stSnd>
        <p:snd r:embed="rId4" name="whoosh.wav"/>
      </p:stSnd>
    </p:sndAc>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215900" y="908050"/>
            <a:ext cx="8820150"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Reproducido de: </a:t>
            </a:r>
            <a:r>
              <a:rPr lang="en-US" altLang="es-PR" sz="1200" i="1">
                <a:latin typeface="Times New Roman" pitchFamily="18" charset="0"/>
              </a:rPr>
              <a:t>Taping and Wrapping Made Simple</a:t>
            </a:r>
            <a:r>
              <a:rPr lang="en-US" altLang="es-PR" sz="1200" b="0">
                <a:latin typeface="Times New Roman" pitchFamily="18" charset="0"/>
              </a:rPr>
              <a:t>. (p. 3), por B. A. Abell, 2010, Philadelphia, PA: Lippincott Williams &amp; Wilkins, a Wolters Kluwer business. Copyright 2010 por Lippincott Williams &amp; Wilkins, a Wolters Kluwer business.</a:t>
            </a:r>
          </a:p>
        </p:txBody>
      </p:sp>
      <p:sp>
        <p:nvSpPr>
          <p:cNvPr id="2" name="Text Box 6"/>
          <p:cNvSpPr txBox="1">
            <a:spLocks noChangeArrowheads="1"/>
          </p:cNvSpPr>
          <p:nvPr/>
        </p:nvSpPr>
        <p:spPr bwMode="auto">
          <a:xfrm>
            <a:off x="0" y="2420938"/>
            <a:ext cx="914400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000" i="1">
                <a:latin typeface="Times New Roman" pitchFamily="18" charset="0"/>
                <a:cs typeface="Times New Roman" pitchFamily="18" charset="0"/>
              </a:rPr>
              <a:t>NOTA</a:t>
            </a:r>
            <a:r>
              <a:rPr lang="es-ES" altLang="es-PR" sz="1000">
                <a:latin typeface="Times New Roman" pitchFamily="18" charset="0"/>
                <a:cs typeface="Times New Roman" pitchFamily="18" charset="0"/>
              </a:rPr>
              <a:t>.</a:t>
            </a:r>
            <a:r>
              <a:rPr lang="es-ES" altLang="es-PR" sz="1000" b="0">
                <a:latin typeface="Times New Roman" pitchFamily="18" charset="0"/>
                <a:cs typeface="Times New Roman" pitchFamily="18" charset="0"/>
              </a:rPr>
              <a:t> Adaptado de: “Shoulder Injuries,” por E. S. Evangelista. En </a:t>
            </a:r>
            <a:r>
              <a:rPr lang="es-ES" altLang="es-PR" sz="1000" i="1">
                <a:latin typeface="Times New Roman" pitchFamily="18" charset="0"/>
                <a:cs typeface="Times New Roman" pitchFamily="18" charset="0"/>
              </a:rPr>
              <a:t>Sports Injuries Guidebook</a:t>
            </a:r>
            <a:r>
              <a:rPr lang="es-ES" altLang="es-PR" sz="1000" b="0">
                <a:latin typeface="Times New Roman" pitchFamily="18" charset="0"/>
                <a:cs typeface="Times New Roman" pitchFamily="18" charset="0"/>
              </a:rPr>
              <a:t>. (p. 77), por R. S. Gotlin (Ed.), 2008, Champaign: Human Kinetics, Inc. Copyright 2008 por Human Kinetics.</a:t>
            </a:r>
            <a:endParaRPr lang="en-US" altLang="es-PR" sz="1000" b="0">
              <a:latin typeface="Times New Roman" pitchFamily="18" charset="0"/>
            </a:endParaRPr>
          </a:p>
        </p:txBody>
      </p:sp>
      <p:sp>
        <p:nvSpPr>
          <p:cNvPr id="3" name="Text Box 6"/>
          <p:cNvSpPr txBox="1">
            <a:spLocks noChangeArrowheads="1"/>
          </p:cNvSpPr>
          <p:nvPr/>
        </p:nvSpPr>
        <p:spPr bwMode="auto">
          <a:xfrm>
            <a:off x="358775" y="1557338"/>
            <a:ext cx="8785225"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Adaptado de: “Design and Implementation of Exercise Training Regimens,” por M. M. Dehn, &amp; C. B. Mullins. En </a:t>
            </a:r>
            <a:r>
              <a:rPr lang="en-US" altLang="es-PR" sz="1200" i="1">
                <a:latin typeface="Times New Roman" pitchFamily="18" charset="0"/>
              </a:rPr>
              <a:t>Rehabilitation of the Coronary Patient</a:t>
            </a:r>
            <a:r>
              <a:rPr lang="en-US" altLang="es-PR" sz="1200" b="0">
                <a:latin typeface="Times New Roman" pitchFamily="18" charset="0"/>
              </a:rPr>
              <a:t>. 2da. ed.; (p. 340), por</a:t>
            </a:r>
            <a:r>
              <a:rPr lang="es-ES" altLang="es-PR" sz="1200">
                <a:latin typeface="Times New Roman" pitchFamily="18" charset="0"/>
              </a:rPr>
              <a:t> </a:t>
            </a:r>
            <a:r>
              <a:rPr lang="es-ES" altLang="es-PR" sz="1200" b="0">
                <a:latin typeface="Times New Roman" pitchFamily="18" charset="0"/>
              </a:rPr>
              <a:t>N. K. Wenger, &amp; H. K. Hellerstein (Eds.), 1984, New York: John Wiley &amp; Sons, Inc. C</a:t>
            </a:r>
            <a:r>
              <a:rPr lang="en-US" altLang="es-PR" sz="1200" b="0">
                <a:latin typeface="Times New Roman" pitchFamily="18" charset="0"/>
              </a:rPr>
              <a:t>opyright 1984 por John Wiley &amp; Sons, Inc.</a:t>
            </a:r>
          </a:p>
        </p:txBody>
      </p:sp>
      <p:sp>
        <p:nvSpPr>
          <p:cNvPr id="4" name="Text Box 6"/>
          <p:cNvSpPr txBox="1">
            <a:spLocks noChangeArrowheads="1"/>
          </p:cNvSpPr>
          <p:nvPr/>
        </p:nvSpPr>
        <p:spPr bwMode="auto">
          <a:xfrm>
            <a:off x="179388" y="2997200"/>
            <a:ext cx="8640762" cy="7921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n-US" altLang="es-PR" sz="1200" b="0" dirty="0" err="1">
                <a:latin typeface="Times New Roman" pitchFamily="18" charset="0"/>
              </a:rPr>
              <a:t>Información</a:t>
            </a:r>
            <a:r>
              <a:rPr lang="en-US" altLang="es-PR" sz="1200" b="0" dirty="0">
                <a:latin typeface="Times New Roman" pitchFamily="18" charset="0"/>
              </a:rPr>
              <a:t> de: “Managing Exercise in Persons with Multiple Chronic Conditions,” </a:t>
            </a:r>
            <a:r>
              <a:rPr lang="en-US" altLang="es-PR" sz="1200" b="0" dirty="0" err="1">
                <a:latin typeface="Times New Roman" pitchFamily="18" charset="0"/>
              </a:rPr>
              <a:t>por</a:t>
            </a:r>
            <a:r>
              <a:rPr lang="en-US" altLang="es-PR" sz="1200" b="0" dirty="0">
                <a:latin typeface="Times New Roman" pitchFamily="18" charset="0"/>
              </a:rPr>
              <a:t> G. E. Moore, P. L. Painter, G. W. </a:t>
            </a:r>
            <a:r>
              <a:rPr lang="en-US" altLang="es-PR" sz="1200" b="0" dirty="0" err="1">
                <a:latin typeface="Times New Roman" pitchFamily="18" charset="0"/>
              </a:rPr>
              <a:t>Lyerly</a:t>
            </a:r>
            <a:r>
              <a:rPr lang="en-US" altLang="es-PR" sz="1200" b="0" dirty="0">
                <a:latin typeface="Times New Roman" pitchFamily="18" charset="0"/>
              </a:rPr>
              <a:t>, &amp; L. L. </a:t>
            </a:r>
            <a:r>
              <a:rPr lang="en-US" altLang="es-PR" sz="1200" b="0" dirty="0" err="1">
                <a:latin typeface="Times New Roman" pitchFamily="18" charset="0"/>
              </a:rPr>
              <a:t>Durstine</a:t>
            </a:r>
            <a:r>
              <a:rPr lang="en-US" altLang="es-PR" sz="1200" b="0" dirty="0">
                <a:latin typeface="Times New Roman" pitchFamily="18" charset="0"/>
              </a:rPr>
              <a:t>. </a:t>
            </a:r>
            <a:r>
              <a:rPr lang="en-US" altLang="es-PR" sz="1200" b="0" dirty="0" err="1">
                <a:latin typeface="Times New Roman" pitchFamily="18" charset="0"/>
              </a:rPr>
              <a:t>En</a:t>
            </a:r>
            <a:r>
              <a:rPr lang="en-US" altLang="es-PR" sz="1200" b="0" dirty="0">
                <a:latin typeface="Times New Roman" pitchFamily="18" charset="0"/>
              </a:rPr>
              <a:t> </a:t>
            </a:r>
            <a:r>
              <a:rPr lang="en-US" altLang="es-PR" sz="1200" i="1" dirty="0">
                <a:latin typeface="Times New Roman" pitchFamily="18" charset="0"/>
              </a:rPr>
              <a:t>ACSM’s Exercise Management for Persons with Chronic Diseases and Disabilities</a:t>
            </a:r>
            <a:r>
              <a:rPr lang="en-US" altLang="es-PR" sz="1200" b="0" dirty="0">
                <a:latin typeface="Times New Roman" pitchFamily="18" charset="0"/>
              </a:rPr>
              <a:t>. 3ra. ed., (p. 36), </a:t>
            </a:r>
            <a:r>
              <a:rPr lang="en-US" altLang="es-PR" sz="1200" b="0" dirty="0" err="1">
                <a:latin typeface="Times New Roman" pitchFamily="18" charset="0"/>
              </a:rPr>
              <a:t>por</a:t>
            </a:r>
            <a:r>
              <a:rPr lang="en-US" altLang="es-PR" sz="1200" b="0" dirty="0">
                <a:latin typeface="Times New Roman" pitchFamily="18" charset="0"/>
              </a:rPr>
              <a:t> J. L. </a:t>
            </a:r>
            <a:r>
              <a:rPr lang="en-US" altLang="es-PR" sz="1200" b="0" dirty="0" err="1">
                <a:latin typeface="Times New Roman" pitchFamily="18" charset="0"/>
              </a:rPr>
              <a:t>Durstine</a:t>
            </a:r>
            <a:r>
              <a:rPr lang="en-US" altLang="es-PR" sz="1200" b="0" dirty="0">
                <a:latin typeface="Times New Roman" pitchFamily="18" charset="0"/>
              </a:rPr>
              <a:t>, G. E. Moore, P. L. Painter, &amp; S. O. Roberts (Eds.), 2009, Champaign, IL: Human Kinetics. Copyright 2009 </a:t>
            </a:r>
            <a:r>
              <a:rPr lang="en-US" altLang="es-PR" sz="1200" b="0" dirty="0" err="1">
                <a:latin typeface="Times New Roman" pitchFamily="18" charset="0"/>
              </a:rPr>
              <a:t>por</a:t>
            </a:r>
            <a:r>
              <a:rPr lang="en-US" altLang="es-PR" sz="1200" b="0" dirty="0">
                <a:latin typeface="Times New Roman" pitchFamily="18" charset="0"/>
              </a:rPr>
              <a:t>: the American College of Sports Medicine.</a:t>
            </a:r>
          </a:p>
        </p:txBody>
      </p:sp>
      <p:sp>
        <p:nvSpPr>
          <p:cNvPr id="6" name="Text Box 6"/>
          <p:cNvSpPr txBox="1">
            <a:spLocks noChangeArrowheads="1"/>
          </p:cNvSpPr>
          <p:nvPr/>
        </p:nvSpPr>
        <p:spPr bwMode="auto">
          <a:xfrm>
            <a:off x="107156" y="4016948"/>
            <a:ext cx="8785225"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 “</a:t>
            </a:r>
            <a:r>
              <a:rPr lang="es-ES" altLang="es-PR" sz="1200" b="0" dirty="0" err="1">
                <a:latin typeface="Times New Roman" pitchFamily="18" charset="0"/>
              </a:rPr>
              <a:t>Tests</a:t>
            </a:r>
            <a:r>
              <a:rPr lang="es-ES" altLang="es-PR" sz="1200" b="0" dirty="0">
                <a:latin typeface="Times New Roman" pitchFamily="18" charset="0"/>
              </a:rPr>
              <a:t>, Data </a:t>
            </a:r>
            <a:r>
              <a:rPr lang="es-ES" altLang="es-PR" sz="1200" b="0" dirty="0" err="1">
                <a:latin typeface="Times New Roman" pitchFamily="18" charset="0"/>
              </a:rPr>
              <a:t>Analysis</a:t>
            </a:r>
            <a:r>
              <a:rPr lang="es-ES" altLang="es-PR" sz="1200" b="0" dirty="0">
                <a:latin typeface="Times New Roman" pitchFamily="18" charset="0"/>
              </a:rPr>
              <a:t>, and </a:t>
            </a:r>
            <a:r>
              <a:rPr lang="es-ES" altLang="es-PR" sz="1200" b="0" dirty="0" err="1">
                <a:latin typeface="Times New Roman" pitchFamily="18" charset="0"/>
              </a:rPr>
              <a:t>Conclusions</a:t>
            </a:r>
            <a:r>
              <a:rPr lang="es-ES" altLang="es-PR" sz="1200" b="0" dirty="0">
                <a:latin typeface="Times New Roman" pitchFamily="18" charset="0"/>
              </a:rPr>
              <a:t>,” por M. R. </a:t>
            </a:r>
            <a:r>
              <a:rPr lang="es-ES" altLang="es-PR" sz="1200" b="0" dirty="0" err="1">
                <a:latin typeface="Times New Roman" pitchFamily="18" charset="0"/>
              </a:rPr>
              <a:t>Rhea</a:t>
            </a:r>
            <a:r>
              <a:rPr lang="es-ES" altLang="es-PR" sz="1200" b="0" dirty="0">
                <a:latin typeface="Times New Roman" pitchFamily="18" charset="0"/>
              </a:rPr>
              <a:t>, &amp; M. D. Peterson. En </a:t>
            </a:r>
            <a:r>
              <a:rPr lang="en-US" altLang="es-PR" sz="1200" i="1" dirty="0">
                <a:latin typeface="Times New Roman" pitchFamily="18" charset="0"/>
              </a:rPr>
              <a:t>NSCA’s Guide to Tests and Assessment</a:t>
            </a:r>
            <a:r>
              <a:rPr lang="en-US" altLang="es-PR" sz="1200" b="0" dirty="0">
                <a:latin typeface="Times New Roman" pitchFamily="18" charset="0"/>
              </a:rPr>
              <a:t>. (p. 2), </a:t>
            </a:r>
            <a:r>
              <a:rPr lang="en-US" altLang="es-PR" sz="1200" b="0" dirty="0" err="1">
                <a:latin typeface="Times New Roman" pitchFamily="18" charset="0"/>
              </a:rPr>
              <a:t>por</a:t>
            </a:r>
            <a:r>
              <a:rPr lang="es-ES" altLang="es-PR" sz="1200" dirty="0">
                <a:latin typeface="Times New Roman" pitchFamily="18" charset="0"/>
              </a:rPr>
              <a:t> </a:t>
            </a:r>
            <a:r>
              <a:rPr lang="es-ES" altLang="es-PR" sz="1200" b="0" dirty="0">
                <a:latin typeface="Times New Roman" pitchFamily="18" charset="0"/>
              </a:rPr>
              <a:t>T. Miller (Ed.), 2012, Champaign, IL: Human </a:t>
            </a:r>
            <a:r>
              <a:rPr lang="es-ES" altLang="es-PR" sz="1200" b="0" dirty="0" err="1">
                <a:latin typeface="Times New Roman" pitchFamily="18" charset="0"/>
              </a:rPr>
              <a:t>Kinetics</a:t>
            </a:r>
            <a:r>
              <a:rPr lang="es-ES" altLang="es-PR" sz="1200" b="0" dirty="0">
                <a:latin typeface="Times New Roman" pitchFamily="18" charset="0"/>
              </a:rPr>
              <a:t>. C</a:t>
            </a:r>
            <a:r>
              <a:rPr lang="en-US" altLang="es-PR" sz="1200" b="0" dirty="0" err="1">
                <a:latin typeface="Times New Roman" pitchFamily="18" charset="0"/>
              </a:rPr>
              <a:t>opyright</a:t>
            </a:r>
            <a:r>
              <a:rPr lang="en-US" altLang="es-PR" sz="1200" b="0" dirty="0">
                <a:latin typeface="Times New Roman" pitchFamily="18" charset="0"/>
              </a:rPr>
              <a:t> 2012 </a:t>
            </a:r>
            <a:r>
              <a:rPr lang="en-US" altLang="es-PR" sz="1200" b="0" dirty="0" err="1">
                <a:latin typeface="Times New Roman" pitchFamily="18" charset="0"/>
              </a:rPr>
              <a:t>por</a:t>
            </a:r>
            <a:r>
              <a:rPr lang="en-US" altLang="es-PR" sz="1200" b="0" dirty="0">
                <a:latin typeface="Times New Roman" pitchFamily="18" charset="0"/>
              </a:rPr>
              <a:t> National Strength and Conditioning Association</a:t>
            </a:r>
          </a:p>
        </p:txBody>
      </p:sp>
      <p:sp>
        <p:nvSpPr>
          <p:cNvPr id="14" name="Text Box 6"/>
          <p:cNvSpPr txBox="1">
            <a:spLocks noChangeArrowheads="1"/>
          </p:cNvSpPr>
          <p:nvPr/>
        </p:nvSpPr>
        <p:spPr bwMode="auto">
          <a:xfrm>
            <a:off x="215900" y="5372893"/>
            <a:ext cx="8820150" cy="38452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Tomado de: </a:t>
            </a:r>
            <a:r>
              <a:rPr lang="en-US" altLang="es-PR" sz="1200" i="1" dirty="0">
                <a:latin typeface="Times New Roman" pitchFamily="18" charset="0"/>
              </a:rPr>
              <a:t>Advanced Fitness Assessment &amp; Exercise Prescription</a:t>
            </a:r>
            <a:r>
              <a:rPr lang="en-US" altLang="es-PR" sz="1200" b="0" dirty="0">
                <a:latin typeface="Times New Roman" pitchFamily="18" charset="0"/>
              </a:rPr>
              <a:t>. 7th. ed.; (p. 322), </a:t>
            </a:r>
            <a:r>
              <a:rPr lang="en-US" altLang="es-PR" sz="1200" b="0" dirty="0" err="1">
                <a:latin typeface="Times New Roman" pitchFamily="18" charset="0"/>
              </a:rPr>
              <a:t>por</a:t>
            </a:r>
            <a:r>
              <a:rPr lang="en-US" altLang="es-PR" sz="1200" b="0" dirty="0">
                <a:latin typeface="Times New Roman" pitchFamily="18" charset="0"/>
              </a:rPr>
              <a:t> V. H. Heyward, &amp; A. L. Gibson, 2014, Champaign, IL: Human Kinetics. Copyright 2014 </a:t>
            </a:r>
            <a:r>
              <a:rPr lang="en-US" altLang="es-PR" sz="1200" b="0" dirty="0" err="1">
                <a:latin typeface="Times New Roman" pitchFamily="18" charset="0"/>
              </a:rPr>
              <a:t>por</a:t>
            </a:r>
            <a:r>
              <a:rPr lang="en-US" altLang="es-PR" sz="1200" b="0" dirty="0">
                <a:latin typeface="Times New Roman" pitchFamily="18" charset="0"/>
              </a:rPr>
              <a:t> Vivian H. Heyward y Ann L. Gibson</a:t>
            </a:r>
          </a:p>
        </p:txBody>
      </p:sp>
    </p:spTree>
    <p:custDataLst>
      <p:tags r:id="rId1"/>
    </p:custDataLst>
  </p:cSld>
  <p:clrMapOvr>
    <a:masterClrMapping/>
  </p:clrMapOvr>
  <p:transition spd="slow">
    <p:pull dir="d"/>
    <p:sndAc>
      <p:stSnd>
        <p:snd r:embed="rId4" name="whoosh.wav"/>
      </p:stSnd>
    </p:sndAc>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5086350"/>
            <a:ext cx="8713787" cy="12954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600" b="0">
                <a:latin typeface="Times New Roman" pitchFamily="18" charset="0"/>
              </a:rPr>
              <a:t>Pate, R. R., O’neill, J. R., &amp; Lobelo, F. (2008). The evolving definition of ‘‘sedentary’’. En P. M. Clarkson, (Ed.), </a:t>
            </a:r>
            <a:r>
              <a:rPr lang="en-US" altLang="es-PR" sz="1600" i="1">
                <a:latin typeface="Times New Roman" pitchFamily="18" charset="0"/>
              </a:rPr>
              <a:t>Exercise and Sport Sciences Reviews, 36</a:t>
            </a:r>
            <a:r>
              <a:rPr lang="en-US" altLang="es-PR" sz="1600" b="0">
                <a:latin typeface="Times New Roman" pitchFamily="18" charset="0"/>
              </a:rPr>
              <a:t>(4), 173-178. Baltimore, Maryland: Lippincott Williams &amp; Wilkins. doi:10.1097/JES.0b013e3181877d1a. </a:t>
            </a:r>
          </a:p>
          <a:p>
            <a:r>
              <a:rPr lang="en-US" altLang="es-PR" sz="1600" b="0">
                <a:latin typeface="Times New Roman" pitchFamily="18" charset="0"/>
              </a:rPr>
              <a:t>Recuperado de </a:t>
            </a:r>
            <a:r>
              <a:rPr lang="en-US" altLang="es-PR" sz="1600" i="1">
                <a:latin typeface="Times New Roman" pitchFamily="18" charset="0"/>
                <a:hlinkClick r:id="rId5"/>
              </a:rPr>
              <a:t>http://www.sph.sc.edu/usc_cparg/pdf/Sedentary2008.pdf</a:t>
            </a:r>
            <a:endParaRPr lang="en-US" altLang="es-PR" sz="1600" i="1">
              <a:latin typeface="Times New Roman" pitchFamily="18" charset="0"/>
            </a:endParaRPr>
          </a:p>
        </p:txBody>
      </p:sp>
      <p:pic>
        <p:nvPicPr>
          <p:cNvPr id="2007043" name="Picture 3" descr="S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982663"/>
            <a:ext cx="8642350" cy="3835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7" name="Text Box 5"/>
          <p:cNvSpPr txBox="1">
            <a:spLocks noChangeArrowheads="1"/>
          </p:cNvSpPr>
          <p:nvPr/>
        </p:nvSpPr>
        <p:spPr bwMode="auto">
          <a:xfrm>
            <a:off x="395288" y="887413"/>
            <a:ext cx="82804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pPr>
            <a:r>
              <a:rPr lang="es-ES" altLang="es-PR" sz="2800">
                <a:latin typeface="Arial" charset="0"/>
              </a:rPr>
              <a:t>Dibuje sobre estos cuerpos celulares, que tú</a:t>
            </a:r>
          </a:p>
          <a:p>
            <a:pPr eaLnBrk="0" hangingPunct="0">
              <a:lnSpc>
                <a:spcPct val="90000"/>
              </a:lnSpc>
            </a:pPr>
            <a:r>
              <a:rPr lang="es-ES" altLang="es-PR" sz="2800">
                <a:latin typeface="Arial" charset="0"/>
              </a:rPr>
              <a:t>piensas es el largo y cantidad de dendritas tú</a:t>
            </a:r>
          </a:p>
          <a:p>
            <a:pPr eaLnBrk="0" hangingPunct="0">
              <a:lnSpc>
                <a:spcPct val="90000"/>
              </a:lnSpc>
            </a:pPr>
            <a:r>
              <a:rPr lang="es-ES" altLang="es-PR" sz="2800">
                <a:latin typeface="Arial" charset="0"/>
              </a:rPr>
              <a:t>posees en estos momentos:</a:t>
            </a:r>
            <a:endParaRPr lang="en-US" altLang="es-PR" sz="2800">
              <a:latin typeface="Arial" charset="0"/>
            </a:endParaRPr>
          </a:p>
        </p:txBody>
      </p:sp>
      <p:sp>
        <p:nvSpPr>
          <p:cNvPr id="1764358" name="Oval 6"/>
          <p:cNvSpPr>
            <a:spLocks noChangeArrowheads="1"/>
          </p:cNvSpPr>
          <p:nvPr/>
        </p:nvSpPr>
        <p:spPr bwMode="auto">
          <a:xfrm>
            <a:off x="684213" y="32861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764359" name="Oval 7"/>
          <p:cNvSpPr>
            <a:spLocks noChangeArrowheads="1"/>
          </p:cNvSpPr>
          <p:nvPr/>
        </p:nvSpPr>
        <p:spPr bwMode="auto">
          <a:xfrm>
            <a:off x="1908175" y="46545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764360" name="Oval 8"/>
          <p:cNvSpPr>
            <a:spLocks noChangeArrowheads="1"/>
          </p:cNvSpPr>
          <p:nvPr/>
        </p:nvSpPr>
        <p:spPr bwMode="auto">
          <a:xfrm>
            <a:off x="5003800" y="39338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764361" name="Oval 9"/>
          <p:cNvSpPr>
            <a:spLocks noChangeArrowheads="1"/>
          </p:cNvSpPr>
          <p:nvPr/>
        </p:nvSpPr>
        <p:spPr bwMode="auto">
          <a:xfrm>
            <a:off x="6661150" y="2925763"/>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764362" name="Oval 10"/>
          <p:cNvSpPr>
            <a:spLocks noChangeArrowheads="1"/>
          </p:cNvSpPr>
          <p:nvPr/>
        </p:nvSpPr>
        <p:spPr bwMode="auto">
          <a:xfrm>
            <a:off x="3636963" y="2998788"/>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764363" name="Oval 11"/>
          <p:cNvSpPr>
            <a:spLocks noChangeArrowheads="1"/>
          </p:cNvSpPr>
          <p:nvPr/>
        </p:nvSpPr>
        <p:spPr bwMode="auto">
          <a:xfrm>
            <a:off x="7453313" y="48704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Tree>
    <p:custDataLst>
      <p:tags r:id="rId1"/>
    </p:custDataLst>
  </p:cSld>
  <p:clrMapOvr>
    <a:masterClrMapping/>
  </p:clrMapOvr>
  <p:transition spd="slow">
    <p:pull dir="d"/>
    <p:sndAc>
      <p:stSnd>
        <p:snd r:embed="rId4" name="whoosh.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60035-7A2D-460E-9451-5FA14F110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961224"/>
            <a:ext cx="8001000" cy="5276088"/>
          </a:xfrm>
          <a:prstGeom prst="rect">
            <a:avLst/>
          </a:prstGeom>
        </p:spPr>
      </p:pic>
    </p:spTree>
    <p:custDataLst>
      <p:tags r:id="rId1"/>
    </p:custDataLst>
    <p:extLst>
      <p:ext uri="{BB962C8B-B14F-4D97-AF65-F5344CB8AC3E}">
        <p14:creationId xmlns:p14="http://schemas.microsoft.com/office/powerpoint/2010/main" val="2880953018"/>
      </p:ext>
    </p:extLst>
  </p:cSld>
  <p:clrMapOvr>
    <a:masterClrMapping/>
  </p:clrMapOvr>
  <p:transition spd="slow">
    <p:wipe dir="u"/>
    <p:sndAc>
      <p:stSnd>
        <p:snd r:embed="rId4" name="whoosh.wav"/>
      </p:stSnd>
    </p:sndAc>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215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CALORIMETRÍA: </a:t>
            </a: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Reacción Escrita Inmediata (REI)*</a:t>
            </a:r>
          </a:p>
        </p:txBody>
      </p:sp>
      <p:sp>
        <p:nvSpPr>
          <p:cNvPr id="1866755" name="Text Box 3"/>
          <p:cNvSpPr txBox="1">
            <a:spLocks noChangeArrowheads="1"/>
          </p:cNvSpPr>
          <p:nvPr/>
        </p:nvSpPr>
        <p:spPr bwMode="auto">
          <a:xfrm>
            <a:off x="539750" y="1844675"/>
            <a:ext cx="8280400" cy="465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800">
                <a:latin typeface="Arial" charset="0"/>
              </a:rPr>
              <a:t>1. Algo nuevo que aprendí hoy es…</a:t>
            </a:r>
          </a:p>
          <a:p>
            <a:pPr algn="l" eaLnBrk="0" hangingPunct="0">
              <a:lnSpc>
                <a:spcPct val="70000"/>
              </a:lnSpc>
            </a:pPr>
            <a:endParaRPr lang="en-US" altLang="es-PR" sz="2800">
              <a:latin typeface="Arial" charset="0"/>
            </a:endParaRPr>
          </a:p>
          <a:p>
            <a:pPr algn="l" eaLnBrk="0" hangingPunct="0">
              <a:lnSpc>
                <a:spcPct val="70000"/>
              </a:lnSpc>
            </a:pPr>
            <a:r>
              <a:rPr lang="en-US" altLang="es-PR" sz="2800">
                <a:latin typeface="Arial" charset="0"/>
              </a:rPr>
              <a:t>2. Ya sabía…</a:t>
            </a:r>
          </a:p>
          <a:p>
            <a:pPr algn="l" eaLnBrk="0" hangingPunct="0">
              <a:lnSpc>
                <a:spcPct val="70000"/>
              </a:lnSpc>
            </a:pPr>
            <a:endParaRPr lang="en-US" altLang="es-PR" sz="2800">
              <a:latin typeface="Arial" charset="0"/>
            </a:endParaRPr>
          </a:p>
          <a:p>
            <a:pPr algn="l" eaLnBrk="0" hangingPunct="0">
              <a:lnSpc>
                <a:spcPct val="70000"/>
              </a:lnSpc>
            </a:pPr>
            <a:r>
              <a:rPr lang="en-US" altLang="es-PR" sz="2800">
                <a:latin typeface="Arial" charset="0"/>
              </a:rPr>
              <a:t>3. Se me hizo difícil entender…</a:t>
            </a:r>
          </a:p>
          <a:p>
            <a:pPr algn="l" eaLnBrk="0" hangingPunct="0">
              <a:lnSpc>
                <a:spcPct val="70000"/>
              </a:lnSpc>
            </a:pPr>
            <a:endParaRPr lang="en-US" altLang="es-PR" sz="2800">
              <a:latin typeface="Arial" charset="0"/>
            </a:endParaRPr>
          </a:p>
          <a:p>
            <a:pPr algn="l" eaLnBrk="0" hangingPunct="0">
              <a:lnSpc>
                <a:spcPct val="70000"/>
              </a:lnSpc>
            </a:pPr>
            <a:r>
              <a:rPr lang="en-US" altLang="es-PR" sz="2800">
                <a:latin typeface="Arial" charset="0"/>
              </a:rPr>
              <a:t>4. Lo más que me gustó fue…</a:t>
            </a:r>
          </a:p>
          <a:p>
            <a:pPr algn="l" eaLnBrk="0" hangingPunct="0">
              <a:lnSpc>
                <a:spcPct val="70000"/>
              </a:lnSpc>
            </a:pPr>
            <a:endParaRPr lang="en-US" altLang="es-PR" sz="2800">
              <a:latin typeface="Arial" charset="0"/>
            </a:endParaRPr>
          </a:p>
          <a:p>
            <a:pPr algn="l" eaLnBrk="0" hangingPunct="0">
              <a:lnSpc>
                <a:spcPct val="70000"/>
              </a:lnSpc>
            </a:pPr>
            <a:r>
              <a:rPr lang="en-US" altLang="es-PR" sz="2800">
                <a:latin typeface="Arial" charset="0"/>
              </a:rPr>
              <a:t>5. Lo menos que me gustó fue…</a:t>
            </a:r>
          </a:p>
          <a:p>
            <a:pPr algn="l" eaLnBrk="0" hangingPunct="0">
              <a:lnSpc>
                <a:spcPct val="70000"/>
              </a:lnSpc>
            </a:pPr>
            <a:endParaRPr lang="en-US" altLang="es-PR" sz="2800">
              <a:latin typeface="Arial" charset="0"/>
            </a:endParaRPr>
          </a:p>
          <a:p>
            <a:pPr algn="l" eaLnBrk="0" hangingPunct="0">
              <a:lnSpc>
                <a:spcPct val="70000"/>
              </a:lnSpc>
            </a:pPr>
            <a:r>
              <a:rPr lang="en-US" altLang="es-PR" sz="2800">
                <a:latin typeface="Arial" charset="0"/>
              </a:rPr>
              <a:t>6. Deseo aprender más sobre…</a:t>
            </a:r>
          </a:p>
          <a:p>
            <a:pPr algn="l" eaLnBrk="0" hangingPunct="0">
              <a:lnSpc>
                <a:spcPct val="70000"/>
              </a:lnSpc>
            </a:pPr>
            <a:endParaRPr lang="en-US" altLang="es-PR" sz="2800">
              <a:latin typeface="Arial" charset="0"/>
            </a:endParaRPr>
          </a:p>
          <a:p>
            <a:pPr algn="l" eaLnBrk="0" hangingPunct="0">
              <a:lnSpc>
                <a:spcPct val="70000"/>
              </a:lnSpc>
            </a:pPr>
            <a:r>
              <a:rPr lang="en-US" altLang="es-PR" sz="2800">
                <a:latin typeface="Arial" charset="0"/>
              </a:rPr>
              <a:t>7. De lo que aprendí, lo podría aplicar en…</a:t>
            </a:r>
          </a:p>
          <a:p>
            <a:pPr algn="l" eaLnBrk="0" hangingPunct="0">
              <a:lnSpc>
                <a:spcPct val="70000"/>
              </a:lnSpc>
            </a:pPr>
            <a:endParaRPr lang="en-US" altLang="es-PR" sz="2800">
              <a:latin typeface="Arial" charset="0"/>
            </a:endParaRPr>
          </a:p>
          <a:p>
            <a:pPr algn="l" eaLnBrk="0" hangingPunct="0">
              <a:lnSpc>
                <a:spcPct val="70000"/>
              </a:lnSpc>
            </a:pPr>
            <a:r>
              <a:rPr lang="en-US" altLang="es-PR" sz="2800">
                <a:latin typeface="Arial" charset="0"/>
              </a:rPr>
              <a:t>8. La próxima clase debe iniciarse repasando…</a:t>
            </a:r>
          </a:p>
        </p:txBody>
      </p:sp>
    </p:spTree>
    <p:custDataLst>
      <p:tags r:id="rId1"/>
    </p:custDataLst>
  </p:cSld>
  <p:clrMapOvr>
    <a:masterClrMapping/>
  </p:clrMapOvr>
  <p:transition spd="slow">
    <p:pull dir="d"/>
    <p:sndAc>
      <p:stSnd>
        <p:snd r:embed="rId4" name="whoosh.wav"/>
      </p:stSnd>
    </p:sndAc>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8200"/>
            <a:ext cx="9036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BIOENERGÉTICA: </a:t>
            </a:r>
            <a:r>
              <a:rPr lang="es-PR" altLang="es-PR" sz="3000" b="0" i="1">
                <a:solidFill>
                  <a:srgbClr val="484876"/>
                </a:solidFill>
                <a:effectLst>
                  <a:outerShdw blurRad="38100" dist="38100" dir="2700000" algn="tl">
                    <a:srgbClr val="C0C0C0"/>
                  </a:outerShdw>
                </a:effectLst>
                <a:latin typeface="Arial Black" pitchFamily="34" charset="0"/>
                <a:cs typeface="Arial" charset="0"/>
              </a:rPr>
              <a:t>REPASO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2200" b="0" i="1">
                <a:solidFill>
                  <a:srgbClr val="484876"/>
                </a:solidFill>
                <a:effectLst>
                  <a:outerShdw blurRad="38100" dist="38100" dir="2700000" algn="tl">
                    <a:srgbClr val="C0C0C0"/>
                  </a:outerShdw>
                </a:effectLst>
                <a:latin typeface="Arial Black" pitchFamily="34" charset="0"/>
                <a:cs typeface="Arial" charset="0"/>
              </a:rPr>
              <a:t>* Vínculo del Tópico de la Clase Anterior con la de Hoy *</a:t>
            </a:r>
          </a:p>
        </p:txBody>
      </p:sp>
      <p:grpSp>
        <p:nvGrpSpPr>
          <p:cNvPr id="1864709" name="Group 5"/>
          <p:cNvGrpSpPr>
            <a:grpSpLocks/>
          </p:cNvGrpSpPr>
          <p:nvPr/>
        </p:nvGrpSpPr>
        <p:grpSpPr bwMode="auto">
          <a:xfrm>
            <a:off x="395288" y="3667125"/>
            <a:ext cx="8062912" cy="565150"/>
            <a:chOff x="249" y="2310"/>
            <a:chExt cx="5079" cy="356"/>
          </a:xfrm>
        </p:grpSpPr>
        <p:pic>
          <p:nvPicPr>
            <p:cNvPr id="1864710" name="Picture 6"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2356"/>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4711" name="Text Box 7"/>
            <p:cNvSpPr txBox="1">
              <a:spLocks noChangeArrowheads="1"/>
            </p:cNvSpPr>
            <p:nvPr/>
          </p:nvSpPr>
          <p:spPr bwMode="auto">
            <a:xfrm>
              <a:off x="521" y="2310"/>
              <a:ext cx="4807"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Energía es…</a:t>
              </a:r>
            </a:p>
          </p:txBody>
        </p:sp>
      </p:grpSp>
      <p:grpSp>
        <p:nvGrpSpPr>
          <p:cNvPr id="1864712" name="Group 8"/>
          <p:cNvGrpSpPr>
            <a:grpSpLocks/>
          </p:cNvGrpSpPr>
          <p:nvPr/>
        </p:nvGrpSpPr>
        <p:grpSpPr bwMode="auto">
          <a:xfrm>
            <a:off x="395288" y="4418013"/>
            <a:ext cx="8424862" cy="565150"/>
            <a:chOff x="249" y="2783"/>
            <a:chExt cx="5307" cy="356"/>
          </a:xfrm>
        </p:grpSpPr>
        <p:pic>
          <p:nvPicPr>
            <p:cNvPr id="1864713" name="Picture 9"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2829"/>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4714" name="Text Box 10"/>
            <p:cNvSpPr txBox="1">
              <a:spLocks noChangeArrowheads="1"/>
            </p:cNvSpPr>
            <p:nvPr/>
          </p:nvSpPr>
          <p:spPr bwMode="auto">
            <a:xfrm>
              <a:off x="521" y="2783"/>
              <a:ext cx="5035"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Al generar el cuerpo energía, se libera ….</a:t>
              </a:r>
            </a:p>
          </p:txBody>
        </p:sp>
      </p:grpSp>
      <p:grpSp>
        <p:nvGrpSpPr>
          <p:cNvPr id="1864715" name="Group 11"/>
          <p:cNvGrpSpPr>
            <a:grpSpLocks/>
          </p:cNvGrpSpPr>
          <p:nvPr/>
        </p:nvGrpSpPr>
        <p:grpSpPr bwMode="auto">
          <a:xfrm>
            <a:off x="395288" y="5199063"/>
            <a:ext cx="8062912" cy="1038225"/>
            <a:chOff x="249" y="3275"/>
            <a:chExt cx="5079" cy="654"/>
          </a:xfrm>
        </p:grpSpPr>
        <p:pic>
          <p:nvPicPr>
            <p:cNvPr id="1864716" name="Picture 12"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3321"/>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4717" name="Text Box 13"/>
            <p:cNvSpPr txBox="1">
              <a:spLocks noChangeArrowheads="1"/>
            </p:cNvSpPr>
            <p:nvPr/>
          </p:nvSpPr>
          <p:spPr bwMode="auto">
            <a:xfrm>
              <a:off x="521" y="3275"/>
              <a:ext cx="4807" cy="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a:latin typeface="Arial" charset="0"/>
                </a:rPr>
                <a:t>La producción de energía aeróbica, requiere la presencia de…</a:t>
              </a:r>
            </a:p>
          </p:txBody>
        </p:sp>
      </p:grpSp>
      <p:grpSp>
        <p:nvGrpSpPr>
          <p:cNvPr id="1864718" name="Group 14"/>
          <p:cNvGrpSpPr>
            <a:grpSpLocks/>
          </p:cNvGrpSpPr>
          <p:nvPr/>
        </p:nvGrpSpPr>
        <p:grpSpPr bwMode="auto">
          <a:xfrm>
            <a:off x="395288" y="2997200"/>
            <a:ext cx="8062912" cy="484188"/>
            <a:chOff x="249" y="1888"/>
            <a:chExt cx="5079" cy="305"/>
          </a:xfrm>
        </p:grpSpPr>
        <p:pic>
          <p:nvPicPr>
            <p:cNvPr id="1864719" name="Picture 15"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1888"/>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4720" name="Text Box 16"/>
            <p:cNvSpPr txBox="1">
              <a:spLocks noChangeArrowheads="1"/>
            </p:cNvSpPr>
            <p:nvPr/>
          </p:nvSpPr>
          <p:spPr bwMode="auto">
            <a:xfrm>
              <a:off x="521" y="1897"/>
              <a:ext cx="4807"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La respiracion celular produce…</a:t>
              </a:r>
            </a:p>
          </p:txBody>
        </p:sp>
      </p:grpSp>
      <p:grpSp>
        <p:nvGrpSpPr>
          <p:cNvPr id="1864721" name="Group 17"/>
          <p:cNvGrpSpPr>
            <a:grpSpLocks/>
          </p:cNvGrpSpPr>
          <p:nvPr/>
        </p:nvGrpSpPr>
        <p:grpSpPr bwMode="auto">
          <a:xfrm>
            <a:off x="396875" y="2005013"/>
            <a:ext cx="8062913" cy="847725"/>
            <a:chOff x="250" y="1263"/>
            <a:chExt cx="5079" cy="534"/>
          </a:xfrm>
        </p:grpSpPr>
        <p:pic>
          <p:nvPicPr>
            <p:cNvPr id="1864722" name="Picture 18" descr="POINTER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 y="1275"/>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4723" name="Text Box 19"/>
            <p:cNvSpPr txBox="1">
              <a:spLocks noChangeArrowheads="1"/>
            </p:cNvSpPr>
            <p:nvPr/>
          </p:nvSpPr>
          <p:spPr bwMode="auto">
            <a:xfrm>
              <a:off x="522" y="1263"/>
              <a:ext cx="4807" cy="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a:latin typeface="Arial" charset="0"/>
                </a:rPr>
                <a:t>Los alimentos consumidos son necesarios para…</a:t>
              </a:r>
            </a:p>
          </p:txBody>
        </p:sp>
      </p:grpSp>
    </p:spTree>
    <p:custDataLst>
      <p:tags r:id="rId1"/>
    </p:custDataLst>
  </p:cSld>
  <p:clrMapOvr>
    <a:masterClrMapping/>
  </p:clrMapOvr>
  <p:transition spd="slow">
    <p:pull dir="d"/>
    <p:sndAc>
      <p:stSnd>
        <p:snd r:embed="rId4"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64721"/>
                                        </p:tgtEl>
                                        <p:attrNameLst>
                                          <p:attrName>style.visibility</p:attrName>
                                        </p:attrNameLst>
                                      </p:cBhvr>
                                      <p:to>
                                        <p:strVal val="visible"/>
                                      </p:to>
                                    </p:set>
                                    <p:anim calcmode="lin" valueType="num">
                                      <p:cBhvr additive="base">
                                        <p:cTn id="7" dur="1000" fill="hold"/>
                                        <p:tgtEl>
                                          <p:spTgt spid="1864721"/>
                                        </p:tgtEl>
                                        <p:attrNameLst>
                                          <p:attrName>ppt_x</p:attrName>
                                        </p:attrNameLst>
                                      </p:cBhvr>
                                      <p:tavLst>
                                        <p:tav tm="0">
                                          <p:val>
                                            <p:strVal val="0-#ppt_w/2"/>
                                          </p:val>
                                        </p:tav>
                                        <p:tav tm="100000">
                                          <p:val>
                                            <p:strVal val="#ppt_x"/>
                                          </p:val>
                                        </p:tav>
                                      </p:tavLst>
                                    </p:anim>
                                    <p:anim calcmode="lin" valueType="num">
                                      <p:cBhvr additive="base">
                                        <p:cTn id="8" dur="1000" fill="hold"/>
                                        <p:tgtEl>
                                          <p:spTgt spid="186472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64718"/>
                                        </p:tgtEl>
                                        <p:attrNameLst>
                                          <p:attrName>style.visibility</p:attrName>
                                        </p:attrNameLst>
                                      </p:cBhvr>
                                      <p:to>
                                        <p:strVal val="visible"/>
                                      </p:to>
                                    </p:set>
                                    <p:anim calcmode="lin" valueType="num">
                                      <p:cBhvr additive="base">
                                        <p:cTn id="13" dur="1000" fill="hold"/>
                                        <p:tgtEl>
                                          <p:spTgt spid="1864718"/>
                                        </p:tgtEl>
                                        <p:attrNameLst>
                                          <p:attrName>ppt_x</p:attrName>
                                        </p:attrNameLst>
                                      </p:cBhvr>
                                      <p:tavLst>
                                        <p:tav tm="0">
                                          <p:val>
                                            <p:strVal val="0-#ppt_w/2"/>
                                          </p:val>
                                        </p:tav>
                                        <p:tav tm="100000">
                                          <p:val>
                                            <p:strVal val="#ppt_x"/>
                                          </p:val>
                                        </p:tav>
                                      </p:tavLst>
                                    </p:anim>
                                    <p:anim calcmode="lin" valueType="num">
                                      <p:cBhvr additive="base">
                                        <p:cTn id="14" dur="1000" fill="hold"/>
                                        <p:tgtEl>
                                          <p:spTgt spid="18647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864709"/>
                                        </p:tgtEl>
                                        <p:attrNameLst>
                                          <p:attrName>style.visibility</p:attrName>
                                        </p:attrNameLst>
                                      </p:cBhvr>
                                      <p:to>
                                        <p:strVal val="visible"/>
                                      </p:to>
                                    </p:set>
                                    <p:anim calcmode="lin" valueType="num">
                                      <p:cBhvr additive="base">
                                        <p:cTn id="19" dur="500" fill="hold"/>
                                        <p:tgtEl>
                                          <p:spTgt spid="1864709"/>
                                        </p:tgtEl>
                                        <p:attrNameLst>
                                          <p:attrName>ppt_x</p:attrName>
                                        </p:attrNameLst>
                                      </p:cBhvr>
                                      <p:tavLst>
                                        <p:tav tm="0">
                                          <p:val>
                                            <p:strVal val="0-#ppt_w/2"/>
                                          </p:val>
                                        </p:tav>
                                        <p:tav tm="100000">
                                          <p:val>
                                            <p:strVal val="#ppt_x"/>
                                          </p:val>
                                        </p:tav>
                                      </p:tavLst>
                                    </p:anim>
                                    <p:anim calcmode="lin" valueType="num">
                                      <p:cBhvr additive="base">
                                        <p:cTn id="20" dur="500" fill="hold"/>
                                        <p:tgtEl>
                                          <p:spTgt spid="186470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64712"/>
                                        </p:tgtEl>
                                        <p:attrNameLst>
                                          <p:attrName>style.visibility</p:attrName>
                                        </p:attrNameLst>
                                      </p:cBhvr>
                                      <p:to>
                                        <p:strVal val="visible"/>
                                      </p:to>
                                    </p:set>
                                    <p:anim calcmode="lin" valueType="num">
                                      <p:cBhvr additive="base">
                                        <p:cTn id="25" dur="1000" fill="hold"/>
                                        <p:tgtEl>
                                          <p:spTgt spid="1864712"/>
                                        </p:tgtEl>
                                        <p:attrNameLst>
                                          <p:attrName>ppt_x</p:attrName>
                                        </p:attrNameLst>
                                      </p:cBhvr>
                                      <p:tavLst>
                                        <p:tav tm="0">
                                          <p:val>
                                            <p:strVal val="0-#ppt_w/2"/>
                                          </p:val>
                                        </p:tav>
                                        <p:tav tm="100000">
                                          <p:val>
                                            <p:strVal val="#ppt_x"/>
                                          </p:val>
                                        </p:tav>
                                      </p:tavLst>
                                    </p:anim>
                                    <p:anim calcmode="lin" valueType="num">
                                      <p:cBhvr additive="base">
                                        <p:cTn id="26" dur="1000" fill="hold"/>
                                        <p:tgtEl>
                                          <p:spTgt spid="186471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864715"/>
                                        </p:tgtEl>
                                        <p:attrNameLst>
                                          <p:attrName>style.visibility</p:attrName>
                                        </p:attrNameLst>
                                      </p:cBhvr>
                                      <p:to>
                                        <p:strVal val="visible"/>
                                      </p:to>
                                    </p:set>
                                    <p:anim calcmode="lin" valueType="num">
                                      <p:cBhvr additive="base">
                                        <p:cTn id="31" dur="1000" fill="hold"/>
                                        <p:tgtEl>
                                          <p:spTgt spid="1864715"/>
                                        </p:tgtEl>
                                        <p:attrNameLst>
                                          <p:attrName>ppt_x</p:attrName>
                                        </p:attrNameLst>
                                      </p:cBhvr>
                                      <p:tavLst>
                                        <p:tav tm="0">
                                          <p:val>
                                            <p:strVal val="0-#ppt_w/2"/>
                                          </p:val>
                                        </p:tav>
                                        <p:tav tm="100000">
                                          <p:val>
                                            <p:strVal val="#ppt_x"/>
                                          </p:val>
                                        </p:tav>
                                      </p:tavLst>
                                    </p:anim>
                                    <p:anim calcmode="lin" valueType="num">
                                      <p:cBhvr additive="base">
                                        <p:cTn id="32" dur="1000" fill="hold"/>
                                        <p:tgtEl>
                                          <p:spTgt spid="18647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215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ERGOMETRÍA: </a:t>
            </a: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Diario Reflexivo*</a:t>
            </a:r>
          </a:p>
        </p:txBody>
      </p:sp>
      <p:sp>
        <p:nvSpPr>
          <p:cNvPr id="1855491" name="Text Box 3"/>
          <p:cNvSpPr txBox="1">
            <a:spLocks noChangeArrowheads="1"/>
          </p:cNvSpPr>
          <p:nvPr/>
        </p:nvSpPr>
        <p:spPr bwMode="auto">
          <a:xfrm>
            <a:off x="539750" y="2003425"/>
            <a:ext cx="8280400"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¿Qué conceptos clarifiqué en la clase de</a:t>
            </a:r>
          </a:p>
          <a:p>
            <a:pPr eaLnBrk="0" hangingPunct="0"/>
            <a:r>
              <a:rPr lang="en-US" altLang="es-PR" sz="2800">
                <a:latin typeface="Arial" charset="0"/>
              </a:rPr>
              <a:t>    hoy?</a:t>
            </a:r>
          </a:p>
          <a:p>
            <a:pPr eaLnBrk="0" hangingPunct="0">
              <a:lnSpc>
                <a:spcPct val="70000"/>
              </a:lnSpc>
            </a:pPr>
            <a:endParaRPr lang="en-US" altLang="es-PR" sz="2800">
              <a:latin typeface="Arial" charset="0"/>
            </a:endParaRPr>
          </a:p>
          <a:p>
            <a:pPr eaLnBrk="0" hangingPunct="0">
              <a:lnSpc>
                <a:spcPct val="90000"/>
              </a:lnSpc>
            </a:pPr>
            <a:r>
              <a:rPr lang="en-US" altLang="es-PR" sz="2800">
                <a:latin typeface="Arial" charset="0"/>
              </a:rPr>
              <a:t>2. ¿En cuáles de los conceptos discutidos yo tenía algún conocimiento?</a:t>
            </a:r>
          </a:p>
          <a:p>
            <a:pPr eaLnBrk="0" hangingPunct="0">
              <a:lnSpc>
                <a:spcPct val="70000"/>
              </a:lnSpc>
            </a:pPr>
            <a:endParaRPr lang="en-US" altLang="es-PR" sz="2800">
              <a:latin typeface="Arial" charset="0"/>
            </a:endParaRPr>
          </a:p>
          <a:p>
            <a:pPr eaLnBrk="0" hangingPunct="0">
              <a:lnSpc>
                <a:spcPct val="80000"/>
              </a:lnSpc>
            </a:pPr>
            <a:r>
              <a:rPr lang="en-US" altLang="es-PR" sz="2800">
                <a:latin typeface="Arial" charset="0"/>
              </a:rPr>
              <a:t>3. ¿Qué aspectos discutidos puedo aplicar a mi futura profesión y a la vida diaria?</a:t>
            </a:r>
          </a:p>
          <a:p>
            <a:pPr eaLnBrk="0" hangingPunct="0">
              <a:lnSpc>
                <a:spcPct val="70000"/>
              </a:lnSpc>
            </a:pPr>
            <a:endParaRPr lang="en-US" altLang="es-PR" sz="2800">
              <a:latin typeface="Arial" charset="0"/>
            </a:endParaRPr>
          </a:p>
          <a:p>
            <a:pPr eaLnBrk="0" hangingPunct="0">
              <a:lnSpc>
                <a:spcPct val="90000"/>
              </a:lnSpc>
            </a:pPr>
            <a:r>
              <a:rPr lang="en-US" altLang="es-PR" sz="2800">
                <a:latin typeface="Arial" charset="0"/>
              </a:rPr>
              <a:t>4. ¿Qué otras estrategias de enseñanza pudieron utilizarse en la clase?</a:t>
            </a:r>
          </a:p>
        </p:txBody>
      </p:sp>
    </p:spTree>
    <p:custDataLst>
      <p:tags r:id="rId1"/>
    </p:custDataLst>
  </p:cSld>
  <p:clrMapOvr>
    <a:masterClrMapping/>
  </p:clrMapOvr>
  <p:transition spd="slow">
    <p:pull dir="d"/>
    <p:sndAc>
      <p:stSnd>
        <p:snd r:embed="rId4" name="whoosh.wav"/>
      </p:stSnd>
    </p:sndAc>
  </p:transitio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820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TASA METABÓLICA BASAL: </a:t>
            </a: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Ensayo Breve (One-Minute Paper)*</a:t>
            </a:r>
          </a:p>
        </p:txBody>
      </p:sp>
      <p:sp>
        <p:nvSpPr>
          <p:cNvPr id="1850375" name="Text Box 7"/>
          <p:cNvSpPr txBox="1">
            <a:spLocks noChangeArrowheads="1"/>
          </p:cNvSpPr>
          <p:nvPr/>
        </p:nvSpPr>
        <p:spPr bwMode="auto">
          <a:xfrm>
            <a:off x="539750" y="2359025"/>
            <a:ext cx="8280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¿Cuál fue el punto más importante</a:t>
            </a:r>
          </a:p>
          <a:p>
            <a:pPr eaLnBrk="0" hangingPunct="0">
              <a:lnSpc>
                <a:spcPct val="90000"/>
              </a:lnSpc>
            </a:pPr>
            <a:r>
              <a:rPr lang="en-US" altLang="es-PR" sz="2800">
                <a:latin typeface="Arial" charset="0"/>
              </a:rPr>
              <a:t>    presentado bajo el tópico?</a:t>
            </a:r>
          </a:p>
          <a:p>
            <a:pPr eaLnBrk="0" hangingPunct="0">
              <a:lnSpc>
                <a:spcPct val="90000"/>
              </a:lnSpc>
            </a:pPr>
            <a:endParaRPr lang="en-US" altLang="es-PR" sz="2800">
              <a:latin typeface="Arial" charset="0"/>
            </a:endParaRPr>
          </a:p>
          <a:p>
            <a:pPr eaLnBrk="0" hangingPunct="0">
              <a:lnSpc>
                <a:spcPct val="70000"/>
              </a:lnSpc>
            </a:pPr>
            <a:endParaRPr lang="en-US" altLang="es-PR" sz="2800">
              <a:latin typeface="Arial" charset="0"/>
            </a:endParaRPr>
          </a:p>
          <a:p>
            <a:pPr eaLnBrk="0" hangingPunct="0">
              <a:lnSpc>
                <a:spcPct val="70000"/>
              </a:lnSpc>
            </a:pPr>
            <a:endParaRPr lang="en-US" altLang="es-PR" sz="2800">
              <a:latin typeface="Arial" charset="0"/>
            </a:endParaRPr>
          </a:p>
          <a:p>
            <a:pPr eaLnBrk="0" hangingPunct="0">
              <a:lnSpc>
                <a:spcPct val="70000"/>
              </a:lnSpc>
            </a:pPr>
            <a:endParaRPr lang="en-US" altLang="es-PR" sz="2800">
              <a:latin typeface="Arial" charset="0"/>
            </a:endParaRPr>
          </a:p>
          <a:p>
            <a:pPr eaLnBrk="0" hangingPunct="0">
              <a:lnSpc>
                <a:spcPct val="70000"/>
              </a:lnSpc>
            </a:pPr>
            <a:r>
              <a:rPr lang="en-US" altLang="es-PR" sz="2800">
                <a:latin typeface="Arial" charset="0"/>
              </a:rPr>
              <a:t>2. ¿Qué preguntas sin contestar aún posees?</a:t>
            </a:r>
          </a:p>
        </p:txBody>
      </p:sp>
    </p:spTree>
    <p:custDataLst>
      <p:tags r:id="rId1"/>
    </p:custDataLst>
  </p:cSld>
  <p:clrMapOvr>
    <a:masterClrMapping/>
  </p:clrMapOvr>
  <p:transition spd="slow">
    <p:pull dir="d"/>
    <p:sndAc>
      <p:stSnd>
        <p:snd r:embed="rId4" name="whoosh.wav"/>
      </p:stSnd>
    </p:sndAc>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820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TASA METABÓLICA BASAL: </a:t>
            </a: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Ensayo Breve (One-Minute Paper)*</a:t>
            </a:r>
          </a:p>
        </p:txBody>
      </p:sp>
      <p:sp>
        <p:nvSpPr>
          <p:cNvPr id="1881091" name="Text Box 3"/>
          <p:cNvSpPr txBox="1">
            <a:spLocks noChangeArrowheads="1"/>
          </p:cNvSpPr>
          <p:nvPr/>
        </p:nvSpPr>
        <p:spPr bwMode="auto">
          <a:xfrm>
            <a:off x="539750" y="2359025"/>
            <a:ext cx="8280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¿Cuál fue el punto más importante</a:t>
            </a:r>
          </a:p>
          <a:p>
            <a:pPr eaLnBrk="0" hangingPunct="0">
              <a:lnSpc>
                <a:spcPct val="90000"/>
              </a:lnSpc>
            </a:pPr>
            <a:r>
              <a:rPr lang="en-US" altLang="es-PR" sz="2800">
                <a:latin typeface="Arial" charset="0"/>
              </a:rPr>
              <a:t>    presentado en la clase de hoy?</a:t>
            </a:r>
          </a:p>
          <a:p>
            <a:pPr eaLnBrk="0" hangingPunct="0">
              <a:lnSpc>
                <a:spcPct val="90000"/>
              </a:lnSpc>
            </a:pPr>
            <a:endParaRPr lang="en-US" altLang="es-PR" sz="2800">
              <a:latin typeface="Arial" charset="0"/>
            </a:endParaRPr>
          </a:p>
          <a:p>
            <a:pPr eaLnBrk="0" hangingPunct="0">
              <a:lnSpc>
                <a:spcPct val="70000"/>
              </a:lnSpc>
            </a:pPr>
            <a:endParaRPr lang="en-US" altLang="es-PR" sz="2800">
              <a:latin typeface="Arial" charset="0"/>
            </a:endParaRPr>
          </a:p>
          <a:p>
            <a:pPr eaLnBrk="0" hangingPunct="0">
              <a:lnSpc>
                <a:spcPct val="70000"/>
              </a:lnSpc>
            </a:pPr>
            <a:endParaRPr lang="en-US" altLang="es-PR" sz="2800">
              <a:latin typeface="Arial" charset="0"/>
            </a:endParaRPr>
          </a:p>
          <a:p>
            <a:pPr eaLnBrk="0" hangingPunct="0">
              <a:lnSpc>
                <a:spcPct val="70000"/>
              </a:lnSpc>
            </a:pPr>
            <a:endParaRPr lang="en-US" altLang="es-PR" sz="2800">
              <a:latin typeface="Arial" charset="0"/>
            </a:endParaRPr>
          </a:p>
          <a:p>
            <a:pPr eaLnBrk="0" hangingPunct="0">
              <a:lnSpc>
                <a:spcPct val="70000"/>
              </a:lnSpc>
            </a:pPr>
            <a:r>
              <a:rPr lang="en-US" altLang="es-PR" sz="2800">
                <a:latin typeface="Arial" charset="0"/>
              </a:rPr>
              <a:t>2. ¿Qué preguntas sin contestar aún posees?</a:t>
            </a:r>
          </a:p>
        </p:txBody>
      </p:sp>
    </p:spTree>
    <p:custDataLst>
      <p:tags r:id="rId1"/>
    </p:custDataLst>
  </p:cSld>
  <p:clrMapOvr>
    <a:masterClrMapping/>
  </p:clrMapOvr>
  <p:transition spd="slow">
    <p:pull dir="d"/>
    <p:sndAc>
      <p:stSnd>
        <p:snd r:embed="rId4" name="whoosh.wav"/>
      </p:stSnd>
    </p:sndAc>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6279" name="Text Box 7"/>
          <p:cNvSpPr txBox="1">
            <a:spLocks noChangeArrowheads="1"/>
          </p:cNvSpPr>
          <p:nvPr/>
        </p:nvSpPr>
        <p:spPr bwMode="auto">
          <a:xfrm>
            <a:off x="539750" y="2359025"/>
            <a:ext cx="82804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¿Qué conceptos, terminos u otro asunto, discutido en la clase fué el que usted menos comprendió?</a:t>
            </a:r>
          </a:p>
        </p:txBody>
      </p:sp>
      <p:sp>
        <p:nvSpPr>
          <p:cNvPr id="2" name="Title 1"/>
          <p:cNvSpPr>
            <a:spLocks/>
          </p:cNvSpPr>
          <p:nvPr/>
        </p:nvSpPr>
        <p:spPr bwMode="auto">
          <a:xfrm>
            <a:off x="-36513" y="838200"/>
            <a:ext cx="9144001"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TEMA PRINCIPAL: </a:t>
            </a:r>
            <a:r>
              <a:rPr lang="es-PR" altLang="es-PR" sz="3000" b="0" i="1">
                <a:solidFill>
                  <a:srgbClr val="484876"/>
                </a:solidFill>
                <a:effectLst>
                  <a:outerShdw blurRad="38100" dist="38100" dir="2700000" algn="tl">
                    <a:srgbClr val="C0C0C0"/>
                  </a:outerShdw>
                </a:effectLst>
                <a:latin typeface="Arial Black" pitchFamily="34" charset="0"/>
                <a:cs typeface="Arial" charset="0"/>
              </a:rPr>
              <a:t>SUBTÓPICO PREVIO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El Punto más Confuso (Muddiest Point)*</a:t>
            </a:r>
          </a:p>
        </p:txBody>
      </p:sp>
    </p:spTree>
    <p:custDataLst>
      <p:tags r:id="rId1"/>
    </p:custDataLst>
  </p:cSld>
  <p:clrMapOvr>
    <a:masterClrMapping/>
  </p:clrMapOvr>
  <p:transition spd="slow">
    <p:pull dir="d"/>
    <p:sndAc>
      <p:stSnd>
        <p:snd r:embed="rId4" name="whoosh.wav"/>
      </p:stSnd>
    </p:sndAc>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513" y="838200"/>
            <a:ext cx="9144001"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ERGOMETRÍA: </a:t>
            </a: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El Punto más Confuso (Muddiest Point)*</a:t>
            </a:r>
          </a:p>
        </p:txBody>
      </p:sp>
      <p:sp>
        <p:nvSpPr>
          <p:cNvPr id="1991683" name="Text Box 3"/>
          <p:cNvSpPr txBox="1">
            <a:spLocks noChangeArrowheads="1"/>
          </p:cNvSpPr>
          <p:nvPr/>
        </p:nvSpPr>
        <p:spPr bwMode="auto">
          <a:xfrm>
            <a:off x="539750" y="2359025"/>
            <a:ext cx="82804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¿Qué conceptos, terminos u otro asunto, discutido en la clase fué el que usted menos comprendió?</a:t>
            </a:r>
          </a:p>
        </p:txBody>
      </p:sp>
    </p:spTree>
    <p:custDataLst>
      <p:tags r:id="rId1"/>
    </p:custDataLst>
  </p:cSld>
  <p:clrMapOvr>
    <a:masterClrMapping/>
  </p:clrMapOvr>
  <p:transition spd="slow">
    <p:pull dir="d"/>
    <p:sndAc>
      <p:stSnd>
        <p:snd r:embed="rId4" name="whoosh.wav"/>
      </p:stSnd>
    </p:sndAc>
  </p:transition>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513" y="838200"/>
            <a:ext cx="9180513"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ENERGÍA Y UNIDADES DE MEDIDA:</a:t>
            </a:r>
            <a:br>
              <a:rPr lang="es-PR" altLang="es-PR" sz="3000" b="0">
                <a:solidFill>
                  <a:srgbClr val="484876"/>
                </a:solidFill>
                <a:effectLst>
                  <a:outerShdw blurRad="38100" dist="38100" dir="2700000" algn="tl">
                    <a:srgbClr val="C0C0C0"/>
                  </a:outerShdw>
                </a:effectLst>
                <a:latin typeface="Arial Black" pitchFamily="34" charset="0"/>
                <a:cs typeface="Arial" charset="0"/>
              </a:rPr>
            </a:br>
            <a:r>
              <a:rPr lang="es-PR" altLang="es-PR" sz="3000" b="0">
                <a:solidFill>
                  <a:srgbClr val="484876"/>
                </a:solidFill>
                <a:effectLst>
                  <a:outerShdw blurRad="38100" dist="38100" dir="2700000" algn="tl">
                    <a:srgbClr val="C0C0C0"/>
                  </a:outerShdw>
                </a:effectLst>
                <a:latin typeface="Arial Black" pitchFamily="34" charset="0"/>
                <a:cs typeface="Arial" charset="0"/>
              </a:rPr>
              <a:t>- </a:t>
            </a: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 -</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El Punto más Confuso (Muddiest Point)*</a:t>
            </a:r>
          </a:p>
        </p:txBody>
      </p:sp>
      <p:sp>
        <p:nvSpPr>
          <p:cNvPr id="1862661" name="Text Box 5"/>
          <p:cNvSpPr txBox="1">
            <a:spLocks noChangeArrowheads="1"/>
          </p:cNvSpPr>
          <p:nvPr/>
        </p:nvSpPr>
        <p:spPr bwMode="auto">
          <a:xfrm>
            <a:off x="539750" y="2689225"/>
            <a:ext cx="82804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pPr>
            <a:r>
              <a:rPr lang="en-US" altLang="es-PR" sz="2800">
                <a:latin typeface="Arial" charset="0"/>
              </a:rPr>
              <a:t>¿Qué conceptos, terminos u otro asunto,</a:t>
            </a:r>
          </a:p>
          <a:p>
            <a:pPr eaLnBrk="0" hangingPunct="0">
              <a:lnSpc>
                <a:spcPct val="90000"/>
              </a:lnSpc>
            </a:pPr>
            <a:r>
              <a:rPr lang="en-US" altLang="es-PR" sz="2800">
                <a:latin typeface="Arial" charset="0"/>
              </a:rPr>
              <a:t>discutido bajo este tópico, fue el que usted</a:t>
            </a:r>
          </a:p>
          <a:p>
            <a:pPr eaLnBrk="0" hangingPunct="0">
              <a:lnSpc>
                <a:spcPct val="90000"/>
              </a:lnSpc>
            </a:pPr>
            <a:r>
              <a:rPr lang="en-US" altLang="es-PR" sz="2800">
                <a:latin typeface="Arial" charset="0"/>
              </a:rPr>
              <a:t>menos comprendió?</a:t>
            </a:r>
          </a:p>
        </p:txBody>
      </p:sp>
    </p:spTree>
    <p:custDataLst>
      <p:tags r:id="rId1"/>
    </p:custDataLst>
  </p:cSld>
  <p:clrMapOvr>
    <a:masterClrMapping/>
  </p:clrMapOvr>
  <p:transition spd="slow">
    <p:pull dir="d"/>
    <p:sndAc>
      <p:stSnd>
        <p:snd r:embed="rId4" name="whoosh.wav"/>
      </p:stSnd>
    </p:sndAc>
  </p:transition>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BIOENERGÉTICA: </a:t>
            </a: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Lista Focalizada*</a:t>
            </a:r>
          </a:p>
        </p:txBody>
      </p:sp>
      <p:sp>
        <p:nvSpPr>
          <p:cNvPr id="1852419" name="Text Box 3"/>
          <p:cNvSpPr txBox="1">
            <a:spLocks noChangeArrowheads="1"/>
          </p:cNvSpPr>
          <p:nvPr/>
        </p:nvSpPr>
        <p:spPr bwMode="auto">
          <a:xfrm>
            <a:off x="539750" y="1984375"/>
            <a:ext cx="8280400" cy="439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3100">
                <a:latin typeface="Arial" charset="0"/>
              </a:rPr>
              <a:t>Fundamentado en la presentación del video anterior, mencione trés términos, palabras o frases que puedan surgir de su pensamiento al ver tal película. Tienen 3 minutos para completar esta actividad:</a:t>
            </a:r>
          </a:p>
          <a:p>
            <a:pPr algn="l" eaLnBrk="0" hangingPunct="0">
              <a:lnSpc>
                <a:spcPct val="90000"/>
              </a:lnSpc>
            </a:pPr>
            <a:endParaRPr lang="en-US" altLang="es-PR" sz="3100">
              <a:latin typeface="Arial" charset="0"/>
            </a:endParaRPr>
          </a:p>
          <a:p>
            <a:pPr algn="l" eaLnBrk="0" hangingPunct="0">
              <a:lnSpc>
                <a:spcPct val="90000"/>
              </a:lnSpc>
            </a:pPr>
            <a:r>
              <a:rPr lang="en-US" altLang="es-PR" sz="3100">
                <a:latin typeface="Arial" charset="0"/>
              </a:rPr>
              <a:t>1.</a:t>
            </a:r>
          </a:p>
          <a:p>
            <a:pPr algn="l" eaLnBrk="0" hangingPunct="0">
              <a:lnSpc>
                <a:spcPct val="70000"/>
              </a:lnSpc>
            </a:pPr>
            <a:endParaRPr lang="en-US" altLang="es-PR" sz="3100">
              <a:latin typeface="Arial" charset="0"/>
            </a:endParaRPr>
          </a:p>
          <a:p>
            <a:pPr algn="l" eaLnBrk="0" hangingPunct="0">
              <a:lnSpc>
                <a:spcPct val="70000"/>
              </a:lnSpc>
            </a:pPr>
            <a:r>
              <a:rPr lang="en-US" altLang="es-PR" sz="3100">
                <a:latin typeface="Arial" charset="0"/>
              </a:rPr>
              <a:t>2.</a:t>
            </a:r>
          </a:p>
          <a:p>
            <a:pPr algn="l" eaLnBrk="0" hangingPunct="0">
              <a:lnSpc>
                <a:spcPct val="70000"/>
              </a:lnSpc>
            </a:pPr>
            <a:endParaRPr lang="en-US" altLang="es-PR" sz="3100">
              <a:latin typeface="Arial" charset="0"/>
            </a:endParaRPr>
          </a:p>
          <a:p>
            <a:pPr algn="l" eaLnBrk="0" hangingPunct="0">
              <a:lnSpc>
                <a:spcPct val="70000"/>
              </a:lnSpc>
            </a:pPr>
            <a:r>
              <a:rPr lang="en-US" altLang="es-PR" sz="3100">
                <a:latin typeface="Arial" charset="0"/>
              </a:rPr>
              <a:t>3.</a:t>
            </a:r>
          </a:p>
        </p:txBody>
      </p:sp>
    </p:spTree>
    <p:custDataLst>
      <p:tags r:id="rId1"/>
    </p:custDataLst>
  </p:cSld>
  <p:clrMapOvr>
    <a:masterClrMapping/>
  </p:clrMapOvr>
  <p:transition spd="slow">
    <p:pull dir="d"/>
    <p:sndAc>
      <p:stSnd>
        <p:snd r:embed="rId4" name="whoosh.wav"/>
      </p:stSnd>
    </p:sndAc>
  </p:transition>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3730" name="Text Box 2"/>
          <p:cNvSpPr txBox="1">
            <a:spLocks noChangeArrowheads="1"/>
          </p:cNvSpPr>
          <p:nvPr/>
        </p:nvSpPr>
        <p:spPr bwMode="auto">
          <a:xfrm>
            <a:off x="250825" y="2208213"/>
            <a:ext cx="8640763"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Haga una lista de los conceptos que usted encuentra difícil de entender.</a:t>
            </a:r>
          </a:p>
          <a:p>
            <a:pPr eaLnBrk="0" hangingPunct="0">
              <a:lnSpc>
                <a:spcPct val="90000"/>
              </a:lnSpc>
              <a:buFontTx/>
              <a:buAutoNum type="arabicPeriod"/>
            </a:pPr>
            <a:endParaRPr lang="en-US" altLang="es-PR" sz="2800">
              <a:latin typeface="Arial" charset="0"/>
            </a:endParaRPr>
          </a:p>
          <a:p>
            <a:pPr eaLnBrk="0" hangingPunct="0">
              <a:lnSpc>
                <a:spcPct val="90000"/>
              </a:lnSpc>
              <a:buFontTx/>
              <a:buAutoNum type="arabicPeriod"/>
            </a:pPr>
            <a:r>
              <a:rPr lang="en-US" altLang="es-PR" sz="2800">
                <a:latin typeface="Arial" charset="0"/>
              </a:rPr>
              <a:t>Discuta estos términos con su compañero de clase al lado de usted.</a:t>
            </a:r>
          </a:p>
        </p:txBody>
      </p:sp>
      <p:sp>
        <p:nvSpPr>
          <p:cNvPr id="2" name="Title 1"/>
          <p:cNvSpPr>
            <a:spLocks/>
          </p:cNvSpPr>
          <p:nvPr/>
        </p:nvSpPr>
        <p:spPr bwMode="auto">
          <a:xfrm>
            <a:off x="-36513" y="836613"/>
            <a:ext cx="918051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TEMA PRINCIPAL: </a:t>
            </a:r>
            <a:r>
              <a:rPr lang="es-PR" altLang="es-PR" sz="3000" b="0" i="1">
                <a:solidFill>
                  <a:srgbClr val="484876"/>
                </a:solidFill>
                <a:effectLst>
                  <a:outerShdw blurRad="38100" dist="38100" dir="2700000" algn="tl">
                    <a:srgbClr val="C0C0C0"/>
                  </a:outerShdw>
                </a:effectLst>
                <a:latin typeface="Arial Black" pitchFamily="34" charset="0"/>
                <a:cs typeface="Arial" charset="0"/>
              </a:rPr>
              <a:t>SUBTÓPICO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Lista Focalizada*</a:t>
            </a:r>
          </a:p>
        </p:txBody>
      </p:sp>
    </p:spTree>
    <p:custDataLst>
      <p:tags r:id="rId1"/>
    </p:custDataLst>
  </p:cSld>
  <p:clrMapOvr>
    <a:masterClrMapping/>
  </p:clrMapOvr>
  <p:transition spd="slow">
    <p:pull dir="d"/>
    <p:sndAc>
      <p:stSnd>
        <p:snd r:embed="rId4" name="whoosh.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8260" name="Picture 4" descr="Agradecimientos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46672155"/>
      </p:ext>
    </p:extLst>
  </p:cSld>
  <p:clrMapOvr>
    <a:masterClrMapping/>
  </p:clrMapOvr>
  <p:transition spd="slow">
    <p:wipe dir="u"/>
    <p:sndAc>
      <p:stSnd>
        <p:snd r:embed="rId4" name="whoosh.wav"/>
      </p:stSnd>
    </p:sndAc>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8804" name="Text Box 4"/>
          <p:cNvSpPr txBox="1">
            <a:spLocks noChangeArrowheads="1"/>
          </p:cNvSpPr>
          <p:nvPr/>
        </p:nvSpPr>
        <p:spPr bwMode="auto">
          <a:xfrm>
            <a:off x="250825" y="2208213"/>
            <a:ext cx="8640763"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Haga una lista de los conceptos que usted encuentra difícil de entender.</a:t>
            </a:r>
          </a:p>
          <a:p>
            <a:pPr eaLnBrk="0" hangingPunct="0">
              <a:lnSpc>
                <a:spcPct val="90000"/>
              </a:lnSpc>
              <a:buFontTx/>
              <a:buAutoNum type="arabicPeriod"/>
            </a:pPr>
            <a:endParaRPr lang="en-US" altLang="es-PR" sz="2800">
              <a:latin typeface="Arial" charset="0"/>
            </a:endParaRPr>
          </a:p>
          <a:p>
            <a:pPr eaLnBrk="0" hangingPunct="0">
              <a:lnSpc>
                <a:spcPct val="90000"/>
              </a:lnSpc>
              <a:buFontTx/>
              <a:buAutoNum type="arabicPeriod"/>
            </a:pPr>
            <a:r>
              <a:rPr lang="en-US" altLang="es-PR" sz="2800">
                <a:latin typeface="Arial" charset="0"/>
              </a:rPr>
              <a:t>Discuta estos términos con su compañero de clase al lado de usted.</a:t>
            </a:r>
          </a:p>
        </p:txBody>
      </p:sp>
      <p:sp>
        <p:nvSpPr>
          <p:cNvPr id="2" name="Title 1"/>
          <p:cNvSpPr>
            <a:spLocks/>
          </p:cNvSpPr>
          <p:nvPr/>
        </p:nvSpPr>
        <p:spPr bwMode="auto">
          <a:xfrm>
            <a:off x="-36513" y="836613"/>
            <a:ext cx="918051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CALORIMETRÍA: </a:t>
            </a: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br>
              <a:rPr lang="es-PR" altLang="es-PR" sz="2400" b="0" i="1">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 Lista Focalizada*</a:t>
            </a:r>
          </a:p>
        </p:txBody>
      </p:sp>
    </p:spTree>
    <p:custDataLst>
      <p:tags r:id="rId1"/>
    </p:custDataLst>
  </p:cSld>
  <p:clrMapOvr>
    <a:masterClrMapping/>
  </p:clrMapOvr>
  <p:transition spd="slow">
    <p:pull dir="d"/>
    <p:sndAc>
      <p:stSnd>
        <p:snd r:embed="rId4" name="whoosh.wav"/>
      </p:stSnd>
    </p:sndAc>
  </p:transitio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615" name="Text Box 7"/>
          <p:cNvSpPr txBox="1">
            <a:spLocks noChangeArrowheads="1"/>
          </p:cNvSpPr>
          <p:nvPr/>
        </p:nvSpPr>
        <p:spPr bwMode="auto">
          <a:xfrm>
            <a:off x="539750" y="1989138"/>
            <a:ext cx="82804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¿Qué conceptos sobre el tópico de espirometría en circuito abierto no se encuentra claro?</a:t>
            </a:r>
          </a:p>
          <a:p>
            <a:pPr eaLnBrk="0" hangingPunct="0">
              <a:lnSpc>
                <a:spcPct val="90000"/>
              </a:lnSpc>
              <a:buFontTx/>
              <a:buAutoNum type="arabicPeriod"/>
            </a:pPr>
            <a:endParaRPr lang="en-US" altLang="es-PR" sz="2800">
              <a:latin typeface="Arial" charset="0"/>
            </a:endParaRPr>
          </a:p>
          <a:p>
            <a:pPr eaLnBrk="0" hangingPunct="0">
              <a:lnSpc>
                <a:spcPct val="90000"/>
              </a:lnSpc>
              <a:buFontTx/>
              <a:buAutoNum type="arabicPeriod"/>
            </a:pPr>
            <a:r>
              <a:rPr lang="en-US" altLang="es-PR" sz="2800">
                <a:latin typeface="Arial" charset="0"/>
              </a:rPr>
              <a:t>¿Qué conceptos sobre el tópico de espirometría en circuito abierto entiendes bastante bien?</a:t>
            </a:r>
          </a:p>
          <a:p>
            <a:pPr eaLnBrk="0" hangingPunct="0">
              <a:lnSpc>
                <a:spcPct val="90000"/>
              </a:lnSpc>
              <a:buFontTx/>
              <a:buAutoNum type="arabicPeriod"/>
            </a:pPr>
            <a:endParaRPr lang="en-US" altLang="es-PR" sz="2800">
              <a:latin typeface="Arial" charset="0"/>
            </a:endParaRPr>
          </a:p>
          <a:p>
            <a:pPr eaLnBrk="0" hangingPunct="0">
              <a:lnSpc>
                <a:spcPct val="90000"/>
              </a:lnSpc>
              <a:buFontTx/>
              <a:buAutoNum type="arabicPeriod"/>
            </a:pPr>
            <a:r>
              <a:rPr lang="en-US" altLang="es-PR" sz="2800">
                <a:latin typeface="Arial" charset="0"/>
              </a:rPr>
              <a:t>Del tópico de espirometría en circuito abierto, ¿qué conceptos tienes la necesidad de que se vuelva a discutir?</a:t>
            </a:r>
          </a:p>
        </p:txBody>
      </p:sp>
      <p:sp>
        <p:nvSpPr>
          <p:cNvPr id="2" name="Title 1"/>
          <p:cNvSpPr>
            <a:spLocks/>
          </p:cNvSpPr>
          <p:nvPr/>
        </p:nvSpPr>
        <p:spPr bwMode="auto">
          <a:xfrm>
            <a:off x="0" y="765175"/>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600" b="0">
                <a:solidFill>
                  <a:srgbClr val="484876"/>
                </a:solidFill>
                <a:effectLst>
                  <a:outerShdw blurRad="38100" dist="38100" dir="2700000" algn="tl">
                    <a:srgbClr val="C0C0C0"/>
                  </a:outerShdw>
                </a:effectLst>
                <a:latin typeface="Arial Black" pitchFamily="34" charset="0"/>
                <a:cs typeface="Arial" charset="0"/>
              </a:rPr>
              <a:t>ESPIROMETRÍA EN CIRCUITO ABIERTO</a:t>
            </a:r>
            <a:br>
              <a:rPr lang="es-PR" altLang="es-PR" sz="2600" b="0">
                <a:solidFill>
                  <a:srgbClr val="484876"/>
                </a:solidFill>
                <a:effectLst>
                  <a:outerShdw blurRad="38100" dist="38100" dir="2700000" algn="tl">
                    <a:srgbClr val="C0C0C0"/>
                  </a:outerShdw>
                </a:effectLst>
                <a:latin typeface="Arial Black" pitchFamily="34" charset="0"/>
                <a:cs typeface="Arial" charset="0"/>
              </a:rPr>
            </a:br>
            <a:r>
              <a:rPr lang="es-PR" altLang="es-PR" sz="2600" b="0">
                <a:solidFill>
                  <a:srgbClr val="484876"/>
                </a:solidFill>
                <a:effectLst>
                  <a:outerShdw blurRad="38100" dist="38100" dir="2700000" algn="tl">
                    <a:srgbClr val="C0C0C0"/>
                  </a:outerShdw>
                </a:effectLst>
                <a:latin typeface="Arial Black" pitchFamily="34" charset="0"/>
                <a:cs typeface="Arial" charset="0"/>
              </a:rPr>
              <a:t> * </a:t>
            </a:r>
            <a:r>
              <a:rPr lang="es-PR" altLang="es-PR" sz="2600" b="0" i="1">
                <a:solidFill>
                  <a:srgbClr val="484876"/>
                </a:solidFill>
                <a:effectLst>
                  <a:outerShdw blurRad="38100" dist="38100" dir="2700000" algn="tl">
                    <a:srgbClr val="C0C0C0"/>
                  </a:outerShdw>
                </a:effectLst>
                <a:latin typeface="Arial Black" pitchFamily="34" charset="0"/>
                <a:cs typeface="Arial" charset="0"/>
              </a:rPr>
              <a:t>AVALÚO: Punto más Nebuloso o más Claro *</a:t>
            </a:r>
          </a:p>
        </p:txBody>
      </p:sp>
    </p:spTree>
    <p:custDataLst>
      <p:tags r:id="rId1"/>
    </p:custDataLst>
  </p:cSld>
  <p:clrMapOvr>
    <a:masterClrMapping/>
  </p:clrMapOvr>
  <p:transition spd="slow">
    <p:pull dir="d"/>
    <p:sndAc>
      <p:stSnd>
        <p:snd r:embed="rId4" name="whoosh.wav"/>
      </p:stSnd>
    </p:sndAc>
  </p:transition>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765175"/>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ESPIROMETRÍA EN CIRCUITO ABIERTO:</a:t>
            </a:r>
            <a:br>
              <a:rPr lang="es-PR" altLang="es-PR" sz="3000" b="0">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 - Autoreflexión</a:t>
            </a:r>
          </a:p>
        </p:txBody>
      </p:sp>
      <p:sp>
        <p:nvSpPr>
          <p:cNvPr id="1848325" name="Text Box 5"/>
          <p:cNvSpPr txBox="1">
            <a:spLocks noChangeArrowheads="1"/>
          </p:cNvSpPr>
          <p:nvPr/>
        </p:nvSpPr>
        <p:spPr bwMode="auto">
          <a:xfrm>
            <a:off x="539750" y="1782763"/>
            <a:ext cx="8208963" cy="474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¿Cuál fue el punto más importante</a:t>
            </a:r>
          </a:p>
          <a:p>
            <a:pPr eaLnBrk="0" hangingPunct="0">
              <a:lnSpc>
                <a:spcPct val="90000"/>
              </a:lnSpc>
            </a:pPr>
            <a:r>
              <a:rPr lang="en-US" altLang="es-PR" sz="2800">
                <a:latin typeface="Arial" charset="0"/>
              </a:rPr>
              <a:t>    presentado bajo el tópico de espirometría en circuito abierto?</a:t>
            </a:r>
          </a:p>
          <a:p>
            <a:pPr eaLnBrk="0" hangingPunct="0">
              <a:lnSpc>
                <a:spcPct val="70000"/>
              </a:lnSpc>
            </a:pPr>
            <a:endParaRPr lang="en-US" altLang="es-PR" sz="2800">
              <a:latin typeface="Arial" charset="0"/>
            </a:endParaRPr>
          </a:p>
          <a:p>
            <a:pPr eaLnBrk="0" hangingPunct="0">
              <a:lnSpc>
                <a:spcPct val="70000"/>
              </a:lnSpc>
            </a:pPr>
            <a:r>
              <a:rPr lang="en-US" altLang="es-PR" sz="2800">
                <a:latin typeface="Arial" charset="0"/>
              </a:rPr>
              <a:t>2. ¿Qué preguntas sin contestar aún posees?</a:t>
            </a:r>
          </a:p>
          <a:p>
            <a:pPr eaLnBrk="0" hangingPunct="0">
              <a:lnSpc>
                <a:spcPct val="70000"/>
              </a:lnSpc>
            </a:pPr>
            <a:endParaRPr lang="en-US" altLang="es-PR"/>
          </a:p>
          <a:p>
            <a:pPr eaLnBrk="0" hangingPunct="0">
              <a:lnSpc>
                <a:spcPct val="70000"/>
              </a:lnSpc>
            </a:pPr>
            <a:endParaRPr lang="en-US" altLang="es-PR"/>
          </a:p>
          <a:p>
            <a:pPr eaLnBrk="0" hangingPunct="0">
              <a:lnSpc>
                <a:spcPct val="80000"/>
              </a:lnSpc>
              <a:buFontTx/>
              <a:buAutoNum type="arabicPeriod" startAt="3"/>
            </a:pPr>
            <a:r>
              <a:rPr lang="en-US" altLang="es-PR" sz="2800">
                <a:latin typeface="Arial" charset="0"/>
              </a:rPr>
              <a:t>¿Qué conceptos sobre el tópico de espirometría en circuito abierto entiendes bastante bien?</a:t>
            </a:r>
          </a:p>
          <a:p>
            <a:pPr eaLnBrk="0" hangingPunct="0">
              <a:lnSpc>
                <a:spcPct val="70000"/>
              </a:lnSpc>
              <a:buFontTx/>
              <a:buAutoNum type="arabicPeriod" startAt="3"/>
            </a:pPr>
            <a:endParaRPr lang="en-US" altLang="es-PR" sz="2800">
              <a:latin typeface="Arial" charset="0"/>
            </a:endParaRPr>
          </a:p>
          <a:p>
            <a:pPr eaLnBrk="0" hangingPunct="0">
              <a:lnSpc>
                <a:spcPct val="70000"/>
              </a:lnSpc>
              <a:buFontTx/>
              <a:buAutoNum type="arabicPeriod" startAt="3"/>
            </a:pPr>
            <a:r>
              <a:rPr lang="en-US" altLang="es-PR" sz="2800">
                <a:latin typeface="Arial" charset="0"/>
              </a:rPr>
              <a:t>Del tópico de espirometría en circuito</a:t>
            </a:r>
          </a:p>
          <a:p>
            <a:r>
              <a:rPr lang="en-US" altLang="es-PR" sz="2800">
                <a:latin typeface="Arial" charset="0"/>
              </a:rPr>
              <a:t>   abierto, ¿qué conceptos tienes la necesidad</a:t>
            </a:r>
          </a:p>
          <a:p>
            <a:r>
              <a:rPr lang="en-US" altLang="es-PR" sz="2800">
                <a:latin typeface="Arial" charset="0"/>
              </a:rPr>
              <a:t>   de que se vuelva a discutir?</a:t>
            </a:r>
          </a:p>
        </p:txBody>
      </p:sp>
    </p:spTree>
    <p:custDataLst>
      <p:tags r:id="rId1"/>
    </p:custDataLst>
  </p:cSld>
  <p:clrMapOvr>
    <a:masterClrMapping/>
  </p:clrMapOvr>
  <p:transition spd="slow">
    <p:pull dir="d"/>
    <p:sndAc>
      <p:stSnd>
        <p:snd r:embed="rId4" name="whoosh.wav"/>
      </p:stSnd>
    </p:sndAc>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820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200" b="0">
                <a:solidFill>
                  <a:srgbClr val="484876"/>
                </a:solidFill>
                <a:effectLst>
                  <a:outerShdw blurRad="38100" dist="38100" dir="2700000" algn="tl">
                    <a:srgbClr val="C0C0C0"/>
                  </a:outerShdw>
                </a:effectLst>
                <a:latin typeface="Arial Black" pitchFamily="34" charset="0"/>
                <a:cs typeface="Arial" charset="0"/>
              </a:rPr>
              <a:t>ISÓTOPOS MARCADORES: </a:t>
            </a:r>
            <a:r>
              <a:rPr lang="es-PR" altLang="es-PR" sz="3200" b="0" i="1">
                <a:solidFill>
                  <a:srgbClr val="484876"/>
                </a:solidFill>
                <a:effectLst>
                  <a:outerShdw blurRad="38100" dist="38100" dir="2700000" algn="tl">
                    <a:srgbClr val="C0C0C0"/>
                  </a:outerShdw>
                </a:effectLst>
                <a:latin typeface="Arial Black" pitchFamily="34" charset="0"/>
                <a:cs typeface="Arial" charset="0"/>
              </a:rPr>
              <a:t>AVALÚO </a:t>
            </a:r>
            <a:br>
              <a:rPr lang="es-PR" altLang="es-PR" sz="3200" b="0" i="1">
                <a:solidFill>
                  <a:srgbClr val="484876"/>
                </a:solidFill>
                <a:effectLst>
                  <a:outerShdw blurRad="38100" dist="38100" dir="2700000" algn="tl">
                    <a:srgbClr val="C0C0C0"/>
                  </a:outerShdw>
                </a:effectLst>
                <a:latin typeface="Arial Black" pitchFamily="34" charset="0"/>
                <a:cs typeface="Arial" charset="0"/>
              </a:rPr>
            </a:br>
            <a:r>
              <a:rPr lang="es-PR" altLang="es-PR" sz="3200" b="0" i="1">
                <a:solidFill>
                  <a:srgbClr val="484876"/>
                </a:solidFill>
                <a:effectLst>
                  <a:outerShdw blurRad="38100" dist="38100" dir="2700000" algn="tl">
                    <a:srgbClr val="C0C0C0"/>
                  </a:outerShdw>
                </a:effectLst>
                <a:latin typeface="Arial Black" pitchFamily="34" charset="0"/>
                <a:cs typeface="Arial" charset="0"/>
              </a:rPr>
              <a:t>* Preguntas y Respuesta*</a:t>
            </a:r>
          </a:p>
        </p:txBody>
      </p:sp>
      <p:sp>
        <p:nvSpPr>
          <p:cNvPr id="1872900" name="Text Box 4"/>
          <p:cNvSpPr txBox="1">
            <a:spLocks noChangeArrowheads="1"/>
          </p:cNvSpPr>
          <p:nvPr/>
        </p:nvSpPr>
        <p:spPr bwMode="auto">
          <a:xfrm>
            <a:off x="539750" y="2259013"/>
            <a:ext cx="8280400" cy="369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pPr>
            <a:r>
              <a:rPr lang="en-US" altLang="es-PR" sz="3200">
                <a:latin typeface="Arial" charset="0"/>
              </a:rPr>
              <a:t>Basado en el tópico de calorimetría</a:t>
            </a:r>
          </a:p>
          <a:p>
            <a:pPr eaLnBrk="0" hangingPunct="0">
              <a:lnSpc>
                <a:spcPct val="90000"/>
              </a:lnSpc>
            </a:pPr>
            <a:r>
              <a:rPr lang="en-US" altLang="es-PR" sz="3200">
                <a:latin typeface="Arial" charset="0"/>
              </a:rPr>
              <a:t>indirecta (isótopos marcadores), escriban</a:t>
            </a:r>
          </a:p>
          <a:p>
            <a:pPr eaLnBrk="0" hangingPunct="0">
              <a:lnSpc>
                <a:spcPct val="90000"/>
              </a:lnSpc>
            </a:pPr>
            <a:r>
              <a:rPr lang="en-US" altLang="es-PR" sz="3200">
                <a:latin typeface="Arial" charset="0"/>
              </a:rPr>
              <a:t>dos preguntas con sus respectivas</a:t>
            </a:r>
          </a:p>
          <a:p>
            <a:pPr eaLnBrk="0" hangingPunct="0">
              <a:lnSpc>
                <a:spcPct val="90000"/>
              </a:lnSpc>
            </a:pPr>
            <a:r>
              <a:rPr lang="en-US" altLang="es-PR" sz="3200">
                <a:latin typeface="Arial" charset="0"/>
              </a:rPr>
              <a:t>respuestas</a:t>
            </a:r>
            <a:r>
              <a:rPr lang="en-US" altLang="es-PR" sz="3100">
                <a:latin typeface="Arial" charset="0"/>
              </a:rPr>
              <a:t>:</a:t>
            </a:r>
          </a:p>
          <a:p>
            <a:pPr eaLnBrk="0" hangingPunct="0">
              <a:lnSpc>
                <a:spcPct val="90000"/>
              </a:lnSpc>
            </a:pPr>
            <a:endParaRPr lang="en-US" altLang="es-PR" sz="3100">
              <a:latin typeface="Arial" charset="0"/>
            </a:endParaRPr>
          </a:p>
          <a:p>
            <a:pPr eaLnBrk="0" hangingPunct="0">
              <a:lnSpc>
                <a:spcPct val="90000"/>
              </a:lnSpc>
            </a:pPr>
            <a:r>
              <a:rPr lang="en-US" altLang="es-PR" sz="3100">
                <a:latin typeface="Arial" charset="0"/>
              </a:rPr>
              <a:t>1.</a:t>
            </a:r>
          </a:p>
          <a:p>
            <a:pPr eaLnBrk="0" hangingPunct="0">
              <a:lnSpc>
                <a:spcPct val="70000"/>
              </a:lnSpc>
            </a:pPr>
            <a:endParaRPr lang="en-US" altLang="es-PR" sz="3100">
              <a:latin typeface="Arial" charset="0"/>
            </a:endParaRPr>
          </a:p>
          <a:p>
            <a:pPr eaLnBrk="0" hangingPunct="0">
              <a:lnSpc>
                <a:spcPct val="70000"/>
              </a:lnSpc>
            </a:pPr>
            <a:endParaRPr lang="en-US" altLang="es-PR" sz="3100">
              <a:latin typeface="Arial" charset="0"/>
            </a:endParaRPr>
          </a:p>
          <a:p>
            <a:pPr eaLnBrk="0" hangingPunct="0">
              <a:lnSpc>
                <a:spcPct val="70000"/>
              </a:lnSpc>
            </a:pPr>
            <a:r>
              <a:rPr lang="en-US" altLang="es-PR" sz="3100">
                <a:latin typeface="Arial" charset="0"/>
              </a:rPr>
              <a:t>2.</a:t>
            </a:r>
          </a:p>
        </p:txBody>
      </p:sp>
    </p:spTree>
    <p:custDataLst>
      <p:tags r:id="rId1"/>
    </p:custDataLst>
  </p:cSld>
  <p:clrMapOvr>
    <a:masterClrMapping/>
  </p:clrMapOvr>
  <p:transition spd="slow">
    <p:pull dir="d"/>
    <p:sndAc>
      <p:stSnd>
        <p:snd r:embed="rId4" name="whoosh.wav"/>
      </p:stSnd>
    </p:sndAc>
  </p:transitio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820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3000" b="0">
                <a:solidFill>
                  <a:srgbClr val="484876"/>
                </a:solidFill>
                <a:effectLst>
                  <a:outerShdw blurRad="38100" dist="38100" dir="2700000" algn="tl">
                    <a:srgbClr val="C0C0C0"/>
                  </a:outerShdw>
                </a:effectLst>
                <a:latin typeface="Arial Black" pitchFamily="34" charset="0"/>
                <a:cs typeface="Arial" charset="0"/>
              </a:rPr>
              <a:t>CONSUMO ENERGÉTICO:</a:t>
            </a:r>
            <a:br>
              <a:rPr lang="es-PR" altLang="es-PR" sz="3000" b="0">
                <a:solidFill>
                  <a:srgbClr val="484876"/>
                </a:solidFill>
                <a:effectLst>
                  <a:outerShdw blurRad="38100" dist="38100" dir="2700000" algn="tl">
                    <a:srgbClr val="C0C0C0"/>
                  </a:outerShdw>
                </a:effectLst>
                <a:latin typeface="Arial Black" pitchFamily="34" charset="0"/>
                <a:cs typeface="Arial" charset="0"/>
              </a:rPr>
            </a:br>
            <a:r>
              <a:rPr lang="es-PR" altLang="es-PR" sz="3000" b="0" i="1">
                <a:solidFill>
                  <a:srgbClr val="484876"/>
                </a:solidFill>
                <a:effectLst>
                  <a:outerShdw blurRad="38100" dist="38100" dir="2700000" algn="tl">
                    <a:srgbClr val="C0C0C0"/>
                  </a:outerShdw>
                </a:effectLst>
                <a:latin typeface="Arial Black" pitchFamily="34" charset="0"/>
                <a:cs typeface="Arial" charset="0"/>
              </a:rPr>
              <a:t>AVALÚO – Preguntas:</a:t>
            </a:r>
          </a:p>
        </p:txBody>
      </p:sp>
      <p:sp>
        <p:nvSpPr>
          <p:cNvPr id="1876997" name="Text Box 5"/>
          <p:cNvSpPr txBox="1">
            <a:spLocks noChangeArrowheads="1"/>
          </p:cNvSpPr>
          <p:nvPr/>
        </p:nvSpPr>
        <p:spPr bwMode="auto">
          <a:xfrm>
            <a:off x="539750" y="1931988"/>
            <a:ext cx="8208963" cy="40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buFontTx/>
              <a:buAutoNum type="arabicPeriod"/>
            </a:pPr>
            <a:r>
              <a:rPr lang="en-US" altLang="es-PR" sz="2800">
                <a:latin typeface="Arial" charset="0"/>
              </a:rPr>
              <a:t>¿Cuáles son los factores metabólicos utilizados para estimar el expendio energético en reposo y durante el movimiento humano (actividad física, ejercicios o práctica de deportes)?</a:t>
            </a:r>
          </a:p>
          <a:p>
            <a:pPr eaLnBrk="0" hangingPunct="0">
              <a:lnSpc>
                <a:spcPct val="70000"/>
              </a:lnSpc>
            </a:pPr>
            <a:endParaRPr lang="en-US" altLang="es-PR" sz="2800">
              <a:latin typeface="Arial" charset="0"/>
            </a:endParaRPr>
          </a:p>
          <a:p>
            <a:pPr eaLnBrk="0" hangingPunct="0">
              <a:lnSpc>
                <a:spcPct val="80000"/>
              </a:lnSpc>
            </a:pPr>
            <a:r>
              <a:rPr lang="en-US" altLang="es-PR" sz="2800">
                <a:latin typeface="Arial" charset="0"/>
              </a:rPr>
              <a:t>2. ¿Cuáles son los equivalentes energéticos (kilocaloría por gramo) de las tres principales sustancias nutricias que se encuentran en los alimentos de consumo diario? </a:t>
            </a:r>
          </a:p>
        </p:txBody>
      </p:sp>
    </p:spTree>
    <p:custDataLst>
      <p:tags r:id="rId1"/>
    </p:custDataLst>
  </p:cSld>
  <p:clrMapOvr>
    <a:masterClrMapping/>
  </p:clrMapOvr>
  <p:transition spd="slow">
    <p:pull dir="d"/>
    <p:sndAc>
      <p:stSnd>
        <p:snd r:embed="rId4" name="whoosh.wav"/>
      </p:stSnd>
    </p:sndAc>
  </p:transitio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549275"/>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200" b="0">
                <a:solidFill>
                  <a:srgbClr val="484876"/>
                </a:solidFill>
                <a:effectLst>
                  <a:outerShdw blurRad="38100" dist="38100" dir="2700000" algn="tl">
                    <a:srgbClr val="C0C0C0"/>
                  </a:outerShdw>
                </a:effectLst>
                <a:latin typeface="Arial Black" pitchFamily="34" charset="0"/>
                <a:cs typeface="Arial" charset="0"/>
              </a:rPr>
              <a:t>CALORIMETRÍA - </a:t>
            </a:r>
            <a:r>
              <a:rPr lang="es-PR" altLang="es-PR" sz="2200" b="0" i="1">
                <a:solidFill>
                  <a:srgbClr val="484876"/>
                </a:solidFill>
                <a:effectLst>
                  <a:outerShdw blurRad="38100" dist="38100" dir="2700000" algn="tl">
                    <a:srgbClr val="C0C0C0"/>
                  </a:outerShdw>
                </a:effectLst>
                <a:latin typeface="Arial Black" pitchFamily="34" charset="0"/>
                <a:cs typeface="Arial" charset="0"/>
              </a:rPr>
              <a:t>AVALÚO</a:t>
            </a:r>
            <a:r>
              <a:rPr lang="es-PR" altLang="es-PR" sz="1800" b="0" i="1">
                <a:solidFill>
                  <a:srgbClr val="484876"/>
                </a:solidFill>
                <a:effectLst>
                  <a:outerShdw blurRad="38100" dist="38100" dir="2700000" algn="tl">
                    <a:srgbClr val="C0C0C0"/>
                  </a:outerShdw>
                </a:effectLst>
                <a:latin typeface="Arial Black" pitchFamily="34" charset="0"/>
                <a:cs typeface="Arial" charset="0"/>
              </a:rPr>
              <a:t> </a:t>
            </a:r>
            <a:r>
              <a:rPr lang="es-PR" altLang="es-PR" sz="1800" b="0">
                <a:solidFill>
                  <a:srgbClr val="484876"/>
                </a:solidFill>
                <a:effectLst>
                  <a:outerShdw blurRad="38100" dist="38100" dir="2700000" algn="tl">
                    <a:srgbClr val="C0C0C0"/>
                  </a:outerShdw>
                </a:effectLst>
                <a:latin typeface="Arial Black" pitchFamily="34" charset="0"/>
                <a:cs typeface="Arial" charset="0"/>
              </a:rPr>
              <a:t>:</a:t>
            </a:r>
            <a:r>
              <a:rPr lang="es-PR" altLang="es-PR" sz="1800" b="0" i="1">
                <a:solidFill>
                  <a:srgbClr val="484876"/>
                </a:solidFill>
                <a:effectLst>
                  <a:outerShdw blurRad="38100" dist="38100" dir="2700000" algn="tl">
                    <a:srgbClr val="C0C0C0"/>
                  </a:outerShdw>
                </a:effectLst>
                <a:latin typeface="Arial Black" pitchFamily="34" charset="0"/>
                <a:cs typeface="Arial" charset="0"/>
              </a:rPr>
              <a:t> </a:t>
            </a:r>
            <a:r>
              <a:rPr lang="es-PR" altLang="es-PR" sz="2200" b="0" i="1">
                <a:solidFill>
                  <a:srgbClr val="484876"/>
                </a:solidFill>
                <a:effectLst>
                  <a:outerShdw blurRad="38100" dist="38100" dir="2700000" algn="tl">
                    <a:srgbClr val="C0C0C0"/>
                  </a:outerShdw>
                </a:effectLst>
                <a:latin typeface="Arial Black" pitchFamily="34" charset="0"/>
                <a:cs typeface="Arial" charset="0"/>
              </a:rPr>
              <a:t>Diagrama de “KWL” (CDA)</a:t>
            </a:r>
          </a:p>
        </p:txBody>
      </p:sp>
      <p:sp>
        <p:nvSpPr>
          <p:cNvPr id="1883140" name="Text Box 4"/>
          <p:cNvSpPr txBox="1">
            <a:spLocks noChangeArrowheads="1"/>
          </p:cNvSpPr>
          <p:nvPr/>
        </p:nvSpPr>
        <p:spPr bwMode="auto">
          <a:xfrm>
            <a:off x="395288" y="982663"/>
            <a:ext cx="82804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n-US" altLang="es-PR" sz="2400">
                <a:latin typeface="Arial" charset="0"/>
              </a:rPr>
              <a:t>Completa todas las columnas de esta tabla:</a:t>
            </a:r>
          </a:p>
        </p:txBody>
      </p:sp>
      <p:sp>
        <p:nvSpPr>
          <p:cNvPr id="1883141" name="Rectangle 5"/>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1883142" name="Picture 6" descr="Diagrama_KWL_o_CDA_v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9038" y="1435100"/>
            <a:ext cx="6911975" cy="53070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4946" name="Picture 2" descr="Diagrama_KWL_o_CDA_v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675" y="720725"/>
            <a:ext cx="7488238" cy="57483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522" name="Text Box 10"/>
          <p:cNvSpPr txBox="1">
            <a:spLocks noChangeArrowheads="1"/>
          </p:cNvSpPr>
          <p:nvPr/>
        </p:nvSpPr>
        <p:spPr bwMode="auto">
          <a:xfrm>
            <a:off x="395288" y="887413"/>
            <a:ext cx="82804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pPr>
            <a:r>
              <a:rPr lang="es-ES" altLang="es-PR" sz="2800">
                <a:latin typeface="Arial" charset="0"/>
              </a:rPr>
              <a:t>Dibuje sobre estos cuerpos celulares, que tú</a:t>
            </a:r>
          </a:p>
          <a:p>
            <a:pPr eaLnBrk="0" hangingPunct="0">
              <a:lnSpc>
                <a:spcPct val="90000"/>
              </a:lnSpc>
            </a:pPr>
            <a:r>
              <a:rPr lang="es-ES" altLang="es-PR" sz="2800">
                <a:latin typeface="Arial" charset="0"/>
              </a:rPr>
              <a:t>piensas es el largo y cantidad de dendritas tú</a:t>
            </a:r>
          </a:p>
          <a:p>
            <a:pPr eaLnBrk="0" hangingPunct="0">
              <a:lnSpc>
                <a:spcPct val="90000"/>
              </a:lnSpc>
            </a:pPr>
            <a:r>
              <a:rPr lang="es-ES" altLang="es-PR" sz="2800">
                <a:latin typeface="Arial" charset="0"/>
              </a:rPr>
              <a:t>posees ahora para los conceptos discutidos</a:t>
            </a:r>
          </a:p>
          <a:p>
            <a:pPr eaLnBrk="0" hangingPunct="0">
              <a:lnSpc>
                <a:spcPct val="90000"/>
              </a:lnSpc>
            </a:pPr>
            <a:r>
              <a:rPr lang="es-ES" altLang="es-PR" sz="2800">
                <a:latin typeface="Arial" charset="0"/>
              </a:rPr>
              <a:t>hasta este tópico.  ¿Porqué tú crees tu tienes</a:t>
            </a:r>
          </a:p>
          <a:p>
            <a:pPr eaLnBrk="0" hangingPunct="0">
              <a:lnSpc>
                <a:spcPct val="90000"/>
              </a:lnSpc>
            </a:pPr>
            <a:r>
              <a:rPr lang="es-ES" altLang="es-PR" sz="2800">
                <a:latin typeface="Arial" charset="0"/>
              </a:rPr>
              <a:t>esta longitud y cantidad de dendritas.</a:t>
            </a:r>
            <a:endParaRPr lang="en-US" altLang="es-PR" sz="2800">
              <a:latin typeface="Arial" charset="0"/>
            </a:endParaRPr>
          </a:p>
        </p:txBody>
      </p:sp>
      <p:sp>
        <p:nvSpPr>
          <p:cNvPr id="1856523" name="Oval 11"/>
          <p:cNvSpPr>
            <a:spLocks noChangeArrowheads="1"/>
          </p:cNvSpPr>
          <p:nvPr/>
        </p:nvSpPr>
        <p:spPr bwMode="auto">
          <a:xfrm>
            <a:off x="684213" y="37179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56524" name="Oval 12"/>
          <p:cNvSpPr>
            <a:spLocks noChangeArrowheads="1"/>
          </p:cNvSpPr>
          <p:nvPr/>
        </p:nvSpPr>
        <p:spPr bwMode="auto">
          <a:xfrm>
            <a:off x="1908175" y="50863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56525" name="Oval 13"/>
          <p:cNvSpPr>
            <a:spLocks noChangeArrowheads="1"/>
          </p:cNvSpPr>
          <p:nvPr/>
        </p:nvSpPr>
        <p:spPr bwMode="auto">
          <a:xfrm>
            <a:off x="5003800" y="43656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56526" name="Oval 14"/>
          <p:cNvSpPr>
            <a:spLocks noChangeArrowheads="1"/>
          </p:cNvSpPr>
          <p:nvPr/>
        </p:nvSpPr>
        <p:spPr bwMode="auto">
          <a:xfrm>
            <a:off x="6661150" y="3357563"/>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56527" name="Oval 15"/>
          <p:cNvSpPr>
            <a:spLocks noChangeArrowheads="1"/>
          </p:cNvSpPr>
          <p:nvPr/>
        </p:nvSpPr>
        <p:spPr bwMode="auto">
          <a:xfrm>
            <a:off x="3636963" y="3430588"/>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56528" name="Oval 16"/>
          <p:cNvSpPr>
            <a:spLocks noChangeArrowheads="1"/>
          </p:cNvSpPr>
          <p:nvPr/>
        </p:nvSpPr>
        <p:spPr bwMode="auto">
          <a:xfrm>
            <a:off x="7453313" y="53022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Tree>
    <p:custDataLst>
      <p:tags r:id="rId1"/>
    </p:custDataLst>
  </p:cSld>
  <p:clrMapOvr>
    <a:masterClrMapping/>
  </p:clrMapOvr>
  <p:transition spd="slow">
    <p:pull dir="d"/>
    <p:sndAc>
      <p:stSnd>
        <p:snd r:embed="rId4" name="whoosh.wav"/>
      </p:stSnd>
    </p:sndAc>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Text Box 2"/>
          <p:cNvSpPr txBox="1">
            <a:spLocks noChangeArrowheads="1"/>
          </p:cNvSpPr>
          <p:nvPr/>
        </p:nvSpPr>
        <p:spPr bwMode="auto">
          <a:xfrm>
            <a:off x="395288" y="887413"/>
            <a:ext cx="82804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Georgia" pitchFamily="18" charset="0"/>
              </a:defRPr>
            </a:lvl1pPr>
            <a:lvl2pPr marL="838200" indent="-381000" algn="l">
              <a:defRPr>
                <a:solidFill>
                  <a:schemeClr val="tx1"/>
                </a:solidFill>
                <a:latin typeface="Georgia" pitchFamily="18" charset="0"/>
              </a:defRPr>
            </a:lvl2pPr>
            <a:lvl3pPr marL="1295400" indent="-381000" algn="l">
              <a:defRPr>
                <a:solidFill>
                  <a:schemeClr val="tx1"/>
                </a:solidFill>
                <a:latin typeface="Georgia" pitchFamily="18" charset="0"/>
              </a:defRPr>
            </a:lvl3pPr>
            <a:lvl4pPr marL="1752600" indent="-381000" algn="l">
              <a:defRPr>
                <a:solidFill>
                  <a:schemeClr val="tx1"/>
                </a:solidFill>
                <a:latin typeface="Georgia" pitchFamily="18" charset="0"/>
              </a:defRPr>
            </a:lvl4pPr>
            <a:lvl5pPr marL="2209800" indent="-381000" algn="l">
              <a:defRPr>
                <a:solidFill>
                  <a:schemeClr val="tx1"/>
                </a:solidFill>
                <a:latin typeface="Georgia" pitchFamily="18" charset="0"/>
              </a:defRPr>
            </a:lvl5pPr>
            <a:lvl6pPr marL="2667000" indent="-381000" fontAlgn="base">
              <a:spcBef>
                <a:spcPct val="0"/>
              </a:spcBef>
              <a:spcAft>
                <a:spcPct val="0"/>
              </a:spcAft>
              <a:defRPr>
                <a:solidFill>
                  <a:schemeClr val="tx1"/>
                </a:solidFill>
                <a:latin typeface="Georgia" pitchFamily="18" charset="0"/>
              </a:defRPr>
            </a:lvl6pPr>
            <a:lvl7pPr marL="3124200" indent="-381000" fontAlgn="base">
              <a:spcBef>
                <a:spcPct val="0"/>
              </a:spcBef>
              <a:spcAft>
                <a:spcPct val="0"/>
              </a:spcAft>
              <a:defRPr>
                <a:solidFill>
                  <a:schemeClr val="tx1"/>
                </a:solidFill>
                <a:latin typeface="Georgia" pitchFamily="18" charset="0"/>
              </a:defRPr>
            </a:lvl7pPr>
            <a:lvl8pPr marL="3581400" indent="-381000" fontAlgn="base">
              <a:spcBef>
                <a:spcPct val="0"/>
              </a:spcBef>
              <a:spcAft>
                <a:spcPct val="0"/>
              </a:spcAft>
              <a:defRPr>
                <a:solidFill>
                  <a:schemeClr val="tx1"/>
                </a:solidFill>
                <a:latin typeface="Georgia" pitchFamily="18" charset="0"/>
              </a:defRPr>
            </a:lvl8pPr>
            <a:lvl9pPr marL="4038600" indent="-381000" fontAlgn="base">
              <a:spcBef>
                <a:spcPct val="0"/>
              </a:spcBef>
              <a:spcAft>
                <a:spcPct val="0"/>
              </a:spcAft>
              <a:defRPr>
                <a:solidFill>
                  <a:schemeClr val="tx1"/>
                </a:solidFill>
                <a:latin typeface="Georgia" pitchFamily="18" charset="0"/>
              </a:defRPr>
            </a:lvl9pPr>
          </a:lstStyle>
          <a:p>
            <a:pPr eaLnBrk="0" hangingPunct="0">
              <a:lnSpc>
                <a:spcPct val="90000"/>
              </a:lnSpc>
            </a:pPr>
            <a:r>
              <a:rPr lang="es-ES" altLang="es-PR" sz="2800">
                <a:latin typeface="Arial" charset="0"/>
              </a:rPr>
              <a:t>Dibuje sobre estos cuerpos celulares, que tú</a:t>
            </a:r>
          </a:p>
          <a:p>
            <a:pPr eaLnBrk="0" hangingPunct="0">
              <a:lnSpc>
                <a:spcPct val="90000"/>
              </a:lnSpc>
            </a:pPr>
            <a:r>
              <a:rPr lang="es-ES" altLang="es-PR" sz="2800">
                <a:latin typeface="Arial" charset="0"/>
              </a:rPr>
              <a:t>piensas es el largo y cantidad de dendritas tú</a:t>
            </a:r>
          </a:p>
          <a:p>
            <a:pPr eaLnBrk="0" hangingPunct="0">
              <a:lnSpc>
                <a:spcPct val="90000"/>
              </a:lnSpc>
            </a:pPr>
            <a:r>
              <a:rPr lang="es-ES" altLang="es-PR" sz="2800">
                <a:latin typeface="Arial" charset="0"/>
              </a:rPr>
              <a:t>posees ahora para los conceptos discutidos en</a:t>
            </a:r>
          </a:p>
          <a:p>
            <a:pPr eaLnBrk="0" hangingPunct="0">
              <a:lnSpc>
                <a:spcPct val="90000"/>
              </a:lnSpc>
            </a:pPr>
            <a:r>
              <a:rPr lang="es-ES" altLang="es-PR" sz="2800">
                <a:latin typeface="Arial" charset="0"/>
              </a:rPr>
              <a:t>la clase de hoy.  ¿Porqué tú crees tu tienes</a:t>
            </a:r>
          </a:p>
          <a:p>
            <a:pPr eaLnBrk="0" hangingPunct="0">
              <a:lnSpc>
                <a:spcPct val="90000"/>
              </a:lnSpc>
            </a:pPr>
            <a:r>
              <a:rPr lang="es-ES" altLang="es-PR" sz="2800">
                <a:latin typeface="Arial" charset="0"/>
              </a:rPr>
              <a:t>esta longitud y cantidad de dendritas.</a:t>
            </a:r>
            <a:endParaRPr lang="en-US" altLang="es-PR" sz="2800">
              <a:latin typeface="Arial" charset="0"/>
            </a:endParaRPr>
          </a:p>
        </p:txBody>
      </p:sp>
      <p:sp>
        <p:nvSpPr>
          <p:cNvPr id="1879043" name="Oval 3"/>
          <p:cNvSpPr>
            <a:spLocks noChangeArrowheads="1"/>
          </p:cNvSpPr>
          <p:nvPr/>
        </p:nvSpPr>
        <p:spPr bwMode="auto">
          <a:xfrm>
            <a:off x="684213" y="37179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79044" name="Oval 4"/>
          <p:cNvSpPr>
            <a:spLocks noChangeArrowheads="1"/>
          </p:cNvSpPr>
          <p:nvPr/>
        </p:nvSpPr>
        <p:spPr bwMode="auto">
          <a:xfrm>
            <a:off x="1908175" y="50863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79045" name="Oval 5"/>
          <p:cNvSpPr>
            <a:spLocks noChangeArrowheads="1"/>
          </p:cNvSpPr>
          <p:nvPr/>
        </p:nvSpPr>
        <p:spPr bwMode="auto">
          <a:xfrm>
            <a:off x="5003800" y="43656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79046" name="Oval 6"/>
          <p:cNvSpPr>
            <a:spLocks noChangeArrowheads="1"/>
          </p:cNvSpPr>
          <p:nvPr/>
        </p:nvSpPr>
        <p:spPr bwMode="auto">
          <a:xfrm>
            <a:off x="6661150" y="3357563"/>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79047" name="Oval 7"/>
          <p:cNvSpPr>
            <a:spLocks noChangeArrowheads="1"/>
          </p:cNvSpPr>
          <p:nvPr/>
        </p:nvSpPr>
        <p:spPr bwMode="auto">
          <a:xfrm>
            <a:off x="3636963" y="3430588"/>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879048" name="Oval 8"/>
          <p:cNvSpPr>
            <a:spLocks noChangeArrowheads="1"/>
          </p:cNvSpPr>
          <p:nvPr/>
        </p:nvSpPr>
        <p:spPr bwMode="auto">
          <a:xfrm>
            <a:off x="7453313" y="53022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Tree>
    <p:custDataLst>
      <p:tags r:id="rId1"/>
    </p:custDataLst>
  </p:cSld>
  <p:clrMapOvr>
    <a:masterClrMapping/>
  </p:clrMapOvr>
  <p:transition spd="slow">
    <p:pull dir="d"/>
    <p:sndAc>
      <p:stSnd>
        <p:snd r:embed="rId4" name="whoosh.wav"/>
      </p:stSnd>
    </p:sndAc>
  </p:transitio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07950" y="619125"/>
            <a:ext cx="88201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40000"/>
              </a:lnSpc>
            </a:pPr>
            <a:r>
              <a:rPr lang="es-PR" altLang="es-PR" sz="8100" b="0">
                <a:solidFill>
                  <a:srgbClr val="484876"/>
                </a:solidFill>
                <a:effectLst>
                  <a:outerShdw blurRad="38100" dist="38100" dir="2700000" algn="tl">
                    <a:srgbClr val="C0C0C0"/>
                  </a:outerShdw>
                </a:effectLst>
                <a:latin typeface="Arial Black" pitchFamily="34" charset="0"/>
                <a:cs typeface="Arial" charset="0"/>
              </a:rPr>
              <a:t>GRACIAS</a:t>
            </a:r>
            <a:endParaRPr lang="es-PR" altLang="es-PR" sz="8100" b="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pull dir="d"/>
    <p:sndAc>
      <p:stSnd>
        <p:snd r:embed="rId4" name="whoosh.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A4C5D-AD15-4320-9759-FA59DBB811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cSld>
  <p:clrMapOvr>
    <a:masterClrMapping/>
  </p:clrMapOvr>
  <p:transition spd="slow">
    <p:wipe dir="u"/>
    <p:sndAc>
      <p:stSnd>
        <p:snd r:embed="rId4" name="whoosh.wav"/>
      </p:stSnd>
    </p:sndAc>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07950" y="619125"/>
            <a:ext cx="88201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40000"/>
              </a:lnSpc>
            </a:pPr>
            <a:r>
              <a:rPr lang="es-PR" altLang="es-PR" sz="8100" b="0">
                <a:solidFill>
                  <a:srgbClr val="484876"/>
                </a:solidFill>
                <a:effectLst>
                  <a:outerShdw blurRad="38100" dist="38100" dir="2700000" algn="tl">
                    <a:srgbClr val="C0C0C0"/>
                  </a:outerShdw>
                </a:effectLst>
                <a:latin typeface="Arial Black" pitchFamily="34" charset="0"/>
                <a:cs typeface="Arial" charset="0"/>
              </a:rPr>
              <a:t>¿PREGUNTAS?</a:t>
            </a:r>
            <a:endParaRPr lang="es-PR" altLang="es-PR" sz="8100" b="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pull dir="d"/>
    <p:sndAc>
      <p:stSnd>
        <p:snd r:embed="rId4" name="whoosh.wav"/>
      </p:stSnd>
    </p:sndAc>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07950" y="2779713"/>
            <a:ext cx="88201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40000"/>
              </a:lnSpc>
            </a:pPr>
            <a:r>
              <a:rPr lang="es-PR" altLang="es-PR" sz="8100" b="0">
                <a:solidFill>
                  <a:srgbClr val="FFFF00"/>
                </a:solidFill>
                <a:effectLst>
                  <a:outerShdw blurRad="38100" dist="38100" dir="2700000" algn="tl">
                    <a:srgbClr val="C0C0C0"/>
                  </a:outerShdw>
                </a:effectLst>
                <a:latin typeface="Arial Black" pitchFamily="34" charset="0"/>
                <a:cs typeface="Arial" charset="0"/>
              </a:rPr>
              <a:t>¿PREGUNTAS?</a:t>
            </a:r>
            <a:endParaRPr lang="es-PR" altLang="es-PR" sz="8100" b="0" i="1">
              <a:solidFill>
                <a:srgbClr val="FFFF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pull dir="d"/>
    <p:sndAc>
      <p:stSnd>
        <p:snd r:embed="rId4" name="whoosh.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F4BF3C81-ABCC-4923-A75A-377CFC448D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48" y="961224"/>
            <a:ext cx="8001000" cy="5276088"/>
          </a:xfrm>
          <a:prstGeom prst="rect">
            <a:avLst/>
          </a:prstGeom>
        </p:spPr>
      </p:pic>
    </p:spTree>
    <p:custDataLst>
      <p:tags r:id="rId1"/>
    </p:custDataLst>
    <p:extLst>
      <p:ext uri="{BB962C8B-B14F-4D97-AF65-F5344CB8AC3E}">
        <p14:creationId xmlns:p14="http://schemas.microsoft.com/office/powerpoint/2010/main" val="1319933241"/>
      </p:ext>
    </p:extLst>
  </p:cSld>
  <p:clrMapOvr>
    <a:masterClrMapping/>
  </p:clrMapOvr>
  <p:transition spd="slow">
    <p:wipe dir="u"/>
    <p:sndAc>
      <p:stSnd>
        <p:snd r:embed="rId4" name="whoosh.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EF7277D7-71BD-4D60-960D-52330960F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908720"/>
            <a:ext cx="8001000" cy="5276088"/>
          </a:xfrm>
          <a:prstGeom prst="rect">
            <a:avLst/>
          </a:prstGeom>
        </p:spPr>
      </p:pic>
    </p:spTree>
    <p:custDataLst>
      <p:tags r:id="rId1"/>
    </p:custDataLst>
    <p:extLst>
      <p:ext uri="{BB962C8B-B14F-4D97-AF65-F5344CB8AC3E}">
        <p14:creationId xmlns:p14="http://schemas.microsoft.com/office/powerpoint/2010/main" val="3346483206"/>
      </p:ext>
    </p:extLst>
  </p:cSld>
  <p:clrMapOvr>
    <a:masterClrMapping/>
  </p:clrMapOvr>
  <p:transition spd="slow">
    <p:wipe dir="u"/>
    <p:sndAc>
      <p:stSnd>
        <p:snd r:embed="rId4" name="whoosh.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 on a white background&#10;&#10;Description automatically generated">
            <a:extLst>
              <a:ext uri="{FF2B5EF4-FFF2-40B4-BE49-F238E27FC236}">
                <a16:creationId xmlns:a16="http://schemas.microsoft.com/office/drawing/2014/main" id="{4EC417F9-B0E1-4023-95BC-FB34ADCB98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48" y="961224"/>
            <a:ext cx="8001000" cy="5276088"/>
          </a:xfrm>
          <a:prstGeom prst="rect">
            <a:avLst/>
          </a:prstGeom>
        </p:spPr>
      </p:pic>
    </p:spTree>
    <p:custDataLst>
      <p:tags r:id="rId1"/>
    </p:custDataLst>
    <p:extLst>
      <p:ext uri="{BB962C8B-B14F-4D97-AF65-F5344CB8AC3E}">
        <p14:creationId xmlns:p14="http://schemas.microsoft.com/office/powerpoint/2010/main" val="2476461868"/>
      </p:ext>
    </p:extLst>
  </p:cSld>
  <p:clrMapOvr>
    <a:masterClrMapping/>
  </p:clrMapOvr>
  <p:transition spd="slow">
    <p:wipe dir="u"/>
    <p:sndAc>
      <p:stSnd>
        <p:snd r:embed="rId4" name="whoosh.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3A148B-E9CC-4342-AF12-B10097F040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961224"/>
            <a:ext cx="8001000" cy="5276088"/>
          </a:xfrm>
          <a:prstGeom prst="rect">
            <a:avLst/>
          </a:prstGeom>
        </p:spPr>
      </p:pic>
    </p:spTree>
    <p:custDataLst>
      <p:tags r:id="rId1"/>
    </p:custDataLst>
    <p:extLst>
      <p:ext uri="{BB962C8B-B14F-4D97-AF65-F5344CB8AC3E}">
        <p14:creationId xmlns:p14="http://schemas.microsoft.com/office/powerpoint/2010/main" val="1883642746"/>
      </p:ext>
    </p:extLst>
  </p:cSld>
  <p:clrMapOvr>
    <a:masterClrMapping/>
  </p:clrMapOvr>
  <p:transition spd="slow">
    <p:wipe dir="u"/>
    <p:sndAc>
      <p:stSnd>
        <p:snd r:embed="rId4" name="whoosh.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547688"/>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s-PR" altLang="es-PR" sz="2600" b="0">
                <a:solidFill>
                  <a:srgbClr val="99CCFF"/>
                </a:solidFill>
                <a:effectLst>
                  <a:outerShdw blurRad="38100" dist="38100" dir="2700000" algn="tl">
                    <a:srgbClr val="C0C0C0"/>
                  </a:outerShdw>
                </a:effectLst>
                <a:latin typeface="Arial Black" pitchFamily="34" charset="0"/>
              </a:rPr>
              <a:t>EL VENDAJE - </a:t>
            </a:r>
            <a:r>
              <a:rPr lang="es-PR" altLang="es-PR" sz="2600" b="0" i="1">
                <a:solidFill>
                  <a:srgbClr val="99CCFF"/>
                </a:solidFill>
                <a:effectLst>
                  <a:outerShdw blurRad="38100" dist="38100" dir="2700000" algn="tl">
                    <a:srgbClr val="C0C0C0"/>
                  </a:outerShdw>
                </a:effectLst>
                <a:latin typeface="Arial Black" pitchFamily="34" charset="0"/>
              </a:rPr>
              <a:t>NEUROMUSCULAR:</a:t>
            </a:r>
          </a:p>
          <a:p>
            <a:r>
              <a:rPr lang="es-PR" altLang="es-PR" sz="2500" b="0" i="1">
                <a:solidFill>
                  <a:srgbClr val="E6E6EF"/>
                </a:solidFill>
                <a:effectLst>
                  <a:outerShdw blurRad="38100" dist="38100" dir="2700000" algn="tl">
                    <a:srgbClr val="C0C0C0"/>
                  </a:outerShdw>
                </a:effectLst>
                <a:latin typeface="Arial Black" pitchFamily="34" charset="0"/>
              </a:rPr>
              <a:t>El Método de Kinesio-Taping</a:t>
            </a:r>
            <a:endParaRPr lang="en-US" altLang="es-PR" sz="2500"/>
          </a:p>
        </p:txBody>
      </p:sp>
      <p:pic>
        <p:nvPicPr>
          <p:cNvPr id="5180" name="Picture 60" descr="KT_00013-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938" y="554038"/>
            <a:ext cx="1082675" cy="2946400"/>
          </a:xfrm>
          <a:prstGeom prst="rect">
            <a:avLst/>
          </a:prstGeom>
          <a:noFill/>
          <a:extLst>
            <a:ext uri="{909E8E84-426E-40DD-AFC4-6F175D3DCCD1}">
              <a14:hiddenFill xmlns:a14="http://schemas.microsoft.com/office/drawing/2010/main">
                <a:solidFill>
                  <a:srgbClr val="FFFFFF"/>
                </a:solidFill>
              </a14:hiddenFill>
            </a:ext>
          </a:extLst>
        </p:spPr>
      </p:pic>
      <p:pic>
        <p:nvPicPr>
          <p:cNvPr id="5181" name="Picture 61" descr="KT_Knee_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1346200"/>
            <a:ext cx="1077913" cy="2154238"/>
          </a:xfrm>
          <a:prstGeom prst="rect">
            <a:avLst/>
          </a:prstGeom>
          <a:noFill/>
          <a:extLst>
            <a:ext uri="{909E8E84-426E-40DD-AFC4-6F175D3DCCD1}">
              <a14:hiddenFill xmlns:a14="http://schemas.microsoft.com/office/drawing/2010/main">
                <a:solidFill>
                  <a:srgbClr val="FFFFFF"/>
                </a:solidFill>
              </a14:hiddenFill>
            </a:ext>
          </a:extLst>
        </p:spPr>
      </p:pic>
      <p:pic>
        <p:nvPicPr>
          <p:cNvPr id="5182" name="Picture 62" descr="KT_Tape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1123950"/>
            <a:ext cx="1704975" cy="2376488"/>
          </a:xfrm>
          <a:prstGeom prst="rect">
            <a:avLst/>
          </a:prstGeom>
          <a:noFill/>
          <a:extLst>
            <a:ext uri="{909E8E84-426E-40DD-AFC4-6F175D3DCCD1}">
              <a14:hiddenFill xmlns:a14="http://schemas.microsoft.com/office/drawing/2010/main">
                <a:solidFill>
                  <a:srgbClr val="FFFFFF"/>
                </a:solidFill>
              </a14:hiddenFill>
            </a:ext>
          </a:extLst>
        </p:spPr>
      </p:pic>
      <p:pic>
        <p:nvPicPr>
          <p:cNvPr id="5183" name="Picture 63" descr="KT_Belved-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1341438"/>
            <a:ext cx="3240087" cy="2157412"/>
          </a:xfrm>
          <a:prstGeom prst="rect">
            <a:avLst/>
          </a:prstGeom>
          <a:noFill/>
          <a:extLst>
            <a:ext uri="{909E8E84-426E-40DD-AFC4-6F175D3DCCD1}">
              <a14:hiddenFill xmlns:a14="http://schemas.microsoft.com/office/drawing/2010/main">
                <a:solidFill>
                  <a:srgbClr val="FFFFFF"/>
                </a:solidFill>
              </a14:hiddenFill>
            </a:ext>
          </a:extLst>
        </p:spPr>
      </p:pic>
      <p:pic>
        <p:nvPicPr>
          <p:cNvPr id="5184" name="Picture 64" descr="KT_Forearm_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750" y="404813"/>
            <a:ext cx="1682750" cy="309562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p:cNvSpPr>
          <p:nvPr/>
        </p:nvSpPr>
        <p:spPr bwMode="auto">
          <a:xfrm>
            <a:off x="250825"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itchFamily="18" charset="0"/>
              <a:defRPr sz="2800">
                <a:solidFill>
                  <a:schemeClr val="tx1"/>
                </a:solidFill>
                <a:latin typeface="Georgia" pitchFamily="18" charset="0"/>
              </a:defRPr>
            </a:lvl1pPr>
            <a:lvl2pPr marL="742950" indent="-285750">
              <a:spcBef>
                <a:spcPts val="300"/>
              </a:spcBef>
              <a:buClr>
                <a:schemeClr val="accent2"/>
              </a:buClr>
              <a:buFont typeface="Georgia" pitchFamily="18" charset="0"/>
              <a:defRPr sz="2600">
                <a:solidFill>
                  <a:schemeClr val="accent2"/>
                </a:solidFill>
                <a:latin typeface="Georgia" pitchFamily="18" charset="0"/>
              </a:defRPr>
            </a:lvl2pPr>
            <a:lvl3pPr marL="1143000" indent="-228600">
              <a:spcBef>
                <a:spcPts val="300"/>
              </a:spcBef>
              <a:buClr>
                <a:schemeClr val="accent1"/>
              </a:buClr>
              <a:buFont typeface="Wingdings 2" pitchFamily="18" charset="2"/>
              <a:defRPr sz="2400">
                <a:solidFill>
                  <a:schemeClr val="accent1"/>
                </a:solidFill>
                <a:latin typeface="Georgia" pitchFamily="18" charset="0"/>
              </a:defRPr>
            </a:lvl3pPr>
            <a:lvl4pPr marL="1600200" indent="-228600">
              <a:spcBef>
                <a:spcPts val="300"/>
              </a:spcBef>
              <a:buClr>
                <a:schemeClr val="accent1"/>
              </a:buClr>
              <a:buFont typeface="Wingdings 2" pitchFamily="18" charset="2"/>
              <a:defRPr sz="2200">
                <a:solidFill>
                  <a:schemeClr val="accent1"/>
                </a:solidFill>
                <a:latin typeface="Georgia" pitchFamily="18" charset="0"/>
              </a:defRPr>
            </a:lvl4pPr>
            <a:lvl5pPr marL="2057400" indent="-228600">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a:solidFill>
                  <a:srgbClr val="484876"/>
                </a:solidFill>
                <a:latin typeface="Arial" charset="0"/>
                <a:cs typeface="Arial" charset="0"/>
              </a:rPr>
              <a:t>Prof. Edgar Lopategui Corsino</a:t>
            </a:r>
          </a:p>
          <a:p>
            <a:pPr algn="l">
              <a:lnSpc>
                <a:spcPct val="90000"/>
              </a:lnSpc>
            </a:pPr>
            <a:r>
              <a:rPr lang="es-PR" altLang="es-PR" sz="2400" i="1">
                <a:solidFill>
                  <a:srgbClr val="484876"/>
                </a:solidFill>
                <a:latin typeface="Arial" charset="0"/>
                <a:cs typeface="Arial" charset="0"/>
              </a:rPr>
              <a:t>M.A., Fisiología del Ejercicio</a:t>
            </a:r>
          </a:p>
        </p:txBody>
      </p:sp>
      <p:pic>
        <p:nvPicPr>
          <p:cNvPr id="5186" name="Picture 66" descr="RSEAUX~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5187" name="Rectangle 67"/>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Web:</a:t>
            </a:r>
            <a:endParaRPr lang="es-PR" altLang="es-PR" sz="2800" b="0" i="1">
              <a:solidFill>
                <a:srgbClr val="484876"/>
              </a:solidFill>
            </a:endParaRPr>
          </a:p>
        </p:txBody>
      </p:sp>
      <p:pic>
        <p:nvPicPr>
          <p:cNvPr id="5188" name="Picture 68" descr="IE 73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5189" name="Rectangle 69"/>
          <p:cNvSpPr>
            <a:spLocks noChangeArrowheads="1"/>
          </p:cNvSpPr>
          <p:nvPr/>
        </p:nvSpPr>
        <p:spPr bwMode="auto">
          <a:xfrm>
            <a:off x="682625" y="5084763"/>
            <a:ext cx="100965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E-Mail:</a:t>
            </a:r>
            <a:r>
              <a:rPr lang="es-PR" altLang="es-PR" sz="1800" i="1">
                <a:solidFill>
                  <a:srgbClr val="484876"/>
                </a:solidFill>
              </a:rPr>
              <a:t>      </a:t>
            </a:r>
            <a:br>
              <a:rPr lang="es-PR" altLang="es-PR" sz="1800" i="1">
                <a:solidFill>
                  <a:srgbClr val="484876"/>
                </a:solidFill>
              </a:rPr>
            </a:br>
            <a:r>
              <a:rPr lang="es-PR" altLang="es-PR" sz="1800" i="1">
                <a:solidFill>
                  <a:srgbClr val="484876"/>
                </a:solidFill>
              </a:rPr>
              <a:t>                </a:t>
            </a:r>
          </a:p>
        </p:txBody>
      </p:sp>
      <p:pic>
        <p:nvPicPr>
          <p:cNvPr id="5190" name="Picture 70" descr="IE 73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5191" name="Rectangle 71"/>
          <p:cNvSpPr>
            <a:spLocks noChangeArrowheads="1"/>
          </p:cNvSpPr>
          <p:nvPr/>
        </p:nvSpPr>
        <p:spPr bwMode="auto">
          <a:xfrm>
            <a:off x="684213" y="5732463"/>
            <a:ext cx="115093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a:solidFill>
                  <a:srgbClr val="484876"/>
                </a:solidFill>
              </a:rPr>
              <a:t>Artículo:</a:t>
            </a:r>
            <a:endParaRPr lang="es-PR" altLang="es-PR" sz="1700" i="1"/>
          </a:p>
        </p:txBody>
      </p:sp>
      <p:sp>
        <p:nvSpPr>
          <p:cNvPr id="5192" name="Rectangle 72"/>
          <p:cNvSpPr>
            <a:spLocks noChangeArrowheads="1"/>
          </p:cNvSpPr>
          <p:nvPr/>
        </p:nvSpPr>
        <p:spPr bwMode="auto">
          <a:xfrm>
            <a:off x="1692275" y="5084763"/>
            <a:ext cx="64817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elopategui@intermetro.edu</a:t>
            </a:r>
            <a:br>
              <a:rPr lang="es-PR" altLang="es-PR" sz="1800" i="1">
                <a:solidFill>
                  <a:srgbClr val="484876"/>
                </a:solidFill>
              </a:rPr>
            </a:br>
            <a:r>
              <a:rPr lang="es-PR" altLang="es-PR" sz="1800" i="1">
                <a:solidFill>
                  <a:srgbClr val="484876"/>
                </a:solidFill>
              </a:rPr>
              <a:t>saludmedpr@gmail.com</a:t>
            </a:r>
          </a:p>
        </p:txBody>
      </p:sp>
      <p:sp>
        <p:nvSpPr>
          <p:cNvPr id="5193" name="Rectangle 73"/>
          <p:cNvSpPr>
            <a:spLocks noChangeArrowheads="1"/>
          </p:cNvSpPr>
          <p:nvPr/>
        </p:nvSpPr>
        <p:spPr bwMode="auto">
          <a:xfrm>
            <a:off x="1692275" y="5734050"/>
            <a:ext cx="73088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i="1">
                <a:solidFill>
                  <a:srgbClr val="484876"/>
                </a:solidFill>
              </a:rPr>
              <a:t>http://www.saludmed.com/</a:t>
            </a:r>
            <a:r>
              <a:rPr lang="es-PR" altLang="es-PR" sz="1700" i="1"/>
              <a:t>kinesiotaping/kinesiotaping.html</a:t>
            </a:r>
          </a:p>
        </p:txBody>
      </p:sp>
      <p:sp>
        <p:nvSpPr>
          <p:cNvPr id="5194" name="Rectangle 74"/>
          <p:cNvSpPr>
            <a:spLocks noChangeArrowheads="1"/>
          </p:cNvSpPr>
          <p:nvPr/>
        </p:nvSpPr>
        <p:spPr bwMode="auto">
          <a:xfrm>
            <a:off x="1692275" y="4724400"/>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http://www.saludmed.com/</a:t>
            </a:r>
            <a:endParaRPr lang="es-PR" altLang="es-PR" sz="2800" b="0" i="1">
              <a:solidFill>
                <a:srgbClr val="484876"/>
              </a:solidFill>
            </a:endParaRPr>
          </a:p>
        </p:txBody>
      </p:sp>
    </p:spTree>
    <p:custDataLst>
      <p:tags r:id="rId1"/>
    </p:custDataLst>
  </p:cSld>
  <p:clrMapOvr>
    <a:masterClrMapping/>
  </p:clrMapOvr>
  <p:transition spd="slow">
    <p:dissolve/>
    <p:sndAc>
      <p:stSnd>
        <p:snd r:embed="rId4" name="chimes.wav"/>
      </p:stSnd>
    </p:sndAc>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98524B-E419-4203-8CF1-E1396C4BC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extLst>
      <p:ext uri="{BB962C8B-B14F-4D97-AF65-F5344CB8AC3E}">
        <p14:creationId xmlns:p14="http://schemas.microsoft.com/office/powerpoint/2010/main" val="1668317431"/>
      </p:ext>
    </p:extLst>
  </p:cSld>
  <p:clrMapOvr>
    <a:masterClrMapping/>
  </p:clrMapOvr>
  <p:transition spd="slow">
    <p:wipe dir="u"/>
    <p:sndAc>
      <p:stSnd>
        <p:snd r:embed="rId4" name="whoosh.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8D7FF4-00C6-4BF4-8FB7-94B7B126B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48" y="817208"/>
            <a:ext cx="8001000" cy="5276088"/>
          </a:xfrm>
          <a:prstGeom prst="rect">
            <a:avLst/>
          </a:prstGeom>
        </p:spPr>
      </p:pic>
    </p:spTree>
    <p:custDataLst>
      <p:tags r:id="rId1"/>
    </p:custDataLst>
    <p:extLst>
      <p:ext uri="{BB962C8B-B14F-4D97-AF65-F5344CB8AC3E}">
        <p14:creationId xmlns:p14="http://schemas.microsoft.com/office/powerpoint/2010/main" val="3717116860"/>
      </p:ext>
    </p:extLst>
  </p:cSld>
  <p:clrMapOvr>
    <a:masterClrMapping/>
  </p:clrMapOvr>
  <p:transition spd="slow">
    <p:wipe dir="u"/>
    <p:sndAc>
      <p:stSnd>
        <p:snd r:embed="rId4" name="whoosh.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5394" name="Picture 2" descr="Introduccion_BANNER-FRAME_v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10325828"/>
      </p:ext>
    </p:extLst>
  </p:cSld>
  <p:clrMapOvr>
    <a:masterClrMapping/>
  </p:clrMapOvr>
  <p:transition spd="slow">
    <p:wipe dir="u"/>
    <p:sndAc>
      <p:stSnd>
        <p:snd r:embed="rId4" name="whoosh.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4291" name="Picture 3" descr="Folded_Page_Consideraciones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7203" name="Picture 3" descr="Banner_Folded_Consideraciones-Prelim_B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EC40FA4-EC5F-43E5-9C43-F1CF53B5D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extLst>
      <p:ext uri="{BB962C8B-B14F-4D97-AF65-F5344CB8AC3E}">
        <p14:creationId xmlns:p14="http://schemas.microsoft.com/office/powerpoint/2010/main" val="658881342"/>
      </p:ext>
    </p:extLst>
  </p:cSld>
  <p:clrMapOvr>
    <a:masterClrMapping/>
  </p:clrMapOvr>
  <p:transition spd="slow">
    <p:newsflash/>
    <p:sndAc>
      <p:stSnd>
        <p:snd r:embed="rId4" name="breeze.wav"/>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5D823C-90D0-4FEF-B7F5-46E4A2EA5E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908720"/>
            <a:ext cx="8001000" cy="5276088"/>
          </a:xfrm>
          <a:prstGeom prst="rect">
            <a:avLst/>
          </a:prstGeom>
        </p:spPr>
      </p:pic>
    </p:spTree>
    <p:custDataLst>
      <p:tags r:id="rId1"/>
    </p:custDataLst>
    <p:extLst>
      <p:ext uri="{BB962C8B-B14F-4D97-AF65-F5344CB8AC3E}">
        <p14:creationId xmlns:p14="http://schemas.microsoft.com/office/powerpoint/2010/main" val="4169263237"/>
      </p:ext>
    </p:extLst>
  </p:cSld>
  <p:clrMapOvr>
    <a:masterClrMapping/>
  </p:clrMapOvr>
  <p:transition spd="slow">
    <p:wipe dir="u"/>
    <p:sndAc>
      <p:stSnd>
        <p:snd r:embed="rId4" name="whoosh.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2596B5A5-C1A3-4570-9B37-65B4AC2A7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extLst>
      <p:ext uri="{BB962C8B-B14F-4D97-AF65-F5344CB8AC3E}">
        <p14:creationId xmlns:p14="http://schemas.microsoft.com/office/powerpoint/2010/main" val="2348623436"/>
      </p:ext>
    </p:extLst>
  </p:cSld>
  <p:clrMapOvr>
    <a:masterClrMapping/>
  </p:clrMapOvr>
  <p:transition spd="slow">
    <p:wipe dir="u"/>
    <p:sndAc>
      <p:stSnd>
        <p:snd r:embed="rId4" name="whoosh.wav"/>
      </p:stSnd>
    </p:sndAc>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2977B82-6416-4138-BB00-96B6578911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961224"/>
            <a:ext cx="8001000" cy="5276088"/>
          </a:xfrm>
          <a:prstGeom prst="rect">
            <a:avLst/>
          </a:prstGeom>
        </p:spPr>
      </p:pic>
    </p:spTree>
    <p:custDataLst>
      <p:tags r:id="rId1"/>
    </p:custDataLst>
    <p:extLst>
      <p:ext uri="{BB962C8B-B14F-4D97-AF65-F5344CB8AC3E}">
        <p14:creationId xmlns:p14="http://schemas.microsoft.com/office/powerpoint/2010/main" val="1906132227"/>
      </p:ext>
    </p:extLst>
  </p:cSld>
  <p:clrMapOvr>
    <a:masterClrMapping/>
  </p:clrMapOvr>
  <p:transition spd="slow">
    <p:wipe dir="u"/>
    <p:sndAc>
      <p:stSnd>
        <p:snd r:embed="rId4" name="whoosh.wav"/>
      </p:stSnd>
    </p:sndAc>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F54018A7-8C92-41E0-B263-46CAFB951F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extLst>
      <p:ext uri="{BB962C8B-B14F-4D97-AF65-F5344CB8AC3E}">
        <p14:creationId xmlns:p14="http://schemas.microsoft.com/office/powerpoint/2010/main" val="2394919309"/>
      </p:ext>
    </p:extLst>
  </p:cSld>
  <p:clrMapOvr>
    <a:masterClrMapping/>
  </p:clrMapOvr>
  <p:transition spd="slow">
    <p:wipe dir="u"/>
    <p:sndAc>
      <p:stSnd>
        <p:snd r:embed="rId4" name="whoosh.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0338" name="Picture 2" descr="Stres_Test_Spiro_001b_Belved-1_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1268413"/>
            <a:ext cx="4248150" cy="2236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0" y="547688"/>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s-PR" altLang="es-PR" sz="2600" b="0">
                <a:solidFill>
                  <a:srgbClr val="99CCFF"/>
                </a:solidFill>
                <a:effectLst>
                  <a:outerShdw blurRad="38100" dist="38100" dir="2700000" algn="tl">
                    <a:srgbClr val="C0C0C0"/>
                  </a:outerShdw>
                </a:effectLst>
                <a:latin typeface="Arial Black" pitchFamily="34" charset="0"/>
              </a:rPr>
              <a:t>BIOENERGÉTICA - </a:t>
            </a:r>
            <a:r>
              <a:rPr lang="es-PR" altLang="es-PR" sz="2600" b="0" i="1">
                <a:solidFill>
                  <a:srgbClr val="99CCFF"/>
                </a:solidFill>
                <a:effectLst>
                  <a:outerShdw blurRad="38100" dist="38100" dir="2700000" algn="tl">
                    <a:srgbClr val="C0C0C0"/>
                  </a:outerShdw>
                </a:effectLst>
                <a:latin typeface="Arial Black" pitchFamily="34" charset="0"/>
              </a:rPr>
              <a:t>CALORIMETRÍA</a:t>
            </a:r>
            <a:r>
              <a:rPr lang="es-PR" altLang="es-PR" sz="2600" b="0">
                <a:solidFill>
                  <a:srgbClr val="99CCFF"/>
                </a:solidFill>
                <a:effectLst>
                  <a:outerShdw blurRad="38100" dist="38100" dir="2700000" algn="tl">
                    <a:srgbClr val="C0C0C0"/>
                  </a:outerShdw>
                </a:effectLst>
                <a:latin typeface="Arial Black" pitchFamily="34" charset="0"/>
              </a:rPr>
              <a:t>:</a:t>
            </a:r>
          </a:p>
          <a:p>
            <a:r>
              <a:rPr lang="es-PR" altLang="es-PR" sz="2500" b="0" i="1">
                <a:solidFill>
                  <a:srgbClr val="E6E6EF"/>
                </a:solidFill>
                <a:effectLst>
                  <a:outerShdw blurRad="38100" dist="38100" dir="2700000" algn="tl">
                    <a:srgbClr val="C0C0C0"/>
                  </a:outerShdw>
                </a:effectLst>
                <a:latin typeface="Arial Black" pitchFamily="34" charset="0"/>
              </a:rPr>
              <a:t>Mediciones Metabólicas en Reposo y de Esfuerzo</a:t>
            </a:r>
            <a:endParaRPr lang="en-US" altLang="es-PR" sz="2500"/>
          </a:p>
        </p:txBody>
      </p:sp>
      <p:sp>
        <p:nvSpPr>
          <p:cNvPr id="3" name="Subtitle 2"/>
          <p:cNvSpPr>
            <a:spLocks/>
          </p:cNvSpPr>
          <p:nvPr/>
        </p:nvSpPr>
        <p:spPr bwMode="auto">
          <a:xfrm>
            <a:off x="250825" y="3933825"/>
            <a:ext cx="4762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itchFamily="18" charset="0"/>
              <a:defRPr sz="2800">
                <a:solidFill>
                  <a:schemeClr val="tx1"/>
                </a:solidFill>
                <a:latin typeface="Georgia" pitchFamily="18" charset="0"/>
              </a:defRPr>
            </a:lvl1pPr>
            <a:lvl2pPr marL="742950" indent="-285750">
              <a:spcBef>
                <a:spcPts val="300"/>
              </a:spcBef>
              <a:buClr>
                <a:schemeClr val="accent2"/>
              </a:buClr>
              <a:buFont typeface="Georgia" pitchFamily="18" charset="0"/>
              <a:defRPr sz="2600">
                <a:solidFill>
                  <a:schemeClr val="accent2"/>
                </a:solidFill>
                <a:latin typeface="Georgia" pitchFamily="18" charset="0"/>
              </a:defRPr>
            </a:lvl2pPr>
            <a:lvl3pPr marL="1143000" indent="-228600">
              <a:spcBef>
                <a:spcPts val="300"/>
              </a:spcBef>
              <a:buClr>
                <a:schemeClr val="accent1"/>
              </a:buClr>
              <a:buFont typeface="Wingdings 2" pitchFamily="18" charset="2"/>
              <a:defRPr sz="2400">
                <a:solidFill>
                  <a:schemeClr val="accent1"/>
                </a:solidFill>
                <a:latin typeface="Georgia" pitchFamily="18" charset="0"/>
              </a:defRPr>
            </a:lvl3pPr>
            <a:lvl4pPr marL="1600200" indent="-228600">
              <a:spcBef>
                <a:spcPts val="300"/>
              </a:spcBef>
              <a:buClr>
                <a:schemeClr val="accent1"/>
              </a:buClr>
              <a:buFont typeface="Wingdings 2" pitchFamily="18" charset="2"/>
              <a:defRPr sz="2200">
                <a:solidFill>
                  <a:schemeClr val="accent1"/>
                </a:solidFill>
                <a:latin typeface="Georgia" pitchFamily="18" charset="0"/>
              </a:defRPr>
            </a:lvl4pPr>
            <a:lvl5pPr marL="2057400" indent="-228600">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80000"/>
              </a:lnSpc>
            </a:pPr>
            <a:r>
              <a:rPr lang="es-PR" altLang="es-PR" sz="2400">
                <a:solidFill>
                  <a:srgbClr val="484876"/>
                </a:solidFill>
                <a:latin typeface="Arial" charset="0"/>
                <a:cs typeface="Arial" charset="0"/>
              </a:rPr>
              <a:t>Prof. Edgar Lopategui Corsino</a:t>
            </a:r>
          </a:p>
          <a:p>
            <a:pPr algn="l">
              <a:lnSpc>
                <a:spcPct val="80000"/>
              </a:lnSpc>
            </a:pPr>
            <a:r>
              <a:rPr lang="es-PR" altLang="es-PR" sz="2400" i="1">
                <a:solidFill>
                  <a:srgbClr val="484876"/>
                </a:solidFill>
                <a:latin typeface="Arial" charset="0"/>
                <a:cs typeface="Arial" charset="0"/>
              </a:rPr>
              <a:t>M.A., Fisiología del Ejercicio</a:t>
            </a:r>
          </a:p>
        </p:txBody>
      </p:sp>
      <p:pic>
        <p:nvPicPr>
          <p:cNvPr id="2190341" name="Picture 5" descr="RSEAUX~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08793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2190342" name="Rectangle 6"/>
          <p:cNvSpPr>
            <a:spLocks noChangeArrowheads="1"/>
          </p:cNvSpPr>
          <p:nvPr/>
        </p:nvSpPr>
        <p:spPr bwMode="auto">
          <a:xfrm>
            <a:off x="682625" y="46878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Web:     </a:t>
            </a:r>
            <a:endParaRPr lang="es-PR" altLang="es-PR" sz="2800" b="0" i="1">
              <a:solidFill>
                <a:srgbClr val="484876"/>
              </a:solidFill>
            </a:endParaRPr>
          </a:p>
        </p:txBody>
      </p:sp>
      <p:pic>
        <p:nvPicPr>
          <p:cNvPr id="2190343" name="Picture 7" descr="IE 73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468630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2190344" name="Rectangle 8"/>
          <p:cNvSpPr>
            <a:spLocks noChangeArrowheads="1"/>
          </p:cNvSpPr>
          <p:nvPr/>
        </p:nvSpPr>
        <p:spPr bwMode="auto">
          <a:xfrm>
            <a:off x="682625" y="5087938"/>
            <a:ext cx="43211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E-Mail:</a:t>
            </a:r>
            <a:endParaRPr lang="es-PR" altLang="es-PR" sz="1800" i="1">
              <a:solidFill>
                <a:srgbClr val="484876"/>
              </a:solidFill>
            </a:endParaRPr>
          </a:p>
        </p:txBody>
      </p:sp>
      <p:pic>
        <p:nvPicPr>
          <p:cNvPr id="2190345" name="Picture 9" descr="IE 73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551973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2190346" name="Rectangle 10"/>
          <p:cNvSpPr>
            <a:spLocks noChangeArrowheads="1"/>
          </p:cNvSpPr>
          <p:nvPr/>
        </p:nvSpPr>
        <p:spPr bwMode="auto">
          <a:xfrm>
            <a:off x="684213" y="5591175"/>
            <a:ext cx="1223962"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a:solidFill>
                  <a:srgbClr val="484876"/>
                </a:solidFill>
              </a:rPr>
              <a:t>Artículo:   </a:t>
            </a:r>
            <a:br>
              <a:rPr lang="es-PR" altLang="es-PR" sz="1700" i="1">
                <a:solidFill>
                  <a:srgbClr val="484876"/>
                </a:solidFill>
              </a:rPr>
            </a:br>
            <a:r>
              <a:rPr lang="es-PR" altLang="es-PR" sz="1700" i="1">
                <a:solidFill>
                  <a:srgbClr val="484876"/>
                </a:solidFill>
              </a:rPr>
              <a:t>                </a:t>
            </a:r>
          </a:p>
        </p:txBody>
      </p:sp>
      <p:sp>
        <p:nvSpPr>
          <p:cNvPr id="2190347" name="Rectangle 11"/>
          <p:cNvSpPr>
            <a:spLocks noChangeArrowheads="1"/>
          </p:cNvSpPr>
          <p:nvPr/>
        </p:nvSpPr>
        <p:spPr bwMode="auto">
          <a:xfrm>
            <a:off x="1692275" y="5589588"/>
            <a:ext cx="597535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i="1">
                <a:solidFill>
                  <a:srgbClr val="484876"/>
                </a:solidFill>
              </a:rPr>
              <a:t>http://www.saludmed.com/</a:t>
            </a:r>
            <a:br>
              <a:rPr lang="es-PR" altLang="es-PR" sz="1700" i="1">
                <a:solidFill>
                  <a:srgbClr val="484876"/>
                </a:solidFill>
              </a:rPr>
            </a:br>
            <a:r>
              <a:rPr lang="es-PR" altLang="es-PR" sz="1700" i="1"/>
              <a:t>fisiologiaejercicio/presentaciones/calorimetria.html</a:t>
            </a:r>
            <a:endParaRPr lang="es-PR" altLang="es-PR" sz="1700" i="1">
              <a:solidFill>
                <a:srgbClr val="484876"/>
              </a:solidFill>
            </a:endParaRPr>
          </a:p>
        </p:txBody>
      </p:sp>
      <p:sp>
        <p:nvSpPr>
          <p:cNvPr id="2190348" name="Rectangle 12"/>
          <p:cNvSpPr>
            <a:spLocks noChangeArrowheads="1"/>
          </p:cNvSpPr>
          <p:nvPr/>
        </p:nvSpPr>
        <p:spPr bwMode="auto">
          <a:xfrm>
            <a:off x="1692275" y="5084763"/>
            <a:ext cx="43211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elopategui@intermetro.edu</a:t>
            </a:r>
          </a:p>
        </p:txBody>
      </p:sp>
      <p:sp>
        <p:nvSpPr>
          <p:cNvPr id="2190349" name="Rectangle 13"/>
          <p:cNvSpPr>
            <a:spLocks noChangeArrowheads="1"/>
          </p:cNvSpPr>
          <p:nvPr/>
        </p:nvSpPr>
        <p:spPr bwMode="auto">
          <a:xfrm>
            <a:off x="1690688" y="4724400"/>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http://www.saludmed.com/</a:t>
            </a:r>
            <a:endParaRPr lang="es-PR" altLang="es-PR" sz="2800" b="0" i="1">
              <a:solidFill>
                <a:srgbClr val="484876"/>
              </a:solidFill>
            </a:endParaRPr>
          </a:p>
        </p:txBody>
      </p:sp>
    </p:spTree>
    <p:custDataLst>
      <p:tags r:id="rId1"/>
    </p:custDataLst>
  </p:cSld>
  <p:clrMapOvr>
    <a:masterClrMapping/>
  </p:clrMapOvr>
  <p:transition spd="slow">
    <p:dissolve/>
    <p:sndAc>
      <p:stSnd>
        <p:snd r:embed="rId4" name="chimes.wav"/>
      </p:stSnd>
    </p:sndAc>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545B1648-DA0F-4D38-9C17-BC9A0411F4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extLst>
      <p:ext uri="{BB962C8B-B14F-4D97-AF65-F5344CB8AC3E}">
        <p14:creationId xmlns:p14="http://schemas.microsoft.com/office/powerpoint/2010/main" val="1350837123"/>
      </p:ext>
    </p:extLst>
  </p:cSld>
  <p:clrMapOvr>
    <a:masterClrMapping/>
  </p:clrMapOvr>
  <p:transition spd="slow">
    <p:wipe dir="u"/>
    <p:sndAc>
      <p:stSnd>
        <p:snd r:embed="rId4" name="whoosh.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0309" name="Picture 5" descr="Prueba_Diagnostica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3773266"/>
      </p:ext>
    </p:extLst>
  </p:cSld>
  <p:clrMapOvr>
    <a:masterClrMapping/>
  </p:clrMapOvr>
  <p:transition spd="slow">
    <p:wipe dir="u"/>
    <p:sndAc>
      <p:stSnd>
        <p:snd r:embed="rId4" name="whoosh.wav"/>
      </p:st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6482" name="Picture 2" descr="Folded_Page_PRINCIPIOS-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88"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9890" name="Picture 2" descr="Folded_Page_CONCEPTOS-BASIC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6468" name="Picture 4" descr="Folded_Page_DEFINICIO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88" y="90805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8075" name="Picture 43" descr="Folded_Lesiones_Prevenc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384CA-F977-40D5-9D8E-4FA47BDEBB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48" y="889216"/>
            <a:ext cx="8001000" cy="5276088"/>
          </a:xfrm>
          <a:prstGeom prst="rect">
            <a:avLst/>
          </a:prstGeom>
        </p:spPr>
      </p:pic>
    </p:spTree>
    <p:custDataLst>
      <p:tags r:id="rId1"/>
    </p:custDataLst>
    <p:extLst>
      <p:ext uri="{BB962C8B-B14F-4D97-AF65-F5344CB8AC3E}">
        <p14:creationId xmlns:p14="http://schemas.microsoft.com/office/powerpoint/2010/main" val="736195476"/>
      </p:ext>
    </p:extLst>
  </p:cSld>
  <p:clrMapOvr>
    <a:masterClrMapping/>
  </p:clrMapOvr>
  <p:transition spd="slow">
    <p:wipe dir="u"/>
    <p:sndAc>
      <p:stSnd>
        <p:snd r:embed="rId4" name="whoosh.wav"/>
      </p:st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8372" name="Picture 4" descr="Salud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90805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7986" name="Picture 2" descr="Recursos_Academicos_LIBR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88" y="90805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9010" name="Picture 2" descr="Recursos-Libros_Banner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476250"/>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pPr>
            <a:r>
              <a:rPr lang="es-PR" altLang="es-PR" sz="2600" b="0">
                <a:solidFill>
                  <a:srgbClr val="99CCFF"/>
                </a:solidFill>
                <a:effectLst>
                  <a:outerShdw blurRad="38100" dist="38100" dir="2700000" algn="tl">
                    <a:srgbClr val="C0C0C0"/>
                  </a:outerShdw>
                </a:effectLst>
                <a:latin typeface="Arial Black" pitchFamily="34" charset="0"/>
              </a:rPr>
              <a:t>ERGOMETRÍA - </a:t>
            </a:r>
            <a:r>
              <a:rPr lang="es-PR" altLang="es-PR" sz="2600" b="0" i="1">
                <a:solidFill>
                  <a:srgbClr val="99CCFF"/>
                </a:solidFill>
                <a:effectLst>
                  <a:outerShdw blurRad="38100" dist="38100" dir="2700000" algn="tl">
                    <a:srgbClr val="C0C0C0"/>
                  </a:outerShdw>
                </a:effectLst>
                <a:latin typeface="Arial Black" pitchFamily="34" charset="0"/>
              </a:rPr>
              <a:t>PRUEBAS DE ESFUERZO:</a:t>
            </a:r>
            <a:br>
              <a:rPr lang="es-PR" altLang="es-PR" sz="2600" b="0">
                <a:solidFill>
                  <a:schemeClr val="bg1"/>
                </a:solidFill>
                <a:effectLst>
                  <a:outerShdw blurRad="38100" dist="38100" dir="2700000" algn="tl">
                    <a:srgbClr val="C0C0C0"/>
                  </a:outerShdw>
                </a:effectLst>
                <a:latin typeface="Arial Black" pitchFamily="34" charset="0"/>
              </a:rPr>
            </a:br>
            <a:r>
              <a:rPr lang="es-PR" altLang="es-PR" sz="2700" b="0" i="1">
                <a:solidFill>
                  <a:srgbClr val="E6E6EF"/>
                </a:solidFill>
                <a:effectLst>
                  <a:outerShdw blurRad="38100" dist="38100" dir="2700000" algn="tl">
                    <a:srgbClr val="C0C0C0"/>
                  </a:outerShdw>
                </a:effectLst>
                <a:latin typeface="Arial Black" pitchFamily="34" charset="0"/>
              </a:rPr>
              <a:t>Mediciones Clínico-Fisiológicas de Ejercicio</a:t>
            </a:r>
          </a:p>
        </p:txBody>
      </p:sp>
      <p:sp>
        <p:nvSpPr>
          <p:cNvPr id="3" name="Subtitle 2"/>
          <p:cNvSpPr>
            <a:spLocks/>
          </p:cNvSpPr>
          <p:nvPr/>
        </p:nvSpPr>
        <p:spPr bwMode="auto">
          <a:xfrm>
            <a:off x="250825"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itchFamily="18" charset="0"/>
              <a:defRPr sz="2800">
                <a:solidFill>
                  <a:schemeClr val="tx1"/>
                </a:solidFill>
                <a:latin typeface="Georgia" pitchFamily="18" charset="0"/>
              </a:defRPr>
            </a:lvl1pPr>
            <a:lvl2pPr marL="742950" indent="-285750">
              <a:spcBef>
                <a:spcPts val="300"/>
              </a:spcBef>
              <a:buClr>
                <a:schemeClr val="accent2"/>
              </a:buClr>
              <a:buFont typeface="Georgia" pitchFamily="18" charset="0"/>
              <a:defRPr sz="2600">
                <a:solidFill>
                  <a:schemeClr val="accent2"/>
                </a:solidFill>
                <a:latin typeface="Georgia" pitchFamily="18" charset="0"/>
              </a:defRPr>
            </a:lvl2pPr>
            <a:lvl3pPr marL="1143000" indent="-228600">
              <a:spcBef>
                <a:spcPts val="300"/>
              </a:spcBef>
              <a:buClr>
                <a:schemeClr val="accent1"/>
              </a:buClr>
              <a:buFont typeface="Wingdings 2" pitchFamily="18" charset="2"/>
              <a:defRPr sz="2400">
                <a:solidFill>
                  <a:schemeClr val="accent1"/>
                </a:solidFill>
                <a:latin typeface="Georgia" pitchFamily="18" charset="0"/>
              </a:defRPr>
            </a:lvl3pPr>
            <a:lvl4pPr marL="1600200" indent="-228600">
              <a:spcBef>
                <a:spcPts val="300"/>
              </a:spcBef>
              <a:buClr>
                <a:schemeClr val="accent1"/>
              </a:buClr>
              <a:buFont typeface="Wingdings 2" pitchFamily="18" charset="2"/>
              <a:defRPr sz="2200">
                <a:solidFill>
                  <a:schemeClr val="accent1"/>
                </a:solidFill>
                <a:latin typeface="Georgia" pitchFamily="18" charset="0"/>
              </a:defRPr>
            </a:lvl4pPr>
            <a:lvl5pPr marL="2057400" indent="-228600">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a:solidFill>
                  <a:srgbClr val="484876"/>
                </a:solidFill>
                <a:latin typeface="Arial" charset="0"/>
                <a:cs typeface="Arial" charset="0"/>
              </a:rPr>
              <a:t>Prof. Edgar Lopategui Corsino</a:t>
            </a:r>
          </a:p>
          <a:p>
            <a:pPr algn="l">
              <a:lnSpc>
                <a:spcPct val="90000"/>
              </a:lnSpc>
            </a:pPr>
            <a:r>
              <a:rPr lang="es-PR" altLang="es-PR" sz="2400" i="1">
                <a:solidFill>
                  <a:srgbClr val="484876"/>
                </a:solidFill>
                <a:latin typeface="Arial" charset="0"/>
                <a:cs typeface="Arial" charset="0"/>
              </a:rPr>
              <a:t>M.A., Fisiología del Ejercicio</a:t>
            </a:r>
          </a:p>
        </p:txBody>
      </p:sp>
      <p:pic>
        <p:nvPicPr>
          <p:cNvPr id="2173956" name="Picture 4" descr="RSEAU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2173957" name="Rectangle 5"/>
          <p:cNvSpPr>
            <a:spLocks noChangeArrowheads="1"/>
          </p:cNvSpPr>
          <p:nvPr/>
        </p:nvSpPr>
        <p:spPr bwMode="auto">
          <a:xfrm>
            <a:off x="684213" y="4724400"/>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Web:</a:t>
            </a:r>
            <a:endParaRPr lang="es-PR" altLang="es-PR" sz="2800" b="0" i="1">
              <a:solidFill>
                <a:srgbClr val="484876"/>
              </a:solidFill>
            </a:endParaRPr>
          </a:p>
        </p:txBody>
      </p:sp>
      <p:pic>
        <p:nvPicPr>
          <p:cNvPr id="2173958" name="Picture 6"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2173959" name="Rectangle 7"/>
          <p:cNvSpPr>
            <a:spLocks noChangeArrowheads="1"/>
          </p:cNvSpPr>
          <p:nvPr/>
        </p:nvSpPr>
        <p:spPr bwMode="auto">
          <a:xfrm>
            <a:off x="682625" y="5084763"/>
            <a:ext cx="108108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E-Mail:</a:t>
            </a:r>
            <a:r>
              <a:rPr lang="es-PR" altLang="es-PR" sz="1800" i="1">
                <a:solidFill>
                  <a:srgbClr val="484876"/>
                </a:solidFill>
              </a:rPr>
              <a:t>     </a:t>
            </a:r>
            <a:br>
              <a:rPr lang="es-PR" altLang="es-PR" sz="1800" i="1">
                <a:solidFill>
                  <a:srgbClr val="484876"/>
                </a:solidFill>
              </a:rPr>
            </a:br>
            <a:r>
              <a:rPr lang="es-PR" altLang="es-PR" sz="1800" i="1">
                <a:solidFill>
                  <a:srgbClr val="484876"/>
                </a:solidFill>
              </a:rPr>
              <a:t>                </a:t>
            </a:r>
          </a:p>
        </p:txBody>
      </p:sp>
      <p:pic>
        <p:nvPicPr>
          <p:cNvPr id="2173960" name="Picture 8"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2173961" name="Rectangle 9"/>
          <p:cNvSpPr>
            <a:spLocks noChangeArrowheads="1"/>
          </p:cNvSpPr>
          <p:nvPr/>
        </p:nvSpPr>
        <p:spPr bwMode="auto">
          <a:xfrm>
            <a:off x="684213" y="5732463"/>
            <a:ext cx="93503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a:solidFill>
                  <a:srgbClr val="484876"/>
                </a:solidFill>
              </a:rPr>
              <a:t>Curso:</a:t>
            </a:r>
            <a:endParaRPr lang="es-PR" altLang="es-PR" sz="1700" i="1"/>
          </a:p>
        </p:txBody>
      </p:sp>
      <p:pic>
        <p:nvPicPr>
          <p:cNvPr id="2173962" name="Picture 10" descr="Stres_Test_Spiro_001b_Belved-1_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1222375"/>
            <a:ext cx="4464050" cy="2351088"/>
          </a:xfrm>
          <a:prstGeom prst="rect">
            <a:avLst/>
          </a:prstGeom>
          <a:noFill/>
          <a:extLst>
            <a:ext uri="{909E8E84-426E-40DD-AFC4-6F175D3DCCD1}">
              <a14:hiddenFill xmlns:a14="http://schemas.microsoft.com/office/drawing/2010/main">
                <a:solidFill>
                  <a:srgbClr val="FFFFFF"/>
                </a:solidFill>
              </a14:hiddenFill>
            </a:ext>
          </a:extLst>
        </p:spPr>
      </p:pic>
      <p:sp>
        <p:nvSpPr>
          <p:cNvPr id="2173963" name="Rectangle 11"/>
          <p:cNvSpPr>
            <a:spLocks noChangeArrowheads="1"/>
          </p:cNvSpPr>
          <p:nvPr/>
        </p:nvSpPr>
        <p:spPr bwMode="auto">
          <a:xfrm>
            <a:off x="1512888" y="5734050"/>
            <a:ext cx="730726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i="1">
                <a:solidFill>
                  <a:srgbClr val="484876"/>
                </a:solidFill>
              </a:rPr>
              <a:t>http://www.saludmed.com/fisiologia</a:t>
            </a:r>
            <a:r>
              <a:rPr lang="es-PR" altLang="es-PR" sz="1700" i="1"/>
              <a:t>ejercico/fisiologiaejercicio.html</a:t>
            </a:r>
          </a:p>
        </p:txBody>
      </p:sp>
      <p:sp>
        <p:nvSpPr>
          <p:cNvPr id="2173964" name="Rectangle 12"/>
          <p:cNvSpPr>
            <a:spLocks noChangeArrowheads="1"/>
          </p:cNvSpPr>
          <p:nvPr/>
        </p:nvSpPr>
        <p:spPr bwMode="auto">
          <a:xfrm>
            <a:off x="1547813" y="5084763"/>
            <a:ext cx="46101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elopategui@intermetro.edu</a:t>
            </a:r>
            <a:br>
              <a:rPr lang="es-PR" altLang="es-PR" sz="1800" i="1">
                <a:solidFill>
                  <a:srgbClr val="484876"/>
                </a:solidFill>
              </a:rPr>
            </a:br>
            <a:r>
              <a:rPr lang="es-PR" altLang="es-PR" sz="1800" i="1">
                <a:solidFill>
                  <a:srgbClr val="484876"/>
                </a:solidFill>
              </a:rPr>
              <a:t>elopateg@gmail.com</a:t>
            </a:r>
          </a:p>
        </p:txBody>
      </p:sp>
      <p:sp>
        <p:nvSpPr>
          <p:cNvPr id="2173965" name="Rectangle 13"/>
          <p:cNvSpPr>
            <a:spLocks noChangeArrowheads="1"/>
          </p:cNvSpPr>
          <p:nvPr/>
        </p:nvSpPr>
        <p:spPr bwMode="auto">
          <a:xfrm>
            <a:off x="1547813" y="4724400"/>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http://www.saludmed.com/</a:t>
            </a:r>
            <a:endParaRPr lang="es-PR" altLang="es-PR" sz="2800" b="0" i="1">
              <a:solidFill>
                <a:srgbClr val="484876"/>
              </a:solidFill>
            </a:endParaRPr>
          </a:p>
        </p:txBody>
      </p:sp>
    </p:spTree>
    <p:custDataLst>
      <p:tags r:id="rId1"/>
    </p:custDataLst>
  </p:cSld>
  <p:clrMapOvr>
    <a:masterClrMapping/>
  </p:clrMapOvr>
  <p:transition spd="slow">
    <p:dissolve/>
    <p:sndAc>
      <p:stSnd>
        <p:snd r:embed="rId4" name="chimes.wav"/>
      </p:stSnd>
    </p:sndAc>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Referencias_Fundamentales_Articulos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48" y="961224"/>
            <a:ext cx="8001000" cy="5276088"/>
          </a:xfrm>
          <a:prstGeom prst="rect">
            <a:avLst/>
          </a:prstGeom>
        </p:spPr>
      </p:pic>
    </p:spTree>
    <p:custDataLst>
      <p:tags r:id="rId1"/>
    </p:custDataLst>
    <p:extLst>
      <p:ext uri="{BB962C8B-B14F-4D97-AF65-F5344CB8AC3E}">
        <p14:creationId xmlns:p14="http://schemas.microsoft.com/office/powerpoint/2010/main" val="730676742"/>
      </p:ext>
    </p:extLst>
  </p:cSld>
  <p:clrMapOvr>
    <a:masterClrMapping/>
  </p:clrMapOvr>
  <p:transition spd="slow">
    <p:wipe dir="u"/>
    <p:sndAc>
      <p:stSnd>
        <p:snd r:embed="rId4" name="whoosh.wav"/>
      </p:stSnd>
    </p:sndAc>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0034" name="Picture 2" descr="Recursos_Banners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713"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2017306"/>
      </p:ext>
    </p:extLst>
  </p:cSld>
  <p:clrMapOvr>
    <a:masterClrMapping/>
  </p:clrMapOvr>
  <p:transition spd="slow">
    <p:wipe dir="u"/>
    <p:sndAc>
      <p:stSnd>
        <p:snd r:embed="rId4" name="whoosh.wav"/>
      </p:stSnd>
    </p:sndAc>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4131" name="Picture 3" descr="Recursos-Sitios-Web_Banners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88"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2866" name="Picture 2" descr="Folded_Factores_Ries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2"/>
          <p:cNvSpPr>
            <a:spLocks noChangeArrowheads="1" noChangeShapeType="1" noTextEdit="1"/>
          </p:cNvSpPr>
          <p:nvPr/>
        </p:nvSpPr>
        <p:spPr bwMode="auto">
          <a:xfrm>
            <a:off x="2051720" y="692696"/>
            <a:ext cx="4951095" cy="6595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DEFINIENDO</a:t>
            </a:r>
          </a:p>
        </p:txBody>
      </p:sp>
      <p:sp>
        <p:nvSpPr>
          <p:cNvPr id="9" name="WordArt 3"/>
          <p:cNvSpPr>
            <a:spLocks noChangeArrowheads="1" noChangeShapeType="1" noTextEdit="1"/>
          </p:cNvSpPr>
          <p:nvPr/>
        </p:nvSpPr>
        <p:spPr bwMode="auto">
          <a:xfrm>
            <a:off x="1554351" y="5517232"/>
            <a:ext cx="5897969" cy="8640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 FÍSICA</a:t>
            </a:r>
          </a:p>
        </p:txBody>
      </p:sp>
      <p:pic>
        <p:nvPicPr>
          <p:cNvPr id="10" name="Picture 4" descr="Bik-Mt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009" y="1504629"/>
            <a:ext cx="5278129" cy="39585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482910"/>
      </p:ext>
    </p:extLst>
  </p:cSld>
  <p:clrMapOvr>
    <a:masterClrMapping/>
  </p:clrMapOvr>
  <p:transition spd="slow">
    <p:wipe dir="u"/>
    <p:sndAc>
      <p:stSnd>
        <p:snd r:embed="rId4" name="whoosh.wav"/>
      </p:stSnd>
    </p:sndAc>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2"/>
          <p:cNvSpPr>
            <a:spLocks noChangeArrowheads="1" noChangeShapeType="1" noTextEdit="1"/>
          </p:cNvSpPr>
          <p:nvPr/>
        </p:nvSpPr>
        <p:spPr bwMode="auto">
          <a:xfrm>
            <a:off x="1569284" y="680973"/>
            <a:ext cx="5972135" cy="73180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a:t>
            </a:r>
          </a:p>
        </p:txBody>
      </p:sp>
      <p:sp>
        <p:nvSpPr>
          <p:cNvPr id="10" name="WordArt 3"/>
          <p:cNvSpPr>
            <a:spLocks noChangeArrowheads="1" noChangeShapeType="1" noTextEdit="1"/>
          </p:cNvSpPr>
          <p:nvPr/>
        </p:nvSpPr>
        <p:spPr bwMode="auto">
          <a:xfrm>
            <a:off x="1461925" y="5497651"/>
            <a:ext cx="6050716" cy="94960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a:t>
            </a:r>
          </a:p>
        </p:txBody>
      </p:sp>
      <p:pic>
        <p:nvPicPr>
          <p:cNvPr id="11" name="Picture 4" descr="Steple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987" y="1544631"/>
            <a:ext cx="4870277" cy="3895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2"/>
          <p:cNvSpPr>
            <a:spLocks noChangeArrowheads="1" noChangeShapeType="1" noTextEdit="1"/>
          </p:cNvSpPr>
          <p:nvPr/>
        </p:nvSpPr>
        <p:spPr bwMode="auto">
          <a:xfrm>
            <a:off x="395536" y="764704"/>
            <a:ext cx="8280920" cy="52286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COMPONENTES RELACIONADOS</a:t>
            </a:r>
          </a:p>
        </p:txBody>
      </p:sp>
      <p:sp>
        <p:nvSpPr>
          <p:cNvPr id="7" name="WordArt 3"/>
          <p:cNvSpPr>
            <a:spLocks noChangeArrowheads="1" noChangeShapeType="1" noTextEdit="1"/>
          </p:cNvSpPr>
          <p:nvPr/>
        </p:nvSpPr>
        <p:spPr bwMode="auto">
          <a:xfrm>
            <a:off x="1691680" y="5739234"/>
            <a:ext cx="5805777" cy="6420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CON DESTREZAS</a:t>
            </a:r>
          </a:p>
        </p:txBody>
      </p:sp>
      <p:pic>
        <p:nvPicPr>
          <p:cNvPr id="8" name="Picture 4" descr="Ten-Bak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1466737"/>
            <a:ext cx="5568619" cy="41764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32872793"/>
      </p:ext>
    </p:extLst>
  </p:cSld>
  <p:clrMapOvr>
    <a:masterClrMapping/>
  </p:clrMapOvr>
  <p:transition spd="slow">
    <p:wipe dir="u"/>
    <p:sndAc>
      <p:stSnd>
        <p:snd r:embed="rId4" name="whoosh.wav"/>
      </p:stSnd>
    </p:sndAc>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9251" name="Picture 3" descr="Playing_Childer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0"/>
            <a:ext cx="9648826" cy="7221538"/>
          </a:xfrm>
          <a:prstGeom prst="rect">
            <a:avLst/>
          </a:prstGeom>
          <a:noFill/>
          <a:extLst>
            <a:ext uri="{909E8E84-426E-40DD-AFC4-6F175D3DCCD1}">
              <a14:hiddenFill xmlns:a14="http://schemas.microsoft.com/office/drawing/2010/main">
                <a:solidFill>
                  <a:srgbClr val="FFFFFF"/>
                </a:solidFill>
              </a14:hiddenFill>
            </a:ext>
          </a:extLst>
        </p:spPr>
      </p:pic>
      <p:sp>
        <p:nvSpPr>
          <p:cNvPr id="2229252" name="Rectangle 4"/>
          <p:cNvSpPr>
            <a:spLocks noChangeArrowheads="1"/>
          </p:cNvSpPr>
          <p:nvPr/>
        </p:nvSpPr>
        <p:spPr bwMode="auto">
          <a:xfrm>
            <a:off x="0" y="1196975"/>
            <a:ext cx="9144000" cy="4464050"/>
          </a:xfrm>
          <a:prstGeom prst="rect">
            <a:avLst/>
          </a:prstGeom>
          <a:solidFill>
            <a:schemeClr val="bg1">
              <a:alpha val="32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2" name="Title 1"/>
          <p:cNvSpPr>
            <a:spLocks/>
          </p:cNvSpPr>
          <p:nvPr/>
        </p:nvSpPr>
        <p:spPr bwMode="auto">
          <a:xfrm>
            <a:off x="179388" y="1558925"/>
            <a:ext cx="86407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300">
                <a:cs typeface="Arial" charset="0"/>
              </a:rPr>
              <a:t> </a:t>
            </a:r>
            <a:r>
              <a:rPr lang="es-PR" altLang="es-PR" sz="3300">
                <a:solidFill>
                  <a:srgbClr val="484876"/>
                </a:solidFill>
                <a:effectLst>
                  <a:outerShdw blurRad="38100" dist="38100" dir="2700000" algn="tl">
                    <a:srgbClr val="C0C0C0"/>
                  </a:outerShdw>
                </a:effectLst>
                <a:latin typeface="Arial Black" pitchFamily="34" charset="0"/>
                <a:cs typeface="Arial" charset="0"/>
              </a:rPr>
              <a:t>BASES DEL MOVIMIENTO</a:t>
            </a:r>
            <a:br>
              <a:rPr lang="es-PR" altLang="es-PR" sz="3300">
                <a:solidFill>
                  <a:srgbClr val="484876"/>
                </a:solidFill>
                <a:effectLst>
                  <a:outerShdw blurRad="38100" dist="38100" dir="2700000" algn="tl">
                    <a:srgbClr val="C0C0C0"/>
                  </a:outerShdw>
                </a:effectLst>
                <a:latin typeface="Arial Black" pitchFamily="34" charset="0"/>
                <a:cs typeface="Arial" charset="0"/>
              </a:rPr>
            </a:br>
            <a:br>
              <a:rPr lang="es-PR" altLang="es-PR" sz="3300">
                <a:solidFill>
                  <a:srgbClr val="484876"/>
                </a:solidFill>
                <a:effectLst>
                  <a:outerShdw blurRad="38100" dist="38100" dir="2700000" algn="tl">
                    <a:srgbClr val="C0C0C0"/>
                  </a:outerShdw>
                </a:effectLst>
                <a:latin typeface="Arial Black" pitchFamily="34" charset="0"/>
                <a:cs typeface="Arial" charset="0"/>
              </a:rPr>
            </a:br>
            <a:r>
              <a:rPr lang="es-PR" altLang="es-PR" sz="3300">
                <a:solidFill>
                  <a:srgbClr val="484876"/>
                </a:solidFill>
                <a:effectLst>
                  <a:outerShdw blurRad="38100" dist="38100" dir="2700000" algn="tl">
                    <a:srgbClr val="C0C0C0"/>
                  </a:outerShdw>
                </a:effectLst>
                <a:latin typeface="Arial Black" pitchFamily="34" charset="0"/>
                <a:cs typeface="Arial" charset="0"/>
              </a:rPr>
              <a:t>Y DEL</a:t>
            </a:r>
            <a:br>
              <a:rPr lang="es-PR" altLang="es-PR" sz="3300">
                <a:solidFill>
                  <a:srgbClr val="484876"/>
                </a:solidFill>
                <a:effectLst>
                  <a:outerShdw blurRad="38100" dist="38100" dir="2700000" algn="tl">
                    <a:srgbClr val="C0C0C0"/>
                  </a:outerShdw>
                </a:effectLst>
                <a:latin typeface="Arial Black" pitchFamily="34" charset="0"/>
                <a:cs typeface="Arial" charset="0"/>
              </a:rPr>
            </a:br>
            <a:br>
              <a:rPr lang="es-PR" altLang="es-PR" sz="3300">
                <a:solidFill>
                  <a:srgbClr val="484876"/>
                </a:solidFill>
                <a:effectLst>
                  <a:outerShdw blurRad="38100" dist="38100" dir="2700000" algn="tl">
                    <a:srgbClr val="C0C0C0"/>
                  </a:outerShdw>
                </a:effectLst>
                <a:latin typeface="Arial Black" pitchFamily="34" charset="0"/>
                <a:cs typeface="Arial" charset="0"/>
              </a:rPr>
            </a:br>
            <a:r>
              <a:rPr lang="es-PR" altLang="es-PR" sz="3300">
                <a:solidFill>
                  <a:srgbClr val="484876"/>
                </a:solidFill>
                <a:effectLst>
                  <a:outerShdw blurRad="38100" dist="38100" dir="2700000" algn="tl">
                    <a:srgbClr val="C0C0C0"/>
                  </a:outerShdw>
                </a:effectLst>
                <a:latin typeface="Arial Black" pitchFamily="34" charset="0"/>
                <a:cs typeface="Arial" charset="0"/>
              </a:rPr>
              <a:t>DESARROLLO MOTOR-COGNITIVO</a:t>
            </a:r>
            <a:endParaRPr lang="es-PR" altLang="es-PR" sz="3300" i="1">
              <a:cs typeface="Arial" charset="0"/>
            </a:endParaRPr>
          </a:p>
        </p:txBody>
      </p:sp>
      <p:sp>
        <p:nvSpPr>
          <p:cNvPr id="3" name="Title 1"/>
          <p:cNvSpPr>
            <a:spLocks/>
          </p:cNvSpPr>
          <p:nvPr/>
        </p:nvSpPr>
        <p:spPr bwMode="auto">
          <a:xfrm>
            <a:off x="0" y="4725988"/>
            <a:ext cx="87852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200">
                <a:cs typeface="Arial" charset="0"/>
              </a:rPr>
              <a:t> - </a:t>
            </a:r>
            <a:r>
              <a:rPr lang="es-PR" altLang="es-PR" sz="3300" i="1">
                <a:solidFill>
                  <a:srgbClr val="484876"/>
                </a:solidFill>
                <a:effectLst>
                  <a:outerShdw blurRad="38100" dist="38100" dir="2700000" algn="tl">
                    <a:srgbClr val="C0C0C0"/>
                  </a:outerShdw>
                </a:effectLst>
                <a:latin typeface="Arial Black" pitchFamily="34" charset="0"/>
                <a:cs typeface="Arial" charset="0"/>
              </a:rPr>
              <a:t>EDUCACIÓN FÍSICA ELEMENTAL -</a:t>
            </a:r>
            <a:endParaRPr lang="es-PR" altLang="es-PR" sz="3300" i="1">
              <a:cs typeface="Arial" charset="0"/>
            </a:endParaRPr>
          </a:p>
        </p:txBody>
      </p:sp>
    </p:spTree>
    <p:custDataLst>
      <p:tags r:id="rId1"/>
    </p:custDataLst>
    <p:extLst>
      <p:ext uri="{BB962C8B-B14F-4D97-AF65-F5344CB8AC3E}">
        <p14:creationId xmlns:p14="http://schemas.microsoft.com/office/powerpoint/2010/main" val="2382534064"/>
      </p:ext>
    </p:extLst>
  </p:cSld>
  <p:clrMapOvr>
    <a:masterClrMapping/>
  </p:clrMapOvr>
  <p:transition spd="slow">
    <p:wipe dir="u"/>
    <p:sndAc>
      <p:stSnd>
        <p:snd r:embed="rId4" name="whoosh.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2C1681B5-052C-42D9-8091-DFBB6AFFD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29" y="1196752"/>
            <a:ext cx="8657451" cy="4320480"/>
          </a:xfrm>
          <a:prstGeom prst="rect">
            <a:avLst/>
          </a:prstGeom>
        </p:spPr>
      </p:pic>
      <p:sp>
        <p:nvSpPr>
          <p:cNvPr id="9" name="Text Box 6">
            <a:extLst>
              <a:ext uri="{FF2B5EF4-FFF2-40B4-BE49-F238E27FC236}">
                <a16:creationId xmlns:a16="http://schemas.microsoft.com/office/drawing/2014/main" id="{F7BC648E-20AF-49CE-9BDC-A68A3C1DAA78}"/>
              </a:ext>
            </a:extLst>
          </p:cNvPr>
          <p:cNvSpPr txBox="1">
            <a:spLocks noChangeArrowheads="1"/>
          </p:cNvSpPr>
          <p:nvPr/>
        </p:nvSpPr>
        <p:spPr bwMode="auto">
          <a:xfrm>
            <a:off x="318532" y="6021288"/>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Reproducido</a:t>
            </a:r>
            <a:r>
              <a:rPr lang="es-ES" altLang="es-PR" sz="1200" b="0" dirty="0">
                <a:latin typeface="Times New Roman" pitchFamily="18" charset="0"/>
              </a:rPr>
              <a:t>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iii),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spTree>
    <p:custDataLst>
      <p:tags r:id="rId1"/>
    </p:custDataLst>
    <p:extLst>
      <p:ext uri="{BB962C8B-B14F-4D97-AF65-F5344CB8AC3E}">
        <p14:creationId xmlns:p14="http://schemas.microsoft.com/office/powerpoint/2010/main" val="51108793"/>
      </p:ext>
    </p:extLst>
  </p:cSld>
  <p:clrMapOvr>
    <a:masterClrMapping/>
  </p:clrMapOvr>
  <p:transition spd="slow">
    <p:wipe dir="u"/>
    <p:sndAc>
      <p:stSnd>
        <p:snd r:embed="rId4" name="whoosh.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itchFamily="18" charset="0"/>
              <a:defRPr sz="2800">
                <a:solidFill>
                  <a:schemeClr val="tx1"/>
                </a:solidFill>
                <a:latin typeface="Georgia" pitchFamily="18" charset="0"/>
              </a:defRPr>
            </a:lvl1pPr>
            <a:lvl2pPr marL="742950" indent="-285750">
              <a:spcBef>
                <a:spcPts val="300"/>
              </a:spcBef>
              <a:buClr>
                <a:schemeClr val="accent2"/>
              </a:buClr>
              <a:buFont typeface="Georgia" pitchFamily="18" charset="0"/>
              <a:defRPr sz="2600">
                <a:solidFill>
                  <a:schemeClr val="accent2"/>
                </a:solidFill>
                <a:latin typeface="Georgia" pitchFamily="18" charset="0"/>
              </a:defRPr>
            </a:lvl2pPr>
            <a:lvl3pPr marL="1143000" indent="-228600">
              <a:spcBef>
                <a:spcPts val="300"/>
              </a:spcBef>
              <a:buClr>
                <a:schemeClr val="accent1"/>
              </a:buClr>
              <a:buFont typeface="Wingdings 2" pitchFamily="18" charset="2"/>
              <a:defRPr sz="2400">
                <a:solidFill>
                  <a:schemeClr val="accent1"/>
                </a:solidFill>
                <a:latin typeface="Georgia" pitchFamily="18" charset="0"/>
              </a:defRPr>
            </a:lvl3pPr>
            <a:lvl4pPr marL="1600200" indent="-228600">
              <a:spcBef>
                <a:spcPts val="300"/>
              </a:spcBef>
              <a:buClr>
                <a:schemeClr val="accent1"/>
              </a:buClr>
              <a:buFont typeface="Wingdings 2" pitchFamily="18" charset="2"/>
              <a:defRPr sz="2200">
                <a:solidFill>
                  <a:schemeClr val="accent1"/>
                </a:solidFill>
                <a:latin typeface="Georgia" pitchFamily="18" charset="0"/>
              </a:defRPr>
            </a:lvl4pPr>
            <a:lvl5pPr marL="2057400" indent="-228600">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a:solidFill>
                  <a:srgbClr val="484876"/>
                </a:solidFill>
                <a:latin typeface="Arial" charset="0"/>
                <a:cs typeface="Arial" charset="0"/>
              </a:rPr>
              <a:t>Prof. Edgar Lopategui Corsino</a:t>
            </a:r>
          </a:p>
          <a:p>
            <a:pPr algn="l">
              <a:lnSpc>
                <a:spcPct val="90000"/>
              </a:lnSpc>
            </a:pPr>
            <a:r>
              <a:rPr lang="es-PR" altLang="es-PR" sz="2400" i="1">
                <a:solidFill>
                  <a:srgbClr val="484876"/>
                </a:solidFill>
                <a:latin typeface="Arial" charset="0"/>
                <a:cs typeface="Arial" charset="0"/>
              </a:rPr>
              <a:t>M.A., Fisiología del Ejercicio</a:t>
            </a:r>
          </a:p>
        </p:txBody>
      </p:sp>
      <p:pic>
        <p:nvPicPr>
          <p:cNvPr id="1844245" name="Picture 21" descr="RSEAU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844246" name="Rectangle 22"/>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Web:        </a:t>
            </a:r>
            <a:endParaRPr lang="es-PR" altLang="es-PR" sz="2800" b="0" i="1">
              <a:solidFill>
                <a:srgbClr val="484876"/>
              </a:solidFill>
            </a:endParaRPr>
          </a:p>
        </p:txBody>
      </p:sp>
      <p:pic>
        <p:nvPicPr>
          <p:cNvPr id="1844247" name="Picture 23"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1844248" name="Rectangle 24"/>
          <p:cNvSpPr>
            <a:spLocks noChangeArrowheads="1"/>
          </p:cNvSpPr>
          <p:nvPr/>
        </p:nvSpPr>
        <p:spPr bwMode="auto">
          <a:xfrm>
            <a:off x="682625" y="5084763"/>
            <a:ext cx="9366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E-Mail:</a:t>
            </a:r>
            <a:r>
              <a:rPr lang="es-PR" altLang="es-PR" sz="1800" i="1">
                <a:solidFill>
                  <a:srgbClr val="484876"/>
                </a:solidFill>
              </a:rPr>
              <a:t>     </a:t>
            </a:r>
            <a:br>
              <a:rPr lang="es-PR" altLang="es-PR" sz="1800" i="1">
                <a:solidFill>
                  <a:srgbClr val="484876"/>
                </a:solidFill>
              </a:rPr>
            </a:br>
            <a:r>
              <a:rPr lang="es-PR" altLang="es-PR" sz="1800" i="1">
                <a:solidFill>
                  <a:srgbClr val="484876"/>
                </a:solidFill>
              </a:rPr>
              <a:t>                </a:t>
            </a:r>
          </a:p>
        </p:txBody>
      </p:sp>
      <p:pic>
        <p:nvPicPr>
          <p:cNvPr id="1844249" name="Picture 25"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844250" name="Rectangle 26"/>
          <p:cNvSpPr>
            <a:spLocks noChangeArrowheads="1"/>
          </p:cNvSpPr>
          <p:nvPr/>
        </p:nvSpPr>
        <p:spPr bwMode="auto">
          <a:xfrm>
            <a:off x="684213" y="5732463"/>
            <a:ext cx="863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a:solidFill>
                  <a:srgbClr val="484876"/>
                </a:solidFill>
              </a:rPr>
              <a:t>Curso:      </a:t>
            </a:r>
            <a:endParaRPr lang="es-PR" altLang="es-PR" sz="1700" i="1"/>
          </a:p>
        </p:txBody>
      </p:sp>
      <p:sp>
        <p:nvSpPr>
          <p:cNvPr id="2" name="Title 1"/>
          <p:cNvSpPr>
            <a:spLocks/>
          </p:cNvSpPr>
          <p:nvPr/>
        </p:nvSpPr>
        <p:spPr bwMode="auto">
          <a:xfrm>
            <a:off x="0" y="549275"/>
            <a:ext cx="9144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400" b="0">
                <a:solidFill>
                  <a:srgbClr val="99CCFF"/>
                </a:solidFill>
                <a:effectLst>
                  <a:outerShdw blurRad="38100" dist="38100" dir="2700000" algn="tl">
                    <a:srgbClr val="C0C0C0"/>
                  </a:outerShdw>
                </a:effectLst>
                <a:latin typeface="Arial Black" pitchFamily="34" charset="0"/>
              </a:rPr>
              <a:t>INTRODUCCIÓN A LA: </a:t>
            </a:r>
            <a:r>
              <a:rPr lang="es-PR" altLang="es-PR" sz="2400" b="0" i="1">
                <a:solidFill>
                  <a:srgbClr val="99CCFF"/>
                </a:solidFill>
                <a:effectLst>
                  <a:outerShdw blurRad="38100" dist="38100" dir="2700000" algn="tl">
                    <a:srgbClr val="C0C0C0"/>
                  </a:outerShdw>
                </a:effectLst>
                <a:latin typeface="Arial Black" pitchFamily="34" charset="0"/>
              </a:rPr>
              <a:t>NUTRICIÓN Y</a:t>
            </a:r>
            <a:br>
              <a:rPr lang="es-PR" altLang="es-PR" sz="2400" b="0">
                <a:solidFill>
                  <a:schemeClr val="bg1"/>
                </a:solidFill>
                <a:effectLst>
                  <a:outerShdw blurRad="38100" dist="38100" dir="2700000" algn="tl">
                    <a:srgbClr val="C0C0C0"/>
                  </a:outerShdw>
                </a:effectLst>
                <a:latin typeface="Arial Black" pitchFamily="34" charset="0"/>
              </a:rPr>
            </a:br>
            <a:r>
              <a:rPr lang="es-PR" altLang="es-PR" sz="2700" b="0" i="1">
                <a:solidFill>
                  <a:srgbClr val="E6E6EF"/>
                </a:solidFill>
                <a:effectLst>
                  <a:outerShdw blurRad="38100" dist="38100" dir="2700000" algn="tl">
                    <a:srgbClr val="C0C0C0"/>
                  </a:outerShdw>
                </a:effectLst>
                <a:latin typeface="Arial Black" pitchFamily="34" charset="0"/>
              </a:rPr>
              <a:t>Nutrición Deportiva</a:t>
            </a:r>
          </a:p>
        </p:txBody>
      </p:sp>
      <p:pic>
        <p:nvPicPr>
          <p:cNvPr id="1844252" name="Picture 28" descr="RunnersTrack_Middle_Distance_Cut_Belved_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1200150"/>
            <a:ext cx="7848600" cy="2373313"/>
          </a:xfrm>
          <a:prstGeom prst="rect">
            <a:avLst/>
          </a:prstGeom>
          <a:noFill/>
          <a:extLst>
            <a:ext uri="{909E8E84-426E-40DD-AFC4-6F175D3DCCD1}">
              <a14:hiddenFill xmlns:a14="http://schemas.microsoft.com/office/drawing/2010/main">
                <a:solidFill>
                  <a:srgbClr val="FFFFFF"/>
                </a:solidFill>
              </a14:hiddenFill>
            </a:ext>
          </a:extLst>
        </p:spPr>
      </p:pic>
      <p:sp>
        <p:nvSpPr>
          <p:cNvPr id="1844253" name="Rectangle 29"/>
          <p:cNvSpPr>
            <a:spLocks noChangeArrowheads="1"/>
          </p:cNvSpPr>
          <p:nvPr/>
        </p:nvSpPr>
        <p:spPr bwMode="auto">
          <a:xfrm>
            <a:off x="1547813" y="5734050"/>
            <a:ext cx="72009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i="1">
                <a:solidFill>
                  <a:srgbClr val="484876"/>
                </a:solidFill>
              </a:rPr>
              <a:t>http://www.saludmed.com/</a:t>
            </a:r>
            <a:r>
              <a:rPr lang="es-PR" altLang="es-PR" sz="1700" i="1"/>
              <a:t>nutricionentrena/nutricionentrena.html</a:t>
            </a:r>
          </a:p>
        </p:txBody>
      </p:sp>
      <p:sp>
        <p:nvSpPr>
          <p:cNvPr id="1844254" name="Rectangle 30"/>
          <p:cNvSpPr>
            <a:spLocks noChangeArrowheads="1"/>
          </p:cNvSpPr>
          <p:nvPr/>
        </p:nvSpPr>
        <p:spPr bwMode="auto">
          <a:xfrm>
            <a:off x="1546225" y="5084763"/>
            <a:ext cx="46101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elopategui@intermetro.edu</a:t>
            </a:r>
            <a:br>
              <a:rPr lang="es-PR" altLang="es-PR" sz="1800" i="1">
                <a:solidFill>
                  <a:srgbClr val="484876"/>
                </a:solidFill>
              </a:rPr>
            </a:br>
            <a:r>
              <a:rPr lang="es-PR" altLang="es-PR" sz="1800" i="1">
                <a:solidFill>
                  <a:srgbClr val="484876"/>
                </a:solidFill>
              </a:rPr>
              <a:t>elopateg@gmail.com</a:t>
            </a:r>
          </a:p>
        </p:txBody>
      </p:sp>
      <p:sp>
        <p:nvSpPr>
          <p:cNvPr id="1844255" name="Rectangle 31"/>
          <p:cNvSpPr>
            <a:spLocks noChangeArrowheads="1"/>
          </p:cNvSpPr>
          <p:nvPr/>
        </p:nvSpPr>
        <p:spPr bwMode="auto">
          <a:xfrm>
            <a:off x="1547813" y="4724400"/>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http://www.saludmed.com/</a:t>
            </a:r>
            <a:endParaRPr lang="es-PR" altLang="es-PR" sz="2800" b="0" i="1">
              <a:solidFill>
                <a:srgbClr val="484876"/>
              </a:solidFill>
            </a:endParaRPr>
          </a:p>
        </p:txBody>
      </p:sp>
    </p:spTree>
    <p:custDataLst>
      <p:tags r:id="rId1"/>
    </p:custDataLst>
  </p:cSld>
  <p:clrMapOvr>
    <a:masterClrMapping/>
  </p:clrMapOvr>
  <p:transition spd="slow">
    <p:dissolve/>
    <p:sndAc>
      <p:stSnd>
        <p:snd r:embed="rId4" name="chimes.wav"/>
      </p:stSnd>
    </p:sndAc>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01D2FA-BEF3-48C6-94BE-8E1E01FE2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692696"/>
            <a:ext cx="7311778" cy="5306210"/>
          </a:xfrm>
          <a:prstGeom prst="rect">
            <a:avLst/>
          </a:prstGeom>
        </p:spPr>
      </p:pic>
      <p:sp>
        <p:nvSpPr>
          <p:cNvPr id="7" name="Text Box 6">
            <a:extLst>
              <a:ext uri="{FF2B5EF4-FFF2-40B4-BE49-F238E27FC236}">
                <a16:creationId xmlns:a16="http://schemas.microsoft.com/office/drawing/2014/main" id="{7960930B-5267-4FD4-96E3-45745F3F9B40}"/>
              </a:ext>
            </a:extLst>
          </p:cNvPr>
          <p:cNvSpPr txBox="1">
            <a:spLocks noChangeArrowheads="1"/>
          </p:cNvSpPr>
          <p:nvPr/>
        </p:nvSpPr>
        <p:spPr bwMode="auto">
          <a:xfrm>
            <a:off x="318532" y="6092973"/>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Reproducido</a:t>
            </a:r>
            <a:r>
              <a:rPr lang="es-ES" altLang="es-PR" sz="1200" b="0" dirty="0">
                <a:latin typeface="Times New Roman" pitchFamily="18" charset="0"/>
              </a:rPr>
              <a:t> 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3),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spTree>
    <p:custDataLst>
      <p:tags r:id="rId1"/>
    </p:custDataLst>
    <p:extLst>
      <p:ext uri="{BB962C8B-B14F-4D97-AF65-F5344CB8AC3E}">
        <p14:creationId xmlns:p14="http://schemas.microsoft.com/office/powerpoint/2010/main" val="1760801618"/>
      </p:ext>
    </p:extLst>
  </p:cSld>
  <p:clrMapOvr>
    <a:masterClrMapping/>
  </p:clrMapOvr>
  <p:transition spd="slow">
    <p:wipe dir="u"/>
    <p:sndAc>
      <p:stSnd>
        <p:snd r:embed="rId4" name="whoosh.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woman&#10;&#10;Description automatically generated">
            <a:extLst>
              <a:ext uri="{FF2B5EF4-FFF2-40B4-BE49-F238E27FC236}">
                <a16:creationId xmlns:a16="http://schemas.microsoft.com/office/drawing/2014/main" id="{FEE3B02A-FE19-4858-9F9A-EE5351001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160" y="3636960"/>
            <a:ext cx="1203746" cy="1989242"/>
          </a:xfrm>
          <a:prstGeom prst="rect">
            <a:avLst/>
          </a:prstGeom>
        </p:spPr>
      </p:pic>
      <p:sp>
        <p:nvSpPr>
          <p:cNvPr id="20" name="Title 1">
            <a:extLst>
              <a:ext uri="{FF2B5EF4-FFF2-40B4-BE49-F238E27FC236}">
                <a16:creationId xmlns:a16="http://schemas.microsoft.com/office/drawing/2014/main" id="{36BABF33-3730-4FC4-AD7F-CBC58837C14B}"/>
              </a:ext>
            </a:extLst>
          </p:cNvPr>
          <p:cNvSpPr>
            <a:spLocks/>
          </p:cNvSpPr>
          <p:nvPr/>
        </p:nvSpPr>
        <p:spPr bwMode="auto">
          <a:xfrm>
            <a:off x="2845097" y="620688"/>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METODOLOGÍA Y PERODIZACIÓN</a:t>
            </a:r>
          </a:p>
        </p:txBody>
      </p:sp>
      <p:sp>
        <p:nvSpPr>
          <p:cNvPr id="21" name="Title 1">
            <a:extLst>
              <a:ext uri="{FF2B5EF4-FFF2-40B4-BE49-F238E27FC236}">
                <a16:creationId xmlns:a16="http://schemas.microsoft.com/office/drawing/2014/main" id="{CC7FBFD6-2573-476F-BBD8-E55C56BEB54E}"/>
              </a:ext>
            </a:extLst>
          </p:cNvPr>
          <p:cNvSpPr>
            <a:spLocks/>
          </p:cNvSpPr>
          <p:nvPr/>
        </p:nvSpPr>
        <p:spPr bwMode="auto">
          <a:xfrm>
            <a:off x="2845098" y="1412776"/>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BOMPA Y BUZZICHELLI (2019)</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2" name="Picture 21" descr="CURVHEAD">
            <a:extLst>
              <a:ext uri="{FF2B5EF4-FFF2-40B4-BE49-F238E27FC236}">
                <a16:creationId xmlns:a16="http://schemas.microsoft.com/office/drawing/2014/main" id="{8193D696-8D5B-461D-A172-61C453665F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1894396"/>
            <a:ext cx="2880320" cy="64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a:extLst>
              <a:ext uri="{FF2B5EF4-FFF2-40B4-BE49-F238E27FC236}">
                <a16:creationId xmlns:a16="http://schemas.microsoft.com/office/drawing/2014/main" id="{B1CEB02D-AD42-4E6C-819E-E054E1F0811E}"/>
              </a:ext>
            </a:extLst>
          </p:cNvPr>
          <p:cNvSpPr>
            <a:spLocks/>
          </p:cNvSpPr>
          <p:nvPr/>
        </p:nvSpPr>
        <p:spPr bwMode="auto">
          <a:xfrm>
            <a:off x="3099900" y="1894396"/>
            <a:ext cx="2552219"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600" b="0" i="1" dirty="0">
                <a:solidFill>
                  <a:srgbClr val="484876"/>
                </a:solidFill>
                <a:effectLst>
                  <a:outerShdw blurRad="38100" dist="38100" dir="2700000" algn="tl">
                    <a:srgbClr val="C0C0C0"/>
                  </a:outerShdw>
                </a:effectLst>
                <a:latin typeface="Arial Black" pitchFamily="34" charset="0"/>
                <a:cs typeface="Arial" charset="0"/>
              </a:rPr>
              <a:t>CAPÍTULO 1</a:t>
            </a:r>
          </a:p>
        </p:txBody>
      </p:sp>
      <p:sp>
        <p:nvSpPr>
          <p:cNvPr id="24" name="Title 5">
            <a:extLst>
              <a:ext uri="{FF2B5EF4-FFF2-40B4-BE49-F238E27FC236}">
                <a16:creationId xmlns:a16="http://schemas.microsoft.com/office/drawing/2014/main" id="{4B6AF528-6AAB-4223-9E7C-5F780955682C}"/>
              </a:ext>
            </a:extLst>
          </p:cNvPr>
          <p:cNvSpPr txBox="1">
            <a:spLocks/>
          </p:cNvSpPr>
          <p:nvPr/>
        </p:nvSpPr>
        <p:spPr bwMode="auto">
          <a:xfrm>
            <a:off x="0" y="2614476"/>
            <a:ext cx="9144000" cy="469776"/>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32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BASES PARA EL: </a:t>
            </a:r>
            <a:r>
              <a:rPr lang="es-PR" altLang="es-PR" sz="3200" i="1"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ENTRENAMIENTO</a:t>
            </a:r>
            <a:r>
              <a:rPr lang="es-PR" altLang="es-PR" sz="32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a:t>
            </a:r>
          </a:p>
        </p:txBody>
      </p:sp>
      <p:sp>
        <p:nvSpPr>
          <p:cNvPr id="40" name="Text Box 9">
            <a:extLst>
              <a:ext uri="{FF2B5EF4-FFF2-40B4-BE49-F238E27FC236}">
                <a16:creationId xmlns:a16="http://schemas.microsoft.com/office/drawing/2014/main" id="{67BD25CE-BBBD-4FAA-8C1B-80E1B9534AA9}"/>
              </a:ext>
            </a:extLst>
          </p:cNvPr>
          <p:cNvSpPr txBox="1">
            <a:spLocks noChangeArrowheads="1"/>
          </p:cNvSpPr>
          <p:nvPr/>
        </p:nvSpPr>
        <p:spPr bwMode="auto">
          <a:xfrm>
            <a:off x="883363" y="6160678"/>
            <a:ext cx="771954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Fuentes de Energía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1" name="Picture 10" descr="PntBlue1">
            <a:extLst>
              <a:ext uri="{FF2B5EF4-FFF2-40B4-BE49-F238E27FC236}">
                <a16:creationId xmlns:a16="http://schemas.microsoft.com/office/drawing/2014/main" id="{FAE73AE4-E0D2-4301-94B6-6B140592FF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556" y="6142868"/>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person in a red shirt&#10;&#10;Description automatically generated">
            <a:extLst>
              <a:ext uri="{FF2B5EF4-FFF2-40B4-BE49-F238E27FC236}">
                <a16:creationId xmlns:a16="http://schemas.microsoft.com/office/drawing/2014/main" id="{BD5495C7-6BF5-41E3-8F2D-EFBACF5EB1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812" y="520505"/>
            <a:ext cx="2576996" cy="2066965"/>
          </a:xfrm>
          <a:prstGeom prst="rect">
            <a:avLst/>
          </a:prstGeom>
        </p:spPr>
      </p:pic>
      <p:pic>
        <p:nvPicPr>
          <p:cNvPr id="43" name="Picture 42" descr="A picture containing man&#10;&#10;Description automatically generated">
            <a:extLst>
              <a:ext uri="{FF2B5EF4-FFF2-40B4-BE49-F238E27FC236}">
                <a16:creationId xmlns:a16="http://schemas.microsoft.com/office/drawing/2014/main" id="{7E583EFC-D833-4822-BB12-A133D311E8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075" y="3501008"/>
            <a:ext cx="1913245" cy="2137804"/>
          </a:xfrm>
          <a:prstGeom prst="rect">
            <a:avLst/>
          </a:prstGeom>
        </p:spPr>
      </p:pic>
      <p:sp>
        <p:nvSpPr>
          <p:cNvPr id="44" name="Text Box 9">
            <a:extLst>
              <a:ext uri="{FF2B5EF4-FFF2-40B4-BE49-F238E27FC236}">
                <a16:creationId xmlns:a16="http://schemas.microsoft.com/office/drawing/2014/main" id="{4F63E9D7-BC65-4B16-BA4D-45F8BC44ED73}"/>
              </a:ext>
            </a:extLst>
          </p:cNvPr>
          <p:cNvSpPr txBox="1">
            <a:spLocks noChangeArrowheads="1"/>
          </p:cNvSpPr>
          <p:nvPr/>
        </p:nvSpPr>
        <p:spPr bwMode="auto">
          <a:xfrm>
            <a:off x="877575" y="3640398"/>
            <a:ext cx="477454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Objetivos del Entrenamiento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5" name="Picture 10" descr="PntBlue1">
            <a:extLst>
              <a:ext uri="{FF2B5EF4-FFF2-40B4-BE49-F238E27FC236}">
                <a16:creationId xmlns:a16="http://schemas.microsoft.com/office/drawing/2014/main" id="{47A782EA-D75A-4E7D-B10D-3BB42965E8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68" y="36225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9">
            <a:extLst>
              <a:ext uri="{FF2B5EF4-FFF2-40B4-BE49-F238E27FC236}">
                <a16:creationId xmlns:a16="http://schemas.microsoft.com/office/drawing/2014/main" id="{2AB9B802-2687-4681-A339-A686D1A29773}"/>
              </a:ext>
            </a:extLst>
          </p:cNvPr>
          <p:cNvSpPr txBox="1">
            <a:spLocks noChangeArrowheads="1"/>
          </p:cNvSpPr>
          <p:nvPr/>
        </p:nvSpPr>
        <p:spPr bwMode="auto">
          <a:xfrm>
            <a:off x="877576" y="4648510"/>
            <a:ext cx="455852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Sistemas de Entrenamiento</a:t>
            </a:r>
          </a:p>
        </p:txBody>
      </p:sp>
      <p:pic>
        <p:nvPicPr>
          <p:cNvPr id="47" name="Picture 10" descr="PntBlue1">
            <a:extLst>
              <a:ext uri="{FF2B5EF4-FFF2-40B4-BE49-F238E27FC236}">
                <a16:creationId xmlns:a16="http://schemas.microsoft.com/office/drawing/2014/main" id="{8F3B6667-848B-48BB-82FB-79F92BA3B2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68" y="463070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9">
            <a:extLst>
              <a:ext uri="{FF2B5EF4-FFF2-40B4-BE49-F238E27FC236}">
                <a16:creationId xmlns:a16="http://schemas.microsoft.com/office/drawing/2014/main" id="{DE8C761F-9596-41C4-A727-B6813F0322C8}"/>
              </a:ext>
            </a:extLst>
          </p:cNvPr>
          <p:cNvSpPr txBox="1">
            <a:spLocks noChangeArrowheads="1"/>
          </p:cNvSpPr>
          <p:nvPr/>
        </p:nvSpPr>
        <p:spPr bwMode="auto">
          <a:xfrm>
            <a:off x="883364" y="5195751"/>
            <a:ext cx="224847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Adaptación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9" name="Picture 10" descr="PntBlue1">
            <a:extLst>
              <a:ext uri="{FF2B5EF4-FFF2-40B4-BE49-F238E27FC236}">
                <a16:creationId xmlns:a16="http://schemas.microsoft.com/office/drawing/2014/main" id="{DEDD1FA7-E009-4954-B227-50D94BCB3E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556" y="513475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9">
            <a:extLst>
              <a:ext uri="{FF2B5EF4-FFF2-40B4-BE49-F238E27FC236}">
                <a16:creationId xmlns:a16="http://schemas.microsoft.com/office/drawing/2014/main" id="{E5F1CE13-7F69-4512-B9CC-311D35BA6D2D}"/>
              </a:ext>
            </a:extLst>
          </p:cNvPr>
          <p:cNvSpPr txBox="1">
            <a:spLocks noChangeArrowheads="1"/>
          </p:cNvSpPr>
          <p:nvPr/>
        </p:nvSpPr>
        <p:spPr bwMode="auto">
          <a:xfrm>
            <a:off x="883364" y="4144454"/>
            <a:ext cx="491406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Clasificación de las Destrezas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1" name="Picture 10" descr="PntBlue1">
            <a:extLst>
              <a:ext uri="{FF2B5EF4-FFF2-40B4-BE49-F238E27FC236}">
                <a16:creationId xmlns:a16="http://schemas.microsoft.com/office/drawing/2014/main" id="{AEF4E819-B6C2-4B09-9EA1-279AB78F3F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556" y="412664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
            <a:extLst>
              <a:ext uri="{FF2B5EF4-FFF2-40B4-BE49-F238E27FC236}">
                <a16:creationId xmlns:a16="http://schemas.microsoft.com/office/drawing/2014/main" id="{611933E3-1B3E-4C4B-A805-2F57F1042AE3}"/>
              </a:ext>
            </a:extLst>
          </p:cNvPr>
          <p:cNvSpPr txBox="1">
            <a:spLocks noChangeArrowheads="1"/>
          </p:cNvSpPr>
          <p:nvPr/>
        </p:nvSpPr>
        <p:spPr bwMode="auto">
          <a:xfrm>
            <a:off x="877576" y="3136342"/>
            <a:ext cx="808691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AMPLITUD del Campo: </a:t>
            </a:r>
            <a:r>
              <a:rPr lang="es-PR" altLang="es-PR" sz="2600" b="1" i="1" dirty="0">
                <a:solidFill>
                  <a:srgbClr val="26263E"/>
                </a:solidFill>
                <a:latin typeface="Arial" panose="020B0604020202020204" pitchFamily="34" charset="0"/>
                <a:cs typeface="Arial" panose="020B0604020202020204" pitchFamily="34" charset="0"/>
              </a:rPr>
              <a:t>Entrenamiento Deportivo</a:t>
            </a:r>
          </a:p>
        </p:txBody>
      </p:sp>
      <p:pic>
        <p:nvPicPr>
          <p:cNvPr id="53" name="Picture 10" descr="PntBlue1">
            <a:extLst>
              <a:ext uri="{FF2B5EF4-FFF2-40B4-BE49-F238E27FC236}">
                <a16:creationId xmlns:a16="http://schemas.microsoft.com/office/drawing/2014/main" id="{8546AF55-DBEE-490F-97BB-3F1B2545B6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68" y="311853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9">
            <a:extLst>
              <a:ext uri="{FF2B5EF4-FFF2-40B4-BE49-F238E27FC236}">
                <a16:creationId xmlns:a16="http://schemas.microsoft.com/office/drawing/2014/main" id="{D9754238-09B6-4A7D-9E18-741A5D2CDCF7}"/>
              </a:ext>
            </a:extLst>
          </p:cNvPr>
          <p:cNvSpPr txBox="1">
            <a:spLocks noChangeArrowheads="1"/>
          </p:cNvSpPr>
          <p:nvPr/>
        </p:nvSpPr>
        <p:spPr bwMode="auto">
          <a:xfrm>
            <a:off x="877576" y="5656622"/>
            <a:ext cx="722281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Ciclo de </a:t>
            </a:r>
            <a:r>
              <a:rPr lang="es-PR" altLang="es-PR" sz="2600" b="1" dirty="0" err="1">
                <a:solidFill>
                  <a:srgbClr val="26263E"/>
                </a:solidFill>
                <a:latin typeface="Arial" panose="020B0604020202020204" pitchFamily="34" charset="0"/>
                <a:cs typeface="Arial" panose="020B0604020202020204" pitchFamily="34" charset="0"/>
              </a:rPr>
              <a:t>Supercompensacion</a:t>
            </a:r>
            <a:r>
              <a:rPr lang="es-PR" altLang="es-PR" sz="2600" b="1" dirty="0">
                <a:solidFill>
                  <a:srgbClr val="26263E"/>
                </a:solidFill>
                <a:latin typeface="Arial" panose="020B0604020202020204" pitchFamily="34" charset="0"/>
                <a:cs typeface="Arial" panose="020B0604020202020204" pitchFamily="34" charset="0"/>
              </a:rPr>
              <a:t> y Adaptación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55" name="Picture 10" descr="PntBlue1">
            <a:extLst>
              <a:ext uri="{FF2B5EF4-FFF2-40B4-BE49-F238E27FC236}">
                <a16:creationId xmlns:a16="http://schemas.microsoft.com/office/drawing/2014/main" id="{52BA305F-996B-4524-8D32-8F01B96E89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68" y="5638812"/>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099790"/>
      </p:ext>
    </p:extLst>
  </p:cSld>
  <p:clrMapOvr>
    <a:masterClrMapping/>
  </p:clrMapOvr>
  <p:transition spd="slow">
    <p:check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69" y="694884"/>
            <a:ext cx="1667335" cy="2230060"/>
          </a:xfrm>
          <a:prstGeom prst="rect">
            <a:avLst/>
          </a:prstGeom>
        </p:spPr>
      </p:pic>
      <p:sp>
        <p:nvSpPr>
          <p:cNvPr id="18" name="Title 1"/>
          <p:cNvSpPr>
            <a:spLocks/>
          </p:cNvSpPr>
          <p:nvPr/>
        </p:nvSpPr>
        <p:spPr bwMode="auto">
          <a:xfrm>
            <a:off x="1907704" y="548680"/>
            <a:ext cx="712879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LIDERAZGO EDUCATIVO EMPRENDEDOR:</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ORIENTADO HACIA LA </a:t>
            </a:r>
            <a:r>
              <a:rPr lang="es-PR" altLang="es-PR" sz="2400" b="0" i="1" dirty="0" err="1">
                <a:solidFill>
                  <a:srgbClr val="484876"/>
                </a:solidFill>
                <a:effectLst>
                  <a:outerShdw blurRad="38100" dist="38100" dir="2700000" algn="tl">
                    <a:srgbClr val="C0C0C0"/>
                  </a:outerShdw>
                </a:effectLst>
                <a:latin typeface="Arial Black" pitchFamily="34" charset="0"/>
                <a:cs typeface="Arial" charset="0"/>
              </a:rPr>
              <a:t>EaD</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5" name="Title 1"/>
          <p:cNvSpPr>
            <a:spLocks/>
          </p:cNvSpPr>
          <p:nvPr/>
        </p:nvSpPr>
        <p:spPr bwMode="auto">
          <a:xfrm>
            <a:off x="1923183" y="1428289"/>
            <a:ext cx="662319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DISPOSITIVOS MÓVILES</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6" name="Picture 59"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5190" y="1988840"/>
            <a:ext cx="6753274" cy="104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a:spLocks/>
          </p:cNvSpPr>
          <p:nvPr/>
        </p:nvSpPr>
        <p:spPr bwMode="auto">
          <a:xfrm>
            <a:off x="1995190" y="1988840"/>
            <a:ext cx="6666636" cy="106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ts val="25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400" b="0" dirty="0">
                <a:solidFill>
                  <a:srgbClr val="484876"/>
                </a:solidFill>
                <a:effectLst>
                  <a:outerShdw blurRad="38100" dist="38100" dir="2700000" algn="tl">
                    <a:srgbClr val="C0C0C0"/>
                  </a:outerShdw>
                </a:effectLst>
                <a:latin typeface="Arial Black" pitchFamily="34" charset="0"/>
                <a:cs typeface="Arial" charset="0"/>
              </a:rPr>
              <a:t>LIDERAZGO DIDACTICO:</a:t>
            </a:r>
          </a:p>
          <a:p>
            <a:pPr algn="ctr">
              <a:lnSpc>
                <a:spcPts val="2500"/>
              </a:lnSpc>
            </a:pPr>
            <a:r>
              <a:rPr lang="en-US" altLang="es-PR" sz="2400" b="0" i="1" dirty="0">
                <a:solidFill>
                  <a:srgbClr val="484876"/>
                </a:solidFill>
                <a:effectLst>
                  <a:outerShdw blurRad="38100" dist="38100" dir="2700000" algn="tl">
                    <a:srgbClr val="C0C0C0"/>
                  </a:outerShdw>
                </a:effectLst>
                <a:latin typeface="Arial Black" pitchFamily="34" charset="0"/>
                <a:cs typeface="Arial" charset="0"/>
              </a:rPr>
              <a:t>TRANSFORMACIONAL-VISIONARIO</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8" name="Title 5"/>
          <p:cNvSpPr txBox="1">
            <a:spLocks/>
          </p:cNvSpPr>
          <p:nvPr/>
        </p:nvSpPr>
        <p:spPr bwMode="auto">
          <a:xfrm>
            <a:off x="395536" y="3212976"/>
            <a:ext cx="8496944" cy="469776"/>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32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INNOVACIÓN EDUCATIVA: </a:t>
            </a:r>
            <a:r>
              <a:rPr lang="es-PR" altLang="es-PR" sz="3200" i="1"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MÓVIL</a:t>
            </a:r>
            <a:r>
              <a:rPr lang="es-PR" altLang="es-PR" sz="32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a:t>
            </a:r>
          </a:p>
        </p:txBody>
      </p:sp>
      <p:sp>
        <p:nvSpPr>
          <p:cNvPr id="29" name="Text Box 9"/>
          <p:cNvSpPr txBox="1">
            <a:spLocks noChangeArrowheads="1"/>
          </p:cNvSpPr>
          <p:nvPr/>
        </p:nvSpPr>
        <p:spPr bwMode="auto">
          <a:xfrm>
            <a:off x="877576" y="4384212"/>
            <a:ext cx="239828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Justificación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0"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68" y="43664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9"/>
          <p:cNvSpPr txBox="1">
            <a:spLocks noChangeArrowheads="1"/>
          </p:cNvSpPr>
          <p:nvPr/>
        </p:nvSpPr>
        <p:spPr bwMode="auto">
          <a:xfrm>
            <a:off x="877576" y="5536742"/>
            <a:ext cx="290233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Comunicación</a:t>
            </a:r>
          </a:p>
        </p:txBody>
      </p:sp>
      <p:pic>
        <p:nvPicPr>
          <p:cNvPr id="32"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68" y="551893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9"/>
          <p:cNvSpPr txBox="1">
            <a:spLocks noChangeArrowheads="1"/>
          </p:cNvSpPr>
          <p:nvPr/>
        </p:nvSpPr>
        <p:spPr bwMode="auto">
          <a:xfrm>
            <a:off x="883364" y="6155991"/>
            <a:ext cx="419269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I</a:t>
            </a:r>
            <a:r>
              <a:rPr lang="es-PR" altLang="es-PR" sz="2600" b="1" dirty="0">
                <a:solidFill>
                  <a:srgbClr val="26263E"/>
                </a:solidFill>
                <a:latin typeface="Arial" panose="020B0604020202020204" pitchFamily="34" charset="0"/>
                <a:cs typeface="Arial" panose="020B0604020202020204" pitchFamily="34" charset="0"/>
              </a:rPr>
              <a:t>nnovación Disruptiva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4"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556" y="609499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9"/>
          <p:cNvSpPr txBox="1">
            <a:spLocks noChangeArrowheads="1"/>
          </p:cNvSpPr>
          <p:nvPr/>
        </p:nvSpPr>
        <p:spPr bwMode="auto">
          <a:xfrm>
            <a:off x="883364" y="4960276"/>
            <a:ext cx="239249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Requisitos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6"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556" y="494246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9"/>
          <p:cNvSpPr txBox="1">
            <a:spLocks noChangeArrowheads="1"/>
          </p:cNvSpPr>
          <p:nvPr/>
        </p:nvSpPr>
        <p:spPr bwMode="auto">
          <a:xfrm>
            <a:off x="877576" y="3808550"/>
            <a:ext cx="686277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VISIÓN Estratégica: </a:t>
            </a:r>
            <a:r>
              <a:rPr lang="es-PR" altLang="es-PR" sz="2600" i="1" dirty="0">
                <a:solidFill>
                  <a:srgbClr val="26263E"/>
                </a:solidFill>
                <a:latin typeface="Arial" panose="020B0604020202020204" pitchFamily="34" charset="0"/>
                <a:cs typeface="Arial" panose="020B0604020202020204" pitchFamily="34" charset="0"/>
              </a:rPr>
              <a:t>para el M-Aprendizaje</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8"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68" y="3790740"/>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6754" y="3967617"/>
            <a:ext cx="4999742" cy="2810159"/>
          </a:xfrm>
          <a:prstGeom prst="rect">
            <a:avLst/>
          </a:prstGeom>
          <a:effectLst>
            <a:softEdge rad="635000"/>
          </a:effectLst>
        </p:spPr>
      </p:pic>
    </p:spTree>
    <p:custDataLst>
      <p:tags r:id="rId1"/>
    </p:custDataLst>
    <p:extLst>
      <p:ext uri="{BB962C8B-B14F-4D97-AF65-F5344CB8AC3E}">
        <p14:creationId xmlns:p14="http://schemas.microsoft.com/office/powerpoint/2010/main" val="2802940102"/>
      </p:ext>
    </p:extLst>
  </p:cSld>
  <p:clrMapOvr>
    <a:masterClrMapping/>
  </p:clrMapOvr>
  <p:transition spd="slow">
    <p:check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25135A2-CF91-4D67-865F-CA4786A4C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547" y="3812177"/>
            <a:ext cx="4931768" cy="1800926"/>
          </a:xfrm>
          <a:prstGeom prst="rect">
            <a:avLst/>
          </a:prstGeom>
        </p:spPr>
      </p:pic>
      <p:sp>
        <p:nvSpPr>
          <p:cNvPr id="20" name="Text Box 6">
            <a:extLst>
              <a:ext uri="{FF2B5EF4-FFF2-40B4-BE49-F238E27FC236}">
                <a16:creationId xmlns:a16="http://schemas.microsoft.com/office/drawing/2014/main" id="{37BEA49B-4199-4755-855E-DF5C8D98B5E2}"/>
              </a:ext>
            </a:extLst>
          </p:cNvPr>
          <p:cNvSpPr txBox="1">
            <a:spLocks noChangeArrowheads="1"/>
          </p:cNvSpPr>
          <p:nvPr/>
        </p:nvSpPr>
        <p:spPr bwMode="auto">
          <a:xfrm>
            <a:off x="395536" y="5805264"/>
            <a:ext cx="8376123" cy="576064"/>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 de:</a:t>
            </a:r>
            <a:r>
              <a:rPr lang="en-US" altLang="es-PR" sz="1200" i="1" dirty="0">
                <a:latin typeface="Times New Roman" panose="02020603050405020304" pitchFamily="18" charset="0"/>
                <a:cs typeface="Times New Roman" panose="02020603050405020304" pitchFamily="18" charset="0"/>
              </a:rPr>
              <a:t> </a:t>
            </a:r>
            <a:r>
              <a:rPr lang="en-US" altLang="es-PR" sz="1200" b="0" i="1" dirty="0">
                <a:latin typeface="Times New Roman" panose="02020603050405020304" pitchFamily="18" charset="0"/>
                <a:cs typeface="Times New Roman" panose="02020603050405020304" pitchFamily="18" charset="0"/>
              </a:rPr>
              <a:t>Experimental and quasi-experimental designs for research</a:t>
            </a:r>
            <a:r>
              <a:rPr lang="en-US" altLang="es-PR" sz="1200" b="0" dirty="0">
                <a:latin typeface="Times New Roman" pitchFamily="18" charset="0"/>
              </a:rPr>
              <a:t>. (p. 5), por </a:t>
            </a:r>
            <a:r>
              <a:rPr lang="nn-NO" altLang="es-PR" sz="1200" b="0" dirty="0">
                <a:latin typeface="Times New Roman" pitchFamily="18" charset="0"/>
              </a:rPr>
              <a:t>D. T. Campbell &amp; J. C. Stanley</a:t>
            </a:r>
            <a:r>
              <a:rPr lang="en-US" altLang="es-PR" sz="1200" b="0" dirty="0">
                <a:latin typeface="Times New Roman" panose="02020603050405020304" pitchFamily="18" charset="0"/>
                <a:cs typeface="Times New Roman" panose="02020603050405020304" pitchFamily="18" charset="0"/>
              </a:rPr>
              <a:t>, 1963, Dallas, TX: Houghton Mifflin Company. </a:t>
            </a:r>
            <a:r>
              <a:rPr lang="en-US" altLang="es-PR" sz="1200" b="0" dirty="0">
                <a:latin typeface="Times New Roman" pitchFamily="18" charset="0"/>
              </a:rPr>
              <a:t>Copyright 1963 por</a:t>
            </a:r>
            <a:r>
              <a:rPr lang="en-US" altLang="es-PR" sz="1200" b="0" dirty="0">
                <a:latin typeface="Times New Roman" panose="02020603050405020304" pitchFamily="18" charset="0"/>
                <a:cs typeface="Times New Roman" panose="02020603050405020304" pitchFamily="18" charset="0"/>
              </a:rPr>
              <a:t> Houghton Mifflin Company. </a:t>
            </a:r>
            <a:r>
              <a:rPr lang="en-US" altLang="es-PR" sz="1200" b="0" dirty="0" err="1">
                <a:latin typeface="Times New Roman" panose="02020603050405020304" pitchFamily="18" charset="0"/>
                <a:cs typeface="Times New Roman" panose="02020603050405020304" pitchFamily="18" charset="0"/>
              </a:rPr>
              <a:t>Recuperado</a:t>
            </a:r>
            <a:r>
              <a:rPr lang="en-US" altLang="es-PR" sz="1200" b="0" dirty="0">
                <a:latin typeface="Times New Roman" panose="02020603050405020304" pitchFamily="18" charset="0"/>
                <a:cs typeface="Times New Roman" panose="02020603050405020304" pitchFamily="18" charset="0"/>
              </a:rPr>
              <a:t> de https://www.sfu.ca/~palys/Campbell&amp;Stanley-1959-Exptl&amp;QuasiExptlDesignsForResearch.pdf</a:t>
            </a:r>
            <a:endParaRPr lang="en-US" altLang="es-PR" sz="1200" b="0" dirty="0">
              <a:latin typeface="Times New Roman" pitchFamily="18" charset="0"/>
            </a:endParaRPr>
          </a:p>
        </p:txBody>
      </p:sp>
      <p:sp>
        <p:nvSpPr>
          <p:cNvPr id="21" name="Text Box 9">
            <a:extLst>
              <a:ext uri="{FF2B5EF4-FFF2-40B4-BE49-F238E27FC236}">
                <a16:creationId xmlns:a16="http://schemas.microsoft.com/office/drawing/2014/main" id="{BE2DEA19-88F8-4C81-ABA9-B75580C7798C}"/>
              </a:ext>
            </a:extLst>
          </p:cNvPr>
          <p:cNvSpPr txBox="1">
            <a:spLocks noChangeArrowheads="1"/>
          </p:cNvSpPr>
          <p:nvPr/>
        </p:nvSpPr>
        <p:spPr bwMode="auto">
          <a:xfrm>
            <a:off x="877576" y="3376619"/>
            <a:ext cx="780373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APLICACIONES e Inferencias: </a:t>
            </a:r>
            <a:r>
              <a:rPr lang="es-PR" altLang="es-PR" sz="2600" i="1" dirty="0">
                <a:solidFill>
                  <a:srgbClr val="26263E"/>
                </a:solidFill>
                <a:latin typeface="Arial" panose="020B0604020202020204" pitchFamily="34" charset="0"/>
                <a:cs typeface="Arial" panose="020B0604020202020204" pitchFamily="34" charset="0"/>
              </a:rPr>
              <a:t>a otros Contextos</a:t>
            </a:r>
            <a:endParaRPr lang="es-PR" altLang="es-PR" sz="2600" b="1" i="1" dirty="0">
              <a:solidFill>
                <a:srgbClr val="26263E"/>
              </a:solidFill>
              <a:latin typeface="Arial" panose="020B0604020202020204" pitchFamily="34" charset="0"/>
              <a:cs typeface="Arial" panose="020B0604020202020204" pitchFamily="34" charset="0"/>
            </a:endParaRPr>
          </a:p>
        </p:txBody>
      </p:sp>
      <p:sp>
        <p:nvSpPr>
          <p:cNvPr id="23" name="Text Box 28">
            <a:extLst>
              <a:ext uri="{FF2B5EF4-FFF2-40B4-BE49-F238E27FC236}">
                <a16:creationId xmlns:a16="http://schemas.microsoft.com/office/drawing/2014/main" id="{E05C89F9-48A7-4B91-8BAA-A0222E02A487}"/>
              </a:ext>
            </a:extLst>
          </p:cNvPr>
          <p:cNvSpPr txBox="1">
            <a:spLocks noChangeArrowheads="1"/>
          </p:cNvSpPr>
          <p:nvPr/>
        </p:nvSpPr>
        <p:spPr bwMode="auto">
          <a:xfrm>
            <a:off x="1318246" y="3895617"/>
            <a:ext cx="2081983" cy="4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err="1">
                <a:solidFill>
                  <a:srgbClr val="000000"/>
                </a:solidFill>
                <a:latin typeface="Calibri" pitchFamily="34" charset="0"/>
              </a:rPr>
              <a:t>Poblaciones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4" name="Picture 29" descr="Bullet_Round_Diamond_Maggenta_02">
            <a:extLst>
              <a:ext uri="{FF2B5EF4-FFF2-40B4-BE49-F238E27FC236}">
                <a16:creationId xmlns:a16="http://schemas.microsoft.com/office/drawing/2014/main" id="{CDEB261D-8EB1-4397-AC87-27D292BAAD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936102"/>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28">
            <a:extLst>
              <a:ext uri="{FF2B5EF4-FFF2-40B4-BE49-F238E27FC236}">
                <a16:creationId xmlns:a16="http://schemas.microsoft.com/office/drawing/2014/main" id="{5CDEFF44-E63C-4A09-9B99-DC309AEB3423}"/>
              </a:ext>
            </a:extLst>
          </p:cNvPr>
          <p:cNvSpPr txBox="1">
            <a:spLocks noChangeArrowheads="1"/>
          </p:cNvSpPr>
          <p:nvPr/>
        </p:nvSpPr>
        <p:spPr bwMode="auto">
          <a:xfrm>
            <a:off x="1318246" y="4543689"/>
            <a:ext cx="2370015" cy="4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err="1">
                <a:solidFill>
                  <a:srgbClr val="000000"/>
                </a:solidFill>
                <a:latin typeface="Calibri" pitchFamily="34" charset="0"/>
              </a:rPr>
              <a:t>Circunstancias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1" name="Picture 29" descr="Bullet_Round_Diamond_Maggenta_02">
            <a:extLst>
              <a:ext uri="{FF2B5EF4-FFF2-40B4-BE49-F238E27FC236}">
                <a16:creationId xmlns:a16="http://schemas.microsoft.com/office/drawing/2014/main" id="{2D835AA1-AB69-4BAC-9EE4-DB49A3DCBB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4584174"/>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28">
            <a:extLst>
              <a:ext uri="{FF2B5EF4-FFF2-40B4-BE49-F238E27FC236}">
                <a16:creationId xmlns:a16="http://schemas.microsoft.com/office/drawing/2014/main" id="{1E7B72A1-5AFD-44DB-9857-4E830CEF777E}"/>
              </a:ext>
            </a:extLst>
          </p:cNvPr>
          <p:cNvSpPr txBox="1">
            <a:spLocks noChangeArrowheads="1"/>
          </p:cNvSpPr>
          <p:nvPr/>
        </p:nvSpPr>
        <p:spPr bwMode="auto">
          <a:xfrm>
            <a:off x="1318246" y="5191761"/>
            <a:ext cx="2225999" cy="4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dirty="0" err="1">
                <a:solidFill>
                  <a:srgbClr val="000000"/>
                </a:solidFill>
                <a:latin typeface="Calibri" pitchFamily="34" charset="0"/>
              </a:rPr>
              <a:t>Tratamientos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43" name="Picture 42" descr="Bullet_Round_Diamond_Maggenta_02">
            <a:extLst>
              <a:ext uri="{FF2B5EF4-FFF2-40B4-BE49-F238E27FC236}">
                <a16:creationId xmlns:a16="http://schemas.microsoft.com/office/drawing/2014/main" id="{5B67E803-39F6-4938-BCD2-6CCC48187C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5232246"/>
            <a:ext cx="408837" cy="40413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AF9C2CE5-EBB1-4CEE-B8BA-2E249A2E2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43" y="521930"/>
            <a:ext cx="3213286" cy="2142191"/>
          </a:xfrm>
          <a:prstGeom prst="rect">
            <a:avLst/>
          </a:prstGeom>
          <a:effectLst>
            <a:softEdge rad="635000"/>
          </a:effectLst>
        </p:spPr>
      </p:pic>
      <p:sp>
        <p:nvSpPr>
          <p:cNvPr id="45" name="Title 5">
            <a:extLst>
              <a:ext uri="{FF2B5EF4-FFF2-40B4-BE49-F238E27FC236}">
                <a16:creationId xmlns:a16="http://schemas.microsoft.com/office/drawing/2014/main" id="{99BC3581-B5DA-4BE5-9B8E-7DD2369941AC}"/>
              </a:ext>
            </a:extLst>
          </p:cNvPr>
          <p:cNvSpPr txBox="1">
            <a:spLocks/>
          </p:cNvSpPr>
          <p:nvPr/>
        </p:nvSpPr>
        <p:spPr bwMode="auto">
          <a:xfrm>
            <a:off x="395536" y="2708920"/>
            <a:ext cx="8496944" cy="469776"/>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32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GENERALIZACIÓN: </a:t>
            </a:r>
            <a:r>
              <a:rPr lang="es-PR" altLang="es-PR" sz="3200" i="1"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ESCENARIOS</a:t>
            </a:r>
            <a:r>
              <a:rPr lang="es-PR" altLang="es-PR" sz="32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a:t>
            </a:r>
          </a:p>
        </p:txBody>
      </p:sp>
      <p:sp>
        <p:nvSpPr>
          <p:cNvPr id="46" name="Title 1">
            <a:extLst>
              <a:ext uri="{FF2B5EF4-FFF2-40B4-BE49-F238E27FC236}">
                <a16:creationId xmlns:a16="http://schemas.microsoft.com/office/drawing/2014/main" id="{74200BED-6657-42FB-AB30-B0A22BF2D34A}"/>
              </a:ext>
            </a:extLst>
          </p:cNvPr>
          <p:cNvSpPr>
            <a:spLocks/>
          </p:cNvSpPr>
          <p:nvPr/>
        </p:nvSpPr>
        <p:spPr bwMode="auto">
          <a:xfrm>
            <a:off x="3147606" y="692696"/>
            <a:ext cx="5888890"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600" dirty="0">
                <a:solidFill>
                  <a:srgbClr val="484876"/>
                </a:solidFill>
                <a:effectLst>
                  <a:outerShdw blurRad="38100" dist="38100" dir="2700000" algn="tl">
                    <a:srgbClr val="C0C0C0"/>
                  </a:outerShdw>
                </a:effectLst>
                <a:latin typeface="Arial Black" pitchFamily="34" charset="0"/>
                <a:cs typeface="Arial" charset="0"/>
              </a:rPr>
              <a:t>DISEÑO – Experimental</a:t>
            </a:r>
            <a:br>
              <a:rPr lang="es-PR" altLang="es-PR" sz="2600" dirty="0">
                <a:solidFill>
                  <a:srgbClr val="484876"/>
                </a:solidFill>
                <a:effectLst>
                  <a:outerShdw blurRad="38100" dist="38100" dir="2700000" algn="tl">
                    <a:srgbClr val="C0C0C0"/>
                  </a:outerShdw>
                </a:effectLst>
                <a:latin typeface="Arial Black" pitchFamily="34" charset="0"/>
                <a:cs typeface="Arial" charset="0"/>
              </a:rPr>
            </a:br>
            <a:r>
              <a:rPr lang="es-PR" altLang="es-PR" sz="2600" i="1" dirty="0">
                <a:solidFill>
                  <a:srgbClr val="484876"/>
                </a:solidFill>
                <a:effectLst>
                  <a:outerShdw blurRad="38100" dist="38100" dir="2700000" algn="tl">
                    <a:srgbClr val="C0C0C0"/>
                  </a:outerShdw>
                </a:effectLst>
                <a:latin typeface="Arial Black" pitchFamily="34" charset="0"/>
                <a:cs typeface="Arial" charset="0"/>
              </a:rPr>
              <a:t>CARACTERÍSTICAS: </a:t>
            </a:r>
            <a:r>
              <a:rPr lang="es-PR" altLang="es-PR" sz="2600" dirty="0">
                <a:solidFill>
                  <a:srgbClr val="FF0000"/>
                </a:solidFill>
                <a:effectLst>
                  <a:outerShdw blurRad="38100" dist="38100" dir="2700000" algn="tl">
                    <a:srgbClr val="C0C0C0"/>
                  </a:outerShdw>
                </a:effectLst>
                <a:latin typeface="Arial Black" pitchFamily="34" charset="0"/>
                <a:cs typeface="Arial" charset="0"/>
              </a:rPr>
              <a:t>CONTROL</a:t>
            </a:r>
          </a:p>
        </p:txBody>
      </p:sp>
      <p:pic>
        <p:nvPicPr>
          <p:cNvPr id="47" name="Picture 23" descr="CURVHEAD">
            <a:extLst>
              <a:ext uri="{FF2B5EF4-FFF2-40B4-BE49-F238E27FC236}">
                <a16:creationId xmlns:a16="http://schemas.microsoft.com/office/drawing/2014/main" id="{D06F1447-E5C6-4C64-A075-8B36BCEF9A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9221" y="1771749"/>
            <a:ext cx="4441131" cy="72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itle 1">
            <a:extLst>
              <a:ext uri="{FF2B5EF4-FFF2-40B4-BE49-F238E27FC236}">
                <a16:creationId xmlns:a16="http://schemas.microsoft.com/office/drawing/2014/main" id="{E0DFCDBF-ABCF-429A-A8A0-E120A930B2AF}"/>
              </a:ext>
            </a:extLst>
          </p:cNvPr>
          <p:cNvSpPr>
            <a:spLocks/>
          </p:cNvSpPr>
          <p:nvPr/>
        </p:nvSpPr>
        <p:spPr bwMode="auto">
          <a:xfrm>
            <a:off x="3373569" y="1871044"/>
            <a:ext cx="4078751"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800" i="1" dirty="0">
                <a:solidFill>
                  <a:srgbClr val="484876"/>
                </a:solidFill>
                <a:effectLst>
                  <a:outerShdw blurRad="38100" dist="38100" dir="2700000" algn="tl">
                    <a:srgbClr val="C0C0C0"/>
                  </a:outerShdw>
                </a:effectLst>
                <a:latin typeface="Arial Black" pitchFamily="34" charset="0"/>
                <a:cs typeface="Arial" charset="0"/>
              </a:rPr>
              <a:t>VALIDEZ EXTERNA</a:t>
            </a:r>
          </a:p>
        </p:txBody>
      </p:sp>
      <p:pic>
        <p:nvPicPr>
          <p:cNvPr id="49" name="Picture 10" descr="PntBlue1">
            <a:extLst>
              <a:ext uri="{FF2B5EF4-FFF2-40B4-BE49-F238E27FC236}">
                <a16:creationId xmlns:a16="http://schemas.microsoft.com/office/drawing/2014/main" id="{EA8F5714-3528-426B-ADD1-44A140ED4A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768" y="3313807"/>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08731080"/>
      </p:ext>
    </p:extLst>
  </p:cSld>
  <p:clrMapOvr>
    <a:masterClrMapping/>
  </p:clrMapOvr>
  <p:transition spd="slow">
    <p:check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a:extLst>
              <a:ext uri="{FF2B5EF4-FFF2-40B4-BE49-F238E27FC236}">
                <a16:creationId xmlns:a16="http://schemas.microsoft.com/office/drawing/2014/main" id="{A71D4506-1DC0-4741-8F96-0AE0C7EB0082}"/>
              </a:ext>
            </a:extLst>
          </p:cNvPr>
          <p:cNvSpPr txBox="1">
            <a:spLocks noChangeArrowheads="1"/>
          </p:cNvSpPr>
          <p:nvPr/>
        </p:nvSpPr>
        <p:spPr bwMode="auto">
          <a:xfrm>
            <a:off x="390540" y="6021288"/>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Tomado </a:t>
            </a:r>
            <a:r>
              <a:rPr lang="es-ES" altLang="es-PR" sz="1200" b="0" dirty="0">
                <a:latin typeface="Times New Roman" pitchFamily="18" charset="0"/>
              </a:rPr>
              <a:t>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3),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sp>
        <p:nvSpPr>
          <p:cNvPr id="18" name="Title 1">
            <a:extLst>
              <a:ext uri="{FF2B5EF4-FFF2-40B4-BE49-F238E27FC236}">
                <a16:creationId xmlns:a16="http://schemas.microsoft.com/office/drawing/2014/main" id="{026F2641-6CE6-407A-A190-1B58D232F6E1}"/>
              </a:ext>
            </a:extLst>
          </p:cNvPr>
          <p:cNvSpPr>
            <a:spLocks/>
          </p:cNvSpPr>
          <p:nvPr/>
        </p:nvSpPr>
        <p:spPr bwMode="auto">
          <a:xfrm>
            <a:off x="1763688" y="742203"/>
            <a:ext cx="6408712"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3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300" b="0" dirty="0">
                <a:solidFill>
                  <a:srgbClr val="484876"/>
                </a:solidFill>
                <a:effectLst>
                  <a:outerShdw blurRad="38100" dist="38100" dir="2700000" algn="tl">
                    <a:srgbClr val="C0C0C0"/>
                  </a:outerShdw>
                </a:effectLst>
                <a:latin typeface="Arial Black" pitchFamily="34" charset="0"/>
                <a:cs typeface="Arial" charset="0"/>
              </a:rPr>
            </a:br>
            <a:r>
              <a:rPr lang="es-PR" altLang="es-PR" sz="2300" b="0" i="1" dirty="0">
                <a:solidFill>
                  <a:srgbClr val="484876"/>
                </a:solidFill>
                <a:effectLst>
                  <a:outerShdw blurRad="38100" dist="38100" dir="2700000" algn="tl">
                    <a:srgbClr val="C0C0C0"/>
                  </a:outerShdw>
                </a:effectLst>
                <a:latin typeface="Arial Black" pitchFamily="34" charset="0"/>
                <a:cs typeface="Arial" charset="0"/>
              </a:rPr>
              <a:t>METODOLOGÍA Y PERIODIZACIÓN</a:t>
            </a:r>
          </a:p>
        </p:txBody>
      </p:sp>
      <p:sp>
        <p:nvSpPr>
          <p:cNvPr id="22" name="Title 1">
            <a:extLst>
              <a:ext uri="{FF2B5EF4-FFF2-40B4-BE49-F238E27FC236}">
                <a16:creationId xmlns:a16="http://schemas.microsoft.com/office/drawing/2014/main" id="{77582C53-1F11-426F-8677-158CA4BAD0EA}"/>
              </a:ext>
            </a:extLst>
          </p:cNvPr>
          <p:cNvSpPr>
            <a:spLocks/>
          </p:cNvSpPr>
          <p:nvPr/>
        </p:nvSpPr>
        <p:spPr bwMode="auto">
          <a:xfrm>
            <a:off x="1764482" y="2038347"/>
            <a:ext cx="7127998" cy="64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660033"/>
                </a:solidFill>
                <a:effectLst>
                  <a:outerShdw blurRad="38100" dist="38100" dir="2700000" algn="tl">
                    <a:srgbClr val="C0C0C0"/>
                  </a:outerShdw>
                </a:effectLst>
                <a:latin typeface="Arial Black" pitchFamily="34" charset="0"/>
                <a:cs typeface="Arial" charset="0"/>
              </a:rPr>
              <a:t>LA AMPLITUD DEL ENTRENAMIENTO:</a:t>
            </a:r>
          </a:p>
          <a:p>
            <a:r>
              <a:rPr lang="es-PR" altLang="es-PR" sz="2000" b="0" i="1" dirty="0">
                <a:solidFill>
                  <a:srgbClr val="660033"/>
                </a:solidFill>
                <a:effectLst>
                  <a:outerShdw blurRad="38100" dist="38100" dir="2700000" algn="tl">
                    <a:srgbClr val="C0C0C0"/>
                  </a:outerShdw>
                </a:effectLst>
                <a:latin typeface="Arial Black" pitchFamily="34" charset="0"/>
                <a:cs typeface="Arial" charset="0"/>
              </a:rPr>
              <a:t>SISTEMA ESTRUCTURADO DEL ENTRENAMIENTO</a:t>
            </a:r>
          </a:p>
        </p:txBody>
      </p:sp>
      <p:sp>
        <p:nvSpPr>
          <p:cNvPr id="25" name="Rectangle 24">
            <a:extLst>
              <a:ext uri="{FF2B5EF4-FFF2-40B4-BE49-F238E27FC236}">
                <a16:creationId xmlns:a16="http://schemas.microsoft.com/office/drawing/2014/main" id="{F18F3FB4-8946-4973-BAF0-6125F1F551B4}"/>
              </a:ext>
            </a:extLst>
          </p:cNvPr>
          <p:cNvSpPr/>
          <p:nvPr/>
        </p:nvSpPr>
        <p:spPr>
          <a:xfrm>
            <a:off x="1763688" y="1534291"/>
            <a:ext cx="6408712" cy="438582"/>
          </a:xfrm>
          <a:prstGeom prst="rect">
            <a:avLst/>
          </a:prstGeom>
        </p:spPr>
        <p:txBody>
          <a:bodyPr wrap="square">
            <a:spAutoFit/>
          </a:bodyPr>
          <a:lstStyle/>
          <a:p>
            <a:pPr algn="ctr" eaLnBrk="1" hangingPunct="1">
              <a:lnSpc>
                <a:spcPct val="90000"/>
              </a:lnSpc>
            </a:pPr>
            <a:r>
              <a:rPr lang="es-PR" altLang="es-PR" sz="25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BASES PARA EL: </a:t>
            </a:r>
            <a:r>
              <a:rPr lang="es-PR" altLang="es-PR" sz="2500" i="1"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ENTRENAMIENTO:</a:t>
            </a:r>
            <a:endParaRPr lang="es-PR" altLang="es-PR" sz="2500"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pic>
        <p:nvPicPr>
          <p:cNvPr id="26" name="Picture 25" descr="CURVHEAD">
            <a:extLst>
              <a:ext uri="{FF2B5EF4-FFF2-40B4-BE49-F238E27FC236}">
                <a16:creationId xmlns:a16="http://schemas.microsoft.com/office/drawing/2014/main" id="{9B10BCE2-631D-44E7-BC08-5F09E10069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2845256"/>
            <a:ext cx="2664296" cy="75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a:extLst>
              <a:ext uri="{FF2B5EF4-FFF2-40B4-BE49-F238E27FC236}">
                <a16:creationId xmlns:a16="http://schemas.microsoft.com/office/drawing/2014/main" id="{8B8E639F-9F9D-4C91-ADC0-3F48D2F7C2FB}"/>
              </a:ext>
            </a:extLst>
          </p:cNvPr>
          <p:cNvSpPr>
            <a:spLocks/>
          </p:cNvSpPr>
          <p:nvPr/>
        </p:nvSpPr>
        <p:spPr bwMode="auto">
          <a:xfrm>
            <a:off x="1963380" y="3003429"/>
            <a:ext cx="239259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500" b="0" dirty="0">
                <a:solidFill>
                  <a:srgbClr val="660066"/>
                </a:solidFill>
                <a:effectLst>
                  <a:outerShdw blurRad="38100" dist="38100" dir="2700000" algn="tl">
                    <a:srgbClr val="C0C0C0"/>
                  </a:outerShdw>
                </a:effectLst>
                <a:latin typeface="Arial Black" pitchFamily="34" charset="0"/>
                <a:cs typeface="Arial" charset="0"/>
              </a:rPr>
              <a:t>VARIABLES</a:t>
            </a:r>
            <a:endParaRPr lang="es-PR" altLang="es-PR" sz="2500" b="0" i="1" dirty="0">
              <a:solidFill>
                <a:srgbClr val="660066"/>
              </a:solidFill>
              <a:effectLst>
                <a:outerShdw blurRad="38100" dist="38100" dir="2700000" algn="tl">
                  <a:srgbClr val="C0C0C0"/>
                </a:outerShdw>
              </a:effectLst>
              <a:latin typeface="Arial Black" pitchFamily="34" charset="0"/>
              <a:cs typeface="Arial" charset="0"/>
            </a:endParaRPr>
          </a:p>
        </p:txBody>
      </p:sp>
      <p:sp>
        <p:nvSpPr>
          <p:cNvPr id="28" name="Text Box 9">
            <a:extLst>
              <a:ext uri="{FF2B5EF4-FFF2-40B4-BE49-F238E27FC236}">
                <a16:creationId xmlns:a16="http://schemas.microsoft.com/office/drawing/2014/main" id="{8262BECC-6941-4165-992E-291E3539B3A5}"/>
              </a:ext>
            </a:extLst>
          </p:cNvPr>
          <p:cNvSpPr txBox="1">
            <a:spLocks noChangeArrowheads="1"/>
          </p:cNvSpPr>
          <p:nvPr/>
        </p:nvSpPr>
        <p:spPr bwMode="auto">
          <a:xfrm>
            <a:off x="2348512" y="4506246"/>
            <a:ext cx="243951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Psicológicas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9" name="Picture 10" descr="PntBlue1">
            <a:extLst>
              <a:ext uri="{FF2B5EF4-FFF2-40B4-BE49-F238E27FC236}">
                <a16:creationId xmlns:a16="http://schemas.microsoft.com/office/drawing/2014/main" id="{DA9FF9BD-62B4-4F87-BB88-40A12AE37B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448843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9">
            <a:extLst>
              <a:ext uri="{FF2B5EF4-FFF2-40B4-BE49-F238E27FC236}">
                <a16:creationId xmlns:a16="http://schemas.microsoft.com/office/drawing/2014/main" id="{29F34212-2BD0-4847-9C6D-26B337553D85}"/>
              </a:ext>
            </a:extLst>
          </p:cNvPr>
          <p:cNvSpPr txBox="1">
            <a:spLocks noChangeArrowheads="1"/>
          </p:cNvSpPr>
          <p:nvPr/>
        </p:nvSpPr>
        <p:spPr bwMode="auto">
          <a:xfrm>
            <a:off x="2354300" y="5226326"/>
            <a:ext cx="243372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Sociológicas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1" name="Picture 10" descr="PntBlue1">
            <a:extLst>
              <a:ext uri="{FF2B5EF4-FFF2-40B4-BE49-F238E27FC236}">
                <a16:creationId xmlns:a16="http://schemas.microsoft.com/office/drawing/2014/main" id="{14DAC5B8-6B51-4027-8C5E-318B0058BE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3492" y="52085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9">
            <a:extLst>
              <a:ext uri="{FF2B5EF4-FFF2-40B4-BE49-F238E27FC236}">
                <a16:creationId xmlns:a16="http://schemas.microsoft.com/office/drawing/2014/main" id="{7972E994-C5E5-4BDE-AC39-3CD76B012599}"/>
              </a:ext>
            </a:extLst>
          </p:cNvPr>
          <p:cNvSpPr txBox="1">
            <a:spLocks noChangeArrowheads="1"/>
          </p:cNvSpPr>
          <p:nvPr/>
        </p:nvSpPr>
        <p:spPr bwMode="auto">
          <a:xfrm>
            <a:off x="2348512" y="3784349"/>
            <a:ext cx="215148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Fisiológicas</a:t>
            </a:r>
            <a:endParaRPr lang="es-PR" altLang="es-PR" sz="2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3" name="Picture 10" descr="PntBlue1">
            <a:extLst>
              <a:ext uri="{FF2B5EF4-FFF2-40B4-BE49-F238E27FC236}">
                <a16:creationId xmlns:a16="http://schemas.microsoft.com/office/drawing/2014/main" id="{9674A029-618B-4909-A376-9F105A8648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3766539"/>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person, sport, woman, swinging&#10;&#10;Description automatically generated">
            <a:extLst>
              <a:ext uri="{FF2B5EF4-FFF2-40B4-BE49-F238E27FC236}">
                <a16:creationId xmlns:a16="http://schemas.microsoft.com/office/drawing/2014/main" id="{3B3CF3B7-8C57-4579-BB51-0DB1D7751C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0780" y="2943429"/>
            <a:ext cx="4400765" cy="2933843"/>
          </a:xfrm>
          <a:prstGeom prst="rect">
            <a:avLst/>
          </a:prstGeom>
          <a:effectLst>
            <a:softEdge rad="635000"/>
          </a:effectLst>
        </p:spPr>
      </p:pic>
      <p:pic>
        <p:nvPicPr>
          <p:cNvPr id="35" name="Picture 34" descr="A picture containing person&#10;&#10;Description automatically generated">
            <a:extLst>
              <a:ext uri="{FF2B5EF4-FFF2-40B4-BE49-F238E27FC236}">
                <a16:creationId xmlns:a16="http://schemas.microsoft.com/office/drawing/2014/main" id="{C1BCC9DE-3862-4BD7-9EFC-073AF8663E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296" y="476349"/>
            <a:ext cx="1717406" cy="5546757"/>
          </a:xfrm>
          <a:prstGeom prst="rect">
            <a:avLst/>
          </a:prstGeom>
          <a:effectLst>
            <a:softEdge rad="127000"/>
          </a:effectLst>
        </p:spPr>
      </p:pic>
    </p:spTree>
    <p:custDataLst>
      <p:tags r:id="rId1"/>
    </p:custDataLst>
    <p:extLst>
      <p:ext uri="{BB962C8B-B14F-4D97-AF65-F5344CB8AC3E}">
        <p14:creationId xmlns:p14="http://schemas.microsoft.com/office/powerpoint/2010/main" val="1868914447"/>
      </p:ext>
    </p:extLst>
  </p:cSld>
  <p:clrMapOvr>
    <a:masterClrMapping/>
  </p:clrMapOvr>
  <p:transition spd="slow">
    <p:check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p:cNvSpPr>
          <p:nvPr/>
        </p:nvSpPr>
        <p:spPr bwMode="auto">
          <a:xfrm>
            <a:off x="2699792" y="643124"/>
            <a:ext cx="6119391"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b="0" dirty="0">
                <a:solidFill>
                  <a:srgbClr val="484876"/>
                </a:solidFill>
                <a:effectLst>
                  <a:outerShdw blurRad="38100" dist="38100" dir="2700000" algn="tl">
                    <a:srgbClr val="C0C0C0"/>
                  </a:outerShdw>
                </a:effectLst>
                <a:latin typeface="Arial Black" pitchFamily="34" charset="0"/>
                <a:cs typeface="Arial" charset="0"/>
              </a:rPr>
              <a:t>ENTRENAMIENTO FÍSICO-DEPORTIVO:</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INTEGRADO-FUNCIONAL</a:t>
            </a:r>
          </a:p>
        </p:txBody>
      </p:sp>
      <p:sp>
        <p:nvSpPr>
          <p:cNvPr id="19" name="Title 1"/>
          <p:cNvSpPr>
            <a:spLocks/>
          </p:cNvSpPr>
          <p:nvPr/>
        </p:nvSpPr>
        <p:spPr bwMode="auto">
          <a:xfrm>
            <a:off x="2699793" y="1435212"/>
            <a:ext cx="590311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500" b="0" dirty="0">
                <a:solidFill>
                  <a:srgbClr val="484876"/>
                </a:solidFill>
                <a:effectLst>
                  <a:outerShdw blurRad="38100" dist="38100" dir="2700000" algn="tl">
                    <a:srgbClr val="C0C0C0"/>
                  </a:outerShdw>
                </a:effectLst>
                <a:latin typeface="Arial Black" pitchFamily="34" charset="0"/>
                <a:cs typeface="Arial" charset="0"/>
              </a:rPr>
              <a:t>MARCO CONCEPTUAL</a:t>
            </a:r>
            <a:endParaRPr lang="es-PR" altLang="es-PR" sz="25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0"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0511" y="1940979"/>
            <a:ext cx="43924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le 1"/>
          <p:cNvSpPr>
            <a:spLocks/>
          </p:cNvSpPr>
          <p:nvPr/>
        </p:nvSpPr>
        <p:spPr bwMode="auto">
          <a:xfrm>
            <a:off x="2914527" y="2004479"/>
            <a:ext cx="388843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500" b="0" i="1" dirty="0">
                <a:solidFill>
                  <a:srgbClr val="484876"/>
                </a:solidFill>
                <a:effectLst>
                  <a:outerShdw blurRad="38100" dist="38100" dir="2700000" algn="tl">
                    <a:srgbClr val="C0C0C0"/>
                  </a:outerShdw>
                </a:effectLst>
                <a:latin typeface="Arial Black" pitchFamily="34" charset="0"/>
                <a:cs typeface="Arial" charset="0"/>
              </a:rPr>
              <a:t>LOS FUNDAMENTOS</a:t>
            </a:r>
          </a:p>
        </p:txBody>
      </p:sp>
      <p:sp>
        <p:nvSpPr>
          <p:cNvPr id="22" name="Text Box 19"/>
          <p:cNvSpPr txBox="1">
            <a:spLocks noChangeArrowheads="1"/>
          </p:cNvSpPr>
          <p:nvPr/>
        </p:nvSpPr>
        <p:spPr bwMode="auto">
          <a:xfrm>
            <a:off x="504503" y="5996136"/>
            <a:ext cx="824396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spcBef>
                <a:spcPct val="20000"/>
              </a:spcBef>
            </a:pPr>
            <a:r>
              <a:rPr lang="en-US" altLang="es-PR" sz="1200" i="1" dirty="0">
                <a:solidFill>
                  <a:srgbClr val="000000"/>
                </a:solidFill>
                <a:latin typeface="Times New Roman" panose="02020603050405020304" pitchFamily="18" charset="0"/>
                <a:cs typeface="Times New Roman" panose="02020603050405020304" pitchFamily="18" charset="0"/>
              </a:rPr>
              <a:t>NOTA.</a:t>
            </a:r>
            <a:r>
              <a:rPr lang="en-US" altLang="es-PR" sz="1200" b="0" dirty="0">
                <a:solidFill>
                  <a:srgbClr val="000000"/>
                </a:solidFill>
                <a:latin typeface="Times New Roman" panose="02020603050405020304" pitchFamily="18" charset="0"/>
                <a:cs typeface="Times New Roman" panose="02020603050405020304" pitchFamily="18" charset="0"/>
              </a:rPr>
              <a:t> </a:t>
            </a:r>
            <a:r>
              <a:rPr lang="en-US" altLang="es-PR" sz="1200" b="0" dirty="0" err="1">
                <a:solidFill>
                  <a:srgbClr val="000000"/>
                </a:solidFill>
                <a:latin typeface="Times New Roman" panose="02020603050405020304" pitchFamily="18" charset="0"/>
                <a:cs typeface="Times New Roman" panose="02020603050405020304" pitchFamily="18" charset="0"/>
              </a:rPr>
              <a:t>Adaptado</a:t>
            </a:r>
            <a:r>
              <a:rPr lang="en-US" altLang="es-PR" sz="1200" b="0" dirty="0">
                <a:solidFill>
                  <a:srgbClr val="000000"/>
                </a:solidFill>
                <a:latin typeface="Times New Roman" panose="02020603050405020304" pitchFamily="18" charset="0"/>
                <a:cs typeface="Times New Roman" panose="02020603050405020304" pitchFamily="18" charset="0"/>
              </a:rPr>
              <a:t> de: </a:t>
            </a:r>
            <a:r>
              <a:rPr lang="en-US" altLang="es-PR" sz="1200" i="1" dirty="0">
                <a:solidFill>
                  <a:srgbClr val="000000"/>
                </a:solidFill>
                <a:latin typeface="Times New Roman" panose="02020603050405020304" pitchFamily="18" charset="0"/>
                <a:cs typeface="Times New Roman" panose="02020603050405020304" pitchFamily="18" charset="0"/>
              </a:rPr>
              <a:t>Athlete Development: The Art &amp; Science of Functional Sports Conditioning</a:t>
            </a:r>
            <a:r>
              <a:rPr lang="en-US" altLang="es-PR" sz="1200" b="0" dirty="0">
                <a:solidFill>
                  <a:srgbClr val="000000"/>
                </a:solidFill>
                <a:latin typeface="Times New Roman" panose="02020603050405020304" pitchFamily="18" charset="0"/>
                <a:cs typeface="Times New Roman" panose="02020603050405020304" pitchFamily="18" charset="0"/>
              </a:rPr>
              <a:t>. (p. 21), </a:t>
            </a:r>
            <a:r>
              <a:rPr lang="en-US" altLang="es-PR" sz="1200" b="0" dirty="0" err="1">
                <a:solidFill>
                  <a:srgbClr val="000000"/>
                </a:solidFill>
                <a:latin typeface="Times New Roman" panose="02020603050405020304" pitchFamily="18" charset="0"/>
                <a:cs typeface="Times New Roman" panose="02020603050405020304" pitchFamily="18" charset="0"/>
              </a:rPr>
              <a:t>por</a:t>
            </a:r>
            <a:r>
              <a:rPr lang="en-US" altLang="es-PR" sz="1200" b="0" dirty="0">
                <a:solidFill>
                  <a:srgbClr val="000000"/>
                </a:solidFill>
                <a:latin typeface="Times New Roman" panose="02020603050405020304" pitchFamily="18" charset="0"/>
                <a:cs typeface="Times New Roman" panose="02020603050405020304" pitchFamily="18" charset="0"/>
              </a:rPr>
              <a:t> V. Gambetta, 2007, Champaign, IL : Human Kinetics. Copyright 2007 </a:t>
            </a:r>
            <a:r>
              <a:rPr lang="en-US" altLang="es-PR" sz="1200" b="0" dirty="0" err="1">
                <a:solidFill>
                  <a:srgbClr val="000000"/>
                </a:solidFill>
                <a:latin typeface="Times New Roman" panose="02020603050405020304" pitchFamily="18" charset="0"/>
                <a:cs typeface="Times New Roman" panose="02020603050405020304" pitchFamily="18" charset="0"/>
              </a:rPr>
              <a:t>por</a:t>
            </a:r>
            <a:r>
              <a:rPr lang="en-US" altLang="es-PR" sz="1200" b="0" dirty="0">
                <a:solidFill>
                  <a:srgbClr val="000000"/>
                </a:solidFill>
                <a:latin typeface="Times New Roman" panose="02020603050405020304" pitchFamily="18" charset="0"/>
                <a:cs typeface="Times New Roman" panose="02020603050405020304" pitchFamily="18" charset="0"/>
              </a:rPr>
              <a:t> Vern Gambetta</a:t>
            </a:r>
          </a:p>
        </p:txBody>
      </p:sp>
      <p:sp>
        <p:nvSpPr>
          <p:cNvPr id="23" name="Title 5"/>
          <p:cNvSpPr txBox="1">
            <a:spLocks/>
          </p:cNvSpPr>
          <p:nvPr/>
        </p:nvSpPr>
        <p:spPr bwMode="auto">
          <a:xfrm>
            <a:off x="0" y="2743200"/>
            <a:ext cx="9144000" cy="469776"/>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600" i="1" dirty="0">
                <a:solidFill>
                  <a:srgbClr val="47008E"/>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 CONSTANTES DEL MOVIMIENTO *</a:t>
            </a:r>
          </a:p>
        </p:txBody>
      </p:sp>
      <p:sp>
        <p:nvSpPr>
          <p:cNvPr id="24" name="Text Box 9"/>
          <p:cNvSpPr txBox="1">
            <a:spLocks noChangeArrowheads="1"/>
          </p:cNvSpPr>
          <p:nvPr/>
        </p:nvSpPr>
        <p:spPr bwMode="auto">
          <a:xfrm>
            <a:off x="836344" y="4384731"/>
            <a:ext cx="387967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La fuerza de gravedad</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5"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36692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
          <p:cNvSpPr txBox="1">
            <a:spLocks noChangeArrowheads="1"/>
          </p:cNvSpPr>
          <p:nvPr/>
        </p:nvSpPr>
        <p:spPr bwMode="auto">
          <a:xfrm>
            <a:off x="842132" y="5248827"/>
            <a:ext cx="192966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El Suelo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7"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523101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9"/>
          <p:cNvSpPr txBox="1">
            <a:spLocks noChangeArrowheads="1"/>
          </p:cNvSpPr>
          <p:nvPr/>
        </p:nvSpPr>
        <p:spPr bwMode="auto">
          <a:xfrm>
            <a:off x="836344" y="3520635"/>
            <a:ext cx="176041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El Cuerpo</a:t>
            </a:r>
          </a:p>
        </p:txBody>
      </p:sp>
      <p:pic>
        <p:nvPicPr>
          <p:cNvPr id="29"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502825"/>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1680" y="2968085"/>
            <a:ext cx="5012808" cy="3341872"/>
          </a:xfrm>
          <a:prstGeom prst="rect">
            <a:avLst/>
          </a:prstGeom>
          <a:effectLst>
            <a:softEdge rad="635000"/>
          </a:effectLst>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434904"/>
            <a:ext cx="2521569" cy="2470108"/>
          </a:xfrm>
          <a:prstGeom prst="rect">
            <a:avLst/>
          </a:prstGeom>
          <a:effectLst>
            <a:softEdge rad="317500"/>
          </a:effectLst>
        </p:spPr>
      </p:pic>
    </p:spTree>
    <p:custDataLst>
      <p:tags r:id="rId1"/>
    </p:custDataLst>
    <p:extLst>
      <p:ext uri="{BB962C8B-B14F-4D97-AF65-F5344CB8AC3E}">
        <p14:creationId xmlns:p14="http://schemas.microsoft.com/office/powerpoint/2010/main" val="979869618"/>
      </p:ext>
    </p:extLst>
  </p:cSld>
  <p:clrMapOvr>
    <a:masterClrMapping/>
  </p:clrMapOvr>
  <p:transition spd="slow">
    <p:check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6026DB4-B57B-4E3E-8F7D-36EB79159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80" y="431361"/>
            <a:ext cx="2456336" cy="28206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5" name="Text Box 6">
            <a:extLst>
              <a:ext uri="{FF2B5EF4-FFF2-40B4-BE49-F238E27FC236}">
                <a16:creationId xmlns:a16="http://schemas.microsoft.com/office/drawing/2014/main" id="{BC5E9480-16B1-4041-A345-D7EEE96A4FA3}"/>
              </a:ext>
            </a:extLst>
          </p:cNvPr>
          <p:cNvSpPr txBox="1">
            <a:spLocks noChangeArrowheads="1"/>
          </p:cNvSpPr>
          <p:nvPr/>
        </p:nvSpPr>
        <p:spPr bwMode="auto">
          <a:xfrm>
            <a:off x="395536" y="5805264"/>
            <a:ext cx="8376123" cy="576064"/>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a:t>
            </a:r>
            <a:r>
              <a:rPr lang="en-US" altLang="es-PR" sz="1200" b="0" i="1" dirty="0">
                <a:latin typeface="Times New Roman" panose="02020603050405020304" pitchFamily="18" charset="0"/>
                <a:cs typeface="Times New Roman" panose="02020603050405020304" pitchFamily="18" charset="0"/>
              </a:rPr>
              <a:t>Experimental and quasi-experimental designs for research</a:t>
            </a:r>
            <a:r>
              <a:rPr lang="en-US" altLang="es-PR" sz="1200" b="0" dirty="0">
                <a:latin typeface="Times New Roman" pitchFamily="18" charset="0"/>
              </a:rPr>
              <a:t>. (pp. 5-6), por </a:t>
            </a:r>
            <a:r>
              <a:rPr lang="nn-NO" altLang="es-PR" sz="1200" b="0" dirty="0">
                <a:latin typeface="Times New Roman" pitchFamily="18" charset="0"/>
              </a:rPr>
              <a:t>D. T. Campbell &amp; J. C. Stanley</a:t>
            </a:r>
            <a:r>
              <a:rPr lang="en-US" altLang="es-PR" sz="1200" b="0" dirty="0">
                <a:latin typeface="Times New Roman" panose="02020603050405020304" pitchFamily="18" charset="0"/>
                <a:cs typeface="Times New Roman" panose="02020603050405020304" pitchFamily="18" charset="0"/>
              </a:rPr>
              <a:t>, 1963, Dallas, TX: Houghton Mifflin Company. </a:t>
            </a:r>
            <a:r>
              <a:rPr lang="en-US" altLang="es-PR" sz="1200" b="0" dirty="0">
                <a:latin typeface="Times New Roman" pitchFamily="18" charset="0"/>
              </a:rPr>
              <a:t>Copyright 1963 por</a:t>
            </a:r>
            <a:r>
              <a:rPr lang="en-US" altLang="es-PR" sz="1200" b="0" dirty="0">
                <a:latin typeface="Times New Roman" panose="02020603050405020304" pitchFamily="18" charset="0"/>
                <a:cs typeface="Times New Roman" panose="02020603050405020304" pitchFamily="18" charset="0"/>
              </a:rPr>
              <a:t> Houghton Mifflin Company. </a:t>
            </a:r>
            <a:r>
              <a:rPr lang="en-US" altLang="es-PR" sz="1200" b="0" dirty="0" err="1">
                <a:latin typeface="Times New Roman" panose="02020603050405020304" pitchFamily="18" charset="0"/>
                <a:cs typeface="Times New Roman" panose="02020603050405020304" pitchFamily="18" charset="0"/>
              </a:rPr>
              <a:t>Recuperado</a:t>
            </a:r>
            <a:r>
              <a:rPr lang="en-US" altLang="es-PR" sz="1200" b="0" dirty="0">
                <a:latin typeface="Times New Roman" panose="02020603050405020304" pitchFamily="18" charset="0"/>
                <a:cs typeface="Times New Roman" panose="02020603050405020304" pitchFamily="18" charset="0"/>
              </a:rPr>
              <a:t> de https://www.sfu.ca/~palys/Campbell&amp;Stanley-1959-Exptl&amp;QuasiExptlDesignsForResearch.pdf</a:t>
            </a:r>
            <a:endParaRPr lang="en-US" altLang="es-PR" sz="1200" b="0" dirty="0">
              <a:latin typeface="Times New Roman" pitchFamily="18" charset="0"/>
            </a:endParaRPr>
          </a:p>
        </p:txBody>
      </p:sp>
      <p:sp>
        <p:nvSpPr>
          <p:cNvPr id="26" name="Title 1">
            <a:extLst>
              <a:ext uri="{FF2B5EF4-FFF2-40B4-BE49-F238E27FC236}">
                <a16:creationId xmlns:a16="http://schemas.microsoft.com/office/drawing/2014/main" id="{4B669226-45E1-416D-B27C-4B074C64B200}"/>
              </a:ext>
            </a:extLst>
          </p:cNvPr>
          <p:cNvSpPr>
            <a:spLocks/>
          </p:cNvSpPr>
          <p:nvPr/>
        </p:nvSpPr>
        <p:spPr bwMode="auto">
          <a:xfrm>
            <a:off x="3059832" y="621507"/>
            <a:ext cx="453650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DISEÑO EXPERIMENTAL:</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CONTROLES DE CALIDAD</a:t>
            </a:r>
          </a:p>
        </p:txBody>
      </p:sp>
      <p:sp>
        <p:nvSpPr>
          <p:cNvPr id="27" name="Title 1">
            <a:extLst>
              <a:ext uri="{FF2B5EF4-FFF2-40B4-BE49-F238E27FC236}">
                <a16:creationId xmlns:a16="http://schemas.microsoft.com/office/drawing/2014/main" id="{D315F3BB-1892-4F4E-8DD5-5ECAC1BFB4A1}"/>
              </a:ext>
            </a:extLst>
          </p:cNvPr>
          <p:cNvSpPr>
            <a:spLocks/>
          </p:cNvSpPr>
          <p:nvPr/>
        </p:nvSpPr>
        <p:spPr bwMode="auto">
          <a:xfrm>
            <a:off x="3075311" y="1501116"/>
            <a:ext cx="45210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000" b="0" dirty="0">
                <a:solidFill>
                  <a:srgbClr val="484876"/>
                </a:solidFill>
                <a:effectLst>
                  <a:outerShdw blurRad="38100" dist="38100" dir="2700000" algn="tl">
                    <a:srgbClr val="C0C0C0"/>
                  </a:outerShdw>
                </a:effectLst>
                <a:latin typeface="Arial Black" pitchFamily="34" charset="0"/>
                <a:cs typeface="Arial" charset="0"/>
              </a:rPr>
              <a:t>VALIDEZ EXTERNA</a:t>
            </a:r>
            <a:endParaRPr lang="es-PR" altLang="es-PR" sz="30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8" name="Picture 27" descr="CURVHEAD">
            <a:extLst>
              <a:ext uri="{FF2B5EF4-FFF2-40B4-BE49-F238E27FC236}">
                <a16:creationId xmlns:a16="http://schemas.microsoft.com/office/drawing/2014/main" id="{75C3617A-D8AC-43EB-BC70-AA107AA819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9" y="1988840"/>
            <a:ext cx="5400599" cy="64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itle 1">
            <a:extLst>
              <a:ext uri="{FF2B5EF4-FFF2-40B4-BE49-F238E27FC236}">
                <a16:creationId xmlns:a16="http://schemas.microsoft.com/office/drawing/2014/main" id="{77A51D0E-E914-4F82-911C-1FFF7C675F52}"/>
              </a:ext>
            </a:extLst>
          </p:cNvPr>
          <p:cNvSpPr>
            <a:spLocks/>
          </p:cNvSpPr>
          <p:nvPr/>
        </p:nvSpPr>
        <p:spPr bwMode="auto">
          <a:xfrm>
            <a:off x="3315926" y="1988840"/>
            <a:ext cx="5000490"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600" b="0" i="1" dirty="0">
                <a:solidFill>
                  <a:srgbClr val="484876"/>
                </a:solidFill>
                <a:effectLst>
                  <a:outerShdw blurRad="38100" dist="38100" dir="2700000" algn="tl">
                    <a:srgbClr val="C0C0C0"/>
                  </a:outerShdw>
                </a:effectLst>
                <a:latin typeface="Arial Black" pitchFamily="34" charset="0"/>
                <a:cs typeface="Arial" charset="0"/>
              </a:rPr>
              <a:t>INFLUENCIAS ADVERSAS</a:t>
            </a:r>
          </a:p>
        </p:txBody>
      </p:sp>
      <p:sp>
        <p:nvSpPr>
          <p:cNvPr id="30" name="Title 5">
            <a:extLst>
              <a:ext uri="{FF2B5EF4-FFF2-40B4-BE49-F238E27FC236}">
                <a16:creationId xmlns:a16="http://schemas.microsoft.com/office/drawing/2014/main" id="{EF770651-5313-44A2-81BD-55DF258E5F1B}"/>
              </a:ext>
            </a:extLst>
          </p:cNvPr>
          <p:cNvSpPr txBox="1">
            <a:spLocks/>
          </p:cNvSpPr>
          <p:nvPr/>
        </p:nvSpPr>
        <p:spPr bwMode="auto">
          <a:xfrm>
            <a:off x="3128926" y="2780928"/>
            <a:ext cx="5619538" cy="576064"/>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s-PR" altLang="es-PR" sz="2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INCAPACIDAD PARA GENERALIZAR</a:t>
            </a:r>
          </a:p>
          <a:p>
            <a:pPr algn="l" eaLnBrk="1" hangingPunct="1">
              <a:lnSpc>
                <a:spcPct val="90000"/>
              </a:lnSpc>
            </a:pPr>
            <a:r>
              <a:rPr lang="es-PR" altLang="es-PR" sz="2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LOS RESULTADOS DEL ESTUDIO</a:t>
            </a:r>
          </a:p>
        </p:txBody>
      </p:sp>
      <p:sp>
        <p:nvSpPr>
          <p:cNvPr id="31" name="Text Box 9">
            <a:extLst>
              <a:ext uri="{FF2B5EF4-FFF2-40B4-BE49-F238E27FC236}">
                <a16:creationId xmlns:a16="http://schemas.microsoft.com/office/drawing/2014/main" id="{A7CD543C-4B09-4948-A3D5-A222C27736F4}"/>
              </a:ext>
            </a:extLst>
          </p:cNvPr>
          <p:cNvSpPr txBox="1">
            <a:spLocks noChangeArrowheads="1"/>
          </p:cNvSpPr>
          <p:nvPr/>
        </p:nvSpPr>
        <p:spPr bwMode="auto">
          <a:xfrm>
            <a:off x="836344" y="3518818"/>
            <a:ext cx="769609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Efecto reactivo o de interacción de las pruebas</a:t>
            </a:r>
            <a:endParaRPr lang="es-PR" altLang="es-PR" sz="2500" b="1" i="1" dirty="0">
              <a:solidFill>
                <a:srgbClr val="26263E"/>
              </a:solidFill>
              <a:latin typeface="Arial" panose="020B0604020202020204" pitchFamily="34" charset="0"/>
              <a:cs typeface="Arial" panose="020B0604020202020204" pitchFamily="34" charset="0"/>
            </a:endParaRPr>
          </a:p>
        </p:txBody>
      </p:sp>
      <p:pic>
        <p:nvPicPr>
          <p:cNvPr id="32" name="Picture 10" descr="PntBlue1">
            <a:extLst>
              <a:ext uri="{FF2B5EF4-FFF2-40B4-BE49-F238E27FC236}">
                <a16:creationId xmlns:a16="http://schemas.microsoft.com/office/drawing/2014/main" id="{3D0B4003-24E8-4462-AB73-6477BAB4E7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350100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9">
            <a:extLst>
              <a:ext uri="{FF2B5EF4-FFF2-40B4-BE49-F238E27FC236}">
                <a16:creationId xmlns:a16="http://schemas.microsoft.com/office/drawing/2014/main" id="{504AB3FC-08BD-4D51-A82C-681243E8EE8A}"/>
              </a:ext>
            </a:extLst>
          </p:cNvPr>
          <p:cNvSpPr txBox="1">
            <a:spLocks noChangeArrowheads="1"/>
          </p:cNvSpPr>
          <p:nvPr/>
        </p:nvSpPr>
        <p:spPr bwMode="auto">
          <a:xfrm>
            <a:off x="836344" y="4094882"/>
            <a:ext cx="719204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Efectos de la interacción ante parcialidades</a:t>
            </a:r>
            <a:endParaRPr lang="es-PR" altLang="es-PR" sz="2500" i="1" dirty="0">
              <a:solidFill>
                <a:srgbClr val="26263E"/>
              </a:solidFill>
              <a:latin typeface="Arial" panose="020B0604020202020204" pitchFamily="34" charset="0"/>
              <a:cs typeface="Arial" panose="020B0604020202020204" pitchFamily="34" charset="0"/>
            </a:endParaRPr>
          </a:p>
        </p:txBody>
      </p:sp>
      <p:pic>
        <p:nvPicPr>
          <p:cNvPr id="34" name="Picture 10" descr="PntBlue1">
            <a:extLst>
              <a:ext uri="{FF2B5EF4-FFF2-40B4-BE49-F238E27FC236}">
                <a16:creationId xmlns:a16="http://schemas.microsoft.com/office/drawing/2014/main" id="{8DF18FCE-A38C-4728-96F9-4F82DA15C1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407707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9">
            <a:extLst>
              <a:ext uri="{FF2B5EF4-FFF2-40B4-BE49-F238E27FC236}">
                <a16:creationId xmlns:a16="http://schemas.microsoft.com/office/drawing/2014/main" id="{D2A1199E-7E20-4525-A240-87D10C8F98D8}"/>
              </a:ext>
            </a:extLst>
          </p:cNvPr>
          <p:cNvSpPr txBox="1">
            <a:spLocks noChangeArrowheads="1"/>
          </p:cNvSpPr>
          <p:nvPr/>
        </p:nvSpPr>
        <p:spPr bwMode="auto">
          <a:xfrm>
            <a:off x="842131" y="4742954"/>
            <a:ext cx="792952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Efectos reactivos de los arreglos experimentales</a:t>
            </a:r>
            <a:endParaRPr lang="es-PR" altLang="es-PR" sz="2500" i="1" dirty="0">
              <a:solidFill>
                <a:srgbClr val="26263E"/>
              </a:solidFill>
              <a:latin typeface="Arial" panose="020B0604020202020204" pitchFamily="34" charset="0"/>
              <a:cs typeface="Arial" panose="020B0604020202020204" pitchFamily="34" charset="0"/>
            </a:endParaRPr>
          </a:p>
        </p:txBody>
      </p:sp>
      <p:pic>
        <p:nvPicPr>
          <p:cNvPr id="36" name="Picture 10" descr="PntBlue1">
            <a:extLst>
              <a:ext uri="{FF2B5EF4-FFF2-40B4-BE49-F238E27FC236}">
                <a16:creationId xmlns:a16="http://schemas.microsoft.com/office/drawing/2014/main" id="{6A58F451-0E4F-40CD-BAC6-A41FB61E00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468195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9">
            <a:extLst>
              <a:ext uri="{FF2B5EF4-FFF2-40B4-BE49-F238E27FC236}">
                <a16:creationId xmlns:a16="http://schemas.microsoft.com/office/drawing/2014/main" id="{FEBC7C93-84CC-4D21-A39C-CBA9A9452D62}"/>
              </a:ext>
            </a:extLst>
          </p:cNvPr>
          <p:cNvSpPr txBox="1">
            <a:spLocks noChangeArrowheads="1"/>
          </p:cNvSpPr>
          <p:nvPr/>
        </p:nvSpPr>
        <p:spPr bwMode="auto">
          <a:xfrm>
            <a:off x="842132" y="5319018"/>
            <a:ext cx="830186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Interferencias asociadas con: </a:t>
            </a:r>
            <a:r>
              <a:rPr lang="es-PR" altLang="es-PR" sz="2600" i="1" dirty="0" err="1">
                <a:solidFill>
                  <a:srgbClr val="26263E"/>
                </a:solidFill>
                <a:latin typeface="Arial" panose="020B0604020202020204" pitchFamily="34" charset="0"/>
                <a:cs typeface="Arial" panose="020B0604020202020204" pitchFamily="34" charset="0"/>
              </a:rPr>
              <a:t>Tratamient</a:t>
            </a:r>
            <a:r>
              <a:rPr lang="es-PR" altLang="es-PR" sz="2600" i="1" dirty="0">
                <a:solidFill>
                  <a:srgbClr val="26263E"/>
                </a:solidFill>
                <a:latin typeface="Arial" panose="020B0604020202020204" pitchFamily="34" charset="0"/>
                <a:cs typeface="Arial" panose="020B0604020202020204" pitchFamily="34" charset="0"/>
              </a:rPr>
              <a:t> múltiples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8" name="Picture 10" descr="PntBlue1">
            <a:extLst>
              <a:ext uri="{FF2B5EF4-FFF2-40B4-BE49-F238E27FC236}">
                <a16:creationId xmlns:a16="http://schemas.microsoft.com/office/drawing/2014/main" id="{C536D310-2B1F-4A9D-86CE-D343DA322D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24" y="5301208"/>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84583250"/>
      </p:ext>
    </p:extLst>
  </p:cSld>
  <p:clrMapOvr>
    <a:masterClrMapping/>
  </p:clrMapOvr>
  <p:transition spd="slow">
    <p:checke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07" y="606476"/>
            <a:ext cx="2019146" cy="2444229"/>
          </a:xfrm>
          <a:prstGeom prst="rect">
            <a:avLst/>
          </a:prstGeom>
        </p:spPr>
      </p:pic>
      <p:sp>
        <p:nvSpPr>
          <p:cNvPr id="20" name="Text Box 6"/>
          <p:cNvSpPr txBox="1">
            <a:spLocks noChangeArrowheads="1"/>
          </p:cNvSpPr>
          <p:nvPr/>
        </p:nvSpPr>
        <p:spPr bwMode="auto">
          <a:xfrm>
            <a:off x="310207" y="5949082"/>
            <a:ext cx="8785225" cy="5762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Adaptado de: “</a:t>
            </a:r>
            <a:r>
              <a:rPr lang="es-ES" altLang="es-PR" sz="1200" b="0" dirty="0" err="1">
                <a:latin typeface="Times New Roman" pitchFamily="18" charset="0"/>
              </a:rPr>
              <a:t>Tests</a:t>
            </a:r>
            <a:r>
              <a:rPr lang="es-ES" altLang="es-PR" sz="1200" b="0" dirty="0">
                <a:latin typeface="Times New Roman" pitchFamily="18" charset="0"/>
              </a:rPr>
              <a:t>, Data </a:t>
            </a:r>
            <a:r>
              <a:rPr lang="es-ES" altLang="es-PR" sz="1200" b="0" dirty="0" err="1">
                <a:latin typeface="Times New Roman" pitchFamily="18" charset="0"/>
              </a:rPr>
              <a:t>Analysis</a:t>
            </a:r>
            <a:r>
              <a:rPr lang="es-ES" altLang="es-PR" sz="1200" b="0" dirty="0">
                <a:latin typeface="Times New Roman" pitchFamily="18" charset="0"/>
              </a:rPr>
              <a:t>, and </a:t>
            </a:r>
            <a:r>
              <a:rPr lang="es-ES" altLang="es-PR" sz="1200" b="0" dirty="0" err="1">
                <a:latin typeface="Times New Roman" pitchFamily="18" charset="0"/>
              </a:rPr>
              <a:t>Conclusions</a:t>
            </a:r>
            <a:r>
              <a:rPr lang="es-ES" altLang="es-PR" sz="1200" b="0" dirty="0">
                <a:latin typeface="Times New Roman" pitchFamily="18" charset="0"/>
              </a:rPr>
              <a:t>,” por M. R. </a:t>
            </a:r>
            <a:r>
              <a:rPr lang="es-ES" altLang="es-PR" sz="1200" b="0" dirty="0" err="1">
                <a:latin typeface="Times New Roman" pitchFamily="18" charset="0"/>
              </a:rPr>
              <a:t>Rhea</a:t>
            </a:r>
            <a:r>
              <a:rPr lang="es-ES" altLang="es-PR" sz="1200" b="0" dirty="0">
                <a:latin typeface="Times New Roman" pitchFamily="18" charset="0"/>
              </a:rPr>
              <a:t>, &amp; M. D. Peterson. En </a:t>
            </a:r>
            <a:r>
              <a:rPr lang="en-US" altLang="es-PR" sz="1200" b="1" i="1" dirty="0">
                <a:latin typeface="Times New Roman" pitchFamily="18" charset="0"/>
              </a:rPr>
              <a:t>NSCA’s Guide to Tests and Assessment</a:t>
            </a:r>
            <a:r>
              <a:rPr lang="en-US" altLang="es-PR" sz="1200" b="0" dirty="0">
                <a:latin typeface="Times New Roman" pitchFamily="18" charset="0"/>
              </a:rPr>
              <a:t>. (p. </a:t>
            </a:r>
            <a:r>
              <a:rPr lang="en-US" altLang="es-PR" sz="1200" dirty="0">
                <a:latin typeface="Times New Roman" pitchFamily="18" charset="0"/>
              </a:rPr>
              <a:t>1</a:t>
            </a:r>
            <a:r>
              <a:rPr lang="en-US" altLang="es-PR" sz="1200" b="0" dirty="0">
                <a:latin typeface="Times New Roman" pitchFamily="18" charset="0"/>
              </a:rPr>
              <a:t>), </a:t>
            </a:r>
            <a:r>
              <a:rPr lang="en-US" altLang="es-PR" sz="1200" b="0" dirty="0" err="1">
                <a:latin typeface="Times New Roman" pitchFamily="18" charset="0"/>
              </a:rPr>
              <a:t>por</a:t>
            </a:r>
            <a:r>
              <a:rPr lang="es-ES" altLang="es-PR" sz="1200" dirty="0">
                <a:latin typeface="Times New Roman" pitchFamily="18" charset="0"/>
              </a:rPr>
              <a:t> </a:t>
            </a:r>
            <a:r>
              <a:rPr lang="es-ES" altLang="es-PR" sz="1200" b="0" dirty="0">
                <a:latin typeface="Times New Roman" pitchFamily="18" charset="0"/>
              </a:rPr>
              <a:t>T. Miller (Ed.), 2012, Champaign, IL: Human </a:t>
            </a:r>
            <a:r>
              <a:rPr lang="es-ES" altLang="es-PR" sz="1200" b="0" dirty="0" err="1">
                <a:latin typeface="Times New Roman" pitchFamily="18" charset="0"/>
              </a:rPr>
              <a:t>Kinetics</a:t>
            </a:r>
            <a:r>
              <a:rPr lang="es-ES" altLang="es-PR" sz="1200" b="0" dirty="0">
                <a:latin typeface="Times New Roman" pitchFamily="18" charset="0"/>
              </a:rPr>
              <a:t>. C</a:t>
            </a:r>
            <a:r>
              <a:rPr lang="en-US" altLang="es-PR" sz="1200" b="0" dirty="0" err="1">
                <a:latin typeface="Times New Roman" pitchFamily="18" charset="0"/>
              </a:rPr>
              <a:t>opyright</a:t>
            </a:r>
            <a:r>
              <a:rPr lang="en-US" altLang="es-PR" sz="1200" b="0" dirty="0">
                <a:latin typeface="Times New Roman" pitchFamily="18" charset="0"/>
              </a:rPr>
              <a:t> 2012 </a:t>
            </a:r>
            <a:r>
              <a:rPr lang="en-US" altLang="es-PR" sz="1200" b="0" dirty="0" err="1">
                <a:latin typeface="Times New Roman" pitchFamily="18" charset="0"/>
              </a:rPr>
              <a:t>por</a:t>
            </a:r>
            <a:r>
              <a:rPr lang="en-US" altLang="es-PR" sz="1200" b="0" dirty="0">
                <a:latin typeface="Times New Roman" pitchFamily="18" charset="0"/>
              </a:rPr>
              <a:t> National Strength and Conditioning Association</a:t>
            </a:r>
          </a:p>
        </p:txBody>
      </p:sp>
      <p:sp>
        <p:nvSpPr>
          <p:cNvPr id="21" name="Title 1"/>
          <p:cNvSpPr>
            <a:spLocks/>
          </p:cNvSpPr>
          <p:nvPr/>
        </p:nvSpPr>
        <p:spPr bwMode="auto">
          <a:xfrm>
            <a:off x="2339752" y="606476"/>
            <a:ext cx="6586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600" b="0" dirty="0">
                <a:solidFill>
                  <a:srgbClr val="484876"/>
                </a:solidFill>
                <a:effectLst>
                  <a:outerShdw blurRad="38100" dist="38100" dir="2700000" algn="tl">
                    <a:srgbClr val="C0C0C0"/>
                  </a:outerShdw>
                </a:effectLst>
                <a:latin typeface="Arial Black" pitchFamily="34" charset="0"/>
                <a:cs typeface="Arial" charset="0"/>
              </a:rPr>
              <a:t>PRUEBAS DE APTITUD FÍSICA – De</a:t>
            </a:r>
            <a:br>
              <a:rPr lang="es-PR" altLang="es-PR" sz="2600" b="0" dirty="0">
                <a:solidFill>
                  <a:srgbClr val="484876"/>
                </a:solidFill>
                <a:effectLst>
                  <a:outerShdw blurRad="38100" dist="38100" dir="2700000" algn="tl">
                    <a:srgbClr val="C0C0C0"/>
                  </a:outerShdw>
                </a:effectLst>
                <a:latin typeface="Arial Black" pitchFamily="34" charset="0"/>
                <a:cs typeface="Arial" charset="0"/>
              </a:rPr>
            </a:br>
            <a:r>
              <a:rPr lang="es-PR" altLang="es-PR" sz="2600" b="0" i="1" dirty="0">
                <a:solidFill>
                  <a:srgbClr val="484876"/>
                </a:solidFill>
                <a:effectLst>
                  <a:outerShdw blurRad="38100" dist="38100" dir="2700000" algn="tl">
                    <a:srgbClr val="C0C0C0"/>
                  </a:outerShdw>
                </a:effectLst>
                <a:latin typeface="Arial Black" pitchFamily="34" charset="0"/>
                <a:cs typeface="Arial" charset="0"/>
              </a:rPr>
              <a:t>FÁCIL ADMINISTRACIÓN:</a:t>
            </a:r>
          </a:p>
        </p:txBody>
      </p:sp>
      <p:sp>
        <p:nvSpPr>
          <p:cNvPr id="22" name="Title 1"/>
          <p:cNvSpPr>
            <a:spLocks/>
          </p:cNvSpPr>
          <p:nvPr/>
        </p:nvSpPr>
        <p:spPr bwMode="auto">
          <a:xfrm>
            <a:off x="2339753" y="1556272"/>
            <a:ext cx="658668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ANÁLISIS DE NECESIDADES</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3" name="Picture 59"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2198510"/>
            <a:ext cx="3024336"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a:spLocks/>
          </p:cNvSpPr>
          <p:nvPr/>
        </p:nvSpPr>
        <p:spPr bwMode="auto">
          <a:xfrm>
            <a:off x="2699792" y="2269947"/>
            <a:ext cx="2520280"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i="1" dirty="0">
                <a:solidFill>
                  <a:srgbClr val="484876"/>
                </a:solidFill>
                <a:effectLst>
                  <a:outerShdw blurRad="38100" dist="38100" dir="2700000" algn="tl">
                    <a:srgbClr val="C0C0C0"/>
                  </a:outerShdw>
                </a:effectLst>
                <a:latin typeface="Arial Black" pitchFamily="34" charset="0"/>
                <a:cs typeface="Arial" charset="0"/>
              </a:rPr>
              <a:t>PROPÓSITO</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5" name="Text Box 9"/>
          <p:cNvSpPr txBox="1">
            <a:spLocks noChangeArrowheads="1"/>
          </p:cNvSpPr>
          <p:nvPr/>
        </p:nvSpPr>
        <p:spPr bwMode="auto">
          <a:xfrm>
            <a:off x="908352" y="3279989"/>
            <a:ext cx="2382383"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Proveer una:</a:t>
            </a:r>
          </a:p>
        </p:txBody>
      </p:sp>
      <p:pic>
        <p:nvPicPr>
          <p:cNvPr id="26"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24179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28"/>
          <p:cNvSpPr txBox="1">
            <a:spLocks noChangeArrowheads="1"/>
          </p:cNvSpPr>
          <p:nvPr/>
        </p:nvSpPr>
        <p:spPr bwMode="auto">
          <a:xfrm>
            <a:off x="1318246" y="4221088"/>
            <a:ext cx="7286202" cy="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900" b="1" dirty="0" err="1">
                <a:solidFill>
                  <a:srgbClr val="000000"/>
                </a:solidFill>
                <a:latin typeface="Calibri" pitchFamily="34" charset="0"/>
              </a:rPr>
              <a:t>Seguimiento</a:t>
            </a:r>
            <a:r>
              <a:rPr lang="en-US" altLang="es-PR" sz="2900" b="1" dirty="0">
                <a:solidFill>
                  <a:srgbClr val="000000"/>
                </a:solidFill>
                <a:latin typeface="Calibri" pitchFamily="34" charset="0"/>
              </a:rPr>
              <a:t> para las </a:t>
            </a:r>
            <a:r>
              <a:rPr lang="en-US" altLang="es-PR" sz="2900" b="1" dirty="0" err="1">
                <a:solidFill>
                  <a:srgbClr val="000000"/>
                </a:solidFill>
                <a:latin typeface="Calibri" pitchFamily="34" charset="0"/>
              </a:rPr>
              <a:t>evaluaciones</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28" name="Picture 27"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4368724"/>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28"/>
          <p:cNvSpPr txBox="1">
            <a:spLocks noChangeArrowheads="1"/>
          </p:cNvSpPr>
          <p:nvPr/>
        </p:nvSpPr>
        <p:spPr bwMode="auto">
          <a:xfrm>
            <a:off x="1318246" y="3709859"/>
            <a:ext cx="3541786" cy="55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900" b="1" dirty="0">
                <a:solidFill>
                  <a:srgbClr val="000000"/>
                </a:solidFill>
                <a:latin typeface="Calibri" pitchFamily="34" charset="0"/>
              </a:rPr>
              <a:t>Base y</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0" name="Picture 29"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3857495"/>
            <a:ext cx="408837" cy="4041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2912" y="2130495"/>
            <a:ext cx="3185552" cy="21237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544" y="4698472"/>
            <a:ext cx="8242871" cy="1451440"/>
          </a:xfrm>
          <a:prstGeom prst="rect">
            <a:avLst/>
          </a:prstGeom>
          <a:effectLst>
            <a:softEdge rad="317500"/>
          </a:effectLst>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3409" y="2798734"/>
            <a:ext cx="2754892" cy="1836595"/>
          </a:xfrm>
          <a:prstGeom prst="rect">
            <a:avLst/>
          </a:prstGeom>
          <a:effectLst>
            <a:softEdge rad="635000"/>
          </a:effectLst>
        </p:spPr>
      </p:pic>
    </p:spTree>
    <p:custDataLst>
      <p:tags r:id="rId1"/>
    </p:custDataLst>
    <p:extLst>
      <p:ext uri="{BB962C8B-B14F-4D97-AF65-F5344CB8AC3E}">
        <p14:creationId xmlns:p14="http://schemas.microsoft.com/office/powerpoint/2010/main" val="2826331913"/>
      </p:ext>
    </p:extLst>
  </p:cSld>
  <p:clrMapOvr>
    <a:masterClrMapping/>
  </p:clrMapOvr>
  <p:transition spd="slow">
    <p:check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2862972"/>
            <a:ext cx="3657354" cy="2438236"/>
          </a:xfrm>
          <a:prstGeom prst="rect">
            <a:avLst/>
          </a:prstGeom>
          <a:effectLst>
            <a:softEdge rad="635000"/>
          </a:effec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97" y="612208"/>
            <a:ext cx="1714500" cy="2844800"/>
          </a:xfrm>
          <a:prstGeom prst="rect">
            <a:avLst/>
          </a:prstGeom>
        </p:spPr>
      </p:pic>
      <p:sp>
        <p:nvSpPr>
          <p:cNvPr id="21" name="Title 1"/>
          <p:cNvSpPr>
            <a:spLocks/>
          </p:cNvSpPr>
          <p:nvPr/>
        </p:nvSpPr>
        <p:spPr bwMode="auto">
          <a:xfrm>
            <a:off x="1907704" y="621507"/>
            <a:ext cx="712879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LIDERAZGO EDUCATIVO EMPRENDEDOR:</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ORIENTADO HACIA LA </a:t>
            </a:r>
            <a:r>
              <a:rPr lang="es-PR" altLang="es-PR" sz="2400" b="0" i="1" dirty="0" err="1">
                <a:solidFill>
                  <a:srgbClr val="484876"/>
                </a:solidFill>
                <a:effectLst>
                  <a:outerShdw blurRad="38100" dist="38100" dir="2700000" algn="tl">
                    <a:srgbClr val="C0C0C0"/>
                  </a:outerShdw>
                </a:effectLst>
                <a:latin typeface="Arial Black" pitchFamily="34" charset="0"/>
                <a:cs typeface="Arial" charset="0"/>
              </a:rPr>
              <a:t>EaD</a:t>
            </a:r>
            <a:endParaRPr lang="es-PR" altLang="es-PR" sz="24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22" name="Title 1"/>
          <p:cNvSpPr>
            <a:spLocks/>
          </p:cNvSpPr>
          <p:nvPr/>
        </p:nvSpPr>
        <p:spPr bwMode="auto">
          <a:xfrm>
            <a:off x="1923183" y="1501116"/>
            <a:ext cx="662319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DISPOSITIVOS MÓVILES</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3" name="Picture 59" descr="CURVH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3" y="2277691"/>
            <a:ext cx="5904655"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a:spLocks/>
          </p:cNvSpPr>
          <p:nvPr/>
        </p:nvSpPr>
        <p:spPr bwMode="auto">
          <a:xfrm>
            <a:off x="2483769" y="2349128"/>
            <a:ext cx="5400600"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INNOVACIÓN DISRUPTIVA</a:t>
            </a:r>
          </a:p>
        </p:txBody>
      </p:sp>
      <p:sp>
        <p:nvSpPr>
          <p:cNvPr id="40" name="Text Box 9"/>
          <p:cNvSpPr txBox="1">
            <a:spLocks noChangeArrowheads="1"/>
          </p:cNvSpPr>
          <p:nvPr/>
        </p:nvSpPr>
        <p:spPr bwMode="auto">
          <a:xfrm>
            <a:off x="836345" y="3664651"/>
            <a:ext cx="402368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Ubicuidad</a:t>
            </a:r>
            <a:endParaRPr lang="es-PR" altLang="es-PR" sz="2500" b="1" i="1" dirty="0">
              <a:solidFill>
                <a:srgbClr val="26263E"/>
              </a:solidFill>
              <a:latin typeface="Arial" panose="020B0604020202020204" pitchFamily="34" charset="0"/>
              <a:cs typeface="Arial" panose="020B0604020202020204" pitchFamily="34" charset="0"/>
            </a:endParaRPr>
          </a:p>
        </p:txBody>
      </p:sp>
      <p:pic>
        <p:nvPicPr>
          <p:cNvPr id="41"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64684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9"/>
          <p:cNvSpPr txBox="1">
            <a:spLocks noChangeArrowheads="1"/>
          </p:cNvSpPr>
          <p:nvPr/>
        </p:nvSpPr>
        <p:spPr bwMode="auto">
          <a:xfrm>
            <a:off x="836344" y="4240715"/>
            <a:ext cx="103746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Móvil</a:t>
            </a:r>
            <a:endParaRPr lang="es-PR" altLang="es-PR" sz="2500" i="1" dirty="0">
              <a:solidFill>
                <a:srgbClr val="26263E"/>
              </a:solidFill>
              <a:latin typeface="Arial" panose="020B0604020202020204" pitchFamily="34" charset="0"/>
              <a:cs typeface="Arial" panose="020B0604020202020204" pitchFamily="34" charset="0"/>
            </a:endParaRPr>
          </a:p>
        </p:txBody>
      </p:sp>
      <p:pic>
        <p:nvPicPr>
          <p:cNvPr id="43"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22290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9"/>
          <p:cNvSpPr txBox="1">
            <a:spLocks noChangeArrowheads="1"/>
          </p:cNvSpPr>
          <p:nvPr/>
        </p:nvSpPr>
        <p:spPr bwMode="auto">
          <a:xfrm>
            <a:off x="842132" y="4888787"/>
            <a:ext cx="589010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Comunidades de aprendizaje</a:t>
            </a:r>
            <a:endParaRPr lang="es-PR" altLang="es-PR" sz="2500" i="1" dirty="0">
              <a:solidFill>
                <a:srgbClr val="26263E"/>
              </a:solidFill>
              <a:latin typeface="Arial" panose="020B0604020202020204" pitchFamily="34" charset="0"/>
              <a:cs typeface="Arial" panose="020B0604020202020204" pitchFamily="34" charset="0"/>
            </a:endParaRPr>
          </a:p>
        </p:txBody>
      </p:sp>
      <p:pic>
        <p:nvPicPr>
          <p:cNvPr id="45"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324" y="482779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9"/>
          <p:cNvSpPr txBox="1">
            <a:spLocks noChangeArrowheads="1"/>
          </p:cNvSpPr>
          <p:nvPr/>
        </p:nvSpPr>
        <p:spPr bwMode="auto">
          <a:xfrm>
            <a:off x="842132" y="5464851"/>
            <a:ext cx="596211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Personalizado: </a:t>
            </a:r>
            <a:r>
              <a:rPr lang="es-PR" altLang="es-PR" sz="2600" i="1" dirty="0">
                <a:solidFill>
                  <a:srgbClr val="26263E"/>
                </a:solidFill>
                <a:latin typeface="Arial" panose="020B0604020202020204" pitchFamily="34" charset="0"/>
                <a:cs typeface="Arial" panose="020B0604020202020204" pitchFamily="34" charset="0"/>
              </a:rPr>
              <a:t>Tendencia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7"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324" y="544704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9"/>
          <p:cNvSpPr txBox="1">
            <a:spLocks noChangeArrowheads="1"/>
          </p:cNvSpPr>
          <p:nvPr/>
        </p:nvSpPr>
        <p:spPr bwMode="auto">
          <a:xfrm>
            <a:off x="842132" y="6040915"/>
            <a:ext cx="754629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solidFill>
                  <a:srgbClr val="26263E"/>
                </a:solidFill>
                <a:latin typeface="Arial" panose="020B0604020202020204" pitchFamily="34" charset="0"/>
                <a:cs typeface="Arial" panose="020B0604020202020204" pitchFamily="34" charset="0"/>
              </a:rPr>
              <a:t>Juegos y simulaciones: </a:t>
            </a:r>
            <a:r>
              <a:rPr lang="es-PR" altLang="es-PR" sz="2600" i="1" dirty="0">
                <a:solidFill>
                  <a:srgbClr val="26263E"/>
                </a:solidFill>
                <a:latin typeface="Arial" panose="020B0604020202020204" pitchFamily="34" charset="0"/>
                <a:cs typeface="Arial" panose="020B0604020202020204" pitchFamily="34" charset="0"/>
              </a:rPr>
              <a:t>Demanda actual</a:t>
            </a:r>
            <a:endParaRPr lang="es-PR" altLang="es-PR" sz="2500" i="1" dirty="0">
              <a:solidFill>
                <a:srgbClr val="26263E"/>
              </a:solidFill>
              <a:latin typeface="Arial" panose="020B0604020202020204" pitchFamily="34" charset="0"/>
              <a:cs typeface="Arial" panose="020B0604020202020204" pitchFamily="34" charset="0"/>
            </a:endParaRPr>
          </a:p>
        </p:txBody>
      </p:sp>
      <p:pic>
        <p:nvPicPr>
          <p:cNvPr id="49" name="Picture 10" descr="PntBlu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324" y="6023105"/>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25831516"/>
      </p:ext>
    </p:extLst>
  </p:cSld>
  <p:clrMapOvr>
    <a:masterClrMapping/>
  </p:clrMapOvr>
  <p:transition spd="slow">
    <p:checke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FB63AE4-83BE-4EBA-A0CA-9AD534DE33EA}"/>
              </a:ext>
            </a:extLst>
          </p:cNvPr>
          <p:cNvSpPr>
            <a:spLocks/>
          </p:cNvSpPr>
          <p:nvPr/>
        </p:nvSpPr>
        <p:spPr bwMode="auto">
          <a:xfrm>
            <a:off x="3059832" y="692696"/>
            <a:ext cx="611914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EVALUACIÓN - CARDIOVASCULAR:</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MEDICIÓN DE LA:</a:t>
            </a:r>
          </a:p>
        </p:txBody>
      </p:sp>
      <p:sp>
        <p:nvSpPr>
          <p:cNvPr id="25" name="Title 1">
            <a:extLst>
              <a:ext uri="{FF2B5EF4-FFF2-40B4-BE49-F238E27FC236}">
                <a16:creationId xmlns:a16="http://schemas.microsoft.com/office/drawing/2014/main" id="{D8D9A2D5-FF6D-4B8B-8840-650D7E72101A}"/>
              </a:ext>
            </a:extLst>
          </p:cNvPr>
          <p:cNvSpPr>
            <a:spLocks/>
          </p:cNvSpPr>
          <p:nvPr/>
        </p:nvSpPr>
        <p:spPr bwMode="auto">
          <a:xfrm>
            <a:off x="3059832" y="1628800"/>
            <a:ext cx="4967014"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PRESIÓN ARTERIAL</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6" name="Picture 59" descr="CURVHEAD">
            <a:extLst>
              <a:ext uri="{FF2B5EF4-FFF2-40B4-BE49-F238E27FC236}">
                <a16:creationId xmlns:a16="http://schemas.microsoft.com/office/drawing/2014/main" id="{EE03BE65-0366-40E2-A2DC-BB839AF434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2172132"/>
            <a:ext cx="2808312"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a:extLst>
              <a:ext uri="{FF2B5EF4-FFF2-40B4-BE49-F238E27FC236}">
                <a16:creationId xmlns:a16="http://schemas.microsoft.com/office/drawing/2014/main" id="{3AFD73A8-7D92-49C2-9331-F3567DED5CFF}"/>
              </a:ext>
            </a:extLst>
          </p:cNvPr>
          <p:cNvSpPr>
            <a:spLocks/>
          </p:cNvSpPr>
          <p:nvPr/>
        </p:nvSpPr>
        <p:spPr bwMode="auto">
          <a:xfrm>
            <a:off x="4139952" y="2244140"/>
            <a:ext cx="2736304"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OPERACIÓN</a:t>
            </a:r>
          </a:p>
        </p:txBody>
      </p:sp>
      <p:sp>
        <p:nvSpPr>
          <p:cNvPr id="28" name="Text Box 2">
            <a:extLst>
              <a:ext uri="{FF2B5EF4-FFF2-40B4-BE49-F238E27FC236}">
                <a16:creationId xmlns:a16="http://schemas.microsoft.com/office/drawing/2014/main" id="{641228D9-F2F2-4544-A748-A535A17C259C}"/>
              </a:ext>
            </a:extLst>
          </p:cNvPr>
          <p:cNvSpPr txBox="1">
            <a:spLocks noChangeArrowheads="1"/>
          </p:cNvSpPr>
          <p:nvPr/>
        </p:nvSpPr>
        <p:spPr bwMode="auto">
          <a:xfrm>
            <a:off x="738776" y="3036228"/>
            <a:ext cx="8107256"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dirty="0">
                <a:latin typeface="Arial" panose="020B0604020202020204" pitchFamily="34" charset="0"/>
                <a:cs typeface="Arial" panose="020B0604020202020204" pitchFamily="34" charset="0"/>
              </a:rPr>
              <a:t>D</a:t>
            </a:r>
            <a:r>
              <a:rPr lang="es-PR" altLang="es-PR" sz="2600" b="1" dirty="0">
                <a:latin typeface="Arial" panose="020B0604020202020204" pitchFamily="34" charset="0"/>
                <a:cs typeface="Arial" panose="020B0604020202020204" pitchFamily="34" charset="0"/>
              </a:rPr>
              <a:t>eterminar presión sistólica mediante palpación</a:t>
            </a:r>
          </a:p>
        </p:txBody>
      </p:sp>
      <p:pic>
        <p:nvPicPr>
          <p:cNvPr id="29" name="Picture 3" descr="PntBlue1">
            <a:extLst>
              <a:ext uri="{FF2B5EF4-FFF2-40B4-BE49-F238E27FC236}">
                <a16:creationId xmlns:a16="http://schemas.microsoft.com/office/drawing/2014/main" id="{43298E3E-88E0-4B54-8FD2-52DDF64CDD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968" y="303622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4">
            <a:extLst>
              <a:ext uri="{FF2B5EF4-FFF2-40B4-BE49-F238E27FC236}">
                <a16:creationId xmlns:a16="http://schemas.microsoft.com/office/drawing/2014/main" id="{4AA3B399-586B-462C-8BEA-1953406A3EE8}"/>
              </a:ext>
            </a:extLst>
          </p:cNvPr>
          <p:cNvSpPr txBox="1">
            <a:spLocks noChangeArrowheads="1"/>
          </p:cNvSpPr>
          <p:nvPr/>
        </p:nvSpPr>
        <p:spPr bwMode="auto">
          <a:xfrm>
            <a:off x="738776" y="3570188"/>
            <a:ext cx="8107256"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dirty="0">
                <a:latin typeface="Arial" panose="020B0604020202020204" pitchFamily="34" charset="0"/>
                <a:cs typeface="Arial" panose="020B0604020202020204" pitchFamily="34" charset="0"/>
              </a:rPr>
              <a:t>Determinar presión arterial mediante auscultación</a:t>
            </a:r>
          </a:p>
          <a:p>
            <a:pPr algn="l">
              <a:lnSpc>
                <a:spcPct val="80000"/>
              </a:lnSpc>
            </a:pPr>
            <a:endParaRPr lang="es-PR" altLang="es-PR" sz="2600" b="1" dirty="0">
              <a:latin typeface="Arial" panose="020B0604020202020204" pitchFamily="34" charset="0"/>
              <a:cs typeface="Arial" panose="020B0604020202020204" pitchFamily="34" charset="0"/>
            </a:endParaRPr>
          </a:p>
        </p:txBody>
      </p:sp>
      <p:pic>
        <p:nvPicPr>
          <p:cNvPr id="31" name="Picture 5" descr="PntBlue1">
            <a:extLst>
              <a:ext uri="{FF2B5EF4-FFF2-40B4-BE49-F238E27FC236}">
                <a16:creationId xmlns:a16="http://schemas.microsoft.com/office/drawing/2014/main" id="{F7250DE9-D7FD-4EB1-961B-C9222D99A3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968" y="3527004"/>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28">
            <a:extLst>
              <a:ext uri="{FF2B5EF4-FFF2-40B4-BE49-F238E27FC236}">
                <a16:creationId xmlns:a16="http://schemas.microsoft.com/office/drawing/2014/main" id="{96278AFC-2C8A-45C4-BB93-E58680A28A55}"/>
              </a:ext>
            </a:extLst>
          </p:cNvPr>
          <p:cNvSpPr txBox="1">
            <a:spLocks noChangeArrowheads="1"/>
          </p:cNvSpPr>
          <p:nvPr/>
        </p:nvSpPr>
        <p:spPr bwMode="auto">
          <a:xfrm>
            <a:off x="1174230" y="3887044"/>
            <a:ext cx="7502226" cy="55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110000"/>
              </a:lnSpc>
            </a:pPr>
            <a:r>
              <a:rPr lang="en-US" altLang="es-PR" sz="2900" b="1" dirty="0" err="1">
                <a:solidFill>
                  <a:srgbClr val="000000"/>
                </a:solidFill>
                <a:latin typeface="Calibri" pitchFamily="34" charset="0"/>
              </a:rPr>
              <a:t>Sonidos</a:t>
            </a:r>
            <a:r>
              <a:rPr lang="en-US" altLang="es-PR" sz="2900" b="1" dirty="0">
                <a:solidFill>
                  <a:srgbClr val="000000"/>
                </a:solidFill>
                <a:latin typeface="Calibri" pitchFamily="34" charset="0"/>
              </a:rPr>
              <a:t>/</a:t>
            </a:r>
            <a:r>
              <a:rPr lang="en-US" altLang="es-PR" sz="2900" b="1" dirty="0" err="1">
                <a:solidFill>
                  <a:srgbClr val="000000"/>
                </a:solidFill>
                <a:latin typeface="Calibri" pitchFamily="34" charset="0"/>
              </a:rPr>
              <a:t>ruidos</a:t>
            </a:r>
            <a:r>
              <a:rPr lang="en-US" altLang="es-PR" sz="2900" b="1" dirty="0">
                <a:solidFill>
                  <a:srgbClr val="000000"/>
                </a:solidFill>
                <a:latin typeface="Calibri" pitchFamily="34" charset="0"/>
              </a:rPr>
              <a:t> de Korotkoff:</a:t>
            </a:r>
            <a:endParaRPr lang="en-US" altLang="es-PR" sz="2900" b="1" i="1" dirty="0">
              <a:solidFill>
                <a:srgbClr val="FF0000"/>
              </a:solidFill>
              <a:effectLst>
                <a:outerShdw blurRad="38100" dist="38100" dir="2700000" algn="tl">
                  <a:srgbClr val="C0C0C0"/>
                </a:outerShdw>
              </a:effectLst>
              <a:latin typeface="Calibri" pitchFamily="34" charset="0"/>
            </a:endParaRPr>
          </a:p>
        </p:txBody>
      </p:sp>
      <p:pic>
        <p:nvPicPr>
          <p:cNvPr id="33" name="Picture 32" descr="Bullet_Round_Diamond_Maggenta_02">
            <a:extLst>
              <a:ext uri="{FF2B5EF4-FFF2-40B4-BE49-F238E27FC236}">
                <a16:creationId xmlns:a16="http://schemas.microsoft.com/office/drawing/2014/main" id="{9365DAFB-07CA-4AEE-BF76-746D0ED2E6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4034680"/>
            <a:ext cx="408837" cy="40413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black, indoor, yellow, sitting&#10;&#10;Description automatically generated">
            <a:extLst>
              <a:ext uri="{FF2B5EF4-FFF2-40B4-BE49-F238E27FC236}">
                <a16:creationId xmlns:a16="http://schemas.microsoft.com/office/drawing/2014/main" id="{662D6846-DD9A-4F52-81A1-767A1AF179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8397" y="3930228"/>
            <a:ext cx="3247127" cy="2164751"/>
          </a:xfrm>
          <a:prstGeom prst="rect">
            <a:avLst/>
          </a:prstGeom>
          <a:effectLst>
            <a:softEdge rad="635000"/>
          </a:effectLst>
        </p:spPr>
      </p:pic>
      <p:sp>
        <p:nvSpPr>
          <p:cNvPr id="35" name="Text Box 32">
            <a:extLst>
              <a:ext uri="{FF2B5EF4-FFF2-40B4-BE49-F238E27FC236}">
                <a16:creationId xmlns:a16="http://schemas.microsoft.com/office/drawing/2014/main" id="{C549153E-5C5E-490D-A648-E064A28957A2}"/>
              </a:ext>
            </a:extLst>
          </p:cNvPr>
          <p:cNvSpPr txBox="1">
            <a:spLocks noChangeArrowheads="1"/>
          </p:cNvSpPr>
          <p:nvPr/>
        </p:nvSpPr>
        <p:spPr bwMode="auto">
          <a:xfrm>
            <a:off x="1615803" y="4509120"/>
            <a:ext cx="2085333"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Cinco fases:</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36" name="Picture 35" descr="Bullets_Arrow-Thin_Green_Right_02">
            <a:extLst>
              <a:ext uri="{FF2B5EF4-FFF2-40B4-BE49-F238E27FC236}">
                <a16:creationId xmlns:a16="http://schemas.microsoft.com/office/drawing/2014/main" id="{D435C6C0-6CFB-4FDB-9EB4-A30ADB853C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1640" y="454245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2">
            <a:extLst>
              <a:ext uri="{FF2B5EF4-FFF2-40B4-BE49-F238E27FC236}">
                <a16:creationId xmlns:a16="http://schemas.microsoft.com/office/drawing/2014/main" id="{CED17C7C-0EBF-4745-B8E9-3FD59F3B2C43}"/>
              </a:ext>
            </a:extLst>
          </p:cNvPr>
          <p:cNvSpPr txBox="1">
            <a:spLocks noChangeArrowheads="1"/>
          </p:cNvSpPr>
          <p:nvPr/>
        </p:nvSpPr>
        <p:spPr bwMode="auto">
          <a:xfrm>
            <a:off x="1619672" y="4885827"/>
            <a:ext cx="46085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b="1" dirty="0">
                <a:solidFill>
                  <a:srgbClr val="000000"/>
                </a:solidFill>
                <a:latin typeface="Arial" charset="0"/>
              </a:rPr>
              <a:t>Fase I: </a:t>
            </a:r>
            <a:r>
              <a:rPr lang="es-ES" altLang="es-PR" b="1" i="1" dirty="0">
                <a:solidFill>
                  <a:srgbClr val="000000"/>
                </a:solidFill>
                <a:latin typeface="Arial" charset="0"/>
              </a:rPr>
              <a:t>Golpeos claros (SISTÓLICA)</a:t>
            </a:r>
            <a:endParaRPr lang="en-US" altLang="es-PR" b="1" i="1" dirty="0">
              <a:solidFill>
                <a:srgbClr val="FF0000"/>
              </a:solidFill>
              <a:effectLst>
                <a:outerShdw blurRad="38100" dist="38100" dir="2700000" algn="tl">
                  <a:srgbClr val="C0C0C0"/>
                </a:outerShdw>
              </a:effectLst>
              <a:latin typeface="Arial Black" pitchFamily="34" charset="0"/>
            </a:endParaRPr>
          </a:p>
        </p:txBody>
      </p:sp>
      <p:sp>
        <p:nvSpPr>
          <p:cNvPr id="38" name="Text Box 32">
            <a:extLst>
              <a:ext uri="{FF2B5EF4-FFF2-40B4-BE49-F238E27FC236}">
                <a16:creationId xmlns:a16="http://schemas.microsoft.com/office/drawing/2014/main" id="{F045A328-4C1F-4EFD-A3C9-59DDD9F7B612}"/>
              </a:ext>
            </a:extLst>
          </p:cNvPr>
          <p:cNvSpPr txBox="1">
            <a:spLocks noChangeArrowheads="1"/>
          </p:cNvSpPr>
          <p:nvPr/>
        </p:nvSpPr>
        <p:spPr bwMode="auto">
          <a:xfrm>
            <a:off x="1619672" y="5201559"/>
            <a:ext cx="54726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b="1" dirty="0">
                <a:solidFill>
                  <a:srgbClr val="000000"/>
                </a:solidFill>
                <a:latin typeface="Arial" charset="0"/>
              </a:rPr>
              <a:t>Fase II: </a:t>
            </a:r>
            <a:r>
              <a:rPr lang="es-ES" altLang="es-PR" b="1" i="1" dirty="0">
                <a:solidFill>
                  <a:srgbClr val="000000"/>
                </a:solidFill>
                <a:latin typeface="Arial" charset="0"/>
              </a:rPr>
              <a:t>Golpeos intensos junto a un soplo</a:t>
            </a:r>
            <a:endParaRPr lang="en-US" altLang="es-PR" b="1" i="1" dirty="0">
              <a:solidFill>
                <a:srgbClr val="FF0000"/>
              </a:solidFill>
              <a:effectLst>
                <a:outerShdw blurRad="38100" dist="38100" dir="2700000" algn="tl">
                  <a:srgbClr val="C0C0C0"/>
                </a:outerShdw>
              </a:effectLst>
              <a:latin typeface="Arial Black" pitchFamily="34" charset="0"/>
            </a:endParaRPr>
          </a:p>
        </p:txBody>
      </p:sp>
      <p:sp>
        <p:nvSpPr>
          <p:cNvPr id="39" name="Text Box 32">
            <a:extLst>
              <a:ext uri="{FF2B5EF4-FFF2-40B4-BE49-F238E27FC236}">
                <a16:creationId xmlns:a16="http://schemas.microsoft.com/office/drawing/2014/main" id="{A8FA9933-A2ED-45C1-B7F8-892C86608D44}"/>
              </a:ext>
            </a:extLst>
          </p:cNvPr>
          <p:cNvSpPr txBox="1">
            <a:spLocks noChangeArrowheads="1"/>
          </p:cNvSpPr>
          <p:nvPr/>
        </p:nvSpPr>
        <p:spPr bwMode="auto">
          <a:xfrm>
            <a:off x="1619672" y="5498883"/>
            <a:ext cx="54726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b="1" dirty="0">
                <a:solidFill>
                  <a:srgbClr val="000000"/>
                </a:solidFill>
                <a:latin typeface="Arial" charset="0"/>
              </a:rPr>
              <a:t>Fase III:</a:t>
            </a:r>
            <a:r>
              <a:rPr lang="es-ES" altLang="es-PR" i="1" dirty="0">
                <a:solidFill>
                  <a:srgbClr val="000000"/>
                </a:solidFill>
                <a:latin typeface="Arial" charset="0"/>
              </a:rPr>
              <a:t> Golpeos intensos junto a un soplo</a:t>
            </a:r>
            <a:endParaRPr lang="en-US" altLang="es-PR" b="1" i="1" dirty="0">
              <a:solidFill>
                <a:srgbClr val="FF0000"/>
              </a:solidFill>
              <a:effectLst>
                <a:outerShdw blurRad="38100" dist="38100" dir="2700000" algn="tl">
                  <a:srgbClr val="C0C0C0"/>
                </a:outerShdw>
              </a:effectLst>
              <a:latin typeface="Arial Black" pitchFamily="34" charset="0"/>
            </a:endParaRPr>
          </a:p>
        </p:txBody>
      </p:sp>
      <p:sp>
        <p:nvSpPr>
          <p:cNvPr id="50" name="Text Box 32">
            <a:extLst>
              <a:ext uri="{FF2B5EF4-FFF2-40B4-BE49-F238E27FC236}">
                <a16:creationId xmlns:a16="http://schemas.microsoft.com/office/drawing/2014/main" id="{A5562BB8-62DD-41B3-984B-9CAF56F241EA}"/>
              </a:ext>
            </a:extLst>
          </p:cNvPr>
          <p:cNvSpPr txBox="1">
            <a:spLocks noChangeArrowheads="1"/>
          </p:cNvSpPr>
          <p:nvPr/>
        </p:nvSpPr>
        <p:spPr bwMode="auto">
          <a:xfrm>
            <a:off x="1619672" y="5814615"/>
            <a:ext cx="66967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b="1" dirty="0">
                <a:solidFill>
                  <a:srgbClr val="000000"/>
                </a:solidFill>
                <a:latin typeface="Arial" charset="0"/>
              </a:rPr>
              <a:t>Fase IV: </a:t>
            </a:r>
            <a:r>
              <a:rPr lang="es-ES" altLang="es-PR" b="1" i="1" dirty="0">
                <a:solidFill>
                  <a:srgbClr val="000000"/>
                </a:solidFill>
                <a:latin typeface="Arial" charset="0"/>
              </a:rPr>
              <a:t>Ruidos apagados (1ra DIASTÓLICA</a:t>
            </a:r>
            <a:r>
              <a:rPr lang="es-ES" altLang="es-PR" i="1" dirty="0">
                <a:solidFill>
                  <a:srgbClr val="000000"/>
                </a:solidFill>
                <a:latin typeface="Arial" charset="0"/>
              </a:rPr>
              <a:t>: Fase IV )</a:t>
            </a:r>
            <a:endParaRPr lang="en-US" altLang="es-PR" b="1" i="1" dirty="0">
              <a:solidFill>
                <a:srgbClr val="FF0000"/>
              </a:solidFill>
              <a:effectLst>
                <a:outerShdw blurRad="38100" dist="38100" dir="2700000" algn="tl">
                  <a:srgbClr val="C0C0C0"/>
                </a:outerShdw>
              </a:effectLst>
              <a:latin typeface="Arial Black" pitchFamily="34" charset="0"/>
            </a:endParaRPr>
          </a:p>
        </p:txBody>
      </p:sp>
      <p:sp>
        <p:nvSpPr>
          <p:cNvPr id="51" name="Text Box 32">
            <a:extLst>
              <a:ext uri="{FF2B5EF4-FFF2-40B4-BE49-F238E27FC236}">
                <a16:creationId xmlns:a16="http://schemas.microsoft.com/office/drawing/2014/main" id="{FECF00BD-14B8-4D43-8A9C-A9381E151288}"/>
              </a:ext>
            </a:extLst>
          </p:cNvPr>
          <p:cNvSpPr txBox="1">
            <a:spLocks noChangeArrowheads="1"/>
          </p:cNvSpPr>
          <p:nvPr/>
        </p:nvSpPr>
        <p:spPr bwMode="auto">
          <a:xfrm>
            <a:off x="1619672" y="6093296"/>
            <a:ext cx="5760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b="1" dirty="0">
                <a:solidFill>
                  <a:srgbClr val="000000"/>
                </a:solidFill>
                <a:latin typeface="Arial" charset="0"/>
              </a:rPr>
              <a:t>Fase V: </a:t>
            </a:r>
            <a:r>
              <a:rPr lang="es-ES" altLang="es-PR" b="1" i="1" dirty="0">
                <a:solidFill>
                  <a:srgbClr val="000000"/>
                </a:solidFill>
                <a:latin typeface="Arial" charset="0"/>
              </a:rPr>
              <a:t>Silencio (2da DIASTOLICA</a:t>
            </a:r>
            <a:r>
              <a:rPr lang="es-ES" altLang="es-PR" i="1" dirty="0">
                <a:solidFill>
                  <a:srgbClr val="000000"/>
                </a:solidFill>
                <a:latin typeface="Arial" charset="0"/>
              </a:rPr>
              <a:t>: Fase V )</a:t>
            </a:r>
            <a:endParaRPr lang="en-US" altLang="es-PR" b="1" i="1" dirty="0">
              <a:solidFill>
                <a:srgbClr val="FF0000"/>
              </a:solidFill>
              <a:effectLst>
                <a:outerShdw blurRad="38100" dist="38100" dir="2700000" algn="tl">
                  <a:srgbClr val="C0C0C0"/>
                </a:outerShdw>
              </a:effectLst>
              <a:latin typeface="Arial Black" pitchFamily="34" charset="0"/>
            </a:endParaRPr>
          </a:p>
        </p:txBody>
      </p:sp>
      <p:pic>
        <p:nvPicPr>
          <p:cNvPr id="52" name="Picture 51" descr="A close up of a device&#10;&#10;Description automatically generated">
            <a:extLst>
              <a:ext uri="{FF2B5EF4-FFF2-40B4-BE49-F238E27FC236}">
                <a16:creationId xmlns:a16="http://schemas.microsoft.com/office/drawing/2014/main" id="{71E6B863-1B6F-40AC-A19B-43351468B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957" y="658797"/>
            <a:ext cx="2996857" cy="2392651"/>
          </a:xfrm>
          <a:prstGeom prst="rect">
            <a:avLst/>
          </a:prstGeom>
        </p:spPr>
      </p:pic>
    </p:spTree>
    <p:custDataLst>
      <p:tags r:id="rId1"/>
    </p:custDataLst>
    <p:extLst>
      <p:ext uri="{BB962C8B-B14F-4D97-AF65-F5344CB8AC3E}">
        <p14:creationId xmlns:p14="http://schemas.microsoft.com/office/powerpoint/2010/main" val="4044430995"/>
      </p:ext>
    </p:extLst>
  </p:cSld>
  <p:clrMapOvr>
    <a:masterClrMapping/>
  </p:clrMapOvr>
  <p:transition spd="slow">
    <p:check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549275"/>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400" b="0">
                <a:solidFill>
                  <a:srgbClr val="99CCFF"/>
                </a:solidFill>
                <a:effectLst>
                  <a:outerShdw blurRad="38100" dist="38100" dir="2700000" algn="tl">
                    <a:srgbClr val="C0C0C0"/>
                  </a:outerShdw>
                </a:effectLst>
                <a:latin typeface="Arial Black" pitchFamily="34" charset="0"/>
              </a:rPr>
              <a:t>LA IMPORTANCIA DEL EJERCICIO EN LA SALUD Y SU UTILIZACIÓN EN LA PREVENCIÓN Y CONTROL DE:</a:t>
            </a:r>
            <a:br>
              <a:rPr lang="es-PR" altLang="es-PR" sz="2400" b="0">
                <a:solidFill>
                  <a:schemeClr val="bg1"/>
                </a:solidFill>
                <a:effectLst>
                  <a:outerShdw blurRad="38100" dist="38100" dir="2700000" algn="tl">
                    <a:srgbClr val="C0C0C0"/>
                  </a:outerShdw>
                </a:effectLst>
                <a:latin typeface="Arial Black" pitchFamily="34" charset="0"/>
              </a:rPr>
            </a:br>
            <a:r>
              <a:rPr lang="es-PR" altLang="es-PR" sz="2700" b="0" i="1">
                <a:solidFill>
                  <a:srgbClr val="E6E6EF"/>
                </a:solidFill>
                <a:effectLst>
                  <a:outerShdw blurRad="38100" dist="38100" dir="2700000" algn="tl">
                    <a:srgbClr val="C0C0C0"/>
                  </a:outerShdw>
                </a:effectLst>
                <a:latin typeface="Arial Black" pitchFamily="34" charset="0"/>
              </a:rPr>
              <a:t>Enfermedades Crónico-Degenerativas</a:t>
            </a:r>
          </a:p>
        </p:txBody>
      </p:sp>
      <p:sp>
        <p:nvSpPr>
          <p:cNvPr id="3" name="Subtitle 2"/>
          <p:cNvSpPr>
            <a:spLocks/>
          </p:cNvSpPr>
          <p:nvPr/>
        </p:nvSpPr>
        <p:spPr bwMode="auto">
          <a:xfrm>
            <a:off x="252413" y="3860800"/>
            <a:ext cx="47625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itchFamily="18" charset="0"/>
              <a:defRPr sz="2800">
                <a:solidFill>
                  <a:schemeClr val="tx1"/>
                </a:solidFill>
                <a:latin typeface="Georgia" pitchFamily="18" charset="0"/>
              </a:defRPr>
            </a:lvl1pPr>
            <a:lvl2pPr marL="742950" indent="-285750">
              <a:spcBef>
                <a:spcPts val="300"/>
              </a:spcBef>
              <a:buClr>
                <a:schemeClr val="accent2"/>
              </a:buClr>
              <a:buFont typeface="Georgia" pitchFamily="18" charset="0"/>
              <a:defRPr sz="2600">
                <a:solidFill>
                  <a:schemeClr val="accent2"/>
                </a:solidFill>
                <a:latin typeface="Georgia" pitchFamily="18" charset="0"/>
              </a:defRPr>
            </a:lvl2pPr>
            <a:lvl3pPr marL="1143000" indent="-228600">
              <a:spcBef>
                <a:spcPts val="300"/>
              </a:spcBef>
              <a:buClr>
                <a:schemeClr val="accent1"/>
              </a:buClr>
              <a:buFont typeface="Wingdings 2" pitchFamily="18" charset="2"/>
              <a:defRPr sz="2400">
                <a:solidFill>
                  <a:schemeClr val="accent1"/>
                </a:solidFill>
                <a:latin typeface="Georgia" pitchFamily="18" charset="0"/>
              </a:defRPr>
            </a:lvl3pPr>
            <a:lvl4pPr marL="1600200" indent="-228600">
              <a:spcBef>
                <a:spcPts val="300"/>
              </a:spcBef>
              <a:buClr>
                <a:schemeClr val="accent1"/>
              </a:buClr>
              <a:buFont typeface="Wingdings 2" pitchFamily="18" charset="2"/>
              <a:defRPr sz="2200">
                <a:solidFill>
                  <a:schemeClr val="accent1"/>
                </a:solidFill>
                <a:latin typeface="Georgia" pitchFamily="18" charset="0"/>
              </a:defRPr>
            </a:lvl4pPr>
            <a:lvl5pPr marL="2057400" indent="-228600">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a:solidFill>
                  <a:srgbClr val="484876"/>
                </a:solidFill>
                <a:latin typeface="Arial" charset="0"/>
                <a:cs typeface="Arial" charset="0"/>
              </a:rPr>
              <a:t>Prof. Edgar Lopategui Corsino</a:t>
            </a:r>
          </a:p>
          <a:p>
            <a:pPr algn="l">
              <a:lnSpc>
                <a:spcPct val="90000"/>
              </a:lnSpc>
            </a:pPr>
            <a:r>
              <a:rPr lang="es-PR" altLang="es-PR" sz="2400" i="1">
                <a:solidFill>
                  <a:srgbClr val="484876"/>
                </a:solidFill>
                <a:latin typeface="Arial" charset="0"/>
                <a:cs typeface="Arial" charset="0"/>
              </a:rPr>
              <a:t>M.A., Fisiología del Ejercicio</a:t>
            </a:r>
          </a:p>
        </p:txBody>
      </p:sp>
      <p:pic>
        <p:nvPicPr>
          <p:cNvPr id="1747990" name="Picture 22" descr="RSEAU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635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1747991" name="Rectangle 23"/>
          <p:cNvSpPr>
            <a:spLocks noChangeArrowheads="1"/>
          </p:cNvSpPr>
          <p:nvPr/>
        </p:nvSpPr>
        <p:spPr bwMode="auto">
          <a:xfrm>
            <a:off x="682625" y="4686300"/>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Web:        </a:t>
            </a:r>
            <a:endParaRPr lang="es-PR" altLang="es-PR" sz="2800" b="0" i="1">
              <a:solidFill>
                <a:srgbClr val="484876"/>
              </a:solidFill>
            </a:endParaRPr>
          </a:p>
        </p:txBody>
      </p:sp>
      <p:pic>
        <p:nvPicPr>
          <p:cNvPr id="1747992" name="Picture 24"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684713"/>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747993" name="Rectangle 25"/>
          <p:cNvSpPr>
            <a:spLocks noChangeArrowheads="1"/>
          </p:cNvSpPr>
          <p:nvPr/>
        </p:nvSpPr>
        <p:spPr bwMode="auto">
          <a:xfrm>
            <a:off x="682625" y="5086350"/>
            <a:ext cx="4103688"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a:solidFill>
                  <a:srgbClr val="484876"/>
                </a:solidFill>
              </a:rPr>
              <a:t>E-Mail:</a:t>
            </a:r>
            <a:r>
              <a:rPr lang="es-PR" altLang="es-PR" sz="1800" i="1">
                <a:solidFill>
                  <a:srgbClr val="484876"/>
                </a:solidFill>
              </a:rPr>
              <a:t>     </a:t>
            </a:r>
          </a:p>
        </p:txBody>
      </p:sp>
      <p:pic>
        <p:nvPicPr>
          <p:cNvPr id="1747994" name="Picture 26"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51815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1747995" name="Rectangle 27"/>
          <p:cNvSpPr>
            <a:spLocks noChangeArrowheads="1"/>
          </p:cNvSpPr>
          <p:nvPr/>
        </p:nvSpPr>
        <p:spPr bwMode="auto">
          <a:xfrm>
            <a:off x="684213" y="5589588"/>
            <a:ext cx="82804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a:solidFill>
                  <a:srgbClr val="484876"/>
                </a:solidFill>
              </a:rPr>
              <a:t>Artículo:   </a:t>
            </a:r>
            <a:br>
              <a:rPr lang="es-PR" altLang="es-PR" sz="1700" i="1">
                <a:solidFill>
                  <a:srgbClr val="484876"/>
                </a:solidFill>
              </a:rPr>
            </a:br>
            <a:endParaRPr lang="es-PR" altLang="es-PR" sz="1700" i="1">
              <a:solidFill>
                <a:srgbClr val="484876"/>
              </a:solidFill>
            </a:endParaRPr>
          </a:p>
        </p:txBody>
      </p:sp>
      <p:pic>
        <p:nvPicPr>
          <p:cNvPr id="1747996" name="Picture 28" descr="Stretch_Hamstrings_Two_Leg_Belved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1484313"/>
            <a:ext cx="3097212" cy="2111375"/>
          </a:xfrm>
          <a:prstGeom prst="rect">
            <a:avLst/>
          </a:prstGeom>
          <a:noFill/>
          <a:extLst>
            <a:ext uri="{909E8E84-426E-40DD-AFC4-6F175D3DCCD1}">
              <a14:hiddenFill xmlns:a14="http://schemas.microsoft.com/office/drawing/2010/main">
                <a:solidFill>
                  <a:srgbClr val="FFFFFF"/>
                </a:solidFill>
              </a14:hiddenFill>
            </a:ext>
          </a:extLst>
        </p:spPr>
      </p:pic>
      <p:sp>
        <p:nvSpPr>
          <p:cNvPr id="1747997" name="Rectangle 29"/>
          <p:cNvSpPr>
            <a:spLocks noChangeArrowheads="1"/>
          </p:cNvSpPr>
          <p:nvPr/>
        </p:nvSpPr>
        <p:spPr bwMode="auto">
          <a:xfrm>
            <a:off x="1622425" y="5589588"/>
            <a:ext cx="71247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i="1">
                <a:solidFill>
                  <a:srgbClr val="484876"/>
                </a:solidFill>
              </a:rPr>
              <a:t>http://www.saludmed.com/articulos/</a:t>
            </a:r>
            <a:br>
              <a:rPr lang="es-PR" altLang="es-PR" sz="1700" i="1">
                <a:solidFill>
                  <a:srgbClr val="484876"/>
                </a:solidFill>
              </a:rPr>
            </a:br>
            <a:r>
              <a:rPr lang="es-PR" altLang="es-PR" sz="1700" i="1"/>
              <a:t>Fisiologia_del_Ejercicio/Ejercicio_y_Enfermedades-Cronicas.html</a:t>
            </a:r>
            <a:endParaRPr lang="es-PR" altLang="es-PR" sz="1700" i="1">
              <a:solidFill>
                <a:srgbClr val="484876"/>
              </a:solidFill>
            </a:endParaRPr>
          </a:p>
        </p:txBody>
      </p:sp>
      <p:sp>
        <p:nvSpPr>
          <p:cNvPr id="1747998" name="Rectangle 30"/>
          <p:cNvSpPr>
            <a:spLocks noChangeArrowheads="1"/>
          </p:cNvSpPr>
          <p:nvPr/>
        </p:nvSpPr>
        <p:spPr bwMode="auto">
          <a:xfrm>
            <a:off x="1622425" y="5084763"/>
            <a:ext cx="410368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elopateg@intermetro.edu</a:t>
            </a:r>
          </a:p>
        </p:txBody>
      </p:sp>
      <p:sp>
        <p:nvSpPr>
          <p:cNvPr id="1747999" name="Rectangle 31"/>
          <p:cNvSpPr>
            <a:spLocks noChangeArrowheads="1"/>
          </p:cNvSpPr>
          <p:nvPr/>
        </p:nvSpPr>
        <p:spPr bwMode="auto">
          <a:xfrm>
            <a:off x="1620838" y="4652963"/>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i="1">
                <a:solidFill>
                  <a:srgbClr val="484876"/>
                </a:solidFill>
              </a:rPr>
              <a:t>http://www.saludmed.com/</a:t>
            </a:r>
            <a:endParaRPr lang="es-PR" altLang="es-PR" sz="2800" b="0" i="1">
              <a:solidFill>
                <a:srgbClr val="484876"/>
              </a:solidFill>
            </a:endParaRPr>
          </a:p>
        </p:txBody>
      </p:sp>
    </p:spTree>
    <p:custDataLst>
      <p:tags r:id="rId1"/>
    </p:custDataLst>
  </p:cSld>
  <p:clrMapOvr>
    <a:masterClrMapping/>
  </p:clrMapOvr>
  <p:transition spd="slow">
    <p:dissolve/>
    <p:sndAc>
      <p:stSnd>
        <p:snd r:embed="rId4" name="chimes.wav"/>
      </p:stSnd>
    </p:sndAc>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a:extLst>
              <a:ext uri="{FF2B5EF4-FFF2-40B4-BE49-F238E27FC236}">
                <a16:creationId xmlns:a16="http://schemas.microsoft.com/office/drawing/2014/main" id="{5422C866-178F-4FB1-9FDC-5C79F0254B60}"/>
              </a:ext>
            </a:extLst>
          </p:cNvPr>
          <p:cNvSpPr txBox="1">
            <a:spLocks noChangeArrowheads="1"/>
          </p:cNvSpPr>
          <p:nvPr/>
        </p:nvSpPr>
        <p:spPr bwMode="auto">
          <a:xfrm>
            <a:off x="390540" y="6164981"/>
            <a:ext cx="8573948"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a:t>
            </a:r>
            <a:r>
              <a:rPr lang="es-ES" altLang="es-PR" sz="1200" dirty="0">
                <a:latin typeface="Times New Roman" pitchFamily="18" charset="0"/>
              </a:rPr>
              <a:t>Tomado </a:t>
            </a:r>
            <a:r>
              <a:rPr lang="es-ES" altLang="es-PR" sz="1200" b="0" dirty="0">
                <a:latin typeface="Times New Roman" pitchFamily="18" charset="0"/>
              </a:rPr>
              <a:t>de:</a:t>
            </a:r>
            <a:r>
              <a:rPr lang="en-US" altLang="es-PR" sz="1200" i="1" dirty="0">
                <a:latin typeface="Times New Roman" panose="02020603050405020304" pitchFamily="18" charset="0"/>
                <a:cs typeface="Times New Roman" panose="02020603050405020304" pitchFamily="18" charset="0"/>
              </a:rPr>
              <a:t> </a:t>
            </a:r>
            <a:r>
              <a:rPr lang="en-US" altLang="es-PR" sz="1200" b="1" i="1" dirty="0">
                <a:latin typeface="Times New Roman" panose="02020603050405020304" pitchFamily="18" charset="0"/>
                <a:cs typeface="Times New Roman" panose="02020603050405020304" pitchFamily="18" charset="0"/>
              </a:rPr>
              <a:t>Periodization: Theory and methodology of training</a:t>
            </a:r>
            <a:r>
              <a:rPr lang="en-US" altLang="es-PR" sz="1200" dirty="0">
                <a:latin typeface="Times New Roman" pitchFamily="18" charset="0"/>
              </a:rPr>
              <a:t>. 6ta ed.; (p. 3), por</a:t>
            </a:r>
            <a:r>
              <a:rPr lang="en-US" altLang="es-PR" sz="1200" b="0" dirty="0">
                <a:latin typeface="Times New Roman" panose="02020603050405020304" pitchFamily="18" charset="0"/>
                <a:cs typeface="Times New Roman" panose="02020603050405020304" pitchFamily="18" charset="0"/>
              </a:rPr>
              <a:t> T. </a:t>
            </a:r>
            <a:r>
              <a:rPr lang="en-US" altLang="es-PR" sz="1200" dirty="0">
                <a:latin typeface="Times New Roman" panose="02020603050405020304" pitchFamily="18" charset="0"/>
                <a:cs typeface="Times New Roman" panose="02020603050405020304" pitchFamily="18" charset="0"/>
              </a:rPr>
              <a:t>O</a:t>
            </a:r>
            <a:r>
              <a:rPr lang="en-US" altLang="es-PR" sz="1200" b="0" dirty="0">
                <a:latin typeface="Times New Roman" pitchFamily="18" charset="0"/>
              </a:rPr>
              <a:t>.</a:t>
            </a:r>
            <a:r>
              <a:rPr lang="en-US" altLang="es-PR" sz="1200" b="0" dirty="0">
                <a:latin typeface="Times New Roman" panose="02020603050405020304" pitchFamily="18" charset="0"/>
                <a:cs typeface="Times New Roman" panose="02020603050405020304" pitchFamily="18" charset="0"/>
              </a:rPr>
              <a:t> </a:t>
            </a:r>
            <a:r>
              <a:rPr lang="en-US" altLang="es-PR" sz="1200" b="0" dirty="0" err="1">
                <a:latin typeface="Times New Roman" panose="02020603050405020304" pitchFamily="18" charset="0"/>
                <a:cs typeface="Times New Roman" panose="02020603050405020304" pitchFamily="18" charset="0"/>
              </a:rPr>
              <a:t>Bompa</a:t>
            </a:r>
            <a:r>
              <a:rPr lang="en-US" altLang="es-PR" sz="1200" b="0" dirty="0">
                <a:latin typeface="Times New Roman" panose="02020603050405020304" pitchFamily="18" charset="0"/>
                <a:cs typeface="Times New Roman" panose="02020603050405020304" pitchFamily="18" charset="0"/>
              </a:rPr>
              <a:t> &amp; </a:t>
            </a:r>
            <a:r>
              <a:rPr lang="en-US" altLang="es-PR" sz="1200" dirty="0">
                <a:latin typeface="Times New Roman" panose="02020603050405020304" pitchFamily="18" charset="0"/>
                <a:cs typeface="Times New Roman" panose="02020603050405020304" pitchFamily="18" charset="0"/>
              </a:rPr>
              <a:t>C. A. Buzzichelli</a:t>
            </a:r>
            <a:r>
              <a:rPr lang="en-US" altLang="es-PR" sz="1200" b="0" dirty="0">
                <a:latin typeface="Times New Roman" pitchFamily="18" charset="0"/>
              </a:rPr>
              <a:t>, 2019, </a:t>
            </a:r>
            <a:r>
              <a:rPr lang="en-US" altLang="es-PR" sz="1200" b="0" dirty="0">
                <a:latin typeface="Times New Roman" panose="02020603050405020304" pitchFamily="18" charset="0"/>
                <a:cs typeface="Times New Roman" panose="02020603050405020304" pitchFamily="18" charset="0"/>
              </a:rPr>
              <a:t> Champaign, IL: Human Kinetics</a:t>
            </a:r>
            <a:r>
              <a:rPr lang="en-US" altLang="es-PR" sz="1200" b="0" dirty="0">
                <a:latin typeface="Times New Roman" pitchFamily="18" charset="0"/>
              </a:rPr>
              <a:t>. Copyright 2019 por </a:t>
            </a:r>
            <a:r>
              <a:rPr lang="es-ES" altLang="es-PR" sz="1200" dirty="0">
                <a:latin typeface="Times New Roman" pitchFamily="18" charset="0"/>
              </a:rPr>
              <a:t>Tudor O. </a:t>
            </a:r>
            <a:r>
              <a:rPr lang="es-ES" altLang="es-PR" sz="1200" dirty="0" err="1">
                <a:latin typeface="Times New Roman" pitchFamily="18" charset="0"/>
              </a:rPr>
              <a:t>Bompa</a:t>
            </a:r>
            <a:r>
              <a:rPr lang="es-ES" altLang="es-PR" sz="1200" dirty="0">
                <a:latin typeface="Times New Roman" pitchFamily="18" charset="0"/>
              </a:rPr>
              <a:t> y Carlo A. Buzzichelli</a:t>
            </a:r>
            <a:r>
              <a:rPr lang="en-US" altLang="es-PR" sz="1200" b="0" dirty="0">
                <a:latin typeface="Times New Roman" pitchFamily="18" charset="0"/>
              </a:rPr>
              <a:t>.</a:t>
            </a:r>
          </a:p>
        </p:txBody>
      </p:sp>
      <p:sp>
        <p:nvSpPr>
          <p:cNvPr id="18" name="Title 1">
            <a:extLst>
              <a:ext uri="{FF2B5EF4-FFF2-40B4-BE49-F238E27FC236}">
                <a16:creationId xmlns:a16="http://schemas.microsoft.com/office/drawing/2014/main" id="{0260164F-370C-4736-86F2-3FCB1A6B9871}"/>
              </a:ext>
            </a:extLst>
          </p:cNvPr>
          <p:cNvSpPr>
            <a:spLocks/>
          </p:cNvSpPr>
          <p:nvPr/>
        </p:nvSpPr>
        <p:spPr bwMode="auto">
          <a:xfrm>
            <a:off x="1619672" y="548680"/>
            <a:ext cx="6624736"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300" b="0" dirty="0">
                <a:solidFill>
                  <a:srgbClr val="484876"/>
                </a:solidFill>
                <a:effectLst>
                  <a:outerShdw blurRad="38100" dist="38100" dir="2700000" algn="tl">
                    <a:srgbClr val="C0C0C0"/>
                  </a:outerShdw>
                </a:effectLst>
                <a:latin typeface="Arial Black" pitchFamily="34" charset="0"/>
                <a:cs typeface="Arial" charset="0"/>
              </a:rPr>
              <a:t>BASES DEL ENTRENAMIENTO:</a:t>
            </a:r>
            <a:br>
              <a:rPr lang="es-PR" altLang="es-PR" sz="2300" b="0" dirty="0">
                <a:solidFill>
                  <a:srgbClr val="484876"/>
                </a:solidFill>
                <a:effectLst>
                  <a:outerShdw blurRad="38100" dist="38100" dir="2700000" algn="tl">
                    <a:srgbClr val="C0C0C0"/>
                  </a:outerShdw>
                </a:effectLst>
                <a:latin typeface="Arial Black" pitchFamily="34" charset="0"/>
                <a:cs typeface="Arial" charset="0"/>
              </a:rPr>
            </a:br>
            <a:r>
              <a:rPr lang="es-PR" altLang="es-PR" sz="2300" b="0" i="1" dirty="0">
                <a:solidFill>
                  <a:srgbClr val="484876"/>
                </a:solidFill>
                <a:effectLst>
                  <a:outerShdw blurRad="38100" dist="38100" dir="2700000" algn="tl">
                    <a:srgbClr val="C0C0C0"/>
                  </a:outerShdw>
                </a:effectLst>
                <a:latin typeface="Arial Black" pitchFamily="34" charset="0"/>
                <a:cs typeface="Arial" charset="0"/>
              </a:rPr>
              <a:t>LA AMPLIITUD DEL ENTRENAMIENTO</a:t>
            </a:r>
          </a:p>
        </p:txBody>
      </p:sp>
      <p:sp>
        <p:nvSpPr>
          <p:cNvPr id="34" name="Title 1">
            <a:extLst>
              <a:ext uri="{FF2B5EF4-FFF2-40B4-BE49-F238E27FC236}">
                <a16:creationId xmlns:a16="http://schemas.microsoft.com/office/drawing/2014/main" id="{124BC7F1-D29B-4880-91C6-7BB217F5662B}"/>
              </a:ext>
            </a:extLst>
          </p:cNvPr>
          <p:cNvSpPr>
            <a:spLocks/>
          </p:cNvSpPr>
          <p:nvPr/>
        </p:nvSpPr>
        <p:spPr bwMode="auto">
          <a:xfrm>
            <a:off x="1619672" y="1228186"/>
            <a:ext cx="7127998" cy="64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b="0" dirty="0">
                <a:solidFill>
                  <a:srgbClr val="B40049"/>
                </a:solidFill>
                <a:effectLst>
                  <a:outerShdw blurRad="38100" dist="38100" dir="2700000" algn="tl">
                    <a:srgbClr val="C0C0C0"/>
                  </a:outerShdw>
                </a:effectLst>
                <a:latin typeface="Arial Black" pitchFamily="34" charset="0"/>
                <a:cs typeface="Arial" charset="0"/>
              </a:rPr>
              <a:t>SISTEMA ESTRUCTURADO DEL ENTRENAMIENTO</a:t>
            </a:r>
          </a:p>
        </p:txBody>
      </p:sp>
      <p:pic>
        <p:nvPicPr>
          <p:cNvPr id="35" name="Picture 34" descr="CURVHEAD">
            <a:extLst>
              <a:ext uri="{FF2B5EF4-FFF2-40B4-BE49-F238E27FC236}">
                <a16:creationId xmlns:a16="http://schemas.microsoft.com/office/drawing/2014/main" id="{7BE578D7-E213-407F-B04F-5D7434B615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1844824"/>
            <a:ext cx="4032448" cy="75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itle 1">
            <a:extLst>
              <a:ext uri="{FF2B5EF4-FFF2-40B4-BE49-F238E27FC236}">
                <a16:creationId xmlns:a16="http://schemas.microsoft.com/office/drawing/2014/main" id="{23C3376F-A05D-4289-B29E-A967FBEE6F0D}"/>
              </a:ext>
            </a:extLst>
          </p:cNvPr>
          <p:cNvSpPr>
            <a:spLocks/>
          </p:cNvSpPr>
          <p:nvPr/>
        </p:nvSpPr>
        <p:spPr bwMode="auto">
          <a:xfrm>
            <a:off x="3115508" y="2002997"/>
            <a:ext cx="361673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500" b="0" dirty="0">
                <a:solidFill>
                  <a:srgbClr val="660066"/>
                </a:solidFill>
                <a:effectLst>
                  <a:outerShdw blurRad="38100" dist="38100" dir="2700000" algn="tl">
                    <a:srgbClr val="C0C0C0"/>
                  </a:outerShdw>
                </a:effectLst>
                <a:latin typeface="Arial Black" pitchFamily="34" charset="0"/>
                <a:cs typeface="Arial" charset="0"/>
              </a:rPr>
              <a:t>CARACTERÍSTICAS</a:t>
            </a:r>
            <a:endParaRPr lang="es-PR" altLang="es-PR" sz="2500" b="0" i="1" dirty="0">
              <a:solidFill>
                <a:srgbClr val="660066"/>
              </a:solidFill>
              <a:effectLst>
                <a:outerShdw blurRad="38100" dist="38100" dir="2700000" algn="tl">
                  <a:srgbClr val="C0C0C0"/>
                </a:outerShdw>
              </a:effectLst>
              <a:latin typeface="Arial Black" pitchFamily="34" charset="0"/>
              <a:cs typeface="Arial" charset="0"/>
            </a:endParaRPr>
          </a:p>
        </p:txBody>
      </p:sp>
      <p:sp>
        <p:nvSpPr>
          <p:cNvPr id="37" name="Text Box 9">
            <a:extLst>
              <a:ext uri="{FF2B5EF4-FFF2-40B4-BE49-F238E27FC236}">
                <a16:creationId xmlns:a16="http://schemas.microsoft.com/office/drawing/2014/main" id="{8ABF22C4-B66A-444A-9851-661E0F16416E}"/>
              </a:ext>
            </a:extLst>
          </p:cNvPr>
          <p:cNvSpPr txBox="1">
            <a:spLocks noChangeArrowheads="1"/>
          </p:cNvSpPr>
          <p:nvPr/>
        </p:nvSpPr>
        <p:spPr bwMode="auto">
          <a:xfrm>
            <a:off x="853491" y="3518818"/>
            <a:ext cx="517581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El entrenamiento es progresivo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38" name="Picture 10" descr="PntBlue1">
            <a:extLst>
              <a:ext uri="{FF2B5EF4-FFF2-40B4-BE49-F238E27FC236}">
                <a16:creationId xmlns:a16="http://schemas.microsoft.com/office/drawing/2014/main" id="{A359B5BE-9D95-4543-9096-8743DB9DDE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683" y="350100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9">
            <a:extLst>
              <a:ext uri="{FF2B5EF4-FFF2-40B4-BE49-F238E27FC236}">
                <a16:creationId xmlns:a16="http://schemas.microsoft.com/office/drawing/2014/main" id="{FE35D9CE-7A4B-4182-8C31-E472CCE821E4}"/>
              </a:ext>
            </a:extLst>
          </p:cNvPr>
          <p:cNvSpPr txBox="1">
            <a:spLocks noChangeArrowheads="1"/>
          </p:cNvSpPr>
          <p:nvPr/>
        </p:nvSpPr>
        <p:spPr bwMode="auto">
          <a:xfrm>
            <a:off x="853491" y="4526930"/>
            <a:ext cx="7984128"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Se modelan las funciones humanas fisiológicas y psicológicas: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0" name="Picture 10" descr="PntBlue1">
            <a:extLst>
              <a:ext uri="{FF2B5EF4-FFF2-40B4-BE49-F238E27FC236}">
                <a16:creationId xmlns:a16="http://schemas.microsoft.com/office/drawing/2014/main" id="{602CC26A-A0CE-431B-8291-5AE94DF1CC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683" y="450912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9">
            <a:extLst>
              <a:ext uri="{FF2B5EF4-FFF2-40B4-BE49-F238E27FC236}">
                <a16:creationId xmlns:a16="http://schemas.microsoft.com/office/drawing/2014/main" id="{C15877B3-FFCA-4BE1-A4AF-F7A6455E6A76}"/>
              </a:ext>
            </a:extLst>
          </p:cNvPr>
          <p:cNvSpPr txBox="1">
            <a:spLocks noChangeArrowheads="1"/>
          </p:cNvSpPr>
          <p:nvPr/>
        </p:nvSpPr>
        <p:spPr bwMode="auto">
          <a:xfrm>
            <a:off x="859279" y="4022874"/>
            <a:ext cx="730262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El entrenamiento se cuantifica gradualmente</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2" name="Picture 10" descr="PntBlue1">
            <a:extLst>
              <a:ext uri="{FF2B5EF4-FFF2-40B4-BE49-F238E27FC236}">
                <a16:creationId xmlns:a16="http://schemas.microsoft.com/office/drawing/2014/main" id="{5B2BC692-B7D0-4B0F-9A99-53FA6D779D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471" y="400506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9">
            <a:extLst>
              <a:ext uri="{FF2B5EF4-FFF2-40B4-BE49-F238E27FC236}">
                <a16:creationId xmlns:a16="http://schemas.microsoft.com/office/drawing/2014/main" id="{D71B387F-69C3-45D7-BB26-558BE54458EC}"/>
              </a:ext>
            </a:extLst>
          </p:cNvPr>
          <p:cNvSpPr txBox="1">
            <a:spLocks noChangeArrowheads="1"/>
          </p:cNvSpPr>
          <p:nvPr/>
        </p:nvSpPr>
        <p:spPr bwMode="auto">
          <a:xfrm>
            <a:off x="853491" y="2726730"/>
            <a:ext cx="7308411"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El entrenamiento se instaura a lo largo de un</a:t>
            </a:r>
          </a:p>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periodo de tiempo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44" name="Picture 10" descr="PntBlue1">
            <a:extLst>
              <a:ext uri="{FF2B5EF4-FFF2-40B4-BE49-F238E27FC236}">
                <a16:creationId xmlns:a16="http://schemas.microsoft.com/office/drawing/2014/main" id="{E76F16C3-85E3-46F4-9314-ADC9066F8E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683" y="270892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28">
            <a:extLst>
              <a:ext uri="{FF2B5EF4-FFF2-40B4-BE49-F238E27FC236}">
                <a16:creationId xmlns:a16="http://schemas.microsoft.com/office/drawing/2014/main" id="{2653EC61-064D-4A85-9145-6DEF2B6B017D}"/>
              </a:ext>
            </a:extLst>
          </p:cNvPr>
          <p:cNvSpPr txBox="1">
            <a:spLocks noChangeArrowheads="1"/>
          </p:cNvSpPr>
          <p:nvPr/>
        </p:nvSpPr>
        <p:spPr bwMode="auto">
          <a:xfrm>
            <a:off x="1204771" y="5301208"/>
            <a:ext cx="7687709" cy="4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600" b="1" dirty="0">
                <a:solidFill>
                  <a:srgbClr val="000000"/>
                </a:solidFill>
                <a:latin typeface="Calibri" pitchFamily="34" charset="0"/>
              </a:rPr>
              <a:t>Con el fin de:</a:t>
            </a:r>
            <a:endParaRPr lang="en-US" altLang="es-PR" sz="2600" b="1" i="1" dirty="0">
              <a:solidFill>
                <a:srgbClr val="FF0000"/>
              </a:solidFill>
              <a:latin typeface="Calibri" pitchFamily="34" charset="0"/>
            </a:endParaRPr>
          </a:p>
        </p:txBody>
      </p:sp>
      <p:pic>
        <p:nvPicPr>
          <p:cNvPr id="46" name="Picture 45" descr="Bullet_Round_Diamond_Maggenta_02">
            <a:extLst>
              <a:ext uri="{FF2B5EF4-FFF2-40B4-BE49-F238E27FC236}">
                <a16:creationId xmlns:a16="http://schemas.microsoft.com/office/drawing/2014/main" id="{427C272E-DEAF-4E8D-B6B6-448EA7B676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739" y="5384128"/>
            <a:ext cx="364553" cy="360363"/>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2">
            <a:extLst>
              <a:ext uri="{FF2B5EF4-FFF2-40B4-BE49-F238E27FC236}">
                <a16:creationId xmlns:a16="http://schemas.microsoft.com/office/drawing/2014/main" id="{933748A2-1D13-43FD-9FEF-A38F1B1B030E}"/>
              </a:ext>
            </a:extLst>
          </p:cNvPr>
          <p:cNvSpPr txBox="1">
            <a:spLocks noChangeArrowheads="1"/>
          </p:cNvSpPr>
          <p:nvPr/>
        </p:nvSpPr>
        <p:spPr bwMode="auto">
          <a:xfrm>
            <a:off x="1276779" y="5751605"/>
            <a:ext cx="7416824"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i="1" dirty="0">
                <a:solidFill>
                  <a:srgbClr val="000000"/>
                </a:solidFill>
                <a:latin typeface="Arial" charset="0"/>
              </a:rPr>
              <a:t>Alcanzar la demanda de las tareas</a:t>
            </a:r>
            <a:endParaRPr lang="en-US" altLang="es-PR" sz="2200" b="1" i="1" dirty="0">
              <a:solidFill>
                <a:srgbClr val="FF0000"/>
              </a:solidFill>
              <a:effectLst>
                <a:outerShdw blurRad="38100" dist="38100" dir="2700000" algn="tl">
                  <a:srgbClr val="C0C0C0"/>
                </a:outerShdw>
              </a:effectLst>
              <a:latin typeface="Arial Black" pitchFamily="34" charset="0"/>
            </a:endParaRPr>
          </a:p>
        </p:txBody>
      </p:sp>
      <p:pic>
        <p:nvPicPr>
          <p:cNvPr id="48" name="Picture 47" descr="A person in a dress&#10;&#10;Description automatically generated">
            <a:extLst>
              <a:ext uri="{FF2B5EF4-FFF2-40B4-BE49-F238E27FC236}">
                <a16:creationId xmlns:a16="http://schemas.microsoft.com/office/drawing/2014/main" id="{E8ED4C71-6E95-48C8-A135-7E706CABB6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264" y="570040"/>
            <a:ext cx="1041400" cy="2032000"/>
          </a:xfrm>
          <a:prstGeom prst="rect">
            <a:avLst/>
          </a:prstGeom>
        </p:spPr>
      </p:pic>
      <p:pic>
        <p:nvPicPr>
          <p:cNvPr id="49" name="Picture 48" descr="A picture containing red, orange, tennis, sport&#10;&#10;Description automatically generated">
            <a:extLst>
              <a:ext uri="{FF2B5EF4-FFF2-40B4-BE49-F238E27FC236}">
                <a16:creationId xmlns:a16="http://schemas.microsoft.com/office/drawing/2014/main" id="{F09B95E7-6DFA-4D2D-986B-850690DAB4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9168" y="4691492"/>
            <a:ext cx="5791438" cy="1319161"/>
          </a:xfrm>
          <a:prstGeom prst="rect">
            <a:avLst/>
          </a:prstGeom>
          <a:effectLst>
            <a:softEdge rad="317500"/>
          </a:effectLst>
        </p:spPr>
      </p:pic>
    </p:spTree>
    <p:custDataLst>
      <p:tags r:id="rId1"/>
    </p:custDataLst>
    <p:extLst>
      <p:ext uri="{BB962C8B-B14F-4D97-AF65-F5344CB8AC3E}">
        <p14:creationId xmlns:p14="http://schemas.microsoft.com/office/powerpoint/2010/main" val="2586707199"/>
      </p:ext>
    </p:extLst>
  </p:cSld>
  <p:clrMapOvr>
    <a:masterClrMapping/>
  </p:clrMapOvr>
  <p:transition spd="slow">
    <p:checke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1C9ADF-E597-4068-9A6B-0FDB977C6178}"/>
              </a:ext>
            </a:extLst>
          </p:cNvPr>
          <p:cNvSpPr>
            <a:spLocks/>
          </p:cNvSpPr>
          <p:nvPr/>
        </p:nvSpPr>
        <p:spPr bwMode="auto">
          <a:xfrm>
            <a:off x="2051720" y="620688"/>
            <a:ext cx="6624736"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300" b="0" dirty="0">
                <a:solidFill>
                  <a:srgbClr val="484876"/>
                </a:solidFill>
                <a:effectLst>
                  <a:outerShdw blurRad="38100" dist="38100" dir="2700000" algn="tl">
                    <a:srgbClr val="C0C0C0"/>
                  </a:outerShdw>
                </a:effectLst>
                <a:latin typeface="Arial Black" pitchFamily="34" charset="0"/>
                <a:cs typeface="Arial" charset="0"/>
              </a:rPr>
              <a:t>EVALUACIÓN CARDIOVASCULAR:</a:t>
            </a:r>
            <a:br>
              <a:rPr lang="es-PR" altLang="es-PR" sz="2300" b="0" dirty="0">
                <a:solidFill>
                  <a:srgbClr val="484876"/>
                </a:solidFill>
                <a:effectLst>
                  <a:outerShdw blurRad="38100" dist="38100" dir="2700000" algn="tl">
                    <a:srgbClr val="C0C0C0"/>
                  </a:outerShdw>
                </a:effectLst>
                <a:latin typeface="Arial Black" pitchFamily="34" charset="0"/>
                <a:cs typeface="Arial" charset="0"/>
              </a:rPr>
            </a:br>
            <a:r>
              <a:rPr lang="es-PR" altLang="es-PR" sz="2300" b="0" i="1" dirty="0">
                <a:solidFill>
                  <a:srgbClr val="484876"/>
                </a:solidFill>
                <a:effectLst>
                  <a:outerShdw blurRad="38100" dist="38100" dir="2700000" algn="tl">
                    <a:srgbClr val="C0C0C0"/>
                  </a:outerShdw>
                </a:effectLst>
                <a:latin typeface="Arial Black" pitchFamily="34" charset="0"/>
                <a:cs typeface="Arial" charset="0"/>
              </a:rPr>
              <a:t>MEDICION DE LA PRESIÓN ARTERIAL</a:t>
            </a:r>
          </a:p>
        </p:txBody>
      </p:sp>
      <p:sp>
        <p:nvSpPr>
          <p:cNvPr id="21" name="Title 1">
            <a:extLst>
              <a:ext uri="{FF2B5EF4-FFF2-40B4-BE49-F238E27FC236}">
                <a16:creationId xmlns:a16="http://schemas.microsoft.com/office/drawing/2014/main" id="{9276161B-FDE1-4DAF-8408-8906BFFE5401}"/>
              </a:ext>
            </a:extLst>
          </p:cNvPr>
          <p:cNvSpPr>
            <a:spLocks/>
          </p:cNvSpPr>
          <p:nvPr/>
        </p:nvSpPr>
        <p:spPr bwMode="auto">
          <a:xfrm>
            <a:off x="2051720" y="1412776"/>
            <a:ext cx="6912768" cy="33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b="0" dirty="0">
                <a:solidFill>
                  <a:srgbClr val="B40049"/>
                </a:solidFill>
                <a:effectLst>
                  <a:outerShdw blurRad="38100" dist="38100" dir="2700000" algn="tl">
                    <a:srgbClr val="C0C0C0"/>
                  </a:outerShdw>
                </a:effectLst>
                <a:latin typeface="Arial Black" pitchFamily="34" charset="0"/>
                <a:cs typeface="Arial" charset="0"/>
              </a:rPr>
              <a:t>USANZAS PRÁCTICAS EN CONTEXTOS/CAMPOS</a:t>
            </a:r>
          </a:p>
        </p:txBody>
      </p:sp>
      <p:sp>
        <p:nvSpPr>
          <p:cNvPr id="22" name="Text Box 9">
            <a:extLst>
              <a:ext uri="{FF2B5EF4-FFF2-40B4-BE49-F238E27FC236}">
                <a16:creationId xmlns:a16="http://schemas.microsoft.com/office/drawing/2014/main" id="{4F34B3FA-AD06-4446-B65F-38D58F4D6DA7}"/>
              </a:ext>
            </a:extLst>
          </p:cNvPr>
          <p:cNvSpPr txBox="1">
            <a:spLocks noChangeArrowheads="1"/>
          </p:cNvSpPr>
          <p:nvPr/>
        </p:nvSpPr>
        <p:spPr bwMode="auto">
          <a:xfrm>
            <a:off x="853490" y="3691178"/>
            <a:ext cx="803899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Capacidad práctica en otros cursos del currículo: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3" name="Picture 10" descr="PntBlue1">
            <a:extLst>
              <a:ext uri="{FF2B5EF4-FFF2-40B4-BE49-F238E27FC236}">
                <a16:creationId xmlns:a16="http://schemas.microsoft.com/office/drawing/2014/main" id="{F010D07E-4681-4454-8451-F87F2B51F0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83" y="367336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9">
            <a:extLst>
              <a:ext uri="{FF2B5EF4-FFF2-40B4-BE49-F238E27FC236}">
                <a16:creationId xmlns:a16="http://schemas.microsoft.com/office/drawing/2014/main" id="{AA0BC86C-13F8-4161-B512-CE9E46D4A49D}"/>
              </a:ext>
            </a:extLst>
          </p:cNvPr>
          <p:cNvSpPr txBox="1">
            <a:spLocks noChangeArrowheads="1"/>
          </p:cNvSpPr>
          <p:nvPr/>
        </p:nvSpPr>
        <p:spPr bwMode="auto">
          <a:xfrm>
            <a:off x="853491" y="5779410"/>
            <a:ext cx="798412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 nivel personal para la familia y amistades: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5" name="Picture 10" descr="PntBlue1">
            <a:extLst>
              <a:ext uri="{FF2B5EF4-FFF2-40B4-BE49-F238E27FC236}">
                <a16:creationId xmlns:a16="http://schemas.microsoft.com/office/drawing/2014/main" id="{DA42560A-8A72-4D4D-ADE5-78ED5C932A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83" y="576160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
            <a:extLst>
              <a:ext uri="{FF2B5EF4-FFF2-40B4-BE49-F238E27FC236}">
                <a16:creationId xmlns:a16="http://schemas.microsoft.com/office/drawing/2014/main" id="{6A70DB4F-7111-4FFE-8518-26B15BA9A0E2}"/>
              </a:ext>
            </a:extLst>
          </p:cNvPr>
          <p:cNvSpPr txBox="1">
            <a:spLocks noChangeArrowheads="1"/>
          </p:cNvSpPr>
          <p:nvPr/>
        </p:nvSpPr>
        <p:spPr bwMode="auto">
          <a:xfrm>
            <a:off x="859279" y="4915314"/>
            <a:ext cx="457681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Práctica en ferias de salud:</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7" name="Picture 10" descr="PntBlue1">
            <a:extLst>
              <a:ext uri="{FF2B5EF4-FFF2-40B4-BE49-F238E27FC236}">
                <a16:creationId xmlns:a16="http://schemas.microsoft.com/office/drawing/2014/main" id="{3BED81B9-F227-4B3F-9C5B-A169952F3E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471" y="489750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9">
            <a:extLst>
              <a:ext uri="{FF2B5EF4-FFF2-40B4-BE49-F238E27FC236}">
                <a16:creationId xmlns:a16="http://schemas.microsoft.com/office/drawing/2014/main" id="{A146D3D1-6356-4D6A-AFE5-857ADDE39C8E}"/>
              </a:ext>
            </a:extLst>
          </p:cNvPr>
          <p:cNvSpPr txBox="1">
            <a:spLocks noChangeArrowheads="1"/>
          </p:cNvSpPr>
          <p:nvPr/>
        </p:nvSpPr>
        <p:spPr bwMode="auto">
          <a:xfrm>
            <a:off x="853491" y="2843749"/>
            <a:ext cx="513794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Aplicaciones para la profesión: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9" name="Picture 10" descr="PntBlue1">
            <a:extLst>
              <a:ext uri="{FF2B5EF4-FFF2-40B4-BE49-F238E27FC236}">
                <a16:creationId xmlns:a16="http://schemas.microsoft.com/office/drawing/2014/main" id="{5A75CC3B-C3EE-41EB-ABC2-4C104813B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83" y="282593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9">
            <a:extLst>
              <a:ext uri="{FF2B5EF4-FFF2-40B4-BE49-F238E27FC236}">
                <a16:creationId xmlns:a16="http://schemas.microsoft.com/office/drawing/2014/main" id="{C5064484-02B6-4B50-B5DA-4DD45EACAA4C}"/>
              </a:ext>
            </a:extLst>
          </p:cNvPr>
          <p:cNvSpPr txBox="1">
            <a:spLocks noChangeArrowheads="1"/>
          </p:cNvSpPr>
          <p:nvPr/>
        </p:nvSpPr>
        <p:spPr bwMode="auto">
          <a:xfrm>
            <a:off x="860866" y="3238911"/>
            <a:ext cx="4719246" cy="42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Calibri" panose="020F0502020204030204" pitchFamily="34" charset="0"/>
                <a:cs typeface="Calibri" panose="020F0502020204030204" pitchFamily="34" charset="0"/>
              </a:rPr>
              <a:t>Participantes</a:t>
            </a:r>
            <a:r>
              <a:rPr lang="en-US" altLang="es-PR" sz="2600" b="1" dirty="0">
                <a:latin typeface="Calibri" panose="020F0502020204030204" pitchFamily="34" charset="0"/>
                <a:cs typeface="Calibri" panose="020F0502020204030204" pitchFamily="34" charset="0"/>
              </a:rPr>
              <a:t>, </a:t>
            </a:r>
            <a:r>
              <a:rPr lang="en-US" altLang="es-PR" sz="2600" b="1" dirty="0" err="1">
                <a:latin typeface="Calibri" panose="020F0502020204030204" pitchFamily="34" charset="0"/>
                <a:cs typeface="Calibri" panose="020F0502020204030204" pitchFamily="34" charset="0"/>
              </a:rPr>
              <a:t>clientes</a:t>
            </a:r>
            <a:r>
              <a:rPr lang="en-US" altLang="es-PR" sz="2600" b="1" dirty="0">
                <a:latin typeface="Calibri" panose="020F0502020204030204" pitchFamily="34" charset="0"/>
                <a:cs typeface="Calibri" panose="020F0502020204030204" pitchFamily="34" charset="0"/>
              </a:rPr>
              <a:t> o </a:t>
            </a:r>
            <a:r>
              <a:rPr lang="en-US" altLang="es-PR" sz="2600" b="1" dirty="0" err="1">
                <a:latin typeface="Calibri" panose="020F0502020204030204" pitchFamily="34" charset="0"/>
                <a:cs typeface="Calibri" panose="020F0502020204030204" pitchFamily="34" charset="0"/>
              </a:rPr>
              <a:t>atletas</a:t>
            </a:r>
            <a:endParaRPr lang="es-PR" altLang="es-PR" sz="2600" b="1" dirty="0">
              <a:latin typeface="Calibri" panose="020F0502020204030204" pitchFamily="34" charset="0"/>
              <a:cs typeface="Calibri" panose="020F0502020204030204" pitchFamily="34" charset="0"/>
            </a:endParaRPr>
          </a:p>
        </p:txBody>
      </p:sp>
      <p:sp>
        <p:nvSpPr>
          <p:cNvPr id="31" name="Text Box 9">
            <a:extLst>
              <a:ext uri="{FF2B5EF4-FFF2-40B4-BE49-F238E27FC236}">
                <a16:creationId xmlns:a16="http://schemas.microsoft.com/office/drawing/2014/main" id="{30B66FC7-06A8-4E60-9654-D228334C7C29}"/>
              </a:ext>
            </a:extLst>
          </p:cNvPr>
          <p:cNvSpPr txBox="1">
            <a:spLocks noChangeArrowheads="1"/>
          </p:cNvSpPr>
          <p:nvPr/>
        </p:nvSpPr>
        <p:spPr bwMode="auto">
          <a:xfrm>
            <a:off x="899591" y="4117093"/>
            <a:ext cx="7794011" cy="740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dirty="0">
                <a:latin typeface="Calibri" panose="020F0502020204030204" pitchFamily="34" charset="0"/>
                <a:cs typeface="Calibri" panose="020F0502020204030204" pitchFamily="34" charset="0"/>
              </a:rPr>
              <a:t>HPER-4170, HPER-4200, HPER-4180, HPER-2320, HPER-3430, HPER-3380, HPER-4441, HPER-4442</a:t>
            </a:r>
            <a:endParaRPr lang="es-PR" altLang="es-PR" sz="2600" b="1" dirty="0">
              <a:latin typeface="Calibri" panose="020F0502020204030204" pitchFamily="34" charset="0"/>
              <a:cs typeface="Calibri" panose="020F0502020204030204" pitchFamily="34" charset="0"/>
            </a:endParaRPr>
          </a:p>
        </p:txBody>
      </p:sp>
      <p:sp>
        <p:nvSpPr>
          <p:cNvPr id="32" name="Text Box 9">
            <a:extLst>
              <a:ext uri="{FF2B5EF4-FFF2-40B4-BE49-F238E27FC236}">
                <a16:creationId xmlns:a16="http://schemas.microsoft.com/office/drawing/2014/main" id="{CF3F440E-C3B7-4E0C-B326-A5F84D999410}"/>
              </a:ext>
            </a:extLst>
          </p:cNvPr>
          <p:cNvSpPr txBox="1">
            <a:spLocks noChangeArrowheads="1"/>
          </p:cNvSpPr>
          <p:nvPr/>
        </p:nvSpPr>
        <p:spPr bwMode="auto">
          <a:xfrm>
            <a:off x="899592" y="5257544"/>
            <a:ext cx="3456384" cy="42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dirty="0" err="1">
                <a:latin typeface="Calibri" panose="020F0502020204030204" pitchFamily="34" charset="0"/>
                <a:cs typeface="Calibri" panose="020F0502020204030204" pitchFamily="34" charset="0"/>
              </a:rPr>
              <a:t>Recurso</a:t>
            </a:r>
            <a:r>
              <a:rPr lang="en-US" altLang="es-PR" sz="2600" dirty="0">
                <a:latin typeface="Calibri" panose="020F0502020204030204" pitchFamily="34" charset="0"/>
                <a:cs typeface="Calibri" panose="020F0502020204030204" pitchFamily="34" charset="0"/>
              </a:rPr>
              <a:t> de </a:t>
            </a:r>
            <a:r>
              <a:rPr lang="en-US" altLang="es-PR" sz="2600" dirty="0" err="1">
                <a:latin typeface="Calibri" panose="020F0502020204030204" pitchFamily="34" charset="0"/>
                <a:cs typeface="Calibri" panose="020F0502020204030204" pitchFamily="34" charset="0"/>
              </a:rPr>
              <a:t>actividades</a:t>
            </a:r>
            <a:endParaRPr lang="es-PR" altLang="es-PR" sz="2600" b="1" dirty="0">
              <a:latin typeface="Calibri" panose="020F0502020204030204" pitchFamily="34" charset="0"/>
              <a:cs typeface="Calibri" panose="020F0502020204030204" pitchFamily="34" charset="0"/>
            </a:endParaRPr>
          </a:p>
        </p:txBody>
      </p:sp>
      <p:sp>
        <p:nvSpPr>
          <p:cNvPr id="33" name="Text Box 9">
            <a:extLst>
              <a:ext uri="{FF2B5EF4-FFF2-40B4-BE49-F238E27FC236}">
                <a16:creationId xmlns:a16="http://schemas.microsoft.com/office/drawing/2014/main" id="{00D5ACAA-A3C2-4D63-81B9-5F912F4CF553}"/>
              </a:ext>
            </a:extLst>
          </p:cNvPr>
          <p:cNvSpPr txBox="1">
            <a:spLocks noChangeArrowheads="1"/>
          </p:cNvSpPr>
          <p:nvPr/>
        </p:nvSpPr>
        <p:spPr bwMode="auto">
          <a:xfrm>
            <a:off x="899592" y="6104973"/>
            <a:ext cx="4680520" cy="42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dirty="0" err="1">
                <a:latin typeface="Calibri" panose="020F0502020204030204" pitchFamily="34" charset="0"/>
                <a:cs typeface="Calibri" panose="020F0502020204030204" pitchFamily="34" charset="0"/>
              </a:rPr>
              <a:t>Conocer</a:t>
            </a:r>
            <a:r>
              <a:rPr lang="en-US" altLang="es-PR" sz="2600" dirty="0">
                <a:latin typeface="Calibri" panose="020F0502020204030204" pitchFamily="34" charset="0"/>
                <a:cs typeface="Calibri" panose="020F0502020204030204" pitchFamily="34" charset="0"/>
              </a:rPr>
              <a:t> </a:t>
            </a:r>
            <a:r>
              <a:rPr lang="en-US" altLang="es-PR" sz="2600" dirty="0" err="1">
                <a:latin typeface="Calibri" panose="020F0502020204030204" pitchFamily="34" charset="0"/>
                <a:cs typeface="Calibri" panose="020F0502020204030204" pitchFamily="34" charset="0"/>
              </a:rPr>
              <a:t>su</a:t>
            </a:r>
            <a:r>
              <a:rPr lang="en-US" altLang="es-PR" sz="2600" dirty="0">
                <a:latin typeface="Calibri" panose="020F0502020204030204" pitchFamily="34" charset="0"/>
                <a:cs typeface="Calibri" panose="020F0502020204030204" pitchFamily="34" charset="0"/>
              </a:rPr>
              <a:t> </a:t>
            </a:r>
            <a:r>
              <a:rPr lang="en-US" altLang="es-PR" sz="2600" dirty="0" err="1">
                <a:latin typeface="Calibri" panose="020F0502020204030204" pitchFamily="34" charset="0"/>
                <a:cs typeface="Calibri" panose="020F0502020204030204" pitchFamily="34" charset="0"/>
              </a:rPr>
              <a:t>salud</a:t>
            </a:r>
            <a:r>
              <a:rPr lang="en-US" altLang="es-PR" sz="2600" dirty="0">
                <a:latin typeface="Calibri" panose="020F0502020204030204" pitchFamily="34" charset="0"/>
                <a:cs typeface="Calibri" panose="020F0502020204030204" pitchFamily="34" charset="0"/>
              </a:rPr>
              <a:t> cardiovascular</a:t>
            </a:r>
            <a:endParaRPr lang="es-PR" altLang="es-PR" sz="2600" b="1" dirty="0">
              <a:latin typeface="Calibri" panose="020F0502020204030204" pitchFamily="34" charset="0"/>
              <a:cs typeface="Calibri" panose="020F0502020204030204" pitchFamily="34" charset="0"/>
            </a:endParaRPr>
          </a:p>
        </p:txBody>
      </p:sp>
      <p:pic>
        <p:nvPicPr>
          <p:cNvPr id="50" name="Picture 49" descr="CURVHEAD">
            <a:extLst>
              <a:ext uri="{FF2B5EF4-FFF2-40B4-BE49-F238E27FC236}">
                <a16:creationId xmlns:a16="http://schemas.microsoft.com/office/drawing/2014/main" id="{1986CC90-F5E4-4CB6-908B-407DA12806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1884097"/>
            <a:ext cx="4176464" cy="75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itle 1">
            <a:extLst>
              <a:ext uri="{FF2B5EF4-FFF2-40B4-BE49-F238E27FC236}">
                <a16:creationId xmlns:a16="http://schemas.microsoft.com/office/drawing/2014/main" id="{B4B53A40-7D98-4483-B4CA-DD2F510A712A}"/>
              </a:ext>
            </a:extLst>
          </p:cNvPr>
          <p:cNvSpPr>
            <a:spLocks/>
          </p:cNvSpPr>
          <p:nvPr/>
        </p:nvSpPr>
        <p:spPr bwMode="auto">
          <a:xfrm>
            <a:off x="3547556" y="2042270"/>
            <a:ext cx="376074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500" b="0" dirty="0">
                <a:solidFill>
                  <a:srgbClr val="660066"/>
                </a:solidFill>
                <a:effectLst>
                  <a:outerShdw blurRad="38100" dist="38100" dir="2700000" algn="tl">
                    <a:srgbClr val="C0C0C0"/>
                  </a:outerShdw>
                </a:effectLst>
                <a:latin typeface="Arial Black" pitchFamily="34" charset="0"/>
                <a:cs typeface="Arial" charset="0"/>
              </a:rPr>
              <a:t>PRAXIS FUNCIONAL</a:t>
            </a:r>
            <a:endParaRPr lang="es-PR" altLang="es-PR" sz="2500" b="0" i="1" dirty="0">
              <a:solidFill>
                <a:srgbClr val="660066"/>
              </a:solidFill>
              <a:effectLst>
                <a:outerShdw blurRad="38100" dist="38100" dir="2700000" algn="tl">
                  <a:srgbClr val="C0C0C0"/>
                </a:outerShdw>
              </a:effectLst>
              <a:latin typeface="Arial Black" pitchFamily="34" charset="0"/>
              <a:cs typeface="Arial" charset="0"/>
            </a:endParaRPr>
          </a:p>
        </p:txBody>
      </p:sp>
      <p:pic>
        <p:nvPicPr>
          <p:cNvPr id="52" name="Picture 51" descr="A group of people standing in a room&#10;&#10;Description automatically generated">
            <a:extLst>
              <a:ext uri="{FF2B5EF4-FFF2-40B4-BE49-F238E27FC236}">
                <a16:creationId xmlns:a16="http://schemas.microsoft.com/office/drawing/2014/main" id="{DCB778E8-2820-46B4-809B-5BCFD27E2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220" y="464328"/>
            <a:ext cx="2024283" cy="2466131"/>
          </a:xfrm>
          <a:prstGeom prst="rect">
            <a:avLst/>
          </a:prstGeom>
          <a:effectLst>
            <a:softEdge rad="317500"/>
          </a:effectLst>
        </p:spPr>
      </p:pic>
    </p:spTree>
    <p:custDataLst>
      <p:tags r:id="rId1"/>
    </p:custDataLst>
    <p:extLst>
      <p:ext uri="{BB962C8B-B14F-4D97-AF65-F5344CB8AC3E}">
        <p14:creationId xmlns:p14="http://schemas.microsoft.com/office/powerpoint/2010/main" val="508340102"/>
      </p:ext>
    </p:extLst>
  </p:cSld>
  <p:clrMapOvr>
    <a:masterClrMapping/>
  </p:clrMapOvr>
  <p:transition spd="slow">
    <p:check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3" descr="CURV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3751" y="2023856"/>
            <a:ext cx="5040559"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p:cNvSpPr>
          <p:nvPr/>
        </p:nvSpPr>
        <p:spPr bwMode="auto">
          <a:xfrm>
            <a:off x="2877767" y="2137536"/>
            <a:ext cx="4609803" cy="36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0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MARCOS DE REFERENCIA</a:t>
            </a:r>
          </a:p>
        </p:txBody>
      </p:sp>
      <p:sp>
        <p:nvSpPr>
          <p:cNvPr id="34" name="Title 1"/>
          <p:cNvSpPr>
            <a:spLocks/>
          </p:cNvSpPr>
          <p:nvPr/>
        </p:nvSpPr>
        <p:spPr bwMode="auto">
          <a:xfrm>
            <a:off x="2627784" y="583696"/>
            <a:ext cx="615463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PRUEBAS DE APTITUD FÍSICA – De</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FÁCIL ADMINISTRACIÓN:</a:t>
            </a:r>
          </a:p>
        </p:txBody>
      </p:sp>
      <p:sp>
        <p:nvSpPr>
          <p:cNvPr id="35" name="Title 1"/>
          <p:cNvSpPr>
            <a:spLocks/>
          </p:cNvSpPr>
          <p:nvPr/>
        </p:nvSpPr>
        <p:spPr bwMode="auto">
          <a:xfrm>
            <a:off x="2627785" y="1519800"/>
            <a:ext cx="586660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INTERPRETACIÓN</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36" name="Title 5"/>
          <p:cNvSpPr txBox="1">
            <a:spLocks/>
          </p:cNvSpPr>
          <p:nvPr/>
        </p:nvSpPr>
        <p:spPr bwMode="auto">
          <a:xfrm>
            <a:off x="2661743" y="2887952"/>
            <a:ext cx="6267610" cy="430138"/>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s-PR" altLang="es-PR" sz="22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ESTÁNDARES BASADOS EN REFERENCIA A UNOS CRITERIOS</a:t>
            </a:r>
          </a:p>
        </p:txBody>
      </p:sp>
      <p:sp>
        <p:nvSpPr>
          <p:cNvPr id="37" name="Text Box 9"/>
          <p:cNvSpPr txBox="1">
            <a:spLocks noChangeArrowheads="1"/>
          </p:cNvSpPr>
          <p:nvPr/>
        </p:nvSpPr>
        <p:spPr bwMode="auto">
          <a:xfrm>
            <a:off x="828835" y="3533852"/>
            <a:ext cx="7994551"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Características – </a:t>
            </a:r>
            <a:r>
              <a:rPr lang="es-PR" altLang="es-PR" sz="2800" b="1" i="1" dirty="0">
                <a:solidFill>
                  <a:srgbClr val="26263E"/>
                </a:solidFill>
                <a:latin typeface="Arial" panose="020B0604020202020204" pitchFamily="34" charset="0"/>
                <a:cs typeface="Arial" panose="020B0604020202020204" pitchFamily="34" charset="0"/>
              </a:rPr>
              <a:t>son estándares absolutos</a:t>
            </a:r>
            <a:r>
              <a:rPr lang="es-PR" altLang="es-PR" sz="2800" b="1" dirty="0">
                <a:solidFill>
                  <a:srgbClr val="26263E"/>
                </a:solidFill>
                <a:latin typeface="Arial" panose="020B0604020202020204" pitchFamily="34" charset="0"/>
                <a:cs typeface="Arial" panose="020B0604020202020204" pitchFamily="34" charset="0"/>
              </a:rPr>
              <a:t>:</a:t>
            </a:r>
          </a:p>
        </p:txBody>
      </p:sp>
      <p:pic>
        <p:nvPicPr>
          <p:cNvPr id="3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28" y="349566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28"/>
          <p:cNvSpPr txBox="1">
            <a:spLocks noChangeArrowheads="1"/>
          </p:cNvSpPr>
          <p:nvPr/>
        </p:nvSpPr>
        <p:spPr bwMode="auto">
          <a:xfrm>
            <a:off x="1238729" y="4040080"/>
            <a:ext cx="7687709" cy="84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900"/>
              </a:lnSpc>
            </a:pPr>
            <a:r>
              <a:rPr lang="en-US" altLang="es-PR" sz="2900" b="1" dirty="0">
                <a:solidFill>
                  <a:srgbClr val="000000"/>
                </a:solidFill>
                <a:effectLst>
                  <a:outerShdw blurRad="38100" dist="38100" dir="2700000" algn="tl">
                    <a:srgbClr val="000000">
                      <a:alpha val="43137"/>
                    </a:srgbClr>
                  </a:outerShdw>
                </a:effectLst>
                <a:latin typeface="Calibri" pitchFamily="34" charset="0"/>
              </a:rPr>
              <a:t>No </a:t>
            </a:r>
            <a:r>
              <a:rPr lang="en-US" altLang="es-PR" sz="2900" b="1" dirty="0" err="1">
                <a:solidFill>
                  <a:srgbClr val="000000"/>
                </a:solidFill>
                <a:effectLst>
                  <a:outerShdw blurRad="38100" dist="38100" dir="2700000" algn="tl">
                    <a:srgbClr val="000000">
                      <a:alpha val="43137"/>
                    </a:srgbClr>
                  </a:outerShdw>
                </a:effectLst>
                <a:latin typeface="Calibri" pitchFamily="34" charset="0"/>
              </a:rPr>
              <a:t>consideran</a:t>
            </a:r>
            <a:r>
              <a:rPr lang="en-US" altLang="es-PR" sz="2900" b="1" dirty="0">
                <a:solidFill>
                  <a:srgbClr val="000000"/>
                </a:solidFill>
                <a:effectLst>
                  <a:outerShdw blurRad="38100" dist="38100" dir="2700000" algn="tl">
                    <a:srgbClr val="000000">
                      <a:alpha val="43137"/>
                    </a:srgbClr>
                  </a:outerShdw>
                </a:effectLst>
                <a:latin typeface="Calibri" pitchFamily="34" charset="0"/>
              </a:rPr>
              <a:t> la </a:t>
            </a:r>
            <a:r>
              <a:rPr lang="en-US" altLang="es-PR" sz="2900" b="1" dirty="0" err="1">
                <a:solidFill>
                  <a:srgbClr val="000000"/>
                </a:solidFill>
                <a:effectLst>
                  <a:outerShdw blurRad="38100" dist="38100" dir="2700000" algn="tl">
                    <a:srgbClr val="000000">
                      <a:alpha val="43137"/>
                    </a:srgbClr>
                  </a:outerShdw>
                </a:effectLst>
                <a:latin typeface="Calibri" pitchFamily="34" charset="0"/>
              </a:rPr>
              <a:t>cantidad</a:t>
            </a:r>
            <a:r>
              <a:rPr lang="en-US" altLang="es-PR" sz="2900" b="1" dirty="0">
                <a:solidFill>
                  <a:srgbClr val="000000"/>
                </a:solidFill>
                <a:effectLst>
                  <a:outerShdw blurRad="38100" dist="38100" dir="2700000" algn="tl">
                    <a:srgbClr val="000000">
                      <a:alpha val="43137"/>
                    </a:srgbClr>
                  </a:outerShdw>
                </a:effectLst>
                <a:latin typeface="Calibri" pitchFamily="34" charset="0"/>
              </a:rPr>
              <a:t> de personas que </a:t>
            </a:r>
            <a:r>
              <a:rPr lang="en-US" altLang="es-PR" sz="2900" b="1" dirty="0" err="1">
                <a:solidFill>
                  <a:srgbClr val="000000"/>
                </a:solidFill>
                <a:effectLst>
                  <a:outerShdw blurRad="38100" dist="38100" dir="2700000" algn="tl">
                    <a:srgbClr val="000000">
                      <a:alpha val="43137"/>
                    </a:srgbClr>
                  </a:outerShdw>
                </a:effectLst>
                <a:latin typeface="Calibri" pitchFamily="34" charset="0"/>
              </a:rPr>
              <a:t>cumplen</a:t>
            </a:r>
            <a:r>
              <a:rPr lang="en-US" altLang="es-PR" sz="2900" b="1" dirty="0">
                <a:solidFill>
                  <a:srgbClr val="000000"/>
                </a:solidFill>
                <a:effectLst>
                  <a:outerShdw blurRad="38100" dist="38100" dir="2700000" algn="tl">
                    <a:srgbClr val="000000">
                      <a:alpha val="43137"/>
                    </a:srgbClr>
                  </a:outerShdw>
                </a:effectLst>
                <a:latin typeface="Calibri" pitchFamily="34" charset="0"/>
              </a:rPr>
              <a:t> con el </a:t>
            </a:r>
            <a:r>
              <a:rPr lang="en-US" altLang="es-PR" sz="2900" b="1" dirty="0" err="1">
                <a:solidFill>
                  <a:srgbClr val="000000"/>
                </a:solidFill>
                <a:effectLst>
                  <a:outerShdw blurRad="38100" dist="38100" dir="2700000" algn="tl">
                    <a:srgbClr val="000000">
                      <a:alpha val="43137"/>
                    </a:srgbClr>
                  </a:outerShdw>
                </a:effectLst>
                <a:latin typeface="Calibri" pitchFamily="34" charset="0"/>
              </a:rPr>
              <a:t>estándar</a:t>
            </a:r>
            <a:r>
              <a:rPr lang="en-US" altLang="es-PR" sz="2900" b="1" dirty="0">
                <a:solidFill>
                  <a:srgbClr val="000000"/>
                </a:solidFill>
                <a:effectLst>
                  <a:outerShdw blurRad="38100" dist="38100" dir="2700000" algn="tl">
                    <a:srgbClr val="000000">
                      <a:alpha val="43137"/>
                    </a:srgbClr>
                  </a:outerShdw>
                </a:effectLst>
                <a:latin typeface="Calibri" pitchFamily="34" charset="0"/>
              </a:rPr>
              <a:t>:</a:t>
            </a:r>
            <a:endParaRPr lang="en-US" altLang="es-PR" sz="2900" b="1" i="1" dirty="0">
              <a:solidFill>
                <a:srgbClr val="FF0000"/>
              </a:solidFill>
              <a:effectLst>
                <a:outerShdw blurRad="38100" dist="38100" dir="2700000" algn="tl">
                  <a:srgbClr val="000000">
                    <a:alpha val="43137"/>
                  </a:srgbClr>
                </a:outerShdw>
              </a:effectLst>
              <a:latin typeface="Calibri" pitchFamily="34" charset="0"/>
            </a:endParaRPr>
          </a:p>
        </p:txBody>
      </p:sp>
      <p:pic>
        <p:nvPicPr>
          <p:cNvPr id="40" name="Picture 3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084" y="4104915"/>
            <a:ext cx="408837" cy="404138"/>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32"/>
          <p:cNvSpPr txBox="1">
            <a:spLocks noChangeArrowheads="1"/>
          </p:cNvSpPr>
          <p:nvPr/>
        </p:nvSpPr>
        <p:spPr bwMode="auto">
          <a:xfrm>
            <a:off x="1687761" y="4948214"/>
            <a:ext cx="7135625"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Arial" charset="0"/>
              </a:rPr>
              <a:t>Solo reconoce si la persona, en la variable particular de aptitud </a:t>
            </a:r>
            <a:r>
              <a:rPr lang="es-ES" altLang="es-PR" sz="2200" b="1" dirty="0" err="1">
                <a:solidFill>
                  <a:srgbClr val="000000"/>
                </a:solidFill>
                <a:latin typeface="Arial" charset="0"/>
              </a:rPr>
              <a:t>físca</a:t>
            </a:r>
            <a:r>
              <a:rPr lang="es-ES" altLang="es-PR" sz="2200" b="1" dirty="0">
                <a:solidFill>
                  <a:srgbClr val="000000"/>
                </a:solidFill>
                <a:latin typeface="Arial" charset="0"/>
              </a:rPr>
              <a:t>:</a:t>
            </a:r>
            <a:endParaRPr lang="en-US" altLang="es-PR" sz="2200" b="1" dirty="0">
              <a:solidFill>
                <a:srgbClr val="FF0000"/>
              </a:solidFill>
              <a:effectLst>
                <a:outerShdw blurRad="38100" dist="38100" dir="2700000" algn="tl">
                  <a:srgbClr val="C0C0C0"/>
                </a:outerShdw>
              </a:effectLst>
              <a:latin typeface="Arial Black" pitchFamily="34" charset="0"/>
            </a:endParaRPr>
          </a:p>
        </p:txBody>
      </p:sp>
      <p:pic>
        <p:nvPicPr>
          <p:cNvPr id="42" name="Picture 41"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598" y="4981552"/>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5"/>
          <p:cNvSpPr txBox="1">
            <a:spLocks noChangeArrowheads="1"/>
          </p:cNvSpPr>
          <p:nvPr/>
        </p:nvSpPr>
        <p:spPr bwMode="auto">
          <a:xfrm>
            <a:off x="1979735" y="5668294"/>
            <a:ext cx="651465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Calibri" pitchFamily="34" charset="0"/>
              </a:rPr>
              <a:t>Cumple con el criterio: </a:t>
            </a:r>
            <a:r>
              <a:rPr lang="es-ES" altLang="es-PR" sz="2200" b="1" dirty="0" err="1">
                <a:solidFill>
                  <a:srgbClr val="000000"/>
                </a:solidFill>
                <a:latin typeface="Calibri" pitchFamily="34" charset="0"/>
              </a:rPr>
              <a:t>Adecuacidad</a:t>
            </a:r>
            <a:r>
              <a:rPr lang="es-ES" altLang="es-PR" sz="2200" b="1" dirty="0">
                <a:solidFill>
                  <a:srgbClr val="000000"/>
                </a:solidFill>
                <a:latin typeface="Calibri" pitchFamily="34" charset="0"/>
              </a:rPr>
              <a:t>, o</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44" name="Picture 36"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5274" y="5771482"/>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37"/>
          <p:cNvSpPr txBox="1">
            <a:spLocks noChangeArrowheads="1"/>
          </p:cNvSpPr>
          <p:nvPr/>
        </p:nvSpPr>
        <p:spPr bwMode="auto">
          <a:xfrm>
            <a:off x="6741095" y="6056304"/>
            <a:ext cx="2185343" cy="37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ts val="2200"/>
              </a:lnSpc>
            </a:pPr>
            <a:r>
              <a:rPr lang="es-ES" altLang="es-PR" sz="1800" b="1" i="1" dirty="0">
                <a:latin typeface="Calibri" pitchFamily="34" charset="0"/>
              </a:rPr>
              <a:t>(Adams, 2002, p. 12)</a:t>
            </a:r>
            <a:endParaRPr lang="en-US" altLang="es-PR" sz="1800" b="1" i="1" dirty="0">
              <a:latin typeface="Calibri" pitchFamily="34" charset="0"/>
            </a:endParaRPr>
          </a:p>
        </p:txBody>
      </p:sp>
      <p:sp>
        <p:nvSpPr>
          <p:cNvPr id="46" name="Text Box 35"/>
          <p:cNvSpPr txBox="1">
            <a:spLocks noChangeArrowheads="1"/>
          </p:cNvSpPr>
          <p:nvPr/>
        </p:nvSpPr>
        <p:spPr bwMode="auto">
          <a:xfrm>
            <a:off x="1987244" y="6056304"/>
            <a:ext cx="5033028"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b="1" dirty="0">
                <a:solidFill>
                  <a:srgbClr val="000000"/>
                </a:solidFill>
                <a:latin typeface="Calibri" pitchFamily="34" charset="0"/>
              </a:rPr>
              <a:t>No cumple con el criterio: </a:t>
            </a:r>
            <a:r>
              <a:rPr lang="es-ES" altLang="es-PR" sz="2200" b="1" dirty="0" err="1">
                <a:solidFill>
                  <a:srgbClr val="000000"/>
                </a:solidFill>
                <a:latin typeface="Calibri" pitchFamily="34" charset="0"/>
              </a:rPr>
              <a:t>Inadecuacidad</a:t>
            </a:r>
            <a:endParaRPr lang="en-US" altLang="es-PR" sz="2200" b="1" i="1" u="sng" dirty="0">
              <a:solidFill>
                <a:srgbClr val="FF0000"/>
              </a:solidFill>
              <a:effectLst>
                <a:outerShdw blurRad="38100" dist="38100" dir="2700000" algn="tl">
                  <a:srgbClr val="C0C0C0"/>
                </a:outerShdw>
              </a:effectLst>
              <a:latin typeface="Arial Black" pitchFamily="34" charset="0"/>
            </a:endParaRPr>
          </a:p>
        </p:txBody>
      </p:sp>
      <p:pic>
        <p:nvPicPr>
          <p:cNvPr id="47" name="Picture 36"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2782" y="6159492"/>
            <a:ext cx="184150" cy="1841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075" y="475541"/>
            <a:ext cx="2206951" cy="3097475"/>
          </a:xfrm>
          <a:prstGeom prst="rect">
            <a:avLst/>
          </a:prstGeom>
          <a:effectLst>
            <a:softEdge rad="317500"/>
          </a:effectLst>
        </p:spPr>
      </p:pic>
    </p:spTree>
    <p:custDataLst>
      <p:tags r:id="rId1"/>
    </p:custDataLst>
    <p:extLst>
      <p:ext uri="{BB962C8B-B14F-4D97-AF65-F5344CB8AC3E}">
        <p14:creationId xmlns:p14="http://schemas.microsoft.com/office/powerpoint/2010/main" val="3131767671"/>
      </p:ext>
    </p:extLst>
  </p:cSld>
  <p:clrMapOvr>
    <a:masterClrMapping/>
  </p:clrMapOvr>
  <p:transition spd="slow">
    <p:checke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137406-3CC5-4834-8170-CFFEEE1105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550" y="307142"/>
            <a:ext cx="3898881" cy="1834767"/>
          </a:xfrm>
          <a:prstGeom prst="rect">
            <a:avLst/>
          </a:prstGeom>
          <a:effectLst>
            <a:softEdge rad="635000"/>
          </a:effectLst>
        </p:spPr>
      </p:pic>
      <p:sp>
        <p:nvSpPr>
          <p:cNvPr id="20" name="Title 1">
            <a:extLst>
              <a:ext uri="{FF2B5EF4-FFF2-40B4-BE49-F238E27FC236}">
                <a16:creationId xmlns:a16="http://schemas.microsoft.com/office/drawing/2014/main" id="{E77FB4C4-41D9-424F-B389-8CD2C8069255}"/>
              </a:ext>
            </a:extLst>
          </p:cNvPr>
          <p:cNvSpPr>
            <a:spLocks/>
          </p:cNvSpPr>
          <p:nvPr/>
        </p:nvSpPr>
        <p:spPr bwMode="auto">
          <a:xfrm>
            <a:off x="4508701" y="891745"/>
            <a:ext cx="4032448" cy="8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3000"/>
              </a:lnSpc>
            </a:pPr>
            <a:r>
              <a:rPr lang="es-PR" altLang="es-PR" sz="2200" b="0" dirty="0">
                <a:solidFill>
                  <a:srgbClr val="484876"/>
                </a:solidFill>
                <a:effectLst>
                  <a:outerShdw blurRad="38100" dist="38100" dir="2700000" algn="tl">
                    <a:srgbClr val="C0C0C0"/>
                  </a:outerShdw>
                </a:effectLst>
                <a:latin typeface="Arial Black" pitchFamily="34" charset="0"/>
                <a:cs typeface="Arial" charset="0"/>
              </a:rPr>
              <a:t>DISEÑO EXPERIMENTAL:</a:t>
            </a:r>
            <a:br>
              <a:rPr lang="es-PR" altLang="es-PR" sz="2200" b="0" dirty="0">
                <a:solidFill>
                  <a:srgbClr val="484876"/>
                </a:solidFill>
                <a:effectLst>
                  <a:outerShdw blurRad="38100" dist="38100" dir="2700000" algn="tl">
                    <a:srgbClr val="C0C0C0"/>
                  </a:outerShdw>
                </a:effectLst>
                <a:latin typeface="Arial Black" pitchFamily="34" charset="0"/>
                <a:cs typeface="Arial" charset="0"/>
              </a:rPr>
            </a:b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TIPOS DE ESQUEMAS</a:t>
            </a:r>
          </a:p>
        </p:txBody>
      </p:sp>
      <p:pic>
        <p:nvPicPr>
          <p:cNvPr id="21" name="Picture 20">
            <a:extLst>
              <a:ext uri="{FF2B5EF4-FFF2-40B4-BE49-F238E27FC236}">
                <a16:creationId xmlns:a16="http://schemas.microsoft.com/office/drawing/2014/main" id="{A4537202-19D3-4BF4-966C-F71F542541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7819" y="3586606"/>
            <a:ext cx="2533840" cy="1689227"/>
          </a:xfrm>
          <a:prstGeom prst="rect">
            <a:avLst/>
          </a:prstGeom>
          <a:effectLst>
            <a:softEdge rad="635000"/>
          </a:effectLst>
        </p:spPr>
      </p:pic>
      <p:sp>
        <p:nvSpPr>
          <p:cNvPr id="22" name="Text Box 6">
            <a:extLst>
              <a:ext uri="{FF2B5EF4-FFF2-40B4-BE49-F238E27FC236}">
                <a16:creationId xmlns:a16="http://schemas.microsoft.com/office/drawing/2014/main" id="{C3BB0459-BF3C-4EF2-A07A-2E1FC9ACD0F7}"/>
              </a:ext>
            </a:extLst>
          </p:cNvPr>
          <p:cNvSpPr txBox="1">
            <a:spLocks noChangeArrowheads="1"/>
          </p:cNvSpPr>
          <p:nvPr/>
        </p:nvSpPr>
        <p:spPr bwMode="auto">
          <a:xfrm>
            <a:off x="395536" y="5805264"/>
            <a:ext cx="8376123" cy="576064"/>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dirty="0">
                <a:latin typeface="Times New Roman" pitchFamily="18" charset="0"/>
              </a:rPr>
              <a:t>NOTA</a:t>
            </a:r>
            <a:r>
              <a:rPr lang="es-ES" altLang="es-PR" sz="1200" dirty="0">
                <a:latin typeface="Times New Roman" pitchFamily="18" charset="0"/>
              </a:rPr>
              <a:t>.</a:t>
            </a:r>
            <a:r>
              <a:rPr lang="es-ES" altLang="es-PR" sz="1200" b="0" dirty="0">
                <a:latin typeface="Times New Roman" pitchFamily="18" charset="0"/>
              </a:rPr>
              <a:t> Reproducido de:</a:t>
            </a:r>
            <a:r>
              <a:rPr lang="en-US" altLang="es-PR" sz="1200" i="1" dirty="0">
                <a:latin typeface="Times New Roman" panose="02020603050405020304" pitchFamily="18" charset="0"/>
                <a:cs typeface="Times New Roman" panose="02020603050405020304" pitchFamily="18" charset="0"/>
              </a:rPr>
              <a:t> </a:t>
            </a:r>
            <a:r>
              <a:rPr lang="en-US" altLang="es-PR" sz="1200" b="0" i="1" dirty="0">
                <a:latin typeface="Times New Roman" panose="02020603050405020304" pitchFamily="18" charset="0"/>
                <a:cs typeface="Times New Roman" panose="02020603050405020304" pitchFamily="18" charset="0"/>
              </a:rPr>
              <a:t>Experimental and quasi-experimental designs for research</a:t>
            </a:r>
            <a:r>
              <a:rPr lang="en-US" altLang="es-PR" sz="1200" b="0" dirty="0">
                <a:latin typeface="Times New Roman" pitchFamily="18" charset="0"/>
              </a:rPr>
              <a:t>. (pp. 6-72), por </a:t>
            </a:r>
            <a:r>
              <a:rPr lang="nn-NO" altLang="es-PR" sz="1200" b="0" dirty="0">
                <a:latin typeface="Times New Roman" pitchFamily="18" charset="0"/>
              </a:rPr>
              <a:t>D. T. Campbell &amp; J. C. Stanley</a:t>
            </a:r>
            <a:r>
              <a:rPr lang="en-US" altLang="es-PR" sz="1200" b="0" dirty="0">
                <a:latin typeface="Times New Roman" panose="02020603050405020304" pitchFamily="18" charset="0"/>
                <a:cs typeface="Times New Roman" panose="02020603050405020304" pitchFamily="18" charset="0"/>
              </a:rPr>
              <a:t>, 1963, Dallas, TX: Houghton Mifflin Company. </a:t>
            </a:r>
            <a:r>
              <a:rPr lang="en-US" altLang="es-PR" sz="1200" b="0" dirty="0">
                <a:latin typeface="Times New Roman" pitchFamily="18" charset="0"/>
              </a:rPr>
              <a:t>Copyright 1963 por</a:t>
            </a:r>
            <a:r>
              <a:rPr lang="en-US" altLang="es-PR" sz="1200" b="0" dirty="0">
                <a:latin typeface="Times New Roman" panose="02020603050405020304" pitchFamily="18" charset="0"/>
                <a:cs typeface="Times New Roman" panose="02020603050405020304" pitchFamily="18" charset="0"/>
              </a:rPr>
              <a:t> Houghton Mifflin Company. </a:t>
            </a:r>
            <a:r>
              <a:rPr lang="en-US" altLang="es-PR" sz="1200" b="0" dirty="0" err="1">
                <a:latin typeface="Times New Roman" panose="02020603050405020304" pitchFamily="18" charset="0"/>
                <a:cs typeface="Times New Roman" panose="02020603050405020304" pitchFamily="18" charset="0"/>
              </a:rPr>
              <a:t>Recuperado</a:t>
            </a:r>
            <a:r>
              <a:rPr lang="en-US" altLang="es-PR" sz="1200" b="0" dirty="0">
                <a:latin typeface="Times New Roman" panose="02020603050405020304" pitchFamily="18" charset="0"/>
                <a:cs typeface="Times New Roman" panose="02020603050405020304" pitchFamily="18" charset="0"/>
              </a:rPr>
              <a:t> de https://www.sfu.ca/~palys/Campbell&amp;Stanley-1959-Exptl&amp;QuasiExptlDesignsForResearch.pdf</a:t>
            </a:r>
            <a:endParaRPr lang="en-US" altLang="es-PR" sz="1200" b="0" dirty="0">
              <a:latin typeface="Times New Roman" pitchFamily="18" charset="0"/>
            </a:endParaRPr>
          </a:p>
        </p:txBody>
      </p:sp>
      <p:pic>
        <p:nvPicPr>
          <p:cNvPr id="23" name="Dise-Exper_Val-Ex-Amz">
            <a:hlinkClick r:id="" action="ppaction://media"/>
            <a:extLst>
              <a:ext uri="{FF2B5EF4-FFF2-40B4-BE49-F238E27FC236}">
                <a16:creationId xmlns:a16="http://schemas.microsoft.com/office/drawing/2014/main" id="{3B153A3E-989F-4694-BACB-E7DD117968E6}"/>
              </a:ext>
            </a:extLst>
          </p:cNvPr>
          <p:cNvPicPr>
            <a:picLocks noChangeAspect="1"/>
          </p:cNvPicPr>
          <p:nvPr>
            <a:audioFile r:link="rId3"/>
            <p:extLst>
              <p:ext uri="{DAA4B4D4-6D71-4841-9C94-3DE7FCFB9230}">
                <p14:media xmlns:p14="http://schemas.microsoft.com/office/powerpoint/2010/main" r:embed="rId2"/>
              </p:ext>
            </p:extLst>
          </p:nvPr>
        </p:nvPicPr>
        <p:blipFill>
          <a:blip r:embed="rId10">
            <a:alphaModFix amt="8000"/>
          </a:blip>
          <a:stretch>
            <a:fillRect/>
          </a:stretch>
        </p:blipFill>
        <p:spPr>
          <a:xfrm>
            <a:off x="6626696" y="5627712"/>
            <a:ext cx="609600" cy="609600"/>
          </a:xfrm>
          <a:prstGeom prst="rect">
            <a:avLst/>
          </a:prstGeom>
        </p:spPr>
      </p:pic>
      <p:pic>
        <p:nvPicPr>
          <p:cNvPr id="24" name="PERCO2M6">
            <a:hlinkClick r:id="" action="ppaction://media"/>
            <a:extLst>
              <a:ext uri="{FF2B5EF4-FFF2-40B4-BE49-F238E27FC236}">
                <a16:creationId xmlns:a16="http://schemas.microsoft.com/office/drawing/2014/main" id="{CF588F67-C089-4573-8D3F-E272D863133D}"/>
              </a:ext>
            </a:extLst>
          </p:cNvPr>
          <p:cNvPicPr>
            <a:picLocks noChangeAspect="1"/>
          </p:cNvPicPr>
          <p:nvPr>
            <a:audioFile r:link="rId5"/>
            <p:extLst>
              <p:ext uri="{DAA4B4D4-6D71-4841-9C94-3DE7FCFB9230}">
                <p14:media xmlns:p14="http://schemas.microsoft.com/office/powerpoint/2010/main" r:embed="rId4"/>
              </p:ext>
            </p:extLst>
          </p:nvPr>
        </p:nvPicPr>
        <p:blipFill>
          <a:blip r:embed="rId10">
            <a:alphaModFix amt="8000"/>
          </a:blip>
          <a:stretch>
            <a:fillRect/>
          </a:stretch>
        </p:blipFill>
        <p:spPr>
          <a:xfrm>
            <a:off x="1835696" y="5627712"/>
            <a:ext cx="609600" cy="609600"/>
          </a:xfrm>
          <a:prstGeom prst="rect">
            <a:avLst/>
          </a:prstGeom>
        </p:spPr>
      </p:pic>
      <p:sp>
        <p:nvSpPr>
          <p:cNvPr id="25" name="Text Box 9">
            <a:extLst>
              <a:ext uri="{FF2B5EF4-FFF2-40B4-BE49-F238E27FC236}">
                <a16:creationId xmlns:a16="http://schemas.microsoft.com/office/drawing/2014/main" id="{59F0A1BC-2584-4BF3-84F0-99AB02670EF6}"/>
              </a:ext>
            </a:extLst>
          </p:cNvPr>
          <p:cNvSpPr txBox="1">
            <a:spLocks noChangeArrowheads="1"/>
          </p:cNvSpPr>
          <p:nvPr/>
        </p:nvSpPr>
        <p:spPr bwMode="auto">
          <a:xfrm>
            <a:off x="917062" y="3230786"/>
            <a:ext cx="517581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err="1">
                <a:solidFill>
                  <a:srgbClr val="26263E"/>
                </a:solidFill>
                <a:latin typeface="Arial" panose="020B0604020202020204" pitchFamily="34" charset="0"/>
                <a:cs typeface="Arial" panose="020B0604020202020204" pitchFamily="34" charset="0"/>
              </a:rPr>
              <a:t>Dise</a:t>
            </a:r>
            <a:r>
              <a:rPr lang="en-US" altLang="es-PR" sz="2600" dirty="0" err="1">
                <a:solidFill>
                  <a:srgbClr val="26263E"/>
                </a:solidFill>
                <a:latin typeface="Arial" panose="020B0604020202020204" pitchFamily="34" charset="0"/>
                <a:cs typeface="Arial" panose="020B0604020202020204" pitchFamily="34" charset="0"/>
              </a:rPr>
              <a:t>ños</a:t>
            </a:r>
            <a:r>
              <a:rPr lang="en-US" altLang="es-PR" sz="2600" dirty="0">
                <a:solidFill>
                  <a:srgbClr val="26263E"/>
                </a:solidFill>
                <a:latin typeface="Arial" panose="020B0604020202020204" pitchFamily="34" charset="0"/>
                <a:cs typeface="Arial" panose="020B0604020202020204" pitchFamily="34" charset="0"/>
              </a:rPr>
              <a:t> </a:t>
            </a:r>
            <a:r>
              <a:rPr lang="es-PR" altLang="es-PR" sz="2600" b="1" dirty="0">
                <a:solidFill>
                  <a:srgbClr val="26263E"/>
                </a:solidFill>
                <a:latin typeface="Arial" panose="020B0604020202020204" pitchFamily="34" charset="0"/>
                <a:cs typeface="Arial" panose="020B0604020202020204" pitchFamily="34" charset="0"/>
              </a:rPr>
              <a:t>experimentales reales: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6" name="Picture 25" descr="PntBlue1">
            <a:extLst>
              <a:ext uri="{FF2B5EF4-FFF2-40B4-BE49-F238E27FC236}">
                <a16:creationId xmlns:a16="http://schemas.microsoft.com/office/drawing/2014/main" id="{9EBBBC08-0CF3-4F63-8E80-959F4FF46D0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6254" y="321297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9">
            <a:extLst>
              <a:ext uri="{FF2B5EF4-FFF2-40B4-BE49-F238E27FC236}">
                <a16:creationId xmlns:a16="http://schemas.microsoft.com/office/drawing/2014/main" id="{A644E965-72DA-434B-83D3-13DA7ED7E746}"/>
              </a:ext>
            </a:extLst>
          </p:cNvPr>
          <p:cNvSpPr txBox="1">
            <a:spLocks noChangeArrowheads="1"/>
          </p:cNvSpPr>
          <p:nvPr/>
        </p:nvSpPr>
        <p:spPr bwMode="auto">
          <a:xfrm>
            <a:off x="922850" y="4526930"/>
            <a:ext cx="502601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Diseños cuasi</a:t>
            </a:r>
            <a:r>
              <a:rPr lang="es-PR" altLang="es-PR" sz="2600" dirty="0">
                <a:solidFill>
                  <a:srgbClr val="26263E"/>
                </a:solidFill>
                <a:latin typeface="Arial" panose="020B0604020202020204" pitchFamily="34" charset="0"/>
                <a:cs typeface="Arial" panose="020B0604020202020204" pitchFamily="34" charset="0"/>
              </a:rPr>
              <a:t>experimentales:</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28" name="Picture 10" descr="PntBlue1">
            <a:extLst>
              <a:ext uri="{FF2B5EF4-FFF2-40B4-BE49-F238E27FC236}">
                <a16:creationId xmlns:a16="http://schemas.microsoft.com/office/drawing/2014/main" id="{904CB40B-4FCD-4DDB-B5E6-7605395413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2042" y="450912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a:extLst>
              <a:ext uri="{FF2B5EF4-FFF2-40B4-BE49-F238E27FC236}">
                <a16:creationId xmlns:a16="http://schemas.microsoft.com/office/drawing/2014/main" id="{A81ED3CF-0D27-4D9C-9F9F-2D17BD54D57B}"/>
              </a:ext>
            </a:extLst>
          </p:cNvPr>
          <p:cNvSpPr txBox="1">
            <a:spLocks noChangeArrowheads="1"/>
          </p:cNvSpPr>
          <p:nvPr/>
        </p:nvSpPr>
        <p:spPr bwMode="auto">
          <a:xfrm>
            <a:off x="845054" y="1862634"/>
            <a:ext cx="459975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Diseños </a:t>
            </a:r>
            <a:r>
              <a:rPr lang="es-PR" altLang="es-PR" sz="2600" b="1" dirty="0" err="1">
                <a:solidFill>
                  <a:srgbClr val="26263E"/>
                </a:solidFill>
                <a:latin typeface="Arial" panose="020B0604020202020204" pitchFamily="34" charset="0"/>
                <a:cs typeface="Arial" panose="020B0604020202020204" pitchFamily="34" charset="0"/>
              </a:rPr>
              <a:t>prexperimentales</a:t>
            </a:r>
            <a:r>
              <a:rPr lang="es-PR" altLang="es-PR" sz="2600" b="1" dirty="0">
                <a:solidFill>
                  <a:srgbClr val="26263E"/>
                </a:solidFill>
                <a:latin typeface="Arial" panose="020B0604020202020204" pitchFamily="34" charset="0"/>
                <a:cs typeface="Arial" panose="020B0604020202020204" pitchFamily="34" charset="0"/>
              </a:rPr>
              <a:t>:</a:t>
            </a:r>
          </a:p>
        </p:txBody>
      </p:sp>
      <p:pic>
        <p:nvPicPr>
          <p:cNvPr id="30" name="Picture 10" descr="PntBlue1">
            <a:extLst>
              <a:ext uri="{FF2B5EF4-FFF2-40B4-BE49-F238E27FC236}">
                <a16:creationId xmlns:a16="http://schemas.microsoft.com/office/drawing/2014/main" id="{7243FA41-C1D2-44E6-99F9-B45AC06CB26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4246" y="184482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55">
            <a:extLst>
              <a:ext uri="{FF2B5EF4-FFF2-40B4-BE49-F238E27FC236}">
                <a16:creationId xmlns:a16="http://schemas.microsoft.com/office/drawing/2014/main" id="{B9F2FD65-2216-42DE-A3BE-C6B53D6FDC09}"/>
              </a:ext>
            </a:extLst>
          </p:cNvPr>
          <p:cNvSpPr txBox="1">
            <a:spLocks noChangeArrowheads="1"/>
          </p:cNvSpPr>
          <p:nvPr/>
        </p:nvSpPr>
        <p:spPr bwMode="auto">
          <a:xfrm>
            <a:off x="1252647" y="2294604"/>
            <a:ext cx="246396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G1:  </a:t>
            </a:r>
            <a:r>
              <a:rPr lang="en-US" altLang="es-PR" sz="2100" dirty="0" err="1">
                <a:solidFill>
                  <a:srgbClr val="000000"/>
                </a:solidFill>
              </a:rPr>
              <a:t>Posprueba</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32" name="Picture 56" descr="Bullet_Round_Diamond_Maggenta_02">
            <a:extLst>
              <a:ext uri="{FF2B5EF4-FFF2-40B4-BE49-F238E27FC236}">
                <a16:creationId xmlns:a16="http://schemas.microsoft.com/office/drawing/2014/main" id="{E25AFA8B-B154-4B4C-A774-0EDAD8254A3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66" y="2398513"/>
            <a:ext cx="310860" cy="3072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55">
            <a:extLst>
              <a:ext uri="{FF2B5EF4-FFF2-40B4-BE49-F238E27FC236}">
                <a16:creationId xmlns:a16="http://schemas.microsoft.com/office/drawing/2014/main" id="{D49967FB-1CE2-4406-A170-19804299C7C0}"/>
              </a:ext>
            </a:extLst>
          </p:cNvPr>
          <p:cNvSpPr txBox="1">
            <a:spLocks noChangeArrowheads="1"/>
          </p:cNvSpPr>
          <p:nvPr/>
        </p:nvSpPr>
        <p:spPr bwMode="auto">
          <a:xfrm>
            <a:off x="1252647" y="2725470"/>
            <a:ext cx="30400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G1:  Pre-Pos </a:t>
            </a:r>
            <a:r>
              <a:rPr lang="en-US" altLang="es-PR" sz="2100" dirty="0" err="1">
                <a:solidFill>
                  <a:srgbClr val="000000"/>
                </a:solidFill>
              </a:rPr>
              <a:t>pruebas</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49" name="Picture 56" descr="Bullet_Round_Diamond_Maggenta_02">
            <a:extLst>
              <a:ext uri="{FF2B5EF4-FFF2-40B4-BE49-F238E27FC236}">
                <a16:creationId xmlns:a16="http://schemas.microsoft.com/office/drawing/2014/main" id="{D93B0CB0-A9B3-4473-B1C0-458060791C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66" y="2830561"/>
            <a:ext cx="310860" cy="307287"/>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55">
            <a:extLst>
              <a:ext uri="{FF2B5EF4-FFF2-40B4-BE49-F238E27FC236}">
                <a16:creationId xmlns:a16="http://schemas.microsoft.com/office/drawing/2014/main" id="{0E1403D6-39CF-41A6-BC4D-3981748D6E54}"/>
              </a:ext>
            </a:extLst>
          </p:cNvPr>
          <p:cNvSpPr txBox="1">
            <a:spLocks noChangeArrowheads="1"/>
          </p:cNvSpPr>
          <p:nvPr/>
        </p:nvSpPr>
        <p:spPr bwMode="auto">
          <a:xfrm>
            <a:off x="4292728" y="2293422"/>
            <a:ext cx="459975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G1 y G2: </a:t>
            </a:r>
            <a:r>
              <a:rPr lang="en-US" altLang="es-PR" sz="2100" dirty="0" err="1">
                <a:solidFill>
                  <a:srgbClr val="000000"/>
                </a:solidFill>
              </a:rPr>
              <a:t>Comparación</a:t>
            </a:r>
            <a:r>
              <a:rPr lang="en-US" altLang="es-PR" sz="2100" dirty="0">
                <a:solidFill>
                  <a:srgbClr val="000000"/>
                </a:solidFill>
              </a:rPr>
              <a:t>: </a:t>
            </a:r>
            <a:r>
              <a:rPr lang="en-US" altLang="es-PR" sz="2100" i="1" dirty="0" err="1">
                <a:solidFill>
                  <a:srgbClr val="000000"/>
                </a:solidFill>
              </a:rPr>
              <a:t>Estática</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51" name="Picture 56" descr="Bullet_Round_Diamond_Maggenta_02">
            <a:extLst>
              <a:ext uri="{FF2B5EF4-FFF2-40B4-BE49-F238E27FC236}">
                <a16:creationId xmlns:a16="http://schemas.microsoft.com/office/drawing/2014/main" id="{D3BB38CB-A676-4066-9B21-C5C369FCBE2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04646" y="2398513"/>
            <a:ext cx="310860" cy="307287"/>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55">
            <a:extLst>
              <a:ext uri="{FF2B5EF4-FFF2-40B4-BE49-F238E27FC236}">
                <a16:creationId xmlns:a16="http://schemas.microsoft.com/office/drawing/2014/main" id="{7573CDF0-A198-466F-B6FC-C0F68130A14C}"/>
              </a:ext>
            </a:extLst>
          </p:cNvPr>
          <p:cNvSpPr txBox="1">
            <a:spLocks noChangeArrowheads="1"/>
          </p:cNvSpPr>
          <p:nvPr/>
        </p:nvSpPr>
        <p:spPr bwMode="auto">
          <a:xfrm>
            <a:off x="1340400" y="3606116"/>
            <a:ext cx="316830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GC1: Pre-Pos </a:t>
            </a:r>
            <a:r>
              <a:rPr lang="en-US" altLang="es-PR" sz="2100" dirty="0" err="1">
                <a:solidFill>
                  <a:srgbClr val="000000"/>
                </a:solidFill>
              </a:rPr>
              <a:t>pruebas</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53" name="Picture 56" descr="Bullet_Round_Diamond_Maggenta_02">
            <a:extLst>
              <a:ext uri="{FF2B5EF4-FFF2-40B4-BE49-F238E27FC236}">
                <a16:creationId xmlns:a16="http://schemas.microsoft.com/office/drawing/2014/main" id="{A20298A7-34C0-4421-9EBA-2E0534B7602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2318" y="3711207"/>
            <a:ext cx="310860" cy="307287"/>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55">
            <a:extLst>
              <a:ext uri="{FF2B5EF4-FFF2-40B4-BE49-F238E27FC236}">
                <a16:creationId xmlns:a16="http://schemas.microsoft.com/office/drawing/2014/main" id="{7E7150C9-A7E3-45F5-821C-6B5B648FD591}"/>
              </a:ext>
            </a:extLst>
          </p:cNvPr>
          <p:cNvSpPr txBox="1">
            <a:spLocks noChangeArrowheads="1"/>
          </p:cNvSpPr>
          <p:nvPr/>
        </p:nvSpPr>
        <p:spPr bwMode="auto">
          <a:xfrm>
            <a:off x="1340400" y="4038164"/>
            <a:ext cx="252023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G1-G4: Solomon</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55" name="Picture 54" descr="Bullet_Round_Diamond_Maggenta_02">
            <a:extLst>
              <a:ext uri="{FF2B5EF4-FFF2-40B4-BE49-F238E27FC236}">
                <a16:creationId xmlns:a16="http://schemas.microsoft.com/office/drawing/2014/main" id="{230BD8F1-5B88-42FB-B649-218839F2636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2318" y="4143255"/>
            <a:ext cx="310860" cy="307287"/>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55">
            <a:extLst>
              <a:ext uri="{FF2B5EF4-FFF2-40B4-BE49-F238E27FC236}">
                <a16:creationId xmlns:a16="http://schemas.microsoft.com/office/drawing/2014/main" id="{6CD73DEB-8307-4CDF-8BB6-FFCF276E4E2A}"/>
              </a:ext>
            </a:extLst>
          </p:cNvPr>
          <p:cNvSpPr txBox="1">
            <a:spLocks noChangeArrowheads="1"/>
          </p:cNvSpPr>
          <p:nvPr/>
        </p:nvSpPr>
        <p:spPr bwMode="auto">
          <a:xfrm>
            <a:off x="4940800" y="3589566"/>
            <a:ext cx="252023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GC1: </a:t>
            </a:r>
            <a:r>
              <a:rPr lang="en-US" altLang="es-PR" sz="2100" dirty="0" err="1">
                <a:solidFill>
                  <a:srgbClr val="000000"/>
                </a:solidFill>
              </a:rPr>
              <a:t>Posprueba</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57" name="Picture 56" descr="Bullet_Round_Diamond_Maggenta_02">
            <a:extLst>
              <a:ext uri="{FF2B5EF4-FFF2-40B4-BE49-F238E27FC236}">
                <a16:creationId xmlns:a16="http://schemas.microsoft.com/office/drawing/2014/main" id="{A1BDDD13-E788-458D-8176-A664F49CE1D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52718" y="3694657"/>
            <a:ext cx="310860" cy="307287"/>
          </a:xfrm>
          <a:prstGeom prst="rect">
            <a:avLst/>
          </a:prstGeom>
          <a:noFill/>
          <a:extLst>
            <a:ext uri="{909E8E84-426E-40DD-AFC4-6F175D3DCCD1}">
              <a14:hiddenFill xmlns:a14="http://schemas.microsoft.com/office/drawing/2010/main">
                <a:solidFill>
                  <a:srgbClr val="FFFFFF"/>
                </a:solidFill>
              </a14:hiddenFill>
            </a:ext>
          </a:extLst>
        </p:spPr>
      </p:pic>
      <p:sp>
        <p:nvSpPr>
          <p:cNvPr id="58" name="Text Box 55">
            <a:extLst>
              <a:ext uri="{FF2B5EF4-FFF2-40B4-BE49-F238E27FC236}">
                <a16:creationId xmlns:a16="http://schemas.microsoft.com/office/drawing/2014/main" id="{87D1DC22-A6F3-43B9-B308-301DC8E6DC0C}"/>
              </a:ext>
            </a:extLst>
          </p:cNvPr>
          <p:cNvSpPr txBox="1">
            <a:spLocks noChangeArrowheads="1"/>
          </p:cNvSpPr>
          <p:nvPr/>
        </p:nvSpPr>
        <p:spPr bwMode="auto">
          <a:xfrm>
            <a:off x="1340400" y="4957718"/>
            <a:ext cx="316830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GC: No </a:t>
            </a:r>
            <a:r>
              <a:rPr lang="en-US" altLang="es-PR" sz="2100" dirty="0" err="1">
                <a:solidFill>
                  <a:srgbClr val="000000"/>
                </a:solidFill>
              </a:rPr>
              <a:t>equivalente</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59" name="Picture 56" descr="Bullet_Round_Diamond_Maggenta_02">
            <a:extLst>
              <a:ext uri="{FF2B5EF4-FFF2-40B4-BE49-F238E27FC236}">
                <a16:creationId xmlns:a16="http://schemas.microsoft.com/office/drawing/2014/main" id="{7C4D46B8-D23A-49DF-ACD4-78085FAB31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2318" y="5062809"/>
            <a:ext cx="310860" cy="307287"/>
          </a:xfrm>
          <a:prstGeom prst="rect">
            <a:avLst/>
          </a:prstGeom>
          <a:noFill/>
          <a:extLst>
            <a:ext uri="{909E8E84-426E-40DD-AFC4-6F175D3DCCD1}">
              <a14:hiddenFill xmlns:a14="http://schemas.microsoft.com/office/drawing/2010/main">
                <a:solidFill>
                  <a:srgbClr val="FFFFFF"/>
                </a:solidFill>
              </a14:hiddenFill>
            </a:ext>
          </a:extLst>
        </p:spPr>
      </p:pic>
      <p:sp>
        <p:nvSpPr>
          <p:cNvPr id="60" name="Text Box 55">
            <a:extLst>
              <a:ext uri="{FF2B5EF4-FFF2-40B4-BE49-F238E27FC236}">
                <a16:creationId xmlns:a16="http://schemas.microsoft.com/office/drawing/2014/main" id="{7F9A8C59-ABA5-4321-B6F8-08A8FCBF2910}"/>
              </a:ext>
            </a:extLst>
          </p:cNvPr>
          <p:cNvSpPr txBox="1">
            <a:spLocks noChangeArrowheads="1"/>
          </p:cNvSpPr>
          <p:nvPr/>
        </p:nvSpPr>
        <p:spPr bwMode="auto">
          <a:xfrm>
            <a:off x="1340400" y="5389766"/>
            <a:ext cx="252023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err="1">
                <a:solidFill>
                  <a:srgbClr val="000000"/>
                </a:solidFill>
              </a:rPr>
              <a:t>Contrapeso</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61" name="Picture 56" descr="Bullet_Round_Diamond_Maggenta_02">
            <a:extLst>
              <a:ext uri="{FF2B5EF4-FFF2-40B4-BE49-F238E27FC236}">
                <a16:creationId xmlns:a16="http://schemas.microsoft.com/office/drawing/2014/main" id="{E8E5B0BE-8536-497C-95BB-3E320EA129F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2318" y="5494857"/>
            <a:ext cx="310860" cy="307287"/>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55">
            <a:extLst>
              <a:ext uri="{FF2B5EF4-FFF2-40B4-BE49-F238E27FC236}">
                <a16:creationId xmlns:a16="http://schemas.microsoft.com/office/drawing/2014/main" id="{C888882A-18C6-4988-A8B6-F9DC7FB75E29}"/>
              </a:ext>
            </a:extLst>
          </p:cNvPr>
          <p:cNvSpPr txBox="1">
            <a:spLocks noChangeArrowheads="1"/>
          </p:cNvSpPr>
          <p:nvPr/>
        </p:nvSpPr>
        <p:spPr bwMode="auto">
          <a:xfrm>
            <a:off x="4580760" y="4941168"/>
            <a:ext cx="302423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Series </a:t>
            </a:r>
            <a:r>
              <a:rPr lang="en-US" altLang="es-PR" sz="2100" dirty="0" err="1">
                <a:solidFill>
                  <a:srgbClr val="000000"/>
                </a:solidFill>
              </a:rPr>
              <a:t>cronológicas</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63" name="Picture 56" descr="Bullet_Round_Diamond_Maggenta_02">
            <a:extLst>
              <a:ext uri="{FF2B5EF4-FFF2-40B4-BE49-F238E27FC236}">
                <a16:creationId xmlns:a16="http://schemas.microsoft.com/office/drawing/2014/main" id="{704CAFDA-6792-4CE4-9C05-48B0E206E5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92678" y="5046259"/>
            <a:ext cx="310860" cy="307287"/>
          </a:xfrm>
          <a:prstGeom prst="rect">
            <a:avLst/>
          </a:prstGeom>
          <a:noFill/>
          <a:extLst>
            <a:ext uri="{909E8E84-426E-40DD-AFC4-6F175D3DCCD1}">
              <a14:hiddenFill xmlns:a14="http://schemas.microsoft.com/office/drawing/2010/main">
                <a:solidFill>
                  <a:srgbClr val="FFFFFF"/>
                </a:solidFill>
              </a14:hiddenFill>
            </a:ext>
          </a:extLst>
        </p:spPr>
      </p:pic>
      <p:sp>
        <p:nvSpPr>
          <p:cNvPr id="64" name="Text Box 55">
            <a:extLst>
              <a:ext uri="{FF2B5EF4-FFF2-40B4-BE49-F238E27FC236}">
                <a16:creationId xmlns:a16="http://schemas.microsoft.com/office/drawing/2014/main" id="{50BF15B0-8BE0-4916-A468-7BD04E272E25}"/>
              </a:ext>
            </a:extLst>
          </p:cNvPr>
          <p:cNvSpPr txBox="1">
            <a:spLocks noChangeArrowheads="1"/>
          </p:cNvSpPr>
          <p:nvPr/>
        </p:nvSpPr>
        <p:spPr bwMode="auto">
          <a:xfrm>
            <a:off x="4580810" y="5389766"/>
            <a:ext cx="424837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100" dirty="0">
                <a:solidFill>
                  <a:srgbClr val="000000"/>
                </a:solidFill>
              </a:rPr>
              <a:t>Series </a:t>
            </a:r>
            <a:r>
              <a:rPr lang="en-US" altLang="es-PR" sz="2100" dirty="0" err="1">
                <a:solidFill>
                  <a:srgbClr val="000000"/>
                </a:solidFill>
              </a:rPr>
              <a:t>cronológicas</a:t>
            </a:r>
            <a:r>
              <a:rPr lang="en-US" altLang="es-PR" sz="2100" dirty="0">
                <a:solidFill>
                  <a:srgbClr val="000000"/>
                </a:solidFill>
              </a:rPr>
              <a:t> </a:t>
            </a:r>
            <a:r>
              <a:rPr lang="en-US" altLang="es-PR" sz="2100" dirty="0" err="1">
                <a:solidFill>
                  <a:srgbClr val="000000"/>
                </a:solidFill>
              </a:rPr>
              <a:t>múltiples</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65" name="Picture 56" descr="Bullet_Round_Diamond_Maggenta_02">
            <a:extLst>
              <a:ext uri="{FF2B5EF4-FFF2-40B4-BE49-F238E27FC236}">
                <a16:creationId xmlns:a16="http://schemas.microsoft.com/office/drawing/2014/main" id="{DC713C17-E688-47C1-840D-4E9C7CAB0D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92728" y="5494857"/>
            <a:ext cx="310860" cy="3072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534156"/>
      </p:ext>
    </p:extLst>
  </p:cSld>
  <p:clrMapOvr>
    <a:masterClrMapping/>
  </p:clrMapOvr>
  <p:transition spd="slow">
    <p:check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16667">
                <p:cTn id="3" fill="hold" display="0">
                  <p:stCondLst>
                    <p:cond delay="indefinite"/>
                  </p:stCondLst>
                  <p:endCondLst>
                    <p:cond evt="onStopAudio" delay="0">
                      <p:tgtEl>
                        <p:sldTgt/>
                      </p:tgtEl>
                    </p:cond>
                    <p:cond evt="onNext" delay="0">
                      <p:tgtEl>
                        <p:sldTgt/>
                      </p:tgtEl>
                    </p:cond>
                  </p:endCondLst>
                </p:cTn>
                <p:tgtEl>
                  <p:spTgt spid="2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29" name="Text Box 5"/>
          <p:cNvSpPr txBox="1">
            <a:spLocks noChangeArrowheads="1"/>
          </p:cNvSpPr>
          <p:nvPr/>
        </p:nvSpPr>
        <p:spPr bwMode="auto">
          <a:xfrm>
            <a:off x="466725" y="7651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Lubricación</a:t>
            </a:r>
            <a:r>
              <a:rPr lang="en-US" altLang="es-PR" sz="2800">
                <a:solidFill>
                  <a:srgbClr val="000000"/>
                </a:solidFill>
                <a:latin typeface="Calibri" pitchFamily="34" charset="0"/>
              </a:rPr>
              <a:t>:</a:t>
            </a:r>
            <a:endParaRPr lang="en-US" altLang="es-PR" sz="2500" b="0" i="1">
              <a:solidFill>
                <a:srgbClr val="FF0000"/>
              </a:solidFill>
              <a:latin typeface="Arial Black" pitchFamily="34" charset="0"/>
            </a:endParaRPr>
          </a:p>
        </p:txBody>
      </p:sp>
      <p:pic>
        <p:nvPicPr>
          <p:cNvPr id="1972230" name="Picture 6"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8366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972231" name="Text Box 7"/>
          <p:cNvSpPr txBox="1">
            <a:spLocks noChangeArrowheads="1"/>
          </p:cNvSpPr>
          <p:nvPr/>
        </p:nvSpPr>
        <p:spPr bwMode="auto">
          <a:xfrm>
            <a:off x="1190625" y="1774825"/>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Las articulaciones diatrodiales (sinoviales o movibles):</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972232" name="Picture 8"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50" y="18081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972233" name="Text Box 9"/>
          <p:cNvSpPr txBox="1">
            <a:spLocks noChangeArrowheads="1"/>
          </p:cNvSpPr>
          <p:nvPr/>
        </p:nvSpPr>
        <p:spPr bwMode="auto">
          <a:xfrm>
            <a:off x="827088" y="12684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Ejemplo: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972234" name="Picture 1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88" y="13398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72235" name="Text Box 11"/>
          <p:cNvSpPr txBox="1">
            <a:spLocks noChangeArrowheads="1"/>
          </p:cNvSpPr>
          <p:nvPr/>
        </p:nvSpPr>
        <p:spPr bwMode="auto">
          <a:xfrm>
            <a:off x="1476375" y="2200275"/>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Dentro de la cápsula articular:</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pic>
        <p:nvPicPr>
          <p:cNvPr id="1972236" name="Picture 12"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1913" y="2303463"/>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972237" name="Text Box 13"/>
          <p:cNvSpPr txBox="1">
            <a:spLocks noChangeArrowheads="1"/>
          </p:cNvSpPr>
          <p:nvPr/>
        </p:nvSpPr>
        <p:spPr bwMode="auto">
          <a:xfrm>
            <a:off x="1693863" y="2646363"/>
            <a:ext cx="71643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latin typeface="Calibri" pitchFamily="34" charset="0"/>
              </a:rPr>
              <a:t>Su membrana sinovial:</a:t>
            </a:r>
            <a:endParaRPr lang="en-US" altLang="es-PR" sz="2200" i="1">
              <a:latin typeface="Calibri" pitchFamily="34" charset="0"/>
            </a:endParaRPr>
          </a:p>
        </p:txBody>
      </p:sp>
      <p:pic>
        <p:nvPicPr>
          <p:cNvPr id="1972238" name="Picture 14" descr="Bullet_Round_Sphere_Violete_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2888" y="2713038"/>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1972239" name="Text Box 15"/>
          <p:cNvSpPr txBox="1">
            <a:spLocks noChangeArrowheads="1"/>
          </p:cNvSpPr>
          <p:nvPr/>
        </p:nvSpPr>
        <p:spPr bwMode="auto">
          <a:xfrm>
            <a:off x="1944688" y="3067050"/>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a:effectLst>
                  <a:outerShdw blurRad="38100" dist="38100" dir="2700000" algn="tl">
                    <a:srgbClr val="C0C0C0"/>
                  </a:outerShdw>
                </a:effectLst>
                <a:latin typeface="Times New Roman" pitchFamily="18" charset="0"/>
              </a:rPr>
              <a:t>Secreta </a:t>
            </a:r>
            <a:r>
              <a:rPr lang="es-ES" altLang="es-PR" sz="2100">
                <a:solidFill>
                  <a:srgbClr val="FF0000"/>
                </a:solidFill>
                <a:effectLst>
                  <a:outerShdw blurRad="38100" dist="38100" dir="2700000" algn="tl">
                    <a:srgbClr val="C0C0C0"/>
                  </a:outerShdw>
                </a:effectLst>
                <a:latin typeface="Times New Roman" pitchFamily="18" charset="0"/>
              </a:rPr>
              <a:t>sinovia</a:t>
            </a:r>
            <a:r>
              <a:rPr lang="es-ES" altLang="es-PR" sz="2100">
                <a:effectLst>
                  <a:outerShdw blurRad="38100" dist="38100" dir="2700000" algn="tl">
                    <a:srgbClr val="C0C0C0"/>
                  </a:outerShdw>
                </a:effectLst>
                <a:latin typeface="Times New Roman" pitchFamily="18" charset="0"/>
              </a:rPr>
              <a:t>:</a:t>
            </a:r>
            <a:endParaRPr lang="en-US" altLang="es-PR" sz="2100">
              <a:effectLst>
                <a:outerShdw blurRad="38100" dist="38100" dir="2700000" algn="tl">
                  <a:srgbClr val="C0C0C0"/>
                </a:outerShdw>
              </a:effectLst>
              <a:latin typeface="Times New Roman" pitchFamily="18" charset="0"/>
            </a:endParaRPr>
          </a:p>
        </p:txBody>
      </p:sp>
      <p:pic>
        <p:nvPicPr>
          <p:cNvPr id="1972240" name="Picture 16" descr="Bullets_Checkmark_Dark-Yellow_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0225" y="3138488"/>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1972241" name="Text Box 17"/>
          <p:cNvSpPr txBox="1">
            <a:spLocks noChangeArrowheads="1"/>
          </p:cNvSpPr>
          <p:nvPr/>
        </p:nvSpPr>
        <p:spPr bwMode="auto">
          <a:xfrm>
            <a:off x="2233613" y="3449638"/>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a:effectLst>
                  <a:outerShdw blurRad="38100" dist="38100" dir="2700000" algn="tl">
                    <a:srgbClr val="C0C0C0"/>
                  </a:outerShdw>
                </a:effectLst>
                <a:latin typeface="Times New Roman" pitchFamily="18" charset="0"/>
              </a:rPr>
              <a:t>Función:</a:t>
            </a:r>
            <a:endParaRPr lang="en-US" altLang="es-PR">
              <a:effectLst>
                <a:outerShdw blurRad="38100" dist="38100" dir="2700000" algn="tl">
                  <a:srgbClr val="C0C0C0"/>
                </a:outerShdw>
              </a:effectLst>
              <a:latin typeface="Times New Roman" pitchFamily="18" charset="0"/>
            </a:endParaRPr>
          </a:p>
        </p:txBody>
      </p:sp>
      <p:pic>
        <p:nvPicPr>
          <p:cNvPr id="1972242" name="Picture 18" descr="Bullet_Square_Blue_0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89150" y="3521075"/>
            <a:ext cx="184150" cy="185738"/>
          </a:xfrm>
          <a:prstGeom prst="rect">
            <a:avLst/>
          </a:prstGeom>
          <a:noFill/>
          <a:extLst>
            <a:ext uri="{909E8E84-426E-40DD-AFC4-6F175D3DCCD1}">
              <a14:hiddenFill xmlns:a14="http://schemas.microsoft.com/office/drawing/2010/main">
                <a:solidFill>
                  <a:srgbClr val="FFFFFF"/>
                </a:solidFill>
              </a14:hiddenFill>
            </a:ext>
          </a:extLst>
        </p:spPr>
      </p:pic>
      <p:sp>
        <p:nvSpPr>
          <p:cNvPr id="1972243" name="Text Box 19"/>
          <p:cNvSpPr txBox="1">
            <a:spLocks noChangeArrowheads="1"/>
          </p:cNvSpPr>
          <p:nvPr/>
        </p:nvSpPr>
        <p:spPr bwMode="auto">
          <a:xfrm>
            <a:off x="2665413" y="3790950"/>
            <a:ext cx="66246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1800">
                <a:effectLst>
                  <a:outerShdw blurRad="38100" dist="38100" dir="2700000" algn="tl">
                    <a:srgbClr val="C0C0C0"/>
                  </a:outerShdw>
                </a:effectLst>
                <a:latin typeface="Tahoma" pitchFamily="34" charset="0"/>
              </a:rPr>
              <a:t>Lubricante:</a:t>
            </a:r>
            <a:endParaRPr lang="en-US" altLang="es-PR" sz="1800">
              <a:effectLst>
                <a:outerShdw blurRad="38100" dist="38100" dir="2700000" algn="tl">
                  <a:srgbClr val="C0C0C0"/>
                </a:outerShdw>
              </a:effectLst>
              <a:latin typeface="Tahoma" pitchFamily="34" charset="0"/>
            </a:endParaRPr>
          </a:p>
        </p:txBody>
      </p:sp>
      <p:sp>
        <p:nvSpPr>
          <p:cNvPr id="1972244" name="Text Box 20"/>
          <p:cNvSpPr txBox="1">
            <a:spLocks noChangeArrowheads="1"/>
          </p:cNvSpPr>
          <p:nvPr/>
        </p:nvSpPr>
        <p:spPr bwMode="auto">
          <a:xfrm>
            <a:off x="2881313" y="4089400"/>
            <a:ext cx="6048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u="sng">
                <a:effectLst>
                  <a:outerShdw blurRad="38100" dist="38100" dir="2700000" algn="tl">
                    <a:srgbClr val="C0C0C0"/>
                  </a:outerShdw>
                </a:effectLst>
                <a:latin typeface="Calibri" pitchFamily="34" charset="0"/>
              </a:rPr>
              <a:t>Previene</a:t>
            </a:r>
            <a:r>
              <a:rPr lang="es-ES" altLang="es-PR">
                <a:effectLst>
                  <a:outerShdw blurRad="38100" dist="38100" dir="2700000" algn="tl">
                    <a:srgbClr val="C0C0C0"/>
                  </a:outerShdw>
                </a:effectLst>
                <a:latin typeface="Calibri" pitchFamily="34" charset="0"/>
              </a:rPr>
              <a:t>:</a:t>
            </a:r>
            <a:endParaRPr lang="en-US" altLang="es-PR">
              <a:effectLst>
                <a:outerShdw blurRad="38100" dist="38100" dir="2700000" algn="tl">
                  <a:srgbClr val="C0C0C0"/>
                </a:outerShdw>
              </a:effectLst>
              <a:latin typeface="Calibri" pitchFamily="34" charset="0"/>
            </a:endParaRPr>
          </a:p>
        </p:txBody>
      </p:sp>
      <p:pic>
        <p:nvPicPr>
          <p:cNvPr id="1972245" name="Picture 21" descr="Bullet_Round_Borders_Blue-Tuque_0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36850" y="4160838"/>
            <a:ext cx="187325" cy="187325"/>
          </a:xfrm>
          <a:prstGeom prst="rect">
            <a:avLst/>
          </a:prstGeom>
          <a:noFill/>
          <a:extLst>
            <a:ext uri="{909E8E84-426E-40DD-AFC4-6F175D3DCCD1}">
              <a14:hiddenFill xmlns:a14="http://schemas.microsoft.com/office/drawing/2010/main">
                <a:solidFill>
                  <a:srgbClr val="FFFFFF"/>
                </a:solidFill>
              </a14:hiddenFill>
            </a:ext>
          </a:extLst>
        </p:spPr>
      </p:pic>
      <p:pic>
        <p:nvPicPr>
          <p:cNvPr id="1972246" name="Picture 22" descr="Bullets_Arrow_Red_0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22525" y="3800475"/>
            <a:ext cx="277813" cy="268288"/>
          </a:xfrm>
          <a:prstGeom prst="rect">
            <a:avLst/>
          </a:prstGeom>
          <a:noFill/>
          <a:extLst>
            <a:ext uri="{909E8E84-426E-40DD-AFC4-6F175D3DCCD1}">
              <a14:hiddenFill xmlns:a14="http://schemas.microsoft.com/office/drawing/2010/main">
                <a:solidFill>
                  <a:srgbClr val="FFFFFF"/>
                </a:solidFill>
              </a14:hiddenFill>
            </a:ext>
          </a:extLst>
        </p:spPr>
      </p:pic>
      <p:sp>
        <p:nvSpPr>
          <p:cNvPr id="1972247" name="Text Box 23"/>
          <p:cNvSpPr txBox="1">
            <a:spLocks noChangeArrowheads="1"/>
          </p:cNvSpPr>
          <p:nvPr/>
        </p:nvSpPr>
        <p:spPr bwMode="auto">
          <a:xfrm>
            <a:off x="3168650" y="4405313"/>
            <a:ext cx="5724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latin typeface="Calibri" pitchFamily="34" charset="0"/>
              </a:rPr>
              <a:t>Fricción</a:t>
            </a:r>
            <a:endParaRPr lang="en-US" altLang="es-PR" sz="2200" i="1">
              <a:latin typeface="Calibri" pitchFamily="34" charset="0"/>
            </a:endParaRPr>
          </a:p>
        </p:txBody>
      </p:sp>
      <p:pic>
        <p:nvPicPr>
          <p:cNvPr id="1972248" name="Picture 24" descr="Stroke_0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87675" y="4511675"/>
            <a:ext cx="239713" cy="149225"/>
          </a:xfrm>
          <a:prstGeom prst="rect">
            <a:avLst/>
          </a:prstGeom>
          <a:noFill/>
          <a:extLst>
            <a:ext uri="{909E8E84-426E-40DD-AFC4-6F175D3DCCD1}">
              <a14:hiddenFill xmlns:a14="http://schemas.microsoft.com/office/drawing/2010/main">
                <a:solidFill>
                  <a:srgbClr val="FFFFFF"/>
                </a:solidFill>
              </a14:hiddenFill>
            </a:ext>
          </a:extLst>
        </p:spPr>
      </p:pic>
      <p:sp>
        <p:nvSpPr>
          <p:cNvPr id="1972249" name="Text Box 25"/>
          <p:cNvSpPr txBox="1">
            <a:spLocks noChangeArrowheads="1"/>
          </p:cNvSpPr>
          <p:nvPr/>
        </p:nvSpPr>
        <p:spPr bwMode="auto">
          <a:xfrm>
            <a:off x="3168650" y="4694238"/>
            <a:ext cx="5724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latin typeface="Calibri" pitchFamily="34" charset="0"/>
              </a:rPr>
              <a:t>Desgaste:</a:t>
            </a:r>
            <a:endParaRPr lang="en-US" altLang="es-PR" sz="2200" i="1">
              <a:latin typeface="Calibri" pitchFamily="34" charset="0"/>
            </a:endParaRPr>
          </a:p>
        </p:txBody>
      </p:sp>
      <p:pic>
        <p:nvPicPr>
          <p:cNvPr id="1972250" name="Picture 26" descr="Stroke_0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87675" y="4800600"/>
            <a:ext cx="239713" cy="149225"/>
          </a:xfrm>
          <a:prstGeom prst="rect">
            <a:avLst/>
          </a:prstGeom>
          <a:noFill/>
          <a:extLst>
            <a:ext uri="{909E8E84-426E-40DD-AFC4-6F175D3DCCD1}">
              <a14:hiddenFill xmlns:a14="http://schemas.microsoft.com/office/drawing/2010/main">
                <a:solidFill>
                  <a:srgbClr val="FFFFFF"/>
                </a:solidFill>
              </a14:hiddenFill>
            </a:ext>
          </a:extLst>
        </p:spPr>
      </p:pic>
      <p:pic>
        <p:nvPicPr>
          <p:cNvPr id="1972251" name="Picture 27" descr="ARROW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08400" y="5734050"/>
            <a:ext cx="304800" cy="306388"/>
          </a:xfrm>
          <a:prstGeom prst="rect">
            <a:avLst/>
          </a:prstGeom>
          <a:noFill/>
          <a:extLst>
            <a:ext uri="{909E8E84-426E-40DD-AFC4-6F175D3DCCD1}">
              <a14:hiddenFill xmlns:a14="http://schemas.microsoft.com/office/drawing/2010/main">
                <a:solidFill>
                  <a:srgbClr val="FFFFFF"/>
                </a:solidFill>
              </a14:hiddenFill>
            </a:ext>
          </a:extLst>
        </p:spPr>
      </p:pic>
      <p:sp>
        <p:nvSpPr>
          <p:cNvPr id="1972252" name="Text Box 28"/>
          <p:cNvSpPr txBox="1">
            <a:spLocks noChangeArrowheads="1"/>
          </p:cNvSpPr>
          <p:nvPr/>
        </p:nvSpPr>
        <p:spPr bwMode="auto">
          <a:xfrm>
            <a:off x="3981450" y="5737225"/>
            <a:ext cx="2967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a:latin typeface="Arial" charset="0"/>
              </a:rPr>
              <a:t>Promueve la sanación</a:t>
            </a:r>
            <a:endParaRPr lang="es-ES" altLang="es-PR" i="1">
              <a:latin typeface="Arial" charset="0"/>
            </a:endParaRPr>
          </a:p>
        </p:txBody>
      </p:sp>
      <p:pic>
        <p:nvPicPr>
          <p:cNvPr id="1972253" name="Picture 29" descr="SH3DC01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76600" y="5157788"/>
            <a:ext cx="282575" cy="284162"/>
          </a:xfrm>
          <a:prstGeom prst="rect">
            <a:avLst/>
          </a:prstGeom>
          <a:noFill/>
          <a:extLst>
            <a:ext uri="{909E8E84-426E-40DD-AFC4-6F175D3DCCD1}">
              <a14:hiddenFill xmlns:a14="http://schemas.microsoft.com/office/drawing/2010/main">
                <a:solidFill>
                  <a:srgbClr val="FFFFFF"/>
                </a:solidFill>
              </a14:hiddenFill>
            </a:ext>
          </a:extLst>
        </p:spPr>
      </p:pic>
      <p:sp>
        <p:nvSpPr>
          <p:cNvPr id="1972254" name="Text Box 30"/>
          <p:cNvSpPr txBox="1">
            <a:spLocks noChangeArrowheads="1"/>
          </p:cNvSpPr>
          <p:nvPr/>
        </p:nvSpPr>
        <p:spPr bwMode="auto">
          <a:xfrm>
            <a:off x="3554413" y="5156200"/>
            <a:ext cx="526573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1800">
                <a:latin typeface="Tahoma" pitchFamily="34" charset="0"/>
              </a:rPr>
              <a:t>Al despejar o drenar los desechos, de manera que se:</a:t>
            </a:r>
          </a:p>
        </p:txBody>
      </p:sp>
    </p:spTree>
    <p:custDataLst>
      <p:tags r:id="rId1"/>
    </p:custDataLst>
  </p:cSld>
  <p:clrMapOvr>
    <a:masterClrMapping/>
  </p:clrMapOvr>
  <p:transition spd="slow">
    <p:wipe dir="u"/>
    <p:sndAc>
      <p:stSnd>
        <p:snd r:embed="rId4" name="whoosh.wav"/>
      </p:stSnd>
    </p:sndAc>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539750" y="693738"/>
            <a:ext cx="79930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LÍQUIDOS Y ELECTROLÍTOS:</a:t>
            </a:r>
            <a:r>
              <a:rPr lang="es-PR" altLang="es-PR" sz="2000" b="0">
                <a:solidFill>
                  <a:srgbClr val="484876"/>
                </a:solidFill>
                <a:effectLst>
                  <a:outerShdw blurRad="38100" dist="38100" dir="2700000" algn="tl">
                    <a:srgbClr val="C0C0C0"/>
                  </a:outerShdw>
                </a:effectLst>
                <a:latin typeface="Arial Black" pitchFamily="34" charset="0"/>
                <a:cs typeface="Arial" charset="0"/>
              </a:rPr>
              <a:t> </a:t>
            </a:r>
            <a:br>
              <a:rPr lang="es-PR" altLang="es-PR" sz="2800" b="0" i="1">
                <a:solidFill>
                  <a:srgbClr val="484876"/>
                </a:solidFill>
                <a:effectLst>
                  <a:outerShdw blurRad="38100" dist="38100" dir="2700000" algn="tl">
                    <a:srgbClr val="C0C0C0"/>
                  </a:outerShdw>
                </a:effectLst>
                <a:latin typeface="Arial Black" pitchFamily="34" charset="0"/>
                <a:cs typeface="Arial" charset="0"/>
              </a:rPr>
            </a:br>
            <a:r>
              <a:rPr lang="es-PR" altLang="es-PR" sz="2800" b="0" i="1">
                <a:solidFill>
                  <a:srgbClr val="484876"/>
                </a:solidFill>
                <a:effectLst>
                  <a:outerShdw blurRad="38100" dist="38100" dir="2700000" algn="tl">
                    <a:srgbClr val="C0C0C0"/>
                  </a:outerShdw>
                </a:effectLst>
                <a:latin typeface="Arial Black" pitchFamily="34" charset="0"/>
                <a:cs typeface="Arial" charset="0"/>
              </a:rPr>
              <a:t>* EL AGUA *</a:t>
            </a:r>
            <a:endParaRPr lang="es-PR" altLang="es-PR" sz="31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141187" name="Picture 3"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613" y="1628775"/>
            <a:ext cx="54006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p:cNvSpPr>
          <p:nvPr/>
        </p:nvSpPr>
        <p:spPr bwMode="auto">
          <a:xfrm>
            <a:off x="2195513" y="1700213"/>
            <a:ext cx="50403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700" b="0" i="1">
                <a:solidFill>
                  <a:srgbClr val="484876"/>
                </a:solidFill>
                <a:effectLst>
                  <a:outerShdw blurRad="38100" dist="38100" dir="2700000" algn="tl">
                    <a:srgbClr val="C0C0C0"/>
                  </a:outerShdw>
                </a:effectLst>
                <a:latin typeface="Arial Black" pitchFamily="34" charset="0"/>
                <a:cs typeface="Arial" charset="0"/>
              </a:rPr>
              <a:t> Funciones del Agua</a:t>
            </a:r>
          </a:p>
        </p:txBody>
      </p:sp>
      <p:sp>
        <p:nvSpPr>
          <p:cNvPr id="2141189" name="Text Box 5"/>
          <p:cNvSpPr txBox="1">
            <a:spLocks noChangeArrowheads="1"/>
          </p:cNvSpPr>
          <p:nvPr/>
        </p:nvSpPr>
        <p:spPr bwMode="auto">
          <a:xfrm>
            <a:off x="466725" y="22764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Lubricación</a:t>
            </a:r>
            <a:r>
              <a:rPr lang="en-US" altLang="es-PR" sz="2800">
                <a:solidFill>
                  <a:srgbClr val="000000"/>
                </a:solidFill>
                <a:latin typeface="Calibri" pitchFamily="34" charset="0"/>
              </a:rPr>
              <a:t>:</a:t>
            </a:r>
            <a:endParaRPr lang="en-US" altLang="es-PR" sz="2500" b="0" i="1">
              <a:solidFill>
                <a:srgbClr val="FF0000"/>
              </a:solidFill>
              <a:latin typeface="Arial Black" pitchFamily="34" charset="0"/>
            </a:endParaRPr>
          </a:p>
        </p:txBody>
      </p:sp>
      <p:pic>
        <p:nvPicPr>
          <p:cNvPr id="2141190" name="Picture 6"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23479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41191" name="Text Box 7"/>
          <p:cNvSpPr txBox="1">
            <a:spLocks noChangeArrowheads="1"/>
          </p:cNvSpPr>
          <p:nvPr/>
        </p:nvSpPr>
        <p:spPr bwMode="auto">
          <a:xfrm>
            <a:off x="1190625" y="3286125"/>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Las articulaciones diatrodiales (sinoviales o movibles):</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2141192" name="Picture 8"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550" y="33194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41193" name="Text Box 9"/>
          <p:cNvSpPr txBox="1">
            <a:spLocks noChangeArrowheads="1"/>
          </p:cNvSpPr>
          <p:nvPr/>
        </p:nvSpPr>
        <p:spPr bwMode="auto">
          <a:xfrm>
            <a:off x="827088" y="27797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Ejemplo: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2141194" name="Picture 10" descr="Bullet_Round_Diamond_Maggenta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28511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41195" name="Text Box 11"/>
          <p:cNvSpPr txBox="1">
            <a:spLocks noChangeArrowheads="1"/>
          </p:cNvSpPr>
          <p:nvPr/>
        </p:nvSpPr>
        <p:spPr bwMode="auto">
          <a:xfrm>
            <a:off x="1476375" y="3711575"/>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Dentro de la cápsula articular:</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pic>
        <p:nvPicPr>
          <p:cNvPr id="2141196" name="Picture 12" descr="Bullet_Square_Belved_Red1_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1913" y="3814763"/>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141197" name="Text Box 13"/>
          <p:cNvSpPr txBox="1">
            <a:spLocks noChangeArrowheads="1"/>
          </p:cNvSpPr>
          <p:nvPr/>
        </p:nvSpPr>
        <p:spPr bwMode="auto">
          <a:xfrm>
            <a:off x="1693863" y="4157663"/>
            <a:ext cx="71643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latin typeface="Calibri" pitchFamily="34" charset="0"/>
              </a:rPr>
              <a:t>Su membrana sinovial:</a:t>
            </a:r>
            <a:endParaRPr lang="en-US" altLang="es-PR" sz="2200" i="1">
              <a:latin typeface="Calibri" pitchFamily="34" charset="0"/>
            </a:endParaRPr>
          </a:p>
        </p:txBody>
      </p:sp>
      <p:pic>
        <p:nvPicPr>
          <p:cNvPr id="2141198" name="Picture 14" descr="Bullet_Round_Sphere_Violete_0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2888" y="4224338"/>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2141199" name="Text Box 15"/>
          <p:cNvSpPr txBox="1">
            <a:spLocks noChangeArrowheads="1"/>
          </p:cNvSpPr>
          <p:nvPr/>
        </p:nvSpPr>
        <p:spPr bwMode="auto">
          <a:xfrm>
            <a:off x="1944688" y="4578350"/>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a:effectLst>
                  <a:outerShdw blurRad="38100" dist="38100" dir="2700000" algn="tl">
                    <a:srgbClr val="C0C0C0"/>
                  </a:outerShdw>
                </a:effectLst>
                <a:latin typeface="Times New Roman" pitchFamily="18" charset="0"/>
              </a:rPr>
              <a:t>Secreta </a:t>
            </a:r>
            <a:r>
              <a:rPr lang="es-ES" altLang="es-PR" sz="2100">
                <a:solidFill>
                  <a:srgbClr val="FF0000"/>
                </a:solidFill>
                <a:effectLst>
                  <a:outerShdw blurRad="38100" dist="38100" dir="2700000" algn="tl">
                    <a:srgbClr val="C0C0C0"/>
                  </a:outerShdw>
                </a:effectLst>
                <a:latin typeface="Times New Roman" pitchFamily="18" charset="0"/>
              </a:rPr>
              <a:t>sinovia</a:t>
            </a:r>
            <a:r>
              <a:rPr lang="es-ES" altLang="es-PR" sz="2100">
                <a:effectLst>
                  <a:outerShdw blurRad="38100" dist="38100" dir="2700000" algn="tl">
                    <a:srgbClr val="C0C0C0"/>
                  </a:outerShdw>
                </a:effectLst>
                <a:latin typeface="Times New Roman" pitchFamily="18" charset="0"/>
              </a:rPr>
              <a:t>:</a:t>
            </a:r>
            <a:endParaRPr lang="en-US" altLang="es-PR" sz="2100">
              <a:effectLst>
                <a:outerShdw blurRad="38100" dist="38100" dir="2700000" algn="tl">
                  <a:srgbClr val="C0C0C0"/>
                </a:outerShdw>
              </a:effectLst>
              <a:latin typeface="Times New Roman" pitchFamily="18" charset="0"/>
            </a:endParaRPr>
          </a:p>
        </p:txBody>
      </p:sp>
      <p:pic>
        <p:nvPicPr>
          <p:cNvPr id="2141200" name="Picture 16" descr="Bullets_Checkmark_Dark-Yellow_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00225" y="4649788"/>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2141201" name="Text Box 17"/>
          <p:cNvSpPr txBox="1">
            <a:spLocks noChangeArrowheads="1"/>
          </p:cNvSpPr>
          <p:nvPr/>
        </p:nvSpPr>
        <p:spPr bwMode="auto">
          <a:xfrm>
            <a:off x="2233613" y="4960938"/>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a:effectLst>
                  <a:outerShdw blurRad="38100" dist="38100" dir="2700000" algn="tl">
                    <a:srgbClr val="C0C0C0"/>
                  </a:outerShdw>
                </a:effectLst>
                <a:latin typeface="Times New Roman" pitchFamily="18" charset="0"/>
              </a:rPr>
              <a:t>Función:</a:t>
            </a:r>
            <a:endParaRPr lang="en-US" altLang="es-PR">
              <a:effectLst>
                <a:outerShdw blurRad="38100" dist="38100" dir="2700000" algn="tl">
                  <a:srgbClr val="C0C0C0"/>
                </a:outerShdw>
              </a:effectLst>
              <a:latin typeface="Times New Roman" pitchFamily="18" charset="0"/>
            </a:endParaRPr>
          </a:p>
        </p:txBody>
      </p:sp>
      <p:pic>
        <p:nvPicPr>
          <p:cNvPr id="2141202" name="Picture 18" descr="Bullet_Square_Blue_0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89150" y="5032375"/>
            <a:ext cx="184150" cy="185738"/>
          </a:xfrm>
          <a:prstGeom prst="rect">
            <a:avLst/>
          </a:prstGeom>
          <a:noFill/>
          <a:extLst>
            <a:ext uri="{909E8E84-426E-40DD-AFC4-6F175D3DCCD1}">
              <a14:hiddenFill xmlns:a14="http://schemas.microsoft.com/office/drawing/2010/main">
                <a:solidFill>
                  <a:srgbClr val="FFFFFF"/>
                </a:solidFill>
              </a14:hiddenFill>
            </a:ext>
          </a:extLst>
        </p:spPr>
      </p:pic>
      <p:sp>
        <p:nvSpPr>
          <p:cNvPr id="2141203" name="Text Box 19"/>
          <p:cNvSpPr txBox="1">
            <a:spLocks noChangeArrowheads="1"/>
          </p:cNvSpPr>
          <p:nvPr/>
        </p:nvSpPr>
        <p:spPr bwMode="auto">
          <a:xfrm>
            <a:off x="2665413" y="5302250"/>
            <a:ext cx="66246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1800">
                <a:effectLst>
                  <a:outerShdw blurRad="38100" dist="38100" dir="2700000" algn="tl">
                    <a:srgbClr val="C0C0C0"/>
                  </a:outerShdw>
                </a:effectLst>
                <a:latin typeface="Tahoma" pitchFamily="34" charset="0"/>
              </a:rPr>
              <a:t>Lubricante:</a:t>
            </a:r>
            <a:endParaRPr lang="en-US" altLang="es-PR" sz="1800">
              <a:effectLst>
                <a:outerShdw blurRad="38100" dist="38100" dir="2700000" algn="tl">
                  <a:srgbClr val="C0C0C0"/>
                </a:outerShdw>
              </a:effectLst>
              <a:latin typeface="Tahoma" pitchFamily="34" charset="0"/>
            </a:endParaRPr>
          </a:p>
        </p:txBody>
      </p:sp>
      <p:sp>
        <p:nvSpPr>
          <p:cNvPr id="2141204" name="Text Box 20"/>
          <p:cNvSpPr txBox="1">
            <a:spLocks noChangeArrowheads="1"/>
          </p:cNvSpPr>
          <p:nvPr/>
        </p:nvSpPr>
        <p:spPr bwMode="auto">
          <a:xfrm>
            <a:off x="2881313" y="5600700"/>
            <a:ext cx="6048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u="sng">
                <a:effectLst>
                  <a:outerShdw blurRad="38100" dist="38100" dir="2700000" algn="tl">
                    <a:srgbClr val="C0C0C0"/>
                  </a:outerShdw>
                </a:effectLst>
                <a:latin typeface="Calibri" pitchFamily="34" charset="0"/>
              </a:rPr>
              <a:t>Previene</a:t>
            </a:r>
            <a:r>
              <a:rPr lang="es-ES" altLang="es-PR">
                <a:effectLst>
                  <a:outerShdw blurRad="38100" dist="38100" dir="2700000" algn="tl">
                    <a:srgbClr val="C0C0C0"/>
                  </a:outerShdw>
                </a:effectLst>
                <a:latin typeface="Calibri" pitchFamily="34" charset="0"/>
              </a:rPr>
              <a:t>:</a:t>
            </a:r>
            <a:endParaRPr lang="en-US" altLang="es-PR">
              <a:effectLst>
                <a:outerShdw blurRad="38100" dist="38100" dir="2700000" algn="tl">
                  <a:srgbClr val="C0C0C0"/>
                </a:outerShdw>
              </a:effectLst>
              <a:latin typeface="Calibri" pitchFamily="34" charset="0"/>
            </a:endParaRPr>
          </a:p>
        </p:txBody>
      </p:sp>
      <p:pic>
        <p:nvPicPr>
          <p:cNvPr id="2141205" name="Picture 21" descr="Bullet_Round_Borders_Blue-Tuque_0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36850" y="5672138"/>
            <a:ext cx="187325" cy="187325"/>
          </a:xfrm>
          <a:prstGeom prst="rect">
            <a:avLst/>
          </a:prstGeom>
          <a:noFill/>
          <a:extLst>
            <a:ext uri="{909E8E84-426E-40DD-AFC4-6F175D3DCCD1}">
              <a14:hiddenFill xmlns:a14="http://schemas.microsoft.com/office/drawing/2010/main">
                <a:solidFill>
                  <a:srgbClr val="FFFFFF"/>
                </a:solidFill>
              </a14:hiddenFill>
            </a:ext>
          </a:extLst>
        </p:spPr>
      </p:pic>
      <p:pic>
        <p:nvPicPr>
          <p:cNvPr id="2141206" name="Picture 22" descr="Bullets_Arrow_Red_0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22525" y="5311775"/>
            <a:ext cx="277813" cy="268288"/>
          </a:xfrm>
          <a:prstGeom prst="rect">
            <a:avLst/>
          </a:prstGeom>
          <a:noFill/>
          <a:extLst>
            <a:ext uri="{909E8E84-426E-40DD-AFC4-6F175D3DCCD1}">
              <a14:hiddenFill xmlns:a14="http://schemas.microsoft.com/office/drawing/2010/main">
                <a:solidFill>
                  <a:srgbClr val="FFFFFF"/>
                </a:solidFill>
              </a14:hiddenFill>
            </a:ext>
          </a:extLst>
        </p:spPr>
      </p:pic>
      <p:sp>
        <p:nvSpPr>
          <p:cNvPr id="2141207" name="Text Box 23"/>
          <p:cNvSpPr txBox="1">
            <a:spLocks noChangeArrowheads="1"/>
          </p:cNvSpPr>
          <p:nvPr/>
        </p:nvSpPr>
        <p:spPr bwMode="auto">
          <a:xfrm>
            <a:off x="3168650" y="5916613"/>
            <a:ext cx="5724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latin typeface="Calibri" pitchFamily="34" charset="0"/>
              </a:rPr>
              <a:t>Fricción</a:t>
            </a:r>
            <a:endParaRPr lang="en-US" altLang="es-PR" sz="2200" i="1">
              <a:latin typeface="Calibri" pitchFamily="34" charset="0"/>
            </a:endParaRPr>
          </a:p>
        </p:txBody>
      </p:sp>
      <p:pic>
        <p:nvPicPr>
          <p:cNvPr id="2141208" name="Picture 24" descr="Stroke_0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87675" y="6022975"/>
            <a:ext cx="239713" cy="149225"/>
          </a:xfrm>
          <a:prstGeom prst="rect">
            <a:avLst/>
          </a:prstGeom>
          <a:noFill/>
          <a:extLst>
            <a:ext uri="{909E8E84-426E-40DD-AFC4-6F175D3DCCD1}">
              <a14:hiddenFill xmlns:a14="http://schemas.microsoft.com/office/drawing/2010/main">
                <a:solidFill>
                  <a:srgbClr val="FFFFFF"/>
                </a:solidFill>
              </a14:hiddenFill>
            </a:ext>
          </a:extLst>
        </p:spPr>
      </p:pic>
      <p:sp>
        <p:nvSpPr>
          <p:cNvPr id="2141209" name="Text Box 25"/>
          <p:cNvSpPr txBox="1">
            <a:spLocks noChangeArrowheads="1"/>
          </p:cNvSpPr>
          <p:nvPr/>
        </p:nvSpPr>
        <p:spPr bwMode="auto">
          <a:xfrm>
            <a:off x="3168650" y="6205538"/>
            <a:ext cx="5724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latin typeface="Calibri" pitchFamily="34" charset="0"/>
              </a:rPr>
              <a:t>Desgaste</a:t>
            </a:r>
            <a:endParaRPr lang="en-US" altLang="es-PR" sz="2200" i="1">
              <a:latin typeface="Calibri" pitchFamily="34" charset="0"/>
            </a:endParaRPr>
          </a:p>
        </p:txBody>
      </p:sp>
      <p:pic>
        <p:nvPicPr>
          <p:cNvPr id="2141210" name="Picture 26" descr="Stroke_0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87675" y="6311900"/>
            <a:ext cx="239713" cy="149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074" name="Text Box 2"/>
          <p:cNvSpPr txBox="1">
            <a:spLocks noChangeArrowheads="1"/>
          </p:cNvSpPr>
          <p:nvPr/>
        </p:nvSpPr>
        <p:spPr bwMode="auto">
          <a:xfrm>
            <a:off x="466725" y="13414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Radicales libres:</a:t>
            </a:r>
            <a:endParaRPr lang="en-US" altLang="es-PR" sz="2500" b="0" i="1">
              <a:solidFill>
                <a:srgbClr val="FF0000"/>
              </a:solidFill>
              <a:latin typeface="Arial Black" pitchFamily="34" charset="0"/>
            </a:endParaRPr>
          </a:p>
        </p:txBody>
      </p:sp>
      <p:pic>
        <p:nvPicPr>
          <p:cNvPr id="1667075"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4128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667076" name="Text Box 4"/>
          <p:cNvSpPr txBox="1">
            <a:spLocks noChangeArrowheads="1"/>
          </p:cNvSpPr>
          <p:nvPr/>
        </p:nvSpPr>
        <p:spPr bwMode="auto">
          <a:xfrm>
            <a:off x="792163" y="18526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Concepto:</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667077" name="Picture 5"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263" y="19240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07950" y="549275"/>
            <a:ext cx="89281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000" b="0">
                <a:solidFill>
                  <a:srgbClr val="484876"/>
                </a:solidFill>
                <a:effectLst>
                  <a:outerShdw blurRad="38100" dist="38100" dir="2700000" algn="tl">
                    <a:srgbClr val="C0C0C0"/>
                  </a:outerShdw>
                </a:effectLst>
                <a:latin typeface="Arial Black" pitchFamily="34" charset="0"/>
                <a:cs typeface="Arial" charset="0"/>
              </a:rPr>
              <a:t>VITAMINAS: </a:t>
            </a:r>
            <a:r>
              <a:rPr lang="es-PR" altLang="es-PR" sz="2000" b="0" i="1">
                <a:solidFill>
                  <a:srgbClr val="484876"/>
                </a:solidFill>
                <a:effectLst>
                  <a:outerShdw blurRad="38100" dist="38100" dir="2700000" algn="tl">
                    <a:srgbClr val="C0C0C0"/>
                  </a:outerShdw>
                </a:effectLst>
                <a:latin typeface="Arial Black" pitchFamily="34" charset="0"/>
                <a:cs typeface="Arial" charset="0"/>
              </a:rPr>
              <a:t>ANTIOXIDANTES </a:t>
            </a:r>
            <a:br>
              <a:rPr lang="es-PR" altLang="es-PR" sz="2000" b="0" i="1">
                <a:solidFill>
                  <a:srgbClr val="484876"/>
                </a:solidFill>
                <a:effectLst>
                  <a:outerShdw blurRad="38100" dist="38100" dir="2700000" algn="tl">
                    <a:srgbClr val="C0C0C0"/>
                  </a:outerShdw>
                </a:effectLst>
                <a:latin typeface="Arial Black" pitchFamily="34" charset="0"/>
                <a:cs typeface="Arial" charset="0"/>
              </a:rPr>
            </a:br>
            <a:r>
              <a:rPr lang="es-PR" altLang="es-PR" sz="2000" b="0" i="1">
                <a:solidFill>
                  <a:srgbClr val="484876"/>
                </a:solidFill>
                <a:effectLst>
                  <a:outerShdw blurRad="38100" dist="38100" dir="2700000" algn="tl">
                    <a:srgbClr val="C0C0C0"/>
                  </a:outerShdw>
                </a:effectLst>
                <a:latin typeface="Arial Black" pitchFamily="34" charset="0"/>
                <a:cs typeface="Arial" charset="0"/>
              </a:rPr>
              <a:t>* Importancia para la Prevención de Enfermedades *</a:t>
            </a:r>
          </a:p>
        </p:txBody>
      </p:sp>
      <p:sp>
        <p:nvSpPr>
          <p:cNvPr id="1667079" name="Text Box 7"/>
          <p:cNvSpPr txBox="1">
            <a:spLocks noChangeArrowheads="1"/>
          </p:cNvSpPr>
          <p:nvPr/>
        </p:nvSpPr>
        <p:spPr bwMode="auto">
          <a:xfrm>
            <a:off x="1155700" y="3141663"/>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Estrés oxidativo – </a:t>
            </a:r>
            <a:r>
              <a:rPr lang="es-ES" altLang="es-PR" sz="2200" i="1">
                <a:solidFill>
                  <a:srgbClr val="000000"/>
                </a:solidFill>
                <a:latin typeface="Arial" charset="0"/>
              </a:rPr>
              <a:t>Acumulación de radicales libres</a:t>
            </a:r>
            <a:r>
              <a:rPr lang="es-ES" altLang="es-PR" sz="2200">
                <a:solidFill>
                  <a:srgbClr val="000000"/>
                </a:solidFill>
                <a:latin typeface="Arial" charset="0"/>
              </a:rPr>
              <a:t>:</a:t>
            </a:r>
            <a:endParaRPr lang="en-US" altLang="es-PR" sz="2200" b="0" i="1">
              <a:solidFill>
                <a:srgbClr val="FF0000"/>
              </a:solidFill>
              <a:effectLst>
                <a:outerShdw blurRad="38100" dist="38100" dir="2700000" algn="tl">
                  <a:srgbClr val="C0C0C0"/>
                </a:outerShdw>
              </a:effectLst>
              <a:latin typeface="Arial Black" pitchFamily="34" charset="0"/>
            </a:endParaRPr>
          </a:p>
        </p:txBody>
      </p:sp>
      <p:pic>
        <p:nvPicPr>
          <p:cNvPr id="1667080" name="Picture 8" descr="Bullets_Arrow-Thin_Green_Right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6625" y="317500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667081" name="Text Box 9"/>
          <p:cNvSpPr txBox="1">
            <a:spLocks noChangeArrowheads="1"/>
          </p:cNvSpPr>
          <p:nvPr/>
        </p:nvSpPr>
        <p:spPr bwMode="auto">
          <a:xfrm>
            <a:off x="865188" y="2233613"/>
            <a:ext cx="77755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000000"/>
                </a:solidFill>
                <a:latin typeface="Calibri" pitchFamily="34" charset="0"/>
              </a:rPr>
              <a:t>Átomo o molécula reactiva que posee un electrón no pareado</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sp>
        <p:nvSpPr>
          <p:cNvPr id="1667082" name="Text Box 10"/>
          <p:cNvSpPr txBox="1">
            <a:spLocks noChangeArrowheads="1"/>
          </p:cNvSpPr>
          <p:nvPr/>
        </p:nvSpPr>
        <p:spPr bwMode="auto">
          <a:xfrm>
            <a:off x="1441450" y="3519488"/>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Peroxidación de los lípidos:</a:t>
            </a:r>
            <a:endParaRPr lang="en-US" altLang="es-PR" sz="2200" b="0" i="1" u="sng">
              <a:solidFill>
                <a:srgbClr val="FF0000"/>
              </a:solidFill>
              <a:effectLst>
                <a:outerShdw blurRad="38100" dist="38100" dir="2700000" algn="tl">
                  <a:srgbClr val="C0C0C0"/>
                </a:outerShdw>
              </a:effectLst>
              <a:latin typeface="Arial Black" pitchFamily="34" charset="0"/>
            </a:endParaRPr>
          </a:p>
        </p:txBody>
      </p:sp>
      <p:pic>
        <p:nvPicPr>
          <p:cNvPr id="1667083" name="Picture 11" descr="Bullet_Square_Belved_Red1_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6988" y="3622675"/>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667084" name="Text Box 12"/>
          <p:cNvSpPr txBox="1">
            <a:spLocks noChangeArrowheads="1"/>
          </p:cNvSpPr>
          <p:nvPr/>
        </p:nvSpPr>
        <p:spPr bwMode="auto">
          <a:xfrm>
            <a:off x="1693863" y="3884613"/>
            <a:ext cx="71643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latin typeface="Calibri" pitchFamily="34" charset="0"/>
              </a:rPr>
              <a:t>Incorpora - </a:t>
            </a:r>
            <a:r>
              <a:rPr lang="es-ES" altLang="es-PR" sz="2200" i="1">
                <a:latin typeface="Calibri" pitchFamily="34" charset="0"/>
              </a:rPr>
              <a:t>Oxígeno a los lípidos</a:t>
            </a:r>
            <a:r>
              <a:rPr lang="es-ES" altLang="es-PR" sz="2200">
                <a:latin typeface="Calibri" pitchFamily="34" charset="0"/>
              </a:rPr>
              <a:t>:</a:t>
            </a:r>
            <a:endParaRPr lang="en-US" altLang="es-PR" sz="2200" i="1">
              <a:latin typeface="Calibri" pitchFamily="34" charset="0"/>
            </a:endParaRPr>
          </a:p>
        </p:txBody>
      </p:sp>
      <p:pic>
        <p:nvPicPr>
          <p:cNvPr id="1667085" name="Picture 13" descr="Bullet_Round_Sphere_Violete_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2888" y="3951288"/>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1667086" name="Text Box 14"/>
          <p:cNvSpPr txBox="1">
            <a:spLocks noChangeArrowheads="1"/>
          </p:cNvSpPr>
          <p:nvPr/>
        </p:nvSpPr>
        <p:spPr bwMode="auto">
          <a:xfrm>
            <a:off x="1944688" y="4289425"/>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a:effectLst>
                  <a:outerShdw blurRad="38100" dist="38100" dir="2700000" algn="tl">
                    <a:srgbClr val="C0C0C0"/>
                  </a:outerShdw>
                </a:effectLst>
                <a:latin typeface="Times New Roman" pitchFamily="18" charset="0"/>
              </a:rPr>
              <a:t>Resultados patológicos:</a:t>
            </a:r>
            <a:endParaRPr lang="en-US" altLang="es-PR" sz="2100">
              <a:effectLst>
                <a:outerShdw blurRad="38100" dist="38100" dir="2700000" algn="tl">
                  <a:srgbClr val="C0C0C0"/>
                </a:outerShdw>
              </a:effectLst>
              <a:latin typeface="Times New Roman" pitchFamily="18" charset="0"/>
            </a:endParaRPr>
          </a:p>
        </p:txBody>
      </p:sp>
      <p:pic>
        <p:nvPicPr>
          <p:cNvPr id="1667087" name="Picture 15" descr="Bullets_Checkmark_Dark-Yellow_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0225" y="4360863"/>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1667088" name="Text Box 16"/>
          <p:cNvSpPr txBox="1">
            <a:spLocks noChangeArrowheads="1"/>
          </p:cNvSpPr>
          <p:nvPr/>
        </p:nvSpPr>
        <p:spPr bwMode="auto">
          <a:xfrm>
            <a:off x="2233613" y="4672013"/>
            <a:ext cx="66960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a:effectLst>
                  <a:outerShdw blurRad="38100" dist="38100" dir="2700000" algn="tl">
                    <a:srgbClr val="C0C0C0"/>
                  </a:outerShdw>
                </a:effectLst>
                <a:latin typeface="Times New Roman" pitchFamily="18" charset="0"/>
              </a:rPr>
              <a:t>Aumenta la vulnerabilidad de las células y sus constituyentes</a:t>
            </a:r>
            <a:endParaRPr lang="en-US" altLang="es-PR">
              <a:effectLst>
                <a:outerShdw blurRad="38100" dist="38100" dir="2700000" algn="tl">
                  <a:srgbClr val="C0C0C0"/>
                </a:outerShdw>
              </a:effectLst>
              <a:latin typeface="Times New Roman" pitchFamily="18" charset="0"/>
            </a:endParaRPr>
          </a:p>
        </p:txBody>
      </p:sp>
      <p:sp>
        <p:nvSpPr>
          <p:cNvPr id="1667089" name="Text Box 17"/>
          <p:cNvSpPr txBox="1">
            <a:spLocks noChangeArrowheads="1"/>
          </p:cNvSpPr>
          <p:nvPr/>
        </p:nvSpPr>
        <p:spPr bwMode="auto">
          <a:xfrm>
            <a:off x="792163" y="266858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Efectos adversos para la salud:</a:t>
            </a:r>
            <a:endParaRPr lang="en-US" altLang="es-PR" sz="2100" b="0">
              <a:solidFill>
                <a:srgbClr val="FF0000"/>
              </a:solidFill>
              <a:effectLst>
                <a:outerShdw blurRad="38100" dist="38100" dir="2700000" algn="tl">
                  <a:srgbClr val="C0C0C0"/>
                </a:outerShdw>
              </a:effectLst>
              <a:latin typeface="Arial Black" pitchFamily="34" charset="0"/>
            </a:endParaRPr>
          </a:p>
        </p:txBody>
      </p:sp>
      <p:pic>
        <p:nvPicPr>
          <p:cNvPr id="1667090" name="Picture 18"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263" y="2740025"/>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1667091" name="Picture 19" descr="Bullet_Square_Blue_0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89150" y="4743450"/>
            <a:ext cx="184150" cy="185738"/>
          </a:xfrm>
          <a:prstGeom prst="rect">
            <a:avLst/>
          </a:prstGeom>
          <a:noFill/>
          <a:extLst>
            <a:ext uri="{909E8E84-426E-40DD-AFC4-6F175D3DCCD1}">
              <a14:hiddenFill xmlns:a14="http://schemas.microsoft.com/office/drawing/2010/main">
                <a:solidFill>
                  <a:srgbClr val="FFFFFF"/>
                </a:solidFill>
              </a14:hiddenFill>
            </a:ext>
          </a:extLst>
        </p:spPr>
      </p:pic>
      <p:sp>
        <p:nvSpPr>
          <p:cNvPr id="1667092" name="Text Box 20"/>
          <p:cNvSpPr txBox="1">
            <a:spLocks noChangeArrowheads="1"/>
          </p:cNvSpPr>
          <p:nvPr/>
        </p:nvSpPr>
        <p:spPr bwMode="auto">
          <a:xfrm>
            <a:off x="2233613" y="5241925"/>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a:effectLst>
                  <a:outerShdw blurRad="38100" dist="38100" dir="2700000" algn="tl">
                    <a:srgbClr val="C0C0C0"/>
                  </a:outerShdw>
                </a:effectLst>
                <a:latin typeface="Times New Roman" pitchFamily="18" charset="0"/>
              </a:rPr>
              <a:t>Facilita la oxidación de la LDL-C:</a:t>
            </a:r>
            <a:endParaRPr lang="en-US" altLang="es-PR">
              <a:effectLst>
                <a:outerShdw blurRad="38100" dist="38100" dir="2700000" algn="tl">
                  <a:srgbClr val="C0C0C0"/>
                </a:outerShdw>
              </a:effectLst>
              <a:latin typeface="Times New Roman" pitchFamily="18" charset="0"/>
            </a:endParaRPr>
          </a:p>
        </p:txBody>
      </p:sp>
      <p:pic>
        <p:nvPicPr>
          <p:cNvPr id="1667093" name="Picture 21" descr="Bullet_Square_Blue_0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89150" y="5313363"/>
            <a:ext cx="184150" cy="185737"/>
          </a:xfrm>
          <a:prstGeom prst="rect">
            <a:avLst/>
          </a:prstGeom>
          <a:noFill/>
          <a:extLst>
            <a:ext uri="{909E8E84-426E-40DD-AFC4-6F175D3DCCD1}">
              <a14:hiddenFill xmlns:a14="http://schemas.microsoft.com/office/drawing/2010/main">
                <a:solidFill>
                  <a:srgbClr val="FFFFFF"/>
                </a:solidFill>
              </a14:hiddenFill>
            </a:ext>
          </a:extLst>
        </p:spPr>
      </p:pic>
      <p:sp>
        <p:nvSpPr>
          <p:cNvPr id="1667094" name="Text Box 22"/>
          <p:cNvSpPr txBox="1">
            <a:spLocks noChangeArrowheads="1"/>
          </p:cNvSpPr>
          <p:nvPr/>
        </p:nvSpPr>
        <p:spPr bwMode="auto">
          <a:xfrm>
            <a:off x="2665413" y="5651500"/>
            <a:ext cx="66246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1800" b="0">
                <a:effectLst>
                  <a:outerShdw blurRad="38100" dist="38100" dir="2700000" algn="tl">
                    <a:srgbClr val="C0C0C0"/>
                  </a:outerShdw>
                </a:effectLst>
                <a:latin typeface="Tahoma" pitchFamily="34" charset="0"/>
              </a:rPr>
              <a:t>Consecuencia – </a:t>
            </a:r>
            <a:r>
              <a:rPr lang="es-ES" altLang="es-PR" sz="1800" b="0" i="1">
                <a:effectLst>
                  <a:outerShdw blurRad="38100" dist="38100" dir="2700000" algn="tl">
                    <a:srgbClr val="C0C0C0"/>
                  </a:outerShdw>
                </a:effectLst>
                <a:latin typeface="Tahoma" pitchFamily="34" charset="0"/>
              </a:rPr>
              <a:t>Conduce a</a:t>
            </a:r>
            <a:r>
              <a:rPr lang="es-ES" altLang="es-PR" sz="1800" b="0">
                <a:effectLst>
                  <a:outerShdw blurRad="38100" dist="38100" dir="2700000" algn="tl">
                    <a:srgbClr val="C0C0C0"/>
                  </a:outerShdw>
                </a:effectLst>
                <a:latin typeface="Tahoma" pitchFamily="34" charset="0"/>
              </a:rPr>
              <a:t>:</a:t>
            </a:r>
            <a:endParaRPr lang="en-US" altLang="es-PR" sz="1800" b="0">
              <a:effectLst>
                <a:outerShdw blurRad="38100" dist="38100" dir="2700000" algn="tl">
                  <a:srgbClr val="C0C0C0"/>
                </a:outerShdw>
              </a:effectLst>
              <a:latin typeface="Tahoma" pitchFamily="34" charset="0"/>
            </a:endParaRPr>
          </a:p>
        </p:txBody>
      </p:sp>
      <p:sp>
        <p:nvSpPr>
          <p:cNvPr id="1667095" name="Text Box 23"/>
          <p:cNvSpPr txBox="1">
            <a:spLocks noChangeArrowheads="1"/>
          </p:cNvSpPr>
          <p:nvPr/>
        </p:nvSpPr>
        <p:spPr bwMode="auto">
          <a:xfrm>
            <a:off x="2881313" y="5949950"/>
            <a:ext cx="6048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b="0">
                <a:effectLst>
                  <a:outerShdw blurRad="38100" dist="38100" dir="2700000" algn="tl">
                    <a:srgbClr val="C0C0C0"/>
                  </a:outerShdw>
                </a:effectLst>
                <a:latin typeface="Calibri" pitchFamily="34" charset="0"/>
              </a:rPr>
              <a:t>Citotoxicidad</a:t>
            </a:r>
            <a:endParaRPr lang="en-US" altLang="es-PR" b="0">
              <a:effectLst>
                <a:outerShdw blurRad="38100" dist="38100" dir="2700000" algn="tl">
                  <a:srgbClr val="C0C0C0"/>
                </a:outerShdw>
              </a:effectLst>
              <a:latin typeface="Calibri" pitchFamily="34" charset="0"/>
            </a:endParaRPr>
          </a:p>
        </p:txBody>
      </p:sp>
      <p:pic>
        <p:nvPicPr>
          <p:cNvPr id="1667096" name="Picture 24" descr="Bullet_Round_Borders_Blue-Tuque_0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36850" y="6021388"/>
            <a:ext cx="187325" cy="187325"/>
          </a:xfrm>
          <a:prstGeom prst="rect">
            <a:avLst/>
          </a:prstGeom>
          <a:noFill/>
          <a:extLst>
            <a:ext uri="{909E8E84-426E-40DD-AFC4-6F175D3DCCD1}">
              <a14:hiddenFill xmlns:a14="http://schemas.microsoft.com/office/drawing/2010/main">
                <a:solidFill>
                  <a:srgbClr val="FFFFFF"/>
                </a:solidFill>
              </a14:hiddenFill>
            </a:ext>
          </a:extLst>
        </p:spPr>
      </p:pic>
      <p:sp>
        <p:nvSpPr>
          <p:cNvPr id="1667097" name="Text Box 25"/>
          <p:cNvSpPr txBox="1">
            <a:spLocks noChangeArrowheads="1"/>
          </p:cNvSpPr>
          <p:nvPr/>
        </p:nvSpPr>
        <p:spPr bwMode="auto">
          <a:xfrm>
            <a:off x="2881313" y="6261100"/>
            <a:ext cx="6119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b="0">
                <a:effectLst>
                  <a:outerShdw blurRad="38100" dist="38100" dir="2700000" algn="tl">
                    <a:srgbClr val="C0C0C0"/>
                  </a:outerShdw>
                </a:effectLst>
                <a:latin typeface="Calibri" pitchFamily="34" charset="0"/>
              </a:rPr>
              <a:t>Estímulo para formación ateromas en arterias coronarias</a:t>
            </a:r>
            <a:endParaRPr lang="en-US" altLang="es-PR" b="0">
              <a:effectLst>
                <a:outerShdw blurRad="38100" dist="38100" dir="2700000" algn="tl">
                  <a:srgbClr val="C0C0C0"/>
                </a:outerShdw>
              </a:effectLst>
              <a:latin typeface="Calibri" pitchFamily="34" charset="0"/>
            </a:endParaRPr>
          </a:p>
        </p:txBody>
      </p:sp>
      <p:pic>
        <p:nvPicPr>
          <p:cNvPr id="1667098" name="Picture 26" descr="Bullet_Round_Borders_Blue-Tuque_0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36850" y="6332538"/>
            <a:ext cx="187325" cy="187325"/>
          </a:xfrm>
          <a:prstGeom prst="rect">
            <a:avLst/>
          </a:prstGeom>
          <a:noFill/>
          <a:extLst>
            <a:ext uri="{909E8E84-426E-40DD-AFC4-6F175D3DCCD1}">
              <a14:hiddenFill xmlns:a14="http://schemas.microsoft.com/office/drawing/2010/main">
                <a:solidFill>
                  <a:srgbClr val="FFFFFF"/>
                </a:solidFill>
              </a14:hiddenFill>
            </a:ext>
          </a:extLst>
        </p:spPr>
      </p:pic>
      <p:pic>
        <p:nvPicPr>
          <p:cNvPr id="1667099" name="Picture 27" descr="Bullets_Arrow_Red_0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22525" y="5661025"/>
            <a:ext cx="277813" cy="2682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u"/>
    <p:sndAc>
      <p:stSnd>
        <p:snd r:embed="rId4" name="whoosh.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67" name="Text Box 43"/>
          <p:cNvSpPr txBox="1">
            <a:spLocks noChangeArrowheads="1"/>
          </p:cNvSpPr>
          <p:nvPr/>
        </p:nvSpPr>
        <p:spPr bwMode="auto">
          <a:xfrm>
            <a:off x="466725" y="24336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484876"/>
                </a:solidFill>
                <a:effectLst>
                  <a:outerShdw blurRad="38100" dist="38100" dir="2700000" algn="tl">
                    <a:srgbClr val="C0C0C0"/>
                  </a:outerShdw>
                </a:effectLst>
                <a:latin typeface="Calibri" pitchFamily="34" charset="0"/>
              </a:rPr>
              <a:t>Preparación del Paciente:</a:t>
            </a:r>
          </a:p>
        </p:txBody>
      </p:sp>
      <p:pic>
        <p:nvPicPr>
          <p:cNvPr id="2049068" name="Picture 44" descr="Bullets_Arrow_Blue1_Right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25050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49069" name="Text Box 45"/>
          <p:cNvSpPr txBox="1">
            <a:spLocks noChangeArrowheads="1"/>
          </p:cNvSpPr>
          <p:nvPr/>
        </p:nvSpPr>
        <p:spPr bwMode="auto">
          <a:xfrm>
            <a:off x="792163" y="2865438"/>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Aplicaciones del vendaje en regiones húmedas o de elevada perspiración:</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2049070" name="Picture 46"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263" y="29368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49071" name="Text Box 47"/>
          <p:cNvSpPr txBox="1">
            <a:spLocks noChangeArrowheads="1"/>
          </p:cNvSpPr>
          <p:nvPr/>
        </p:nvSpPr>
        <p:spPr bwMode="auto">
          <a:xfrm>
            <a:off x="1190625" y="3657600"/>
            <a:ext cx="7629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Uso de adherentes externos:</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2049072" name="Picture 48" descr="Bullets_Arrow-Thin_Green_Right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50" y="36909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49073" name="Text Box 49"/>
          <p:cNvSpPr txBox="1">
            <a:spLocks noChangeArrowheads="1"/>
          </p:cNvSpPr>
          <p:nvPr/>
        </p:nvSpPr>
        <p:spPr bwMode="auto">
          <a:xfrm>
            <a:off x="1476375" y="4017963"/>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Problemática - </a:t>
            </a:r>
            <a:r>
              <a:rPr lang="es-ES" altLang="es-PR" sz="2200" i="1">
                <a:solidFill>
                  <a:srgbClr val="000000"/>
                </a:solidFill>
                <a:latin typeface="Calibri" pitchFamily="34" charset="0"/>
              </a:rPr>
              <a:t>Remoción del vendaje neuromuscular:</a:t>
            </a:r>
            <a:endParaRPr lang="en-US" altLang="es-PR" sz="2200" i="1">
              <a:solidFill>
                <a:srgbClr val="FF0000"/>
              </a:solidFill>
              <a:effectLst>
                <a:outerShdw blurRad="38100" dist="38100" dir="2700000" algn="tl">
                  <a:srgbClr val="C0C0C0"/>
                </a:outerShdw>
              </a:effectLst>
              <a:latin typeface="Calibri" pitchFamily="34" charset="0"/>
            </a:endParaRPr>
          </a:p>
        </p:txBody>
      </p:sp>
      <p:pic>
        <p:nvPicPr>
          <p:cNvPr id="2049074" name="Picture 50"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913" y="4121150"/>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049075" name="Text Box 51"/>
          <p:cNvSpPr txBox="1">
            <a:spLocks noChangeArrowheads="1"/>
          </p:cNvSpPr>
          <p:nvPr/>
        </p:nvSpPr>
        <p:spPr bwMode="auto">
          <a:xfrm>
            <a:off x="1800225" y="4438650"/>
            <a:ext cx="716438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nb-NO" altLang="es-PR" sz="1900"/>
              <a:t>Mayor dificultad al retirar el vendaje de la piel:</a:t>
            </a:r>
            <a:endParaRPr lang="en-US" altLang="es-PR" sz="1900"/>
          </a:p>
        </p:txBody>
      </p:sp>
      <p:pic>
        <p:nvPicPr>
          <p:cNvPr id="2049076" name="Picture 52" descr="Bullet_Round_Sphere_Violete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9250" y="4505325"/>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2049077" name="Text Box 53"/>
          <p:cNvSpPr txBox="1">
            <a:spLocks noChangeArrowheads="1"/>
          </p:cNvSpPr>
          <p:nvPr/>
        </p:nvSpPr>
        <p:spPr bwMode="auto">
          <a:xfrm>
            <a:off x="2051050" y="4810125"/>
            <a:ext cx="698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altLang="es-PR">
                <a:effectLst>
                  <a:outerShdw blurRad="38100" dist="38100" dir="2700000" algn="tl">
                    <a:srgbClr val="C0C0C0"/>
                  </a:outerShdw>
                </a:effectLst>
                <a:latin typeface="Times New Roman" pitchFamily="18" charset="0"/>
              </a:rPr>
              <a:t>Puesto que el material de este tipo de adhesivo no está basado</a:t>
            </a:r>
          </a:p>
          <a:p>
            <a:pPr algn="l">
              <a:lnSpc>
                <a:spcPct val="80000"/>
              </a:lnSpc>
            </a:pPr>
            <a:r>
              <a:rPr lang="es-ES" altLang="es-PR">
                <a:effectLst>
                  <a:outerShdw blurRad="38100" dist="38100" dir="2700000" algn="tl">
                    <a:srgbClr val="C0C0C0"/>
                  </a:outerShdw>
                </a:effectLst>
                <a:latin typeface="Times New Roman" pitchFamily="18" charset="0"/>
              </a:rPr>
              <a:t>en goma, se complicará la remoción del vendaje:</a:t>
            </a:r>
            <a:endParaRPr lang="en-US" altLang="es-PR">
              <a:effectLst>
                <a:outerShdw blurRad="38100" dist="38100" dir="2700000" algn="tl">
                  <a:srgbClr val="C0C0C0"/>
                </a:outerShdw>
              </a:effectLst>
              <a:latin typeface="Times New Roman" pitchFamily="18" charset="0"/>
            </a:endParaRPr>
          </a:p>
        </p:txBody>
      </p:sp>
      <p:pic>
        <p:nvPicPr>
          <p:cNvPr id="2049078" name="Picture 54" descr="Bullets_Checkmark_Dark-Yellow_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6588" y="4881563"/>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2049079" name="Text Box 55"/>
          <p:cNvSpPr txBox="1">
            <a:spLocks noChangeArrowheads="1"/>
          </p:cNvSpPr>
          <p:nvPr/>
        </p:nvSpPr>
        <p:spPr bwMode="auto">
          <a:xfrm>
            <a:off x="2339975" y="5516563"/>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a:effectLst>
                  <a:outerShdw blurRad="38100" dist="38100" dir="2700000" algn="tl">
                    <a:srgbClr val="C0C0C0"/>
                  </a:outerShdw>
                </a:effectLst>
                <a:latin typeface="Times New Roman" pitchFamily="18" charset="0"/>
              </a:rPr>
              <a:t>Sin embargo, para este propósito, se puede utilizar:</a:t>
            </a:r>
            <a:endParaRPr lang="en-US" altLang="es-PR">
              <a:effectLst>
                <a:outerShdw blurRad="38100" dist="38100" dir="2700000" algn="tl">
                  <a:srgbClr val="C0C0C0"/>
                </a:outerShdw>
              </a:effectLst>
              <a:latin typeface="Times New Roman" pitchFamily="18" charset="0"/>
            </a:endParaRPr>
          </a:p>
        </p:txBody>
      </p:sp>
      <p:pic>
        <p:nvPicPr>
          <p:cNvPr id="2049080" name="Picture 56" descr="Bullet_Square_Blue_0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95513" y="5588000"/>
            <a:ext cx="184150" cy="1857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557463" y="534988"/>
            <a:ext cx="55435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a:solidFill>
                  <a:srgbClr val="484876"/>
                </a:solidFill>
                <a:effectLst>
                  <a:outerShdw blurRad="38100" dist="38100" dir="2700000" algn="tl">
                    <a:srgbClr val="C0C0C0"/>
                  </a:outerShdw>
                </a:effectLst>
                <a:latin typeface="Arial Black" pitchFamily="34" charset="0"/>
                <a:cs typeface="Arial" charset="0"/>
              </a:rPr>
              <a:t>KINESIO-TAPING – Guías</a:t>
            </a:r>
            <a:br>
              <a:rPr lang="es-PR" altLang="es-PR" sz="2400" b="0">
                <a:solidFill>
                  <a:srgbClr val="484876"/>
                </a:solidFill>
                <a:effectLst>
                  <a:outerShdw blurRad="38100" dist="38100" dir="2700000" algn="tl">
                    <a:srgbClr val="C0C0C0"/>
                  </a:outerShdw>
                </a:effectLst>
                <a:latin typeface="Arial Black" pitchFamily="34" charset="0"/>
                <a:cs typeface="Arial" charset="0"/>
              </a:rPr>
            </a:br>
            <a:r>
              <a:rPr lang="es-PR" altLang="es-PR" sz="2400" b="0" i="1">
                <a:solidFill>
                  <a:srgbClr val="484876"/>
                </a:solidFill>
                <a:effectLst>
                  <a:outerShdw blurRad="38100" dist="38100" dir="2700000" algn="tl">
                    <a:srgbClr val="C0C0C0"/>
                  </a:outerShdw>
                </a:effectLst>
                <a:latin typeface="Arial Black" pitchFamily="34" charset="0"/>
                <a:cs typeface="Arial" charset="0"/>
              </a:rPr>
              <a:t>APLICACIÓN DE TÉCNICA:</a:t>
            </a:r>
          </a:p>
        </p:txBody>
      </p:sp>
      <p:sp>
        <p:nvSpPr>
          <p:cNvPr id="3" name="Title 1"/>
          <p:cNvSpPr>
            <a:spLocks/>
          </p:cNvSpPr>
          <p:nvPr/>
        </p:nvSpPr>
        <p:spPr bwMode="auto">
          <a:xfrm>
            <a:off x="2557463" y="1471613"/>
            <a:ext cx="52197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a:solidFill>
                  <a:srgbClr val="484876"/>
                </a:solidFill>
                <a:effectLst>
                  <a:outerShdw blurRad="38100" dist="38100" dir="2700000" algn="tl">
                    <a:srgbClr val="C0C0C0"/>
                  </a:outerShdw>
                </a:effectLst>
                <a:latin typeface="Arial Black" pitchFamily="34" charset="0"/>
                <a:cs typeface="Arial" charset="0"/>
              </a:rPr>
              <a:t>KINESIO-TAPING</a:t>
            </a:r>
            <a:endParaRPr lang="es-PR" altLang="es-PR" sz="3200" b="0" i="1">
              <a:solidFill>
                <a:srgbClr val="484876"/>
              </a:solidFill>
              <a:effectLst>
                <a:outerShdw blurRad="38100" dist="38100" dir="2700000" algn="tl">
                  <a:srgbClr val="C0C0C0"/>
                </a:outerShdw>
              </a:effectLst>
              <a:latin typeface="Arial Black" pitchFamily="34" charset="0"/>
              <a:cs typeface="Arial" charset="0"/>
            </a:endParaRPr>
          </a:p>
        </p:txBody>
      </p:sp>
      <p:pic>
        <p:nvPicPr>
          <p:cNvPr id="2049083" name="Picture 59" descr="CURVHEA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7813" y="1916113"/>
            <a:ext cx="58324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p:cNvSpPr>
          <p:nvPr/>
        </p:nvSpPr>
        <p:spPr bwMode="auto">
          <a:xfrm>
            <a:off x="1547813" y="1987550"/>
            <a:ext cx="56880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000" b="0" i="1">
                <a:solidFill>
                  <a:srgbClr val="484876"/>
                </a:solidFill>
                <a:effectLst>
                  <a:outerShdw blurRad="38100" dist="38100" dir="2700000" algn="tl">
                    <a:srgbClr val="C0C0C0"/>
                  </a:outerShdw>
                </a:effectLst>
                <a:latin typeface="Arial Black" pitchFamily="34" charset="0"/>
                <a:cs typeface="Arial" charset="0"/>
              </a:rPr>
              <a:t> PROCEDIMIENTOS PREPARATORIOS</a:t>
            </a:r>
          </a:p>
        </p:txBody>
      </p:sp>
      <p:sp>
        <p:nvSpPr>
          <p:cNvPr id="2049085" name="Text Box 61"/>
          <p:cNvSpPr txBox="1">
            <a:spLocks noChangeArrowheads="1"/>
          </p:cNvSpPr>
          <p:nvPr/>
        </p:nvSpPr>
        <p:spPr bwMode="auto">
          <a:xfrm>
            <a:off x="2736850" y="5926138"/>
            <a:ext cx="2338388"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1700">
                <a:effectLst>
                  <a:outerShdw blurRad="38100" dist="38100" dir="2700000" algn="tl">
                    <a:srgbClr val="C0C0C0"/>
                  </a:outerShdw>
                </a:effectLst>
                <a:latin typeface="Tahoma" pitchFamily="34" charset="0"/>
              </a:rPr>
              <a:t>Aceite mineral, o</a:t>
            </a:r>
            <a:endParaRPr lang="en-US" altLang="es-PR" sz="1700">
              <a:effectLst>
                <a:outerShdw blurRad="38100" dist="38100" dir="2700000" algn="tl">
                  <a:srgbClr val="C0C0C0"/>
                </a:outerShdw>
              </a:effectLst>
              <a:latin typeface="Tahoma" pitchFamily="34" charset="0"/>
            </a:endParaRPr>
          </a:p>
        </p:txBody>
      </p:sp>
      <p:pic>
        <p:nvPicPr>
          <p:cNvPr id="2049086" name="Picture 62" descr="Bullets_Arrow_Red_0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95550" y="5949950"/>
            <a:ext cx="276225" cy="268288"/>
          </a:xfrm>
          <a:prstGeom prst="rect">
            <a:avLst/>
          </a:prstGeom>
          <a:noFill/>
          <a:extLst>
            <a:ext uri="{909E8E84-426E-40DD-AFC4-6F175D3DCCD1}">
              <a14:hiddenFill xmlns:a14="http://schemas.microsoft.com/office/drawing/2010/main">
                <a:solidFill>
                  <a:srgbClr val="FFFFFF"/>
                </a:solidFill>
              </a14:hiddenFill>
            </a:ext>
          </a:extLst>
        </p:spPr>
      </p:pic>
      <p:sp>
        <p:nvSpPr>
          <p:cNvPr id="2049087" name="Text Box 63"/>
          <p:cNvSpPr txBox="1">
            <a:spLocks noChangeArrowheads="1"/>
          </p:cNvSpPr>
          <p:nvPr/>
        </p:nvSpPr>
        <p:spPr bwMode="auto">
          <a:xfrm>
            <a:off x="2736850" y="6284913"/>
            <a:ext cx="248285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altLang="es-PR" sz="1700">
                <a:effectLst>
                  <a:outerShdw blurRad="38100" dist="38100" dir="2700000" algn="tl">
                    <a:srgbClr val="C0C0C0"/>
                  </a:outerShdw>
                </a:effectLst>
                <a:latin typeface="Tahoma" pitchFamily="34" charset="0"/>
              </a:rPr>
              <a:t>Leche de magnesia</a:t>
            </a:r>
            <a:endParaRPr lang="en-US" altLang="es-PR" sz="1700">
              <a:effectLst>
                <a:outerShdw blurRad="38100" dist="38100" dir="2700000" algn="tl">
                  <a:srgbClr val="C0C0C0"/>
                </a:outerShdw>
              </a:effectLst>
              <a:latin typeface="Tahoma" pitchFamily="34" charset="0"/>
            </a:endParaRPr>
          </a:p>
        </p:txBody>
      </p:sp>
      <p:pic>
        <p:nvPicPr>
          <p:cNvPr id="2049088" name="Picture 64" descr="Bullets_Arrow_Red_0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93963" y="6294438"/>
            <a:ext cx="277812" cy="268287"/>
          </a:xfrm>
          <a:prstGeom prst="rect">
            <a:avLst/>
          </a:prstGeom>
          <a:noFill/>
          <a:extLst>
            <a:ext uri="{909E8E84-426E-40DD-AFC4-6F175D3DCCD1}">
              <a14:hiddenFill xmlns:a14="http://schemas.microsoft.com/office/drawing/2010/main">
                <a:solidFill>
                  <a:srgbClr val="FFFFFF"/>
                </a:solidFill>
              </a14:hiddenFill>
            </a:ext>
          </a:extLst>
        </p:spPr>
      </p:pic>
      <p:pic>
        <p:nvPicPr>
          <p:cNvPr id="2049089" name="Picture 65" descr="KT_0005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750" y="620713"/>
            <a:ext cx="704850" cy="1733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hecke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611188" y="476250"/>
            <a:ext cx="80660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1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CONSUMO DE CHO – </a:t>
            </a:r>
            <a:r>
              <a:rPr lang="es-PR" altLang="es-PR" sz="2400" b="0" i="1">
                <a:solidFill>
                  <a:srgbClr val="484876"/>
                </a:solidFill>
                <a:effectLst>
                  <a:outerShdw blurRad="38100" dist="38100" dir="2700000" algn="tl">
                    <a:srgbClr val="C0C0C0"/>
                  </a:outerShdw>
                </a:effectLst>
                <a:latin typeface="Arial Black" pitchFamily="34" charset="0"/>
                <a:cs typeface="Arial" charset="0"/>
              </a:rPr>
              <a:t>TIEMPO DE INGESTIÓN</a:t>
            </a:r>
          </a:p>
          <a:p>
            <a:pPr algn="ctr">
              <a:lnSpc>
                <a:spcPct val="11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400" b="0">
                <a:solidFill>
                  <a:srgbClr val="484876"/>
                </a:solidFill>
                <a:effectLst>
                  <a:outerShdw blurRad="38100" dist="38100" dir="2700000" algn="tl">
                    <a:srgbClr val="C0C0C0"/>
                  </a:outerShdw>
                </a:effectLst>
                <a:latin typeface="Arial Black" pitchFamily="34" charset="0"/>
                <a:cs typeface="Arial" charset="0"/>
              </a:rPr>
              <a:t>Recuperación</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p>
        </p:txBody>
      </p:sp>
      <p:sp>
        <p:nvSpPr>
          <p:cNvPr id="10" name="Text Box 6"/>
          <p:cNvSpPr txBox="1">
            <a:spLocks noChangeArrowheads="1"/>
          </p:cNvSpPr>
          <p:nvPr/>
        </p:nvSpPr>
        <p:spPr bwMode="auto">
          <a:xfrm>
            <a:off x="179388" y="6092825"/>
            <a:ext cx="8785225"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De</a:t>
            </a:r>
            <a:r>
              <a:rPr lang="en-US" altLang="es-PR" sz="1200" b="0">
                <a:latin typeface="Times New Roman" pitchFamily="18" charset="0"/>
              </a:rPr>
              <a:t>: </a:t>
            </a:r>
            <a:r>
              <a:rPr lang="es-ES" altLang="es-PR" sz="1200" b="0">
                <a:solidFill>
                  <a:srgbClr val="000000"/>
                </a:solidFill>
                <a:latin typeface="Times New Roman" pitchFamily="18" charset="0"/>
              </a:rPr>
              <a:t>“</a:t>
            </a:r>
            <a:r>
              <a:rPr lang="en-US" altLang="es-PR" sz="1200" b="0">
                <a:latin typeface="Times New Roman" pitchFamily="18" charset="0"/>
              </a:rPr>
              <a:t>Optimal Recovery After Exercise: Nutritent Timing</a:t>
            </a:r>
            <a:r>
              <a:rPr lang="es-ES" altLang="es-PR" sz="1200" b="0">
                <a:solidFill>
                  <a:srgbClr val="000000"/>
                </a:solidFill>
                <a:latin typeface="Times New Roman" pitchFamily="18" charset="0"/>
              </a:rPr>
              <a:t>”, por </a:t>
            </a:r>
            <a:r>
              <a:rPr lang="es-ES" altLang="es-PR" sz="1200" b="0">
                <a:latin typeface="Times New Roman" pitchFamily="18" charset="0"/>
              </a:rPr>
              <a:t>K. B. Wheeler</a:t>
            </a:r>
            <a:r>
              <a:rPr lang="es-ES" altLang="es-PR" sz="1200" b="0">
                <a:solidFill>
                  <a:srgbClr val="000000"/>
                </a:solidFill>
                <a:latin typeface="Times New Roman" pitchFamily="18" charset="0"/>
              </a:rPr>
              <a:t>, 2013, </a:t>
            </a:r>
            <a:r>
              <a:rPr lang="es-ES" altLang="es-PR" sz="1200" i="1">
                <a:latin typeface="Times New Roman" pitchFamily="18" charset="0"/>
              </a:rPr>
              <a:t>IDEA Fitness Journal</a:t>
            </a:r>
            <a:r>
              <a:rPr lang="es-ES" altLang="es-PR" sz="1200" i="1">
                <a:solidFill>
                  <a:srgbClr val="000000"/>
                </a:solidFill>
                <a:latin typeface="Times New Roman" pitchFamily="18" charset="0"/>
              </a:rPr>
              <a:t>, 10</a:t>
            </a:r>
            <a:r>
              <a:rPr lang="es-ES" altLang="es-PR" sz="1200" b="0">
                <a:solidFill>
                  <a:srgbClr val="000000"/>
                </a:solidFill>
                <a:latin typeface="Times New Roman" pitchFamily="18" charset="0"/>
              </a:rPr>
              <a:t>(3) </a:t>
            </a:r>
            <a:r>
              <a:rPr lang="es-ES" altLang="es-PR" sz="1200" b="0">
                <a:latin typeface="Times New Roman" pitchFamily="18" charset="0"/>
              </a:rPr>
              <a:t>, 44-51. Recuperado de la base de datos de EBSCOhost (SPORTDiscus with Full Text)</a:t>
            </a:r>
            <a:endParaRPr lang="en-US" altLang="es-PR" sz="1200" b="0">
              <a:latin typeface="Times New Roman" pitchFamily="18" charset="0"/>
            </a:endParaRPr>
          </a:p>
        </p:txBody>
      </p:sp>
      <p:sp>
        <p:nvSpPr>
          <p:cNvPr id="1542195" name="Text Box 51"/>
          <p:cNvSpPr txBox="1">
            <a:spLocks noChangeArrowheads="1"/>
          </p:cNvSpPr>
          <p:nvPr/>
        </p:nvSpPr>
        <p:spPr bwMode="auto">
          <a:xfrm>
            <a:off x="1190625" y="3225800"/>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Más allá de 45 minutos posterior al ejercicio:</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1542196" name="Picture 52"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32591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542197" name="Text Box 53"/>
          <p:cNvSpPr txBox="1">
            <a:spLocks noChangeArrowheads="1"/>
          </p:cNvSpPr>
          <p:nvPr/>
        </p:nvSpPr>
        <p:spPr bwMode="auto">
          <a:xfrm>
            <a:off x="539750" y="1557338"/>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Tiempo óptimo para ingerir una comida posterior al ejercicio, de manera que disponga de un efecto anabólico:</a:t>
            </a:r>
          </a:p>
        </p:txBody>
      </p:sp>
      <p:pic>
        <p:nvPicPr>
          <p:cNvPr id="1542198" name="Picture 54"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16287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542199" name="Text Box 55"/>
          <p:cNvSpPr txBox="1">
            <a:spLocks noChangeArrowheads="1"/>
          </p:cNvSpPr>
          <p:nvPr/>
        </p:nvSpPr>
        <p:spPr bwMode="auto">
          <a:xfrm>
            <a:off x="865188" y="27813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dirty="0">
                <a:solidFill>
                  <a:srgbClr val="000000"/>
                </a:solidFill>
              </a:rPr>
              <a:t>30 – 35 </a:t>
            </a:r>
            <a:r>
              <a:rPr lang="en-US" altLang="es-PR" sz="2100" dirty="0" err="1">
                <a:solidFill>
                  <a:srgbClr val="000000"/>
                </a:solidFill>
              </a:rPr>
              <a:t>minutos</a:t>
            </a:r>
            <a:r>
              <a:rPr lang="en-US" altLang="es-PR" sz="2100" dirty="0">
                <a:solidFill>
                  <a:srgbClr val="000000"/>
                </a:solidFill>
              </a:rPr>
              <a:t> </a:t>
            </a:r>
            <a:r>
              <a:rPr lang="en-US" altLang="es-PR" sz="2100" dirty="0" err="1">
                <a:solidFill>
                  <a:srgbClr val="000000"/>
                </a:solidFill>
              </a:rPr>
              <a:t>depués</a:t>
            </a:r>
            <a:r>
              <a:rPr lang="en-US" altLang="es-PR" sz="2100" dirty="0">
                <a:solidFill>
                  <a:srgbClr val="000000"/>
                </a:solidFill>
              </a:rPr>
              <a:t> del </a:t>
            </a:r>
            <a:r>
              <a:rPr lang="en-US" altLang="es-PR" sz="2100" dirty="0" err="1">
                <a:solidFill>
                  <a:srgbClr val="000000"/>
                </a:solidFill>
              </a:rPr>
              <a:t>ejercicio</a:t>
            </a:r>
            <a:r>
              <a:rPr lang="en-US" altLang="es-PR" sz="2100" dirty="0">
                <a:solidFill>
                  <a:srgbClr val="000000"/>
                </a:solidFill>
              </a:rPr>
              <a:t>:</a:t>
            </a:r>
            <a:endParaRPr lang="en-US" altLang="es-PR" sz="2100" b="0" i="1" dirty="0">
              <a:solidFill>
                <a:srgbClr val="FF0000"/>
              </a:solidFill>
              <a:effectLst>
                <a:outerShdw blurRad="38100" dist="38100" dir="2700000" algn="tl">
                  <a:srgbClr val="C0C0C0"/>
                </a:outerShdw>
              </a:effectLst>
              <a:latin typeface="Arial Black" pitchFamily="34" charset="0"/>
            </a:endParaRPr>
          </a:p>
        </p:txBody>
      </p:sp>
      <p:pic>
        <p:nvPicPr>
          <p:cNvPr id="1542200" name="Picture 56"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288" y="2939926"/>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542201" name="Text Box 57"/>
          <p:cNvSpPr txBox="1">
            <a:spLocks noChangeArrowheads="1"/>
          </p:cNvSpPr>
          <p:nvPr/>
        </p:nvSpPr>
        <p:spPr bwMode="auto">
          <a:xfrm>
            <a:off x="1476375" y="3644900"/>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El efecto anabólico potencial de una comida luego del ejercicio:</a:t>
            </a:r>
            <a:endParaRPr lang="en-US" altLang="es-PR" sz="2200" i="1">
              <a:solidFill>
                <a:srgbClr val="FF0000"/>
              </a:solidFill>
              <a:effectLst>
                <a:outerShdw blurRad="38100" dist="38100" dir="2700000" algn="tl">
                  <a:srgbClr val="C0C0C0"/>
                </a:outerShdw>
              </a:effectLst>
              <a:latin typeface="Calibri" pitchFamily="34" charset="0"/>
            </a:endParaRPr>
          </a:p>
        </p:txBody>
      </p:sp>
      <p:pic>
        <p:nvPicPr>
          <p:cNvPr id="1542202" name="Picture 58"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913" y="3748088"/>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542203" name="Text Box 59"/>
          <p:cNvSpPr txBox="1">
            <a:spLocks noChangeArrowheads="1"/>
          </p:cNvSpPr>
          <p:nvPr/>
        </p:nvSpPr>
        <p:spPr bwMode="auto">
          <a:xfrm>
            <a:off x="1728788" y="4389438"/>
            <a:ext cx="71643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FF0000"/>
                </a:solidFill>
                <a:effectLst>
                  <a:outerShdw blurRad="38100" dist="38100" dir="2700000" algn="tl">
                    <a:srgbClr val="C0C0C0"/>
                  </a:outerShdw>
                </a:effectLst>
                <a:latin typeface="Calibri" pitchFamily="34" charset="0"/>
              </a:rPr>
              <a:t>Rápidamente se reduce hasta llegar a 2 horas posterior al ejercicio:</a:t>
            </a:r>
            <a:endParaRPr lang="en-US" altLang="es-PR" sz="2200" i="1">
              <a:effectLst>
                <a:outerShdw blurRad="38100" dist="38100" dir="2700000" algn="tl">
                  <a:srgbClr val="C0C0C0"/>
                </a:outerShdw>
              </a:effectLst>
              <a:latin typeface="Calibri" pitchFamily="34" charset="0"/>
            </a:endParaRPr>
          </a:p>
        </p:txBody>
      </p:sp>
      <p:pic>
        <p:nvPicPr>
          <p:cNvPr id="1542204" name="Picture 60" descr="Bullet_Round_Sphere_Violete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813" y="4464050"/>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1542205" name="Text Box 61"/>
          <p:cNvSpPr txBox="1">
            <a:spLocks noChangeArrowheads="1"/>
          </p:cNvSpPr>
          <p:nvPr/>
        </p:nvSpPr>
        <p:spPr bwMode="auto">
          <a:xfrm>
            <a:off x="1979613" y="5084763"/>
            <a:ext cx="705643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effectLst>
                  <a:outerShdw blurRad="38100" dist="38100" dir="2700000" algn="tl">
                    <a:srgbClr val="C0C0C0"/>
                  </a:outerShdw>
                </a:effectLst>
                <a:latin typeface="Calibri" pitchFamily="34" charset="0"/>
              </a:rPr>
              <a:t>Causa:</a:t>
            </a:r>
            <a:endParaRPr lang="en-US" altLang="es-PR" sz="2200">
              <a:effectLst>
                <a:outerShdw blurRad="38100" dist="38100" dir="2700000" algn="tl">
                  <a:srgbClr val="C0C0C0"/>
                </a:outerShdw>
              </a:effectLst>
              <a:latin typeface="Calibri" pitchFamily="34" charset="0"/>
            </a:endParaRPr>
          </a:p>
        </p:txBody>
      </p:sp>
      <p:pic>
        <p:nvPicPr>
          <p:cNvPr id="1542206" name="Picture 62" descr="Bullets_Checkmark_Dark-Yellow_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5156200"/>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1542207" name="Text Box 63"/>
          <p:cNvSpPr txBox="1">
            <a:spLocks noChangeArrowheads="1"/>
          </p:cNvSpPr>
          <p:nvPr/>
        </p:nvSpPr>
        <p:spPr bwMode="auto">
          <a:xfrm>
            <a:off x="1979613" y="5495925"/>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i="1">
                <a:effectLst>
                  <a:outerShdw blurRad="38100" dist="38100" dir="2700000" algn="tl">
                    <a:srgbClr val="C0C0C0"/>
                  </a:outerShdw>
                </a:effectLst>
                <a:latin typeface="Times New Roman" pitchFamily="18" charset="0"/>
              </a:rPr>
              <a:t>Presencia de un estado catabólico prolongado en el cuerpo</a:t>
            </a:r>
            <a:endParaRPr lang="en-US" altLang="es-PR" sz="2100" i="1">
              <a:effectLst>
                <a:outerShdw blurRad="38100" dist="38100" dir="2700000" algn="tl">
                  <a:srgbClr val="C0C0C0"/>
                </a:outerShdw>
              </a:effectLst>
              <a:latin typeface="Times New Roman" pitchFamily="18" charset="0"/>
            </a:endParaRPr>
          </a:p>
        </p:txBody>
      </p:sp>
    </p:spTree>
    <p:custDataLst>
      <p:tags r:id="rId1"/>
    </p:custDataLst>
  </p:cSld>
  <p:clrMapOvr>
    <a:masterClrMapping/>
  </p:clrMapOvr>
  <p:transition spd="slow">
    <p:checke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611188" y="476250"/>
            <a:ext cx="80660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10000"/>
              </a:lnSpc>
            </a:pPr>
            <a:r>
              <a:rPr lang="es-PR" altLang="es-PR" sz="2400" b="0">
                <a:solidFill>
                  <a:srgbClr val="484876"/>
                </a:solidFill>
                <a:effectLst>
                  <a:outerShdw blurRad="38100" dist="38100" dir="2700000" algn="tl">
                    <a:srgbClr val="C0C0C0"/>
                  </a:outerShdw>
                </a:effectLst>
                <a:latin typeface="Arial Black" pitchFamily="34" charset="0"/>
                <a:cs typeface="Arial" charset="0"/>
              </a:rPr>
              <a:t>CONSUMO DE CHO –</a:t>
            </a:r>
            <a:r>
              <a:rPr lang="es-PR" altLang="es-PR" sz="2400" b="0" i="1">
                <a:solidFill>
                  <a:srgbClr val="484876"/>
                </a:solidFill>
                <a:effectLst>
                  <a:outerShdw blurRad="38100" dist="38100" dir="2700000" algn="tl">
                    <a:srgbClr val="C0C0C0"/>
                  </a:outerShdw>
                </a:effectLst>
                <a:latin typeface="Arial Black" pitchFamily="34" charset="0"/>
                <a:cs typeface="Arial" charset="0"/>
              </a:rPr>
              <a:t>TIEMPO DE INGESTIÓN</a:t>
            </a:r>
          </a:p>
          <a:p>
            <a:pPr algn="ctr">
              <a:lnSpc>
                <a:spcPct val="110000"/>
              </a:lnSpc>
            </a:pP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r>
              <a:rPr lang="es-PR" altLang="es-PR" sz="2400" b="0">
                <a:solidFill>
                  <a:srgbClr val="484876"/>
                </a:solidFill>
                <a:effectLst>
                  <a:outerShdw blurRad="38100" dist="38100" dir="2700000" algn="tl">
                    <a:srgbClr val="C0C0C0"/>
                  </a:outerShdw>
                </a:effectLst>
                <a:latin typeface="Arial Black" pitchFamily="34" charset="0"/>
                <a:cs typeface="Arial" charset="0"/>
              </a:rPr>
              <a:t>Tipos de Hidratos de Carbono</a:t>
            </a:r>
            <a:r>
              <a:rPr lang="es-PR" altLang="es-PR" sz="2400" b="0" i="1">
                <a:solidFill>
                  <a:srgbClr val="484876"/>
                </a:solidFill>
                <a:effectLst>
                  <a:outerShdw blurRad="38100" dist="38100" dir="2700000" algn="tl">
                    <a:srgbClr val="C0C0C0"/>
                  </a:outerShdw>
                </a:effectLst>
                <a:latin typeface="Arial Black" pitchFamily="34" charset="0"/>
                <a:cs typeface="Arial" charset="0"/>
              </a:rPr>
              <a:t> *</a:t>
            </a:r>
          </a:p>
        </p:txBody>
      </p:sp>
      <p:sp>
        <p:nvSpPr>
          <p:cNvPr id="10" name="Text Box 6"/>
          <p:cNvSpPr txBox="1">
            <a:spLocks noChangeArrowheads="1"/>
          </p:cNvSpPr>
          <p:nvPr/>
        </p:nvSpPr>
        <p:spPr bwMode="auto">
          <a:xfrm>
            <a:off x="179388" y="6092825"/>
            <a:ext cx="8785225"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i="1">
                <a:latin typeface="Times New Roman" pitchFamily="18" charset="0"/>
              </a:rPr>
              <a:t>NOTA</a:t>
            </a:r>
            <a:r>
              <a:rPr lang="es-ES" altLang="es-PR" sz="1200">
                <a:latin typeface="Times New Roman" pitchFamily="18" charset="0"/>
              </a:rPr>
              <a:t>.</a:t>
            </a:r>
            <a:r>
              <a:rPr lang="es-ES" altLang="es-PR" sz="1200" b="0">
                <a:latin typeface="Times New Roman" pitchFamily="18" charset="0"/>
              </a:rPr>
              <a:t> De</a:t>
            </a:r>
            <a:r>
              <a:rPr lang="en-US" altLang="es-PR" sz="1200" b="0">
                <a:latin typeface="Times New Roman" pitchFamily="18" charset="0"/>
              </a:rPr>
              <a:t>: </a:t>
            </a:r>
            <a:r>
              <a:rPr lang="es-ES" altLang="es-PR" sz="1200" b="0">
                <a:solidFill>
                  <a:srgbClr val="000000"/>
                </a:solidFill>
                <a:latin typeface="Times New Roman" pitchFamily="18" charset="0"/>
              </a:rPr>
              <a:t>“</a:t>
            </a:r>
            <a:r>
              <a:rPr lang="en-US" altLang="es-PR" sz="1200" b="0">
                <a:latin typeface="Times New Roman" pitchFamily="18" charset="0"/>
              </a:rPr>
              <a:t>Optimal Recovery After Exercise: Nutritent Timing</a:t>
            </a:r>
            <a:r>
              <a:rPr lang="es-ES" altLang="es-PR" sz="1200" b="0">
                <a:solidFill>
                  <a:srgbClr val="000000"/>
                </a:solidFill>
                <a:latin typeface="Times New Roman" pitchFamily="18" charset="0"/>
              </a:rPr>
              <a:t>”, por </a:t>
            </a:r>
            <a:r>
              <a:rPr lang="es-ES" altLang="es-PR" sz="1200" b="0">
                <a:latin typeface="Times New Roman" pitchFamily="18" charset="0"/>
              </a:rPr>
              <a:t>K. B. Wheeler</a:t>
            </a:r>
            <a:r>
              <a:rPr lang="es-ES" altLang="es-PR" sz="1200" b="0">
                <a:solidFill>
                  <a:srgbClr val="000000"/>
                </a:solidFill>
                <a:latin typeface="Times New Roman" pitchFamily="18" charset="0"/>
              </a:rPr>
              <a:t>, 2013, </a:t>
            </a:r>
            <a:r>
              <a:rPr lang="es-ES" altLang="es-PR" sz="1200" i="1">
                <a:latin typeface="Times New Roman" pitchFamily="18" charset="0"/>
              </a:rPr>
              <a:t>IDEA Fitness Journal</a:t>
            </a:r>
            <a:r>
              <a:rPr lang="es-ES" altLang="es-PR" sz="1200" i="1">
                <a:solidFill>
                  <a:srgbClr val="000000"/>
                </a:solidFill>
                <a:latin typeface="Times New Roman" pitchFamily="18" charset="0"/>
              </a:rPr>
              <a:t>, 10</a:t>
            </a:r>
            <a:r>
              <a:rPr lang="es-ES" altLang="es-PR" sz="1200" b="0">
                <a:solidFill>
                  <a:srgbClr val="000000"/>
                </a:solidFill>
                <a:latin typeface="Times New Roman" pitchFamily="18" charset="0"/>
              </a:rPr>
              <a:t>(3) </a:t>
            </a:r>
            <a:r>
              <a:rPr lang="es-ES" altLang="es-PR" sz="1200" b="0">
                <a:latin typeface="Times New Roman" pitchFamily="18" charset="0"/>
              </a:rPr>
              <a:t>, 44-51. Recuperado de la base de datos de EBSCOhost (SPORTDiscus with Full Text)</a:t>
            </a:r>
            <a:endParaRPr lang="en-US" altLang="es-PR" sz="1200" b="0">
              <a:latin typeface="Times New Roman" pitchFamily="18" charset="0"/>
            </a:endParaRPr>
          </a:p>
        </p:txBody>
      </p:sp>
      <p:sp>
        <p:nvSpPr>
          <p:cNvPr id="1737772" name="Text Box 44"/>
          <p:cNvSpPr txBox="1">
            <a:spLocks noChangeArrowheads="1"/>
          </p:cNvSpPr>
          <p:nvPr/>
        </p:nvSpPr>
        <p:spPr bwMode="auto">
          <a:xfrm>
            <a:off x="1190625" y="2865438"/>
            <a:ext cx="74850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Arial" charset="0"/>
              </a:rPr>
              <a:t>Ejemplos - </a:t>
            </a:r>
            <a:r>
              <a:rPr lang="es-ES" altLang="es-PR" sz="2200" i="1">
                <a:solidFill>
                  <a:srgbClr val="000000"/>
                </a:solidFill>
                <a:latin typeface="Arial" charset="0"/>
              </a:rPr>
              <a:t>Glucosa y sucosa</a:t>
            </a:r>
            <a:r>
              <a:rPr lang="es-ES" altLang="es-PR" sz="2200">
                <a:solidFill>
                  <a:srgbClr val="000000"/>
                </a:solidFill>
                <a:latin typeface="Arial" charset="0"/>
              </a:rPr>
              <a:t>:</a:t>
            </a:r>
            <a:endParaRPr lang="en-US" altLang="es-PR" sz="2200" b="0">
              <a:solidFill>
                <a:srgbClr val="FF0000"/>
              </a:solidFill>
              <a:effectLst>
                <a:outerShdw blurRad="38100" dist="38100" dir="2700000" algn="tl">
                  <a:srgbClr val="C0C0C0"/>
                </a:outerShdw>
              </a:effectLst>
              <a:latin typeface="Arial Black" pitchFamily="34" charset="0"/>
            </a:endParaRPr>
          </a:p>
        </p:txBody>
      </p:sp>
      <p:pic>
        <p:nvPicPr>
          <p:cNvPr id="1737773" name="Picture 45" descr="Bullets_Arrow-Thin_Green_Right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289877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737774" name="Text Box 46"/>
          <p:cNvSpPr txBox="1">
            <a:spLocks noChangeArrowheads="1"/>
          </p:cNvSpPr>
          <p:nvPr/>
        </p:nvSpPr>
        <p:spPr bwMode="auto">
          <a:xfrm>
            <a:off x="539750" y="15573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a:solidFill>
                  <a:srgbClr val="000000"/>
                </a:solidFill>
                <a:latin typeface="Calibri" pitchFamily="34" charset="0"/>
              </a:rPr>
              <a:t>CHO de digestión rápida y lenta:</a:t>
            </a:r>
          </a:p>
        </p:txBody>
      </p:sp>
      <p:pic>
        <p:nvPicPr>
          <p:cNvPr id="1737775" name="Picture 4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16287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737776" name="Text Box 48"/>
          <p:cNvSpPr txBox="1">
            <a:spLocks noChangeArrowheads="1"/>
          </p:cNvSpPr>
          <p:nvPr/>
        </p:nvSpPr>
        <p:spPr bwMode="auto">
          <a:xfrm>
            <a:off x="865188" y="2060575"/>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a:solidFill>
                  <a:srgbClr val="000000"/>
                </a:solidFill>
              </a:rPr>
              <a:t>CHO de digestión rápida</a:t>
            </a:r>
          </a:p>
          <a:p>
            <a:pPr algn="l" eaLnBrk="0" hangingPunct="0"/>
            <a:r>
              <a:rPr lang="en-US" altLang="es-PR" sz="2100">
                <a:solidFill>
                  <a:srgbClr val="000000"/>
                </a:solidFill>
              </a:rPr>
              <a:t>(azúcares simples, índice glucémico alto):</a:t>
            </a:r>
            <a:endParaRPr lang="en-US" altLang="es-PR" sz="2100" b="0" i="1">
              <a:solidFill>
                <a:srgbClr val="FF0000"/>
              </a:solidFill>
              <a:effectLst>
                <a:outerShdw blurRad="38100" dist="38100" dir="2700000" algn="tl">
                  <a:srgbClr val="C0C0C0"/>
                </a:outerShdw>
              </a:effectLst>
              <a:latin typeface="Arial Black" pitchFamily="34" charset="0"/>
            </a:endParaRPr>
          </a:p>
        </p:txBody>
      </p:sp>
      <p:pic>
        <p:nvPicPr>
          <p:cNvPr id="1737777" name="Picture 49" descr="Bullet_Round_Diamond_Maggenta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288" y="21320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737778" name="Text Box 50"/>
          <p:cNvSpPr txBox="1">
            <a:spLocks noChangeArrowheads="1"/>
          </p:cNvSpPr>
          <p:nvPr/>
        </p:nvSpPr>
        <p:spPr bwMode="auto">
          <a:xfrm>
            <a:off x="1476375" y="3284538"/>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solidFill>
                  <a:srgbClr val="000000"/>
                </a:solidFill>
                <a:latin typeface="Calibri" pitchFamily="34" charset="0"/>
              </a:rPr>
              <a:t>Efectos glucémicos e insulínicos:</a:t>
            </a:r>
            <a:endParaRPr lang="en-US" altLang="es-PR" sz="2200" i="1">
              <a:solidFill>
                <a:srgbClr val="FF0000"/>
              </a:solidFill>
              <a:effectLst>
                <a:outerShdw blurRad="38100" dist="38100" dir="2700000" algn="tl">
                  <a:srgbClr val="C0C0C0"/>
                </a:outerShdw>
              </a:effectLst>
              <a:latin typeface="Calibri" pitchFamily="34" charset="0"/>
            </a:endParaRPr>
          </a:p>
        </p:txBody>
      </p:sp>
      <p:pic>
        <p:nvPicPr>
          <p:cNvPr id="1737779" name="Picture 51" descr="Bullet_Square_Belved_Red1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913" y="3387725"/>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1737780" name="Text Box 52"/>
          <p:cNvSpPr txBox="1">
            <a:spLocks noChangeArrowheads="1"/>
          </p:cNvSpPr>
          <p:nvPr/>
        </p:nvSpPr>
        <p:spPr bwMode="auto">
          <a:xfrm>
            <a:off x="1728788" y="3717925"/>
            <a:ext cx="71643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i="1">
                <a:solidFill>
                  <a:srgbClr val="FF0000"/>
                </a:solidFill>
                <a:effectLst>
                  <a:outerShdw blurRad="38100" dist="38100" dir="2700000" algn="tl">
                    <a:srgbClr val="C0C0C0"/>
                  </a:outerShdw>
                </a:effectLst>
                <a:latin typeface="Calibri" pitchFamily="34" charset="0"/>
              </a:rPr>
              <a:t>Rápidamente incrementan la glucemia:</a:t>
            </a:r>
            <a:endParaRPr lang="en-US" altLang="es-PR" sz="2200" i="1">
              <a:effectLst>
                <a:outerShdw blurRad="38100" dist="38100" dir="2700000" algn="tl">
                  <a:srgbClr val="C0C0C0"/>
                </a:outerShdw>
              </a:effectLst>
              <a:latin typeface="Calibri" pitchFamily="34" charset="0"/>
            </a:endParaRPr>
          </a:p>
        </p:txBody>
      </p:sp>
      <p:pic>
        <p:nvPicPr>
          <p:cNvPr id="1737781" name="Picture 53" descr="Bullet_Round_Sphere_Violete_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813" y="3792538"/>
            <a:ext cx="234950" cy="212725"/>
          </a:xfrm>
          <a:prstGeom prst="rect">
            <a:avLst/>
          </a:prstGeom>
          <a:noFill/>
          <a:extLst>
            <a:ext uri="{909E8E84-426E-40DD-AFC4-6F175D3DCCD1}">
              <a14:hiddenFill xmlns:a14="http://schemas.microsoft.com/office/drawing/2010/main">
                <a:solidFill>
                  <a:srgbClr val="FFFFFF"/>
                </a:solidFill>
              </a14:hiddenFill>
            </a:ext>
          </a:extLst>
        </p:spPr>
      </p:pic>
      <p:sp>
        <p:nvSpPr>
          <p:cNvPr id="1737782" name="Text Box 54"/>
          <p:cNvSpPr txBox="1">
            <a:spLocks noChangeArrowheads="1"/>
          </p:cNvSpPr>
          <p:nvPr/>
        </p:nvSpPr>
        <p:spPr bwMode="auto">
          <a:xfrm>
            <a:off x="1979613" y="4149725"/>
            <a:ext cx="705643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effectLst>
                  <a:outerShdw blurRad="38100" dist="38100" dir="2700000" algn="tl">
                    <a:srgbClr val="C0C0C0"/>
                  </a:outerShdw>
                </a:effectLst>
                <a:latin typeface="Calibri" pitchFamily="34" charset="0"/>
              </a:rPr>
              <a:t>Esto resulta en la secreción/liberación de insulina:</a:t>
            </a:r>
            <a:endParaRPr lang="en-US" altLang="es-PR" sz="2200">
              <a:effectLst>
                <a:outerShdw blurRad="38100" dist="38100" dir="2700000" algn="tl">
                  <a:srgbClr val="C0C0C0"/>
                </a:outerShdw>
              </a:effectLst>
              <a:latin typeface="Calibri" pitchFamily="34" charset="0"/>
            </a:endParaRPr>
          </a:p>
        </p:txBody>
      </p:sp>
      <p:pic>
        <p:nvPicPr>
          <p:cNvPr id="1737783" name="Picture 55" descr="Bullets_Checkmark_Dark-Yellow_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4221163"/>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1737784" name="Text Box 56"/>
          <p:cNvSpPr txBox="1">
            <a:spLocks noChangeArrowheads="1"/>
          </p:cNvSpPr>
          <p:nvPr/>
        </p:nvSpPr>
        <p:spPr bwMode="auto">
          <a:xfrm>
            <a:off x="1979613" y="4560888"/>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i="1">
                <a:effectLst>
                  <a:outerShdw blurRad="38100" dist="38100" dir="2700000" algn="tl">
                    <a:srgbClr val="C0C0C0"/>
                  </a:outerShdw>
                </a:effectLst>
                <a:latin typeface="Times New Roman" pitchFamily="18" charset="0"/>
              </a:rPr>
              <a:t>Como resultado, se promueve el estado anabólico</a:t>
            </a:r>
            <a:endParaRPr lang="en-US" altLang="es-PR" sz="2100" i="1">
              <a:effectLst>
                <a:outerShdw blurRad="38100" dist="38100" dir="2700000" algn="tl">
                  <a:srgbClr val="C0C0C0"/>
                </a:outerShdw>
              </a:effectLst>
              <a:latin typeface="Times New Roman" pitchFamily="18" charset="0"/>
            </a:endParaRPr>
          </a:p>
        </p:txBody>
      </p:sp>
      <p:sp>
        <p:nvSpPr>
          <p:cNvPr id="1737785" name="Text Box 57"/>
          <p:cNvSpPr txBox="1">
            <a:spLocks noChangeArrowheads="1"/>
          </p:cNvSpPr>
          <p:nvPr/>
        </p:nvSpPr>
        <p:spPr bwMode="auto">
          <a:xfrm>
            <a:off x="1979613" y="4941888"/>
            <a:ext cx="705643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a:effectLst>
                  <a:outerShdw blurRad="38100" dist="38100" dir="2700000" algn="tl">
                    <a:srgbClr val="C0C0C0"/>
                  </a:outerShdw>
                </a:effectLst>
                <a:latin typeface="Calibri" pitchFamily="34" charset="0"/>
              </a:rPr>
              <a:t>Duración de este efecto:</a:t>
            </a:r>
            <a:endParaRPr lang="en-US" altLang="es-PR" sz="2200">
              <a:effectLst>
                <a:outerShdw blurRad="38100" dist="38100" dir="2700000" algn="tl">
                  <a:srgbClr val="C0C0C0"/>
                </a:outerShdw>
              </a:effectLst>
              <a:latin typeface="Calibri" pitchFamily="34" charset="0"/>
            </a:endParaRPr>
          </a:p>
        </p:txBody>
      </p:sp>
      <p:pic>
        <p:nvPicPr>
          <p:cNvPr id="1737786" name="Picture 58" descr="Bullets_Checkmark_Dark-Yellow_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150" y="5013325"/>
            <a:ext cx="184150" cy="234950"/>
          </a:xfrm>
          <a:prstGeom prst="rect">
            <a:avLst/>
          </a:prstGeom>
          <a:noFill/>
          <a:extLst>
            <a:ext uri="{909E8E84-426E-40DD-AFC4-6F175D3DCCD1}">
              <a14:hiddenFill xmlns:a14="http://schemas.microsoft.com/office/drawing/2010/main">
                <a:solidFill>
                  <a:srgbClr val="FFFFFF"/>
                </a:solidFill>
              </a14:hiddenFill>
            </a:ext>
          </a:extLst>
        </p:spPr>
      </p:pic>
      <p:sp>
        <p:nvSpPr>
          <p:cNvPr id="1737787" name="Text Box 59"/>
          <p:cNvSpPr txBox="1">
            <a:spLocks noChangeArrowheads="1"/>
          </p:cNvSpPr>
          <p:nvPr/>
        </p:nvSpPr>
        <p:spPr bwMode="auto">
          <a:xfrm>
            <a:off x="1979613" y="5353050"/>
            <a:ext cx="7056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100" i="1">
                <a:effectLst>
                  <a:outerShdw blurRad="38100" dist="38100" dir="2700000" algn="tl">
                    <a:srgbClr val="C0C0C0"/>
                  </a:outerShdw>
                </a:effectLst>
                <a:latin typeface="Times New Roman" pitchFamily="18" charset="0"/>
              </a:rPr>
              <a:t>Disminuye luego de transcurrir 1 hora posterior al ejercicio</a:t>
            </a:r>
            <a:endParaRPr lang="en-US" altLang="es-PR" sz="2100" i="1">
              <a:effectLst>
                <a:outerShdw blurRad="38100" dist="38100" dir="2700000" algn="tl">
                  <a:srgbClr val="C0C0C0"/>
                </a:outerShdw>
              </a:effectLst>
              <a:latin typeface="Times New Roman" pitchFamily="18" charset="0"/>
            </a:endParaRPr>
          </a:p>
        </p:txBody>
      </p:sp>
    </p:spTree>
    <p:custDataLst>
      <p:tags r:id="rId1"/>
    </p:custDataLst>
  </p:cSld>
  <p:clrMapOvr>
    <a:masterClrMapping/>
  </p:clrMapOvr>
  <p:transition spd="slow">
    <p:checker/>
  </p:transition>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Lst>
</file>

<file path=ppt/tags/tag131.xml><?xml version="1.0" encoding="utf-8"?>
<p:tagLst xmlns:a="http://schemas.openxmlformats.org/drawingml/2006/main" xmlns:r="http://schemas.openxmlformats.org/officeDocument/2006/relationships" xmlns:p="http://schemas.openxmlformats.org/presentationml/2006/main">
  <p:tag name="NOPREFERENCE" val="False"/>
</p:tagLst>
</file>

<file path=ppt/tags/tag132.xml><?xml version="1.0" encoding="utf-8"?>
<p:tagLst xmlns:a="http://schemas.openxmlformats.org/drawingml/2006/main" xmlns:r="http://schemas.openxmlformats.org/officeDocument/2006/relationships" xmlns:p="http://schemas.openxmlformats.org/presentationml/2006/main">
  <p:tag name="NOPREFERENCE" val="False"/>
</p:tagLst>
</file>

<file path=ppt/tags/tag133.xml><?xml version="1.0" encoding="utf-8"?>
<p:tagLst xmlns:a="http://schemas.openxmlformats.org/drawingml/2006/main" xmlns:r="http://schemas.openxmlformats.org/officeDocument/2006/relationships" xmlns:p="http://schemas.openxmlformats.org/presentationml/2006/main">
  <p:tag name="NOPREFERENCE" val="False"/>
</p:tagLst>
</file>

<file path=ppt/tags/tag134.xml><?xml version="1.0" encoding="utf-8"?>
<p:tagLst xmlns:a="http://schemas.openxmlformats.org/drawingml/2006/main" xmlns:r="http://schemas.openxmlformats.org/officeDocument/2006/relationships" xmlns:p="http://schemas.openxmlformats.org/presentationml/2006/main">
  <p:tag name="NOPREFERENCE" val="False"/>
</p:tagLst>
</file>

<file path=ppt/tags/tag135.xml><?xml version="1.0" encoding="utf-8"?>
<p:tagLst xmlns:a="http://schemas.openxmlformats.org/drawingml/2006/main" xmlns:r="http://schemas.openxmlformats.org/officeDocument/2006/relationships" xmlns:p="http://schemas.openxmlformats.org/presentationml/2006/main">
  <p:tag name="NOPREFERENCE" val="False"/>
</p:tagLst>
</file>

<file path=ppt/tags/tag136.xml><?xml version="1.0" encoding="utf-8"?>
<p:tagLst xmlns:a="http://schemas.openxmlformats.org/drawingml/2006/main" xmlns:r="http://schemas.openxmlformats.org/officeDocument/2006/relationships" xmlns:p="http://schemas.openxmlformats.org/presentationml/2006/main">
  <p:tag name="NOPREFERENCE" val="False"/>
</p:tagLst>
</file>

<file path=ppt/tags/tag137.xml><?xml version="1.0" encoding="utf-8"?>
<p:tagLst xmlns:a="http://schemas.openxmlformats.org/drawingml/2006/main" xmlns:r="http://schemas.openxmlformats.org/officeDocument/2006/relationships" xmlns:p="http://schemas.openxmlformats.org/presentationml/2006/main">
  <p:tag name="NOPREFERENCE" val="False"/>
</p:tagLst>
</file>

<file path=ppt/tags/tag138.xml><?xml version="1.0" encoding="utf-8"?>
<p:tagLst xmlns:a="http://schemas.openxmlformats.org/drawingml/2006/main" xmlns:r="http://schemas.openxmlformats.org/officeDocument/2006/relationships" xmlns:p="http://schemas.openxmlformats.org/presentationml/2006/main">
  <p:tag name="NOPREFERENCE" val="False"/>
</p:tagLst>
</file>

<file path=ppt/tags/tag139.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40.xml><?xml version="1.0" encoding="utf-8"?>
<p:tagLst xmlns:a="http://schemas.openxmlformats.org/drawingml/2006/main" xmlns:r="http://schemas.openxmlformats.org/officeDocument/2006/relationships" xmlns:p="http://schemas.openxmlformats.org/presentationml/2006/main">
  <p:tag name="NOPREFERENCE" val="False"/>
</p:tagLst>
</file>

<file path=ppt/tags/tag141.xml><?xml version="1.0" encoding="utf-8"?>
<p:tagLst xmlns:a="http://schemas.openxmlformats.org/drawingml/2006/main" xmlns:r="http://schemas.openxmlformats.org/officeDocument/2006/relationships" xmlns:p="http://schemas.openxmlformats.org/presentationml/2006/main">
  <p:tag name="NOPREFERENCE" val="False"/>
</p:tagLst>
</file>

<file path=ppt/tags/tag142.xml><?xml version="1.0" encoding="utf-8"?>
<p:tagLst xmlns:a="http://schemas.openxmlformats.org/drawingml/2006/main" xmlns:r="http://schemas.openxmlformats.org/officeDocument/2006/relationships" xmlns:p="http://schemas.openxmlformats.org/presentationml/2006/main">
  <p:tag name="NOPREFERENCE" val="False"/>
</p:tagLst>
</file>

<file path=ppt/tags/tag143.xml><?xml version="1.0" encoding="utf-8"?>
<p:tagLst xmlns:a="http://schemas.openxmlformats.org/drawingml/2006/main" xmlns:r="http://schemas.openxmlformats.org/officeDocument/2006/relationships" xmlns:p="http://schemas.openxmlformats.org/presentationml/2006/main">
  <p:tag name="NOPREFERENCE" val="False"/>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Lst>
</file>

<file path=ppt/tags/tag153.xml><?xml version="1.0" encoding="utf-8"?>
<p:tagLst xmlns:a="http://schemas.openxmlformats.org/drawingml/2006/main" xmlns:r="http://schemas.openxmlformats.org/officeDocument/2006/relationships" xmlns:p="http://schemas.openxmlformats.org/presentationml/2006/main">
  <p:tag name="NOPREFERENCE" val="False"/>
</p:tagLst>
</file>

<file path=ppt/tags/tag154.xml><?xml version="1.0" encoding="utf-8"?>
<p:tagLst xmlns:a="http://schemas.openxmlformats.org/drawingml/2006/main" xmlns:r="http://schemas.openxmlformats.org/officeDocument/2006/relationships" xmlns:p="http://schemas.openxmlformats.org/presentationml/2006/main">
  <p:tag name="NOPREFERENCE" val="False"/>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Lst>
</file>

<file path=ppt/tags/tag159.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60.xml><?xml version="1.0" encoding="utf-8"?>
<p:tagLst xmlns:a="http://schemas.openxmlformats.org/drawingml/2006/main" xmlns:r="http://schemas.openxmlformats.org/officeDocument/2006/relationships" xmlns:p="http://schemas.openxmlformats.org/presentationml/2006/main">
  <p:tag name="NOPREFERENCE" val="False"/>
</p:tagLst>
</file>

<file path=ppt/tags/tag161.xml><?xml version="1.0" encoding="utf-8"?>
<p:tagLst xmlns:a="http://schemas.openxmlformats.org/drawingml/2006/main" xmlns:r="http://schemas.openxmlformats.org/officeDocument/2006/relationships" xmlns:p="http://schemas.openxmlformats.org/presentationml/2006/main">
  <p:tag name="NOPREFERENCE" val="False"/>
</p:tagLst>
</file>

<file path=ppt/tags/tag162.xml><?xml version="1.0" encoding="utf-8"?>
<p:tagLst xmlns:a="http://schemas.openxmlformats.org/drawingml/2006/main" xmlns:r="http://schemas.openxmlformats.org/officeDocument/2006/relationships" xmlns:p="http://schemas.openxmlformats.org/presentationml/2006/main">
  <p:tag name="NOPREFERENCE" val="False"/>
</p:tagLst>
</file>

<file path=ppt/tags/tag163.xml><?xml version="1.0" encoding="utf-8"?>
<p:tagLst xmlns:a="http://schemas.openxmlformats.org/drawingml/2006/main" xmlns:r="http://schemas.openxmlformats.org/officeDocument/2006/relationships" xmlns:p="http://schemas.openxmlformats.org/presentationml/2006/main">
  <p:tag name="NOPREFERENCE" val="False"/>
</p:tagLst>
</file>

<file path=ppt/tags/tag164.xml><?xml version="1.0" encoding="utf-8"?>
<p:tagLst xmlns:a="http://schemas.openxmlformats.org/drawingml/2006/main" xmlns:r="http://schemas.openxmlformats.org/officeDocument/2006/relationships" xmlns:p="http://schemas.openxmlformats.org/presentationml/2006/main">
  <p:tag name="NOPREFERENCE" val="False"/>
</p:tagLst>
</file>

<file path=ppt/tags/tag165.xml><?xml version="1.0" encoding="utf-8"?>
<p:tagLst xmlns:a="http://schemas.openxmlformats.org/drawingml/2006/main" xmlns:r="http://schemas.openxmlformats.org/officeDocument/2006/relationships" xmlns:p="http://schemas.openxmlformats.org/presentationml/2006/main">
  <p:tag name="NOPREFERENCE" val="False"/>
</p:tagLst>
</file>

<file path=ppt/tags/tag166.xml><?xml version="1.0" encoding="utf-8"?>
<p:tagLst xmlns:a="http://schemas.openxmlformats.org/drawingml/2006/main" xmlns:r="http://schemas.openxmlformats.org/officeDocument/2006/relationships" xmlns:p="http://schemas.openxmlformats.org/presentationml/2006/main">
  <p:tag name="NOPREFERENCE" val="False"/>
</p:tagLst>
</file>

<file path=ppt/tags/tag167.xml><?xml version="1.0" encoding="utf-8"?>
<p:tagLst xmlns:a="http://schemas.openxmlformats.org/drawingml/2006/main" xmlns:r="http://schemas.openxmlformats.org/officeDocument/2006/relationships" xmlns:p="http://schemas.openxmlformats.org/presentationml/2006/main">
  <p:tag name="NOPREFERENCE" val="False"/>
</p:tagLst>
</file>

<file path=ppt/tags/tag168.xml><?xml version="1.0" encoding="utf-8"?>
<p:tagLst xmlns:a="http://schemas.openxmlformats.org/drawingml/2006/main" xmlns:r="http://schemas.openxmlformats.org/officeDocument/2006/relationships" xmlns:p="http://schemas.openxmlformats.org/presentationml/2006/main">
  <p:tag name="NOPREFERENCE" val="False"/>
</p:tagLst>
</file>

<file path=ppt/tags/tag169.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70.xml><?xml version="1.0" encoding="utf-8"?>
<p:tagLst xmlns:a="http://schemas.openxmlformats.org/drawingml/2006/main" xmlns:r="http://schemas.openxmlformats.org/officeDocument/2006/relationships" xmlns:p="http://schemas.openxmlformats.org/presentationml/2006/main">
  <p:tag name="NOPREFERENCE" val="False"/>
</p:tagLst>
</file>

<file path=ppt/tags/tag171.xml><?xml version="1.0" encoding="utf-8"?>
<p:tagLst xmlns:a="http://schemas.openxmlformats.org/drawingml/2006/main" xmlns:r="http://schemas.openxmlformats.org/officeDocument/2006/relationships" xmlns:p="http://schemas.openxmlformats.org/presentationml/2006/main">
  <p:tag name="NOPREFERENCE" val="False"/>
</p:tagLst>
</file>

<file path=ppt/tags/tag172.xml><?xml version="1.0" encoding="utf-8"?>
<p:tagLst xmlns:a="http://schemas.openxmlformats.org/drawingml/2006/main" xmlns:r="http://schemas.openxmlformats.org/officeDocument/2006/relationships" xmlns:p="http://schemas.openxmlformats.org/presentationml/2006/main">
  <p:tag name="NOPREFERENCE" val="False"/>
</p:tagLst>
</file>

<file path=ppt/tags/tag173.xml><?xml version="1.0" encoding="utf-8"?>
<p:tagLst xmlns:a="http://schemas.openxmlformats.org/drawingml/2006/main" xmlns:r="http://schemas.openxmlformats.org/officeDocument/2006/relationships" xmlns:p="http://schemas.openxmlformats.org/presentationml/2006/main">
  <p:tag name="NOPREFERENCE" val="False"/>
</p:tagLst>
</file>

<file path=ppt/tags/tag174.xml><?xml version="1.0" encoding="utf-8"?>
<p:tagLst xmlns:a="http://schemas.openxmlformats.org/drawingml/2006/main" xmlns:r="http://schemas.openxmlformats.org/officeDocument/2006/relationships" xmlns:p="http://schemas.openxmlformats.org/presentationml/2006/main">
  <p:tag name="NOPREFERENCE" val="False"/>
</p:tagLst>
</file>

<file path=ppt/tags/tag175.xml><?xml version="1.0" encoding="utf-8"?>
<p:tagLst xmlns:a="http://schemas.openxmlformats.org/drawingml/2006/main" xmlns:r="http://schemas.openxmlformats.org/officeDocument/2006/relationships" xmlns:p="http://schemas.openxmlformats.org/presentationml/2006/main">
  <p:tag name="NOPREFERENCE" val="False"/>
</p:tagLst>
</file>

<file path=ppt/tags/tag176.xml><?xml version="1.0" encoding="utf-8"?>
<p:tagLst xmlns:a="http://schemas.openxmlformats.org/drawingml/2006/main" xmlns:r="http://schemas.openxmlformats.org/officeDocument/2006/relationships" xmlns:p="http://schemas.openxmlformats.org/presentationml/2006/main">
  <p:tag name="NOPREFERENCE" val="False"/>
</p:tagLst>
</file>

<file path=ppt/tags/tag177.xml><?xml version="1.0" encoding="utf-8"?>
<p:tagLst xmlns:a="http://schemas.openxmlformats.org/drawingml/2006/main" xmlns:r="http://schemas.openxmlformats.org/officeDocument/2006/relationships" xmlns:p="http://schemas.openxmlformats.org/presentationml/2006/main">
  <p:tag name="NOPREFERENCE" val="False"/>
</p:tagLst>
</file>

<file path=ppt/tags/tag178.xml><?xml version="1.0" encoding="utf-8"?>
<p:tagLst xmlns:a="http://schemas.openxmlformats.org/drawingml/2006/main" xmlns:r="http://schemas.openxmlformats.org/officeDocument/2006/relationships" xmlns:p="http://schemas.openxmlformats.org/presentationml/2006/main">
  <p:tag name="NOPREFERENCE" val="False"/>
</p:tagLst>
</file>

<file path=ppt/tags/tag179.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80.xml><?xml version="1.0" encoding="utf-8"?>
<p:tagLst xmlns:a="http://schemas.openxmlformats.org/drawingml/2006/main" xmlns:r="http://schemas.openxmlformats.org/officeDocument/2006/relationships" xmlns:p="http://schemas.openxmlformats.org/presentationml/2006/main">
  <p:tag name="NOPREFERENCE" val="False"/>
</p:tagLst>
</file>

<file path=ppt/tags/tag181.xml><?xml version="1.0" encoding="utf-8"?>
<p:tagLst xmlns:a="http://schemas.openxmlformats.org/drawingml/2006/main" xmlns:r="http://schemas.openxmlformats.org/officeDocument/2006/relationships" xmlns:p="http://schemas.openxmlformats.org/presentationml/2006/main">
  <p:tag name="NOPREFERENCE" val="False"/>
</p:tagLst>
</file>

<file path=ppt/tags/tag182.xml><?xml version="1.0" encoding="utf-8"?>
<p:tagLst xmlns:a="http://schemas.openxmlformats.org/drawingml/2006/main" xmlns:r="http://schemas.openxmlformats.org/officeDocument/2006/relationships" xmlns:p="http://schemas.openxmlformats.org/presentationml/2006/main">
  <p:tag name="NOPREFERENCE" val="False"/>
</p:tagLst>
</file>

<file path=ppt/tags/tag183.xml><?xml version="1.0" encoding="utf-8"?>
<p:tagLst xmlns:a="http://schemas.openxmlformats.org/drawingml/2006/main" xmlns:r="http://schemas.openxmlformats.org/officeDocument/2006/relationships" xmlns:p="http://schemas.openxmlformats.org/presentationml/2006/main">
  <p:tag name="NOPREFERENCE" val="False"/>
</p:tagLst>
</file>

<file path=ppt/tags/tag184.xml><?xml version="1.0" encoding="utf-8"?>
<p:tagLst xmlns:a="http://schemas.openxmlformats.org/drawingml/2006/main" xmlns:r="http://schemas.openxmlformats.org/officeDocument/2006/relationships" xmlns:p="http://schemas.openxmlformats.org/presentationml/2006/main">
  <p:tag name="NOPREFERENCE" val="False"/>
</p:tagLst>
</file>

<file path=ppt/tags/tag185.xml><?xml version="1.0" encoding="utf-8"?>
<p:tagLst xmlns:a="http://schemas.openxmlformats.org/drawingml/2006/main" xmlns:r="http://schemas.openxmlformats.org/officeDocument/2006/relationships" xmlns:p="http://schemas.openxmlformats.org/presentationml/2006/main">
  <p:tag name="NOPREFERENCE" val="False"/>
</p:tagLst>
</file>

<file path=ppt/tags/tag186.xml><?xml version="1.0" encoding="utf-8"?>
<p:tagLst xmlns:a="http://schemas.openxmlformats.org/drawingml/2006/main" xmlns:r="http://schemas.openxmlformats.org/officeDocument/2006/relationships" xmlns:p="http://schemas.openxmlformats.org/presentationml/2006/main">
  <p:tag name="NOPREFERENCE" val="False"/>
</p:tagLst>
</file>

<file path=ppt/tags/tag187.xml><?xml version="1.0" encoding="utf-8"?>
<p:tagLst xmlns:a="http://schemas.openxmlformats.org/drawingml/2006/main" xmlns:r="http://schemas.openxmlformats.org/officeDocument/2006/relationships" xmlns:p="http://schemas.openxmlformats.org/presentationml/2006/main">
  <p:tag name="NOPREFERENCE" val="False"/>
</p:tagLst>
</file>

<file path=ppt/tags/tag188.xml><?xml version="1.0" encoding="utf-8"?>
<p:tagLst xmlns:a="http://schemas.openxmlformats.org/drawingml/2006/main" xmlns:r="http://schemas.openxmlformats.org/officeDocument/2006/relationships" xmlns:p="http://schemas.openxmlformats.org/presentationml/2006/main">
  <p:tag name="NOPREFERENCE" val="False"/>
</p:tagLst>
</file>

<file path=ppt/tags/tag189.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190.xml><?xml version="1.0" encoding="utf-8"?>
<p:tagLst xmlns:a="http://schemas.openxmlformats.org/drawingml/2006/main" xmlns:r="http://schemas.openxmlformats.org/officeDocument/2006/relationships" xmlns:p="http://schemas.openxmlformats.org/presentationml/2006/main">
  <p:tag name="NOPREFERENCE" val="False"/>
</p:tagLst>
</file>

<file path=ppt/tags/tag191.xml><?xml version="1.0" encoding="utf-8"?>
<p:tagLst xmlns:a="http://schemas.openxmlformats.org/drawingml/2006/main" xmlns:r="http://schemas.openxmlformats.org/officeDocument/2006/relationships" xmlns:p="http://schemas.openxmlformats.org/presentationml/2006/main">
  <p:tag name="NOPREFERENCE" val="False"/>
</p:tagLst>
</file>

<file path=ppt/tags/tag192.xml><?xml version="1.0" encoding="utf-8"?>
<p:tagLst xmlns:a="http://schemas.openxmlformats.org/drawingml/2006/main" xmlns:r="http://schemas.openxmlformats.org/officeDocument/2006/relationships" xmlns:p="http://schemas.openxmlformats.org/presentationml/2006/main">
  <p:tag name="NOPREFERENCE" val="False"/>
</p:tagLst>
</file>

<file path=ppt/tags/tag193.xml><?xml version="1.0" encoding="utf-8"?>
<p:tagLst xmlns:a="http://schemas.openxmlformats.org/drawingml/2006/main" xmlns:r="http://schemas.openxmlformats.org/officeDocument/2006/relationships" xmlns:p="http://schemas.openxmlformats.org/presentationml/2006/main">
  <p:tag name="NOPREFERENCE" val="False"/>
</p:tagLst>
</file>

<file path=ppt/tags/tag194.xml><?xml version="1.0" encoding="utf-8"?>
<p:tagLst xmlns:a="http://schemas.openxmlformats.org/drawingml/2006/main" xmlns:r="http://schemas.openxmlformats.org/officeDocument/2006/relationships" xmlns:p="http://schemas.openxmlformats.org/presentationml/2006/main">
  <p:tag name="NOPREFERENCE" val="False"/>
</p:tagLst>
</file>

<file path=ppt/tags/tag195.xml><?xml version="1.0" encoding="utf-8"?>
<p:tagLst xmlns:a="http://schemas.openxmlformats.org/drawingml/2006/main" xmlns:r="http://schemas.openxmlformats.org/officeDocument/2006/relationships" xmlns:p="http://schemas.openxmlformats.org/presentationml/2006/main">
  <p:tag name="NOPREFERENCE" val="False"/>
</p:tagLst>
</file>

<file path=ppt/tags/tag196.xml><?xml version="1.0" encoding="utf-8"?>
<p:tagLst xmlns:a="http://schemas.openxmlformats.org/drawingml/2006/main" xmlns:r="http://schemas.openxmlformats.org/officeDocument/2006/relationships" xmlns:p="http://schemas.openxmlformats.org/presentationml/2006/main">
  <p:tag name="NOPREFERENCE" val="False"/>
</p:tagLst>
</file>

<file path=ppt/tags/tag197.xml><?xml version="1.0" encoding="utf-8"?>
<p:tagLst xmlns:a="http://schemas.openxmlformats.org/drawingml/2006/main" xmlns:r="http://schemas.openxmlformats.org/officeDocument/2006/relationships" xmlns:p="http://schemas.openxmlformats.org/presentationml/2006/main">
  <p:tag name="NOPREFERENCE" val="False"/>
</p:tagLst>
</file>

<file path=ppt/tags/tag198.xml><?xml version="1.0" encoding="utf-8"?>
<p:tagLst xmlns:a="http://schemas.openxmlformats.org/drawingml/2006/main" xmlns:r="http://schemas.openxmlformats.org/officeDocument/2006/relationships" xmlns:p="http://schemas.openxmlformats.org/presentationml/2006/main">
  <p:tag name="NOPREFERENCE" val="False"/>
</p:tagLst>
</file>

<file path=ppt/tags/tag19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00.xml><?xml version="1.0" encoding="utf-8"?>
<p:tagLst xmlns:a="http://schemas.openxmlformats.org/drawingml/2006/main" xmlns:r="http://schemas.openxmlformats.org/officeDocument/2006/relationships" xmlns:p="http://schemas.openxmlformats.org/presentationml/2006/main">
  <p:tag name="NOPREFERENCE" val="False"/>
</p:tagLst>
</file>

<file path=ppt/tags/tag201.xml><?xml version="1.0" encoding="utf-8"?>
<p:tagLst xmlns:a="http://schemas.openxmlformats.org/drawingml/2006/main" xmlns:r="http://schemas.openxmlformats.org/officeDocument/2006/relationships" xmlns:p="http://schemas.openxmlformats.org/presentationml/2006/main">
  <p:tag name="NOPREFERENCE" val="False"/>
</p:tagLst>
</file>

<file path=ppt/tags/tag202.xml><?xml version="1.0" encoding="utf-8"?>
<p:tagLst xmlns:a="http://schemas.openxmlformats.org/drawingml/2006/main" xmlns:r="http://schemas.openxmlformats.org/officeDocument/2006/relationships" xmlns:p="http://schemas.openxmlformats.org/presentationml/2006/main">
  <p:tag name="NOPREFERENCE" val="False"/>
</p:tagLst>
</file>

<file path=ppt/tags/tag203.xml><?xml version="1.0" encoding="utf-8"?>
<p:tagLst xmlns:a="http://schemas.openxmlformats.org/drawingml/2006/main" xmlns:r="http://schemas.openxmlformats.org/officeDocument/2006/relationships" xmlns:p="http://schemas.openxmlformats.org/presentationml/2006/main">
  <p:tag name="NOPREFERENCE" val="False"/>
</p:tagLst>
</file>

<file path=ppt/tags/tag204.xml><?xml version="1.0" encoding="utf-8"?>
<p:tagLst xmlns:a="http://schemas.openxmlformats.org/drawingml/2006/main" xmlns:r="http://schemas.openxmlformats.org/officeDocument/2006/relationships" xmlns:p="http://schemas.openxmlformats.org/presentationml/2006/main">
  <p:tag name="NOPREFERENCE" val="False"/>
</p:tagLst>
</file>

<file path=ppt/tags/tag205.xml><?xml version="1.0" encoding="utf-8"?>
<p:tagLst xmlns:a="http://schemas.openxmlformats.org/drawingml/2006/main" xmlns:r="http://schemas.openxmlformats.org/officeDocument/2006/relationships" xmlns:p="http://schemas.openxmlformats.org/presentationml/2006/main">
  <p:tag name="NOPREFERENCE" val="False"/>
</p:tagLst>
</file>

<file path=ppt/tags/tag206.xml><?xml version="1.0" encoding="utf-8"?>
<p:tagLst xmlns:a="http://schemas.openxmlformats.org/drawingml/2006/main" xmlns:r="http://schemas.openxmlformats.org/officeDocument/2006/relationships" xmlns:p="http://schemas.openxmlformats.org/presentationml/2006/main">
  <p:tag name="NOPREFERENCE" val="False"/>
</p:tagLst>
</file>

<file path=ppt/tags/tag207.xml><?xml version="1.0" encoding="utf-8"?>
<p:tagLst xmlns:a="http://schemas.openxmlformats.org/drawingml/2006/main" xmlns:r="http://schemas.openxmlformats.org/officeDocument/2006/relationships" xmlns:p="http://schemas.openxmlformats.org/presentationml/2006/main">
  <p:tag name="NOPREFERENCE" val="False"/>
</p:tagLst>
</file>

<file path=ppt/tags/tag208.xml><?xml version="1.0" encoding="utf-8"?>
<p:tagLst xmlns:a="http://schemas.openxmlformats.org/drawingml/2006/main" xmlns:r="http://schemas.openxmlformats.org/officeDocument/2006/relationships" xmlns:p="http://schemas.openxmlformats.org/presentationml/2006/main">
  <p:tag name="NOPREFERENCE" val="False"/>
</p:tagLst>
</file>

<file path=ppt/tags/tag209.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10.xml><?xml version="1.0" encoding="utf-8"?>
<p:tagLst xmlns:a="http://schemas.openxmlformats.org/drawingml/2006/main" xmlns:r="http://schemas.openxmlformats.org/officeDocument/2006/relationships" xmlns:p="http://schemas.openxmlformats.org/presentationml/2006/main">
  <p:tag name="NOPREFERENCE" val="False"/>
</p:tagLst>
</file>

<file path=ppt/tags/tag211.xml><?xml version="1.0" encoding="utf-8"?>
<p:tagLst xmlns:a="http://schemas.openxmlformats.org/drawingml/2006/main" xmlns:r="http://schemas.openxmlformats.org/officeDocument/2006/relationships" xmlns:p="http://schemas.openxmlformats.org/presentationml/2006/main">
  <p:tag name="NOPREFERENCE" val="False"/>
</p:tagLst>
</file>

<file path=ppt/tags/tag212.xml><?xml version="1.0" encoding="utf-8"?>
<p:tagLst xmlns:a="http://schemas.openxmlformats.org/drawingml/2006/main" xmlns:r="http://schemas.openxmlformats.org/officeDocument/2006/relationships" xmlns:p="http://schemas.openxmlformats.org/presentationml/2006/main">
  <p:tag name="NOPREFERENCE" val="False"/>
</p:tagLst>
</file>

<file path=ppt/tags/tag213.xml><?xml version="1.0" encoding="utf-8"?>
<p:tagLst xmlns:a="http://schemas.openxmlformats.org/drawingml/2006/main" xmlns:r="http://schemas.openxmlformats.org/officeDocument/2006/relationships" xmlns:p="http://schemas.openxmlformats.org/presentationml/2006/main">
  <p:tag name="NOPREFERENCE" val="False"/>
</p:tagLst>
</file>

<file path=ppt/tags/tag214.xml><?xml version="1.0" encoding="utf-8"?>
<p:tagLst xmlns:a="http://schemas.openxmlformats.org/drawingml/2006/main" xmlns:r="http://schemas.openxmlformats.org/officeDocument/2006/relationships" xmlns:p="http://schemas.openxmlformats.org/presentationml/2006/main">
  <p:tag name="NOPREFERENCE" val="False"/>
</p:tagLst>
</file>

<file path=ppt/tags/tag215.xml><?xml version="1.0" encoding="utf-8"?>
<p:tagLst xmlns:a="http://schemas.openxmlformats.org/drawingml/2006/main" xmlns:r="http://schemas.openxmlformats.org/officeDocument/2006/relationships" xmlns:p="http://schemas.openxmlformats.org/presentationml/2006/main">
  <p:tag name="NOPREFERENCE" val="False"/>
</p:tagLst>
</file>

<file path=ppt/tags/tag216.xml><?xml version="1.0" encoding="utf-8"?>
<p:tagLst xmlns:a="http://schemas.openxmlformats.org/drawingml/2006/main" xmlns:r="http://schemas.openxmlformats.org/officeDocument/2006/relationships" xmlns:p="http://schemas.openxmlformats.org/presentationml/2006/main">
  <p:tag name="NOPREFERENCE" val="False"/>
</p:tagLst>
</file>

<file path=ppt/tags/tag217.xml><?xml version="1.0" encoding="utf-8"?>
<p:tagLst xmlns:a="http://schemas.openxmlformats.org/drawingml/2006/main" xmlns:r="http://schemas.openxmlformats.org/officeDocument/2006/relationships" xmlns:p="http://schemas.openxmlformats.org/presentationml/2006/main">
  <p:tag name="NOPREFERENCE" val="False"/>
</p:tagLst>
</file>

<file path=ppt/tags/tag218.xml><?xml version="1.0" encoding="utf-8"?>
<p:tagLst xmlns:a="http://schemas.openxmlformats.org/drawingml/2006/main" xmlns:r="http://schemas.openxmlformats.org/officeDocument/2006/relationships" xmlns:p="http://schemas.openxmlformats.org/presentationml/2006/main">
  <p:tag name="NOPREFERENCE" val="False"/>
</p:tagLst>
</file>

<file path=ppt/tags/tag219.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20.xml><?xml version="1.0" encoding="utf-8"?>
<p:tagLst xmlns:a="http://schemas.openxmlformats.org/drawingml/2006/main" xmlns:r="http://schemas.openxmlformats.org/officeDocument/2006/relationships" xmlns:p="http://schemas.openxmlformats.org/presentationml/2006/main">
  <p:tag name="NOPREFERENCE" val="False"/>
</p:tagLst>
</file>

<file path=ppt/tags/tag2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2.xml><?xml version="1.0" encoding="utf-8"?>
<p:tagLst xmlns:a="http://schemas.openxmlformats.org/drawingml/2006/main" xmlns:r="http://schemas.openxmlformats.org/officeDocument/2006/relationships" xmlns:p="http://schemas.openxmlformats.org/presentationml/2006/main">
  <p:tag name="NOPREFERENCE" val="False"/>
</p:tagLst>
</file>

<file path=ppt/tags/tag223.xml><?xml version="1.0" encoding="utf-8"?>
<p:tagLst xmlns:a="http://schemas.openxmlformats.org/drawingml/2006/main" xmlns:r="http://schemas.openxmlformats.org/officeDocument/2006/relationships" xmlns:p="http://schemas.openxmlformats.org/presentationml/2006/main">
  <p:tag name="NOPREFERENCE" val="False"/>
</p:tagLst>
</file>

<file path=ppt/tags/tag224.xml><?xml version="1.0" encoding="utf-8"?>
<p:tagLst xmlns:a="http://schemas.openxmlformats.org/drawingml/2006/main" xmlns:r="http://schemas.openxmlformats.org/officeDocument/2006/relationships" xmlns:p="http://schemas.openxmlformats.org/presentationml/2006/main">
  <p:tag name="NOPREFERENCE" val="False"/>
</p:tagLst>
</file>

<file path=ppt/tags/tag225.xml><?xml version="1.0" encoding="utf-8"?>
<p:tagLst xmlns:a="http://schemas.openxmlformats.org/drawingml/2006/main" xmlns:r="http://schemas.openxmlformats.org/officeDocument/2006/relationships" xmlns:p="http://schemas.openxmlformats.org/presentationml/2006/main">
  <p:tag name="NOPREFERENCE" val="False"/>
</p:tagLst>
</file>

<file path=ppt/tags/tag226.xml><?xml version="1.0" encoding="utf-8"?>
<p:tagLst xmlns:a="http://schemas.openxmlformats.org/drawingml/2006/main" xmlns:r="http://schemas.openxmlformats.org/officeDocument/2006/relationships" xmlns:p="http://schemas.openxmlformats.org/presentationml/2006/main">
  <p:tag name="NOPREFERENCE" val="False"/>
</p:tagLst>
</file>

<file path=ppt/tags/tag227.xml><?xml version="1.0" encoding="utf-8"?>
<p:tagLst xmlns:a="http://schemas.openxmlformats.org/drawingml/2006/main" xmlns:r="http://schemas.openxmlformats.org/officeDocument/2006/relationships" xmlns:p="http://schemas.openxmlformats.org/presentationml/2006/main">
  <p:tag name="NOPREFERENCE" val="False"/>
</p:tagLst>
</file>

<file path=ppt/tags/tag228.xml><?xml version="1.0" encoding="utf-8"?>
<p:tagLst xmlns:a="http://schemas.openxmlformats.org/drawingml/2006/main" xmlns:r="http://schemas.openxmlformats.org/officeDocument/2006/relationships" xmlns:p="http://schemas.openxmlformats.org/presentationml/2006/main">
  <p:tag name="NOPREFERENCE" val="False"/>
</p:tagLst>
</file>

<file path=ppt/tags/tag229.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30.xml><?xml version="1.0" encoding="utf-8"?>
<p:tagLst xmlns:a="http://schemas.openxmlformats.org/drawingml/2006/main" xmlns:r="http://schemas.openxmlformats.org/officeDocument/2006/relationships" xmlns:p="http://schemas.openxmlformats.org/presentationml/2006/main">
  <p:tag name="NOPREFERENCE" val="False"/>
</p:tagLst>
</file>

<file path=ppt/tags/tag231.xml><?xml version="1.0" encoding="utf-8"?>
<p:tagLst xmlns:a="http://schemas.openxmlformats.org/drawingml/2006/main" xmlns:r="http://schemas.openxmlformats.org/officeDocument/2006/relationships" xmlns:p="http://schemas.openxmlformats.org/presentationml/2006/main">
  <p:tag name="NOPREFERENCE" val="False"/>
</p:tagLst>
</file>

<file path=ppt/tags/tag232.xml><?xml version="1.0" encoding="utf-8"?>
<p:tagLst xmlns:a="http://schemas.openxmlformats.org/drawingml/2006/main" xmlns:r="http://schemas.openxmlformats.org/officeDocument/2006/relationships" xmlns:p="http://schemas.openxmlformats.org/presentationml/2006/main">
  <p:tag name="NOPREFERENCE" val="False"/>
</p:tagLst>
</file>

<file path=ppt/tags/tag233.xml><?xml version="1.0" encoding="utf-8"?>
<p:tagLst xmlns:a="http://schemas.openxmlformats.org/drawingml/2006/main" xmlns:r="http://schemas.openxmlformats.org/officeDocument/2006/relationships" xmlns:p="http://schemas.openxmlformats.org/presentationml/2006/main">
  <p:tag name="NOPREFERENCE" val="False"/>
</p:tagLst>
</file>

<file path=ppt/tags/tag234.xml><?xml version="1.0" encoding="utf-8"?>
<p:tagLst xmlns:a="http://schemas.openxmlformats.org/drawingml/2006/main" xmlns:r="http://schemas.openxmlformats.org/officeDocument/2006/relationships" xmlns:p="http://schemas.openxmlformats.org/presentationml/2006/main">
  <p:tag name="NOPREFERENCE" val="False"/>
</p:tagLst>
</file>

<file path=ppt/tags/tag235.xml><?xml version="1.0" encoding="utf-8"?>
<p:tagLst xmlns:a="http://schemas.openxmlformats.org/drawingml/2006/main" xmlns:r="http://schemas.openxmlformats.org/officeDocument/2006/relationships" xmlns:p="http://schemas.openxmlformats.org/presentationml/2006/main">
  <p:tag name="NOPREFERENCE" val="False"/>
</p:tagLst>
</file>

<file path=ppt/tags/tag236.xml><?xml version="1.0" encoding="utf-8"?>
<p:tagLst xmlns:a="http://schemas.openxmlformats.org/drawingml/2006/main" xmlns:r="http://schemas.openxmlformats.org/officeDocument/2006/relationships" xmlns:p="http://schemas.openxmlformats.org/presentationml/2006/main">
  <p:tag name="NOPREFERENCE" val="False"/>
</p:tagLst>
</file>

<file path=ppt/tags/tag237.xml><?xml version="1.0" encoding="utf-8"?>
<p:tagLst xmlns:a="http://schemas.openxmlformats.org/drawingml/2006/main" xmlns:r="http://schemas.openxmlformats.org/officeDocument/2006/relationships" xmlns:p="http://schemas.openxmlformats.org/presentationml/2006/main">
  <p:tag name="NOPREFERENCE" val="False"/>
</p:tagLst>
</file>

<file path=ppt/tags/tag238.xml><?xml version="1.0" encoding="utf-8"?>
<p:tagLst xmlns:a="http://schemas.openxmlformats.org/drawingml/2006/main" xmlns:r="http://schemas.openxmlformats.org/officeDocument/2006/relationships" xmlns:p="http://schemas.openxmlformats.org/presentationml/2006/main">
  <p:tag name="NOPREFERENCE" val="False"/>
</p:tagLst>
</file>

<file path=ppt/tags/tag239.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40.xml><?xml version="1.0" encoding="utf-8"?>
<p:tagLst xmlns:a="http://schemas.openxmlformats.org/drawingml/2006/main" xmlns:r="http://schemas.openxmlformats.org/officeDocument/2006/relationships" xmlns:p="http://schemas.openxmlformats.org/presentationml/2006/main">
  <p:tag name="NOPREFERENCE" val="False"/>
</p:tagLst>
</file>

<file path=ppt/tags/tag241.xml><?xml version="1.0" encoding="utf-8"?>
<p:tagLst xmlns:a="http://schemas.openxmlformats.org/drawingml/2006/main" xmlns:r="http://schemas.openxmlformats.org/officeDocument/2006/relationships" xmlns:p="http://schemas.openxmlformats.org/presentationml/2006/main">
  <p:tag name="NOPREFERENCE" val="False"/>
</p:tagLst>
</file>

<file path=ppt/tags/tag242.xml><?xml version="1.0" encoding="utf-8"?>
<p:tagLst xmlns:a="http://schemas.openxmlformats.org/drawingml/2006/main" xmlns:r="http://schemas.openxmlformats.org/officeDocument/2006/relationships" xmlns:p="http://schemas.openxmlformats.org/presentationml/2006/main">
  <p:tag name="NOPREFERENCE" val="False"/>
</p:tagLst>
</file>

<file path=ppt/tags/tag243.xml><?xml version="1.0" encoding="utf-8"?>
<p:tagLst xmlns:a="http://schemas.openxmlformats.org/drawingml/2006/main" xmlns:r="http://schemas.openxmlformats.org/officeDocument/2006/relationships" xmlns:p="http://schemas.openxmlformats.org/presentationml/2006/main">
  <p:tag name="NOPREFERENCE" val="False"/>
</p:tagLst>
</file>

<file path=ppt/tags/tag244.xml><?xml version="1.0" encoding="utf-8"?>
<p:tagLst xmlns:a="http://schemas.openxmlformats.org/drawingml/2006/main" xmlns:r="http://schemas.openxmlformats.org/officeDocument/2006/relationships" xmlns:p="http://schemas.openxmlformats.org/presentationml/2006/main">
  <p:tag name="NOPREFERENCE" val="False"/>
</p:tagLst>
</file>

<file path=ppt/tags/tag245.xml><?xml version="1.0" encoding="utf-8"?>
<p:tagLst xmlns:a="http://schemas.openxmlformats.org/drawingml/2006/main" xmlns:r="http://schemas.openxmlformats.org/officeDocument/2006/relationships" xmlns:p="http://schemas.openxmlformats.org/presentationml/2006/main">
  <p:tag name="NOPREFERENCE" val="False"/>
</p:tagLst>
</file>

<file path=ppt/tags/tag246.xml><?xml version="1.0" encoding="utf-8"?>
<p:tagLst xmlns:a="http://schemas.openxmlformats.org/drawingml/2006/main" xmlns:r="http://schemas.openxmlformats.org/officeDocument/2006/relationships" xmlns:p="http://schemas.openxmlformats.org/presentationml/2006/main">
  <p:tag name="NOPREFERENCE" val="False"/>
</p:tagLst>
</file>

<file path=ppt/tags/tag247.xml><?xml version="1.0" encoding="utf-8"?>
<p:tagLst xmlns:a="http://schemas.openxmlformats.org/drawingml/2006/main" xmlns:r="http://schemas.openxmlformats.org/officeDocument/2006/relationships" xmlns:p="http://schemas.openxmlformats.org/presentationml/2006/main">
  <p:tag name="NOPREFERENCE" val="False"/>
</p:tagLst>
</file>

<file path=ppt/tags/tag248.xml><?xml version="1.0" encoding="utf-8"?>
<p:tagLst xmlns:a="http://schemas.openxmlformats.org/drawingml/2006/main" xmlns:r="http://schemas.openxmlformats.org/officeDocument/2006/relationships" xmlns:p="http://schemas.openxmlformats.org/presentationml/2006/main">
  <p:tag name="NOPREFERENCE" val="False"/>
</p:tagLst>
</file>

<file path=ppt/tags/tag249.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50.xml><?xml version="1.0" encoding="utf-8"?>
<p:tagLst xmlns:a="http://schemas.openxmlformats.org/drawingml/2006/main" xmlns:r="http://schemas.openxmlformats.org/officeDocument/2006/relationships" xmlns:p="http://schemas.openxmlformats.org/presentationml/2006/main">
  <p:tag name="NOPREFERENCE" val="False"/>
</p:tagLst>
</file>

<file path=ppt/tags/tag251.xml><?xml version="1.0" encoding="utf-8"?>
<p:tagLst xmlns:a="http://schemas.openxmlformats.org/drawingml/2006/main" xmlns:r="http://schemas.openxmlformats.org/officeDocument/2006/relationships" xmlns:p="http://schemas.openxmlformats.org/presentationml/2006/main">
  <p:tag name="NOPREFERENCE" val="False"/>
</p:tagLst>
</file>

<file path=ppt/tags/tag252.xml><?xml version="1.0" encoding="utf-8"?>
<p:tagLst xmlns:a="http://schemas.openxmlformats.org/drawingml/2006/main" xmlns:r="http://schemas.openxmlformats.org/officeDocument/2006/relationships" xmlns:p="http://schemas.openxmlformats.org/presentationml/2006/main">
  <p:tag name="NOPREFERENCE" val="False"/>
</p:tagLst>
</file>

<file path=ppt/tags/tag253.xml><?xml version="1.0" encoding="utf-8"?>
<p:tagLst xmlns:a="http://schemas.openxmlformats.org/drawingml/2006/main" xmlns:r="http://schemas.openxmlformats.org/officeDocument/2006/relationships" xmlns:p="http://schemas.openxmlformats.org/presentationml/2006/main">
  <p:tag name="NOPREFERENCE" val="False"/>
</p:tagLst>
</file>

<file path=ppt/tags/tag254.xml><?xml version="1.0" encoding="utf-8"?>
<p:tagLst xmlns:a="http://schemas.openxmlformats.org/drawingml/2006/main" xmlns:r="http://schemas.openxmlformats.org/officeDocument/2006/relationships" xmlns:p="http://schemas.openxmlformats.org/presentationml/2006/main">
  <p:tag name="NOPREFERENCE" val="False"/>
</p:tagLst>
</file>

<file path=ppt/tags/tag255.xml><?xml version="1.0" encoding="utf-8"?>
<p:tagLst xmlns:a="http://schemas.openxmlformats.org/drawingml/2006/main" xmlns:r="http://schemas.openxmlformats.org/officeDocument/2006/relationships" xmlns:p="http://schemas.openxmlformats.org/presentationml/2006/main">
  <p:tag name="NOPREFERENCE" val="False"/>
</p:tagLst>
</file>

<file path=ppt/tags/tag256.xml><?xml version="1.0" encoding="utf-8"?>
<p:tagLst xmlns:a="http://schemas.openxmlformats.org/drawingml/2006/main" xmlns:r="http://schemas.openxmlformats.org/officeDocument/2006/relationships" xmlns:p="http://schemas.openxmlformats.org/presentationml/2006/main">
  <p:tag name="NOPREFERENCE" val="False"/>
</p:tagLst>
</file>

<file path=ppt/tags/tag257.xml><?xml version="1.0" encoding="utf-8"?>
<p:tagLst xmlns:a="http://schemas.openxmlformats.org/drawingml/2006/main" xmlns:r="http://schemas.openxmlformats.org/officeDocument/2006/relationships" xmlns:p="http://schemas.openxmlformats.org/presentationml/2006/main">
  <p:tag name="NOPREFERENCE" val="False"/>
</p:tagLst>
</file>

<file path=ppt/tags/tag258.xml><?xml version="1.0" encoding="utf-8"?>
<p:tagLst xmlns:a="http://schemas.openxmlformats.org/drawingml/2006/main" xmlns:r="http://schemas.openxmlformats.org/officeDocument/2006/relationships" xmlns:p="http://schemas.openxmlformats.org/presentationml/2006/main">
  <p:tag name="NOPREFERENCE" val="False"/>
</p:tagLst>
</file>

<file path=ppt/tags/tag259.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60.xml><?xml version="1.0" encoding="utf-8"?>
<p:tagLst xmlns:a="http://schemas.openxmlformats.org/drawingml/2006/main" xmlns:r="http://schemas.openxmlformats.org/officeDocument/2006/relationships" xmlns:p="http://schemas.openxmlformats.org/presentationml/2006/main">
  <p:tag name="NOPREFERENCE" val="False"/>
</p:tagLst>
</file>

<file path=ppt/tags/tag261.xml><?xml version="1.0" encoding="utf-8"?>
<p:tagLst xmlns:a="http://schemas.openxmlformats.org/drawingml/2006/main" xmlns:r="http://schemas.openxmlformats.org/officeDocument/2006/relationships" xmlns:p="http://schemas.openxmlformats.org/presentationml/2006/main">
  <p:tag name="NOPREFERENCE" val="False"/>
</p:tagLst>
</file>

<file path=ppt/tags/tag262.xml><?xml version="1.0" encoding="utf-8"?>
<p:tagLst xmlns:a="http://schemas.openxmlformats.org/drawingml/2006/main" xmlns:r="http://schemas.openxmlformats.org/officeDocument/2006/relationships" xmlns:p="http://schemas.openxmlformats.org/presentationml/2006/main">
  <p:tag name="NOPREFERENCE" val="False"/>
</p:tagLst>
</file>

<file path=ppt/tags/tag263.xml><?xml version="1.0" encoding="utf-8"?>
<p:tagLst xmlns:a="http://schemas.openxmlformats.org/drawingml/2006/main" xmlns:r="http://schemas.openxmlformats.org/officeDocument/2006/relationships" xmlns:p="http://schemas.openxmlformats.org/presentationml/2006/main">
  <p:tag name="NOPREFERENCE" val="False"/>
</p:tagLst>
</file>

<file path=ppt/tags/tag264.xml><?xml version="1.0" encoding="utf-8"?>
<p:tagLst xmlns:a="http://schemas.openxmlformats.org/drawingml/2006/main" xmlns:r="http://schemas.openxmlformats.org/officeDocument/2006/relationships" xmlns:p="http://schemas.openxmlformats.org/presentationml/2006/main">
  <p:tag name="NOPREFERENCE" val="False"/>
</p:tagLst>
</file>

<file path=ppt/tags/tag265.xml><?xml version="1.0" encoding="utf-8"?>
<p:tagLst xmlns:a="http://schemas.openxmlformats.org/drawingml/2006/main" xmlns:r="http://schemas.openxmlformats.org/officeDocument/2006/relationships" xmlns:p="http://schemas.openxmlformats.org/presentationml/2006/main">
  <p:tag name="NOPREFERENCE" val="False"/>
</p:tagLst>
</file>

<file path=ppt/tags/tag266.xml><?xml version="1.0" encoding="utf-8"?>
<p:tagLst xmlns:a="http://schemas.openxmlformats.org/drawingml/2006/main" xmlns:r="http://schemas.openxmlformats.org/officeDocument/2006/relationships" xmlns:p="http://schemas.openxmlformats.org/presentationml/2006/main">
  <p:tag name="NOPREFERENCE" val="False"/>
</p:tagLst>
</file>

<file path=ppt/tags/tag267.xml><?xml version="1.0" encoding="utf-8"?>
<p:tagLst xmlns:a="http://schemas.openxmlformats.org/drawingml/2006/main" xmlns:r="http://schemas.openxmlformats.org/officeDocument/2006/relationships" xmlns:p="http://schemas.openxmlformats.org/presentationml/2006/main">
  <p:tag name="NOPREFERENCE" val="False"/>
</p:tagLst>
</file>

<file path=ppt/tags/tag268.xml><?xml version="1.0" encoding="utf-8"?>
<p:tagLst xmlns:a="http://schemas.openxmlformats.org/drawingml/2006/main" xmlns:r="http://schemas.openxmlformats.org/officeDocument/2006/relationships" xmlns:p="http://schemas.openxmlformats.org/presentationml/2006/main">
  <p:tag name="NOPREFERENCE" val="False"/>
</p:tagLst>
</file>

<file path=ppt/tags/tag269.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70.xml><?xml version="1.0" encoding="utf-8"?>
<p:tagLst xmlns:a="http://schemas.openxmlformats.org/drawingml/2006/main" xmlns:r="http://schemas.openxmlformats.org/officeDocument/2006/relationships" xmlns:p="http://schemas.openxmlformats.org/presentationml/2006/main">
  <p:tag name="NOPREFERENCE" val="False"/>
</p:tagLst>
</file>

<file path=ppt/tags/tag271.xml><?xml version="1.0" encoding="utf-8"?>
<p:tagLst xmlns:a="http://schemas.openxmlformats.org/drawingml/2006/main" xmlns:r="http://schemas.openxmlformats.org/officeDocument/2006/relationships" xmlns:p="http://schemas.openxmlformats.org/presentationml/2006/main">
  <p:tag name="NOPREFERENCE" val="False"/>
</p:tagLst>
</file>

<file path=ppt/tags/tag272.xml><?xml version="1.0" encoding="utf-8"?>
<p:tagLst xmlns:a="http://schemas.openxmlformats.org/drawingml/2006/main" xmlns:r="http://schemas.openxmlformats.org/officeDocument/2006/relationships" xmlns:p="http://schemas.openxmlformats.org/presentationml/2006/main">
  <p:tag name="NOPREFERENCE" val="False"/>
</p:tagLst>
</file>

<file path=ppt/tags/tag273.xml><?xml version="1.0" encoding="utf-8"?>
<p:tagLst xmlns:a="http://schemas.openxmlformats.org/drawingml/2006/main" xmlns:r="http://schemas.openxmlformats.org/officeDocument/2006/relationships" xmlns:p="http://schemas.openxmlformats.org/presentationml/2006/main">
  <p:tag name="NOPREFERENCE" val="False"/>
</p:tagLst>
</file>

<file path=ppt/tags/tag274.xml><?xml version="1.0" encoding="utf-8"?>
<p:tagLst xmlns:a="http://schemas.openxmlformats.org/drawingml/2006/main" xmlns:r="http://schemas.openxmlformats.org/officeDocument/2006/relationships" xmlns:p="http://schemas.openxmlformats.org/presentationml/2006/main">
  <p:tag name="NOPREFERENCE" val="False"/>
</p:tagLst>
</file>

<file path=ppt/tags/tag275.xml><?xml version="1.0" encoding="utf-8"?>
<p:tagLst xmlns:a="http://schemas.openxmlformats.org/drawingml/2006/main" xmlns:r="http://schemas.openxmlformats.org/officeDocument/2006/relationships" xmlns:p="http://schemas.openxmlformats.org/presentationml/2006/main">
  <p:tag name="NOPREFERENCE" val="False"/>
</p:tagLst>
</file>

<file path=ppt/tags/tag276.xml><?xml version="1.0" encoding="utf-8"?>
<p:tagLst xmlns:a="http://schemas.openxmlformats.org/drawingml/2006/main" xmlns:r="http://schemas.openxmlformats.org/officeDocument/2006/relationships" xmlns:p="http://schemas.openxmlformats.org/presentationml/2006/main">
  <p:tag name="NOPREFERENCE" val="False"/>
</p:tagLst>
</file>

<file path=ppt/tags/tag277.xml><?xml version="1.0" encoding="utf-8"?>
<p:tagLst xmlns:a="http://schemas.openxmlformats.org/drawingml/2006/main" xmlns:r="http://schemas.openxmlformats.org/officeDocument/2006/relationships" xmlns:p="http://schemas.openxmlformats.org/presentationml/2006/main">
  <p:tag name="NOPREFERENCE" val="False"/>
</p:tagLst>
</file>

<file path=ppt/tags/tag278.xml><?xml version="1.0" encoding="utf-8"?>
<p:tagLst xmlns:a="http://schemas.openxmlformats.org/drawingml/2006/main" xmlns:r="http://schemas.openxmlformats.org/officeDocument/2006/relationships" xmlns:p="http://schemas.openxmlformats.org/presentationml/2006/main">
  <p:tag name="NOPREFERENCE" val="False"/>
</p:tagLst>
</file>

<file path=ppt/tags/tag279.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80.xml><?xml version="1.0" encoding="utf-8"?>
<p:tagLst xmlns:a="http://schemas.openxmlformats.org/drawingml/2006/main" xmlns:r="http://schemas.openxmlformats.org/officeDocument/2006/relationships" xmlns:p="http://schemas.openxmlformats.org/presentationml/2006/main">
  <p:tag name="NOPREFERENCE" val="False"/>
</p:tagLst>
</file>

<file path=ppt/tags/tag281.xml><?xml version="1.0" encoding="utf-8"?>
<p:tagLst xmlns:a="http://schemas.openxmlformats.org/drawingml/2006/main" xmlns:r="http://schemas.openxmlformats.org/officeDocument/2006/relationships" xmlns:p="http://schemas.openxmlformats.org/presentationml/2006/main">
  <p:tag name="NOPREFERENCE" val="False"/>
</p:tagLst>
</file>

<file path=ppt/tags/tag282.xml><?xml version="1.0" encoding="utf-8"?>
<p:tagLst xmlns:a="http://schemas.openxmlformats.org/drawingml/2006/main" xmlns:r="http://schemas.openxmlformats.org/officeDocument/2006/relationships" xmlns:p="http://schemas.openxmlformats.org/presentationml/2006/main">
  <p:tag name="NOPREFERENCE" val="False"/>
</p:tagLst>
</file>

<file path=ppt/tags/tag283.xml><?xml version="1.0" encoding="utf-8"?>
<p:tagLst xmlns:a="http://schemas.openxmlformats.org/drawingml/2006/main" xmlns:r="http://schemas.openxmlformats.org/officeDocument/2006/relationships" xmlns:p="http://schemas.openxmlformats.org/presentationml/2006/main">
  <p:tag name="NOPREFERENCE" val="False"/>
</p:tagLst>
</file>

<file path=ppt/tags/tag284.xml><?xml version="1.0" encoding="utf-8"?>
<p:tagLst xmlns:a="http://schemas.openxmlformats.org/drawingml/2006/main" xmlns:r="http://schemas.openxmlformats.org/officeDocument/2006/relationships" xmlns:p="http://schemas.openxmlformats.org/presentationml/2006/main">
  <p:tag name="NOPREFERENCE" val="False"/>
</p:tagLst>
</file>

<file path=ppt/tags/tag285.xml><?xml version="1.0" encoding="utf-8"?>
<p:tagLst xmlns:a="http://schemas.openxmlformats.org/drawingml/2006/main" xmlns:r="http://schemas.openxmlformats.org/officeDocument/2006/relationships" xmlns:p="http://schemas.openxmlformats.org/presentationml/2006/main">
  <p:tag name="NOPREFERENCE" val="False"/>
</p:tagLst>
</file>

<file path=ppt/tags/tag286.xml><?xml version="1.0" encoding="utf-8"?>
<p:tagLst xmlns:a="http://schemas.openxmlformats.org/drawingml/2006/main" xmlns:r="http://schemas.openxmlformats.org/officeDocument/2006/relationships" xmlns:p="http://schemas.openxmlformats.org/presentationml/2006/main">
  <p:tag name="NOPREFERENCE" val="False"/>
</p:tagLst>
</file>

<file path=ppt/tags/tag287.xml><?xml version="1.0" encoding="utf-8"?>
<p:tagLst xmlns:a="http://schemas.openxmlformats.org/drawingml/2006/main" xmlns:r="http://schemas.openxmlformats.org/officeDocument/2006/relationships" xmlns:p="http://schemas.openxmlformats.org/presentationml/2006/main">
  <p:tag name="NOPREFERENCE" val="False"/>
</p:tagLst>
</file>

<file path=ppt/tags/tag288.xml><?xml version="1.0" encoding="utf-8"?>
<p:tagLst xmlns:a="http://schemas.openxmlformats.org/drawingml/2006/main" xmlns:r="http://schemas.openxmlformats.org/officeDocument/2006/relationships" xmlns:p="http://schemas.openxmlformats.org/presentationml/2006/main">
  <p:tag name="NOPREFERENCE" val="False"/>
</p:tagLst>
</file>

<file path=ppt/tags/tag289.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290.xml><?xml version="1.0" encoding="utf-8"?>
<p:tagLst xmlns:a="http://schemas.openxmlformats.org/drawingml/2006/main" xmlns:r="http://schemas.openxmlformats.org/officeDocument/2006/relationships" xmlns:p="http://schemas.openxmlformats.org/presentationml/2006/main">
  <p:tag name="NOPREFERENCE" val="False"/>
</p:tagLst>
</file>

<file path=ppt/tags/tag291.xml><?xml version="1.0" encoding="utf-8"?>
<p:tagLst xmlns:a="http://schemas.openxmlformats.org/drawingml/2006/main" xmlns:r="http://schemas.openxmlformats.org/officeDocument/2006/relationships" xmlns:p="http://schemas.openxmlformats.org/presentationml/2006/main">
  <p:tag name="NOPREFERENCE" val="False"/>
</p:tagLst>
</file>

<file path=ppt/tags/tag292.xml><?xml version="1.0" encoding="utf-8"?>
<p:tagLst xmlns:a="http://schemas.openxmlformats.org/drawingml/2006/main" xmlns:r="http://schemas.openxmlformats.org/officeDocument/2006/relationships" xmlns:p="http://schemas.openxmlformats.org/presentationml/2006/main">
  <p:tag name="NOPREFERENCE" val="False"/>
</p:tagLst>
</file>

<file path=ppt/tags/tag293.xml><?xml version="1.0" encoding="utf-8"?>
<p:tagLst xmlns:a="http://schemas.openxmlformats.org/drawingml/2006/main" xmlns:r="http://schemas.openxmlformats.org/officeDocument/2006/relationships" xmlns:p="http://schemas.openxmlformats.org/presentationml/2006/main">
  <p:tag name="NOPREFERENCE" val="False"/>
</p:tagLst>
</file>

<file path=ppt/tags/tag294.xml><?xml version="1.0" encoding="utf-8"?>
<p:tagLst xmlns:a="http://schemas.openxmlformats.org/drawingml/2006/main" xmlns:r="http://schemas.openxmlformats.org/officeDocument/2006/relationships" xmlns:p="http://schemas.openxmlformats.org/presentationml/2006/main">
  <p:tag name="NOPREFERENCE" val="False"/>
</p:tagLst>
</file>

<file path=ppt/tags/tag295.xml><?xml version="1.0" encoding="utf-8"?>
<p:tagLst xmlns:a="http://schemas.openxmlformats.org/drawingml/2006/main" xmlns:r="http://schemas.openxmlformats.org/officeDocument/2006/relationships" xmlns:p="http://schemas.openxmlformats.org/presentationml/2006/main">
  <p:tag name="NOPREFERENCE" val="False"/>
</p:tagLst>
</file>

<file path=ppt/tags/tag296.xml><?xml version="1.0" encoding="utf-8"?>
<p:tagLst xmlns:a="http://schemas.openxmlformats.org/drawingml/2006/main" xmlns:r="http://schemas.openxmlformats.org/officeDocument/2006/relationships" xmlns:p="http://schemas.openxmlformats.org/presentationml/2006/main">
  <p:tag name="NOPREFERENCE" val="False"/>
</p:tagLst>
</file>

<file path=ppt/tags/tag297.xml><?xml version="1.0" encoding="utf-8"?>
<p:tagLst xmlns:a="http://schemas.openxmlformats.org/drawingml/2006/main" xmlns:r="http://schemas.openxmlformats.org/officeDocument/2006/relationships" xmlns:p="http://schemas.openxmlformats.org/presentationml/2006/main">
  <p:tag name="NOPREFERENCE" val="False"/>
</p:tagLst>
</file>

<file path=ppt/tags/tag298.xml><?xml version="1.0" encoding="utf-8"?>
<p:tagLst xmlns:a="http://schemas.openxmlformats.org/drawingml/2006/main" xmlns:r="http://schemas.openxmlformats.org/officeDocument/2006/relationships" xmlns:p="http://schemas.openxmlformats.org/presentationml/2006/main">
  <p:tag name="NOPREFERENCE" val="False"/>
</p:tagLst>
</file>

<file path=ppt/tags/tag29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00.xml><?xml version="1.0" encoding="utf-8"?>
<p:tagLst xmlns:a="http://schemas.openxmlformats.org/drawingml/2006/main" xmlns:r="http://schemas.openxmlformats.org/officeDocument/2006/relationships" xmlns:p="http://schemas.openxmlformats.org/presentationml/2006/main">
  <p:tag name="NOPREFERENCE" val="False"/>
</p:tagLst>
</file>

<file path=ppt/tags/tag301.xml><?xml version="1.0" encoding="utf-8"?>
<p:tagLst xmlns:a="http://schemas.openxmlformats.org/drawingml/2006/main" xmlns:r="http://schemas.openxmlformats.org/officeDocument/2006/relationships" xmlns:p="http://schemas.openxmlformats.org/presentationml/2006/main">
  <p:tag name="NOPREFERENCE" val="False"/>
</p:tagLst>
</file>

<file path=ppt/tags/tag302.xml><?xml version="1.0" encoding="utf-8"?>
<p:tagLst xmlns:a="http://schemas.openxmlformats.org/drawingml/2006/main" xmlns:r="http://schemas.openxmlformats.org/officeDocument/2006/relationships" xmlns:p="http://schemas.openxmlformats.org/presentationml/2006/main">
  <p:tag name="NOPREFERENCE" val="False"/>
</p:tagLst>
</file>

<file path=ppt/tags/tag303.xml><?xml version="1.0" encoding="utf-8"?>
<p:tagLst xmlns:a="http://schemas.openxmlformats.org/drawingml/2006/main" xmlns:r="http://schemas.openxmlformats.org/officeDocument/2006/relationships" xmlns:p="http://schemas.openxmlformats.org/presentationml/2006/main">
  <p:tag name="NOPREFERENCE" val="False"/>
</p:tagLst>
</file>

<file path=ppt/tags/tag304.xml><?xml version="1.0" encoding="utf-8"?>
<p:tagLst xmlns:a="http://schemas.openxmlformats.org/drawingml/2006/main" xmlns:r="http://schemas.openxmlformats.org/officeDocument/2006/relationships" xmlns:p="http://schemas.openxmlformats.org/presentationml/2006/main">
  <p:tag name="NOPREFERENCE" val="False"/>
</p:tagLst>
</file>

<file path=ppt/tags/tag305.xml><?xml version="1.0" encoding="utf-8"?>
<p:tagLst xmlns:a="http://schemas.openxmlformats.org/drawingml/2006/main" xmlns:r="http://schemas.openxmlformats.org/officeDocument/2006/relationships" xmlns:p="http://schemas.openxmlformats.org/presentationml/2006/main">
  <p:tag name="NOPREFERENCE" val="False"/>
</p:tagLst>
</file>

<file path=ppt/tags/tag306.xml><?xml version="1.0" encoding="utf-8"?>
<p:tagLst xmlns:a="http://schemas.openxmlformats.org/drawingml/2006/main" xmlns:r="http://schemas.openxmlformats.org/officeDocument/2006/relationships" xmlns:p="http://schemas.openxmlformats.org/presentationml/2006/main">
  <p:tag name="NOPREFERENCE" val="False"/>
</p:tagLst>
</file>

<file path=ppt/tags/tag307.xml><?xml version="1.0" encoding="utf-8"?>
<p:tagLst xmlns:a="http://schemas.openxmlformats.org/drawingml/2006/main" xmlns:r="http://schemas.openxmlformats.org/officeDocument/2006/relationships" xmlns:p="http://schemas.openxmlformats.org/presentationml/2006/main">
  <p:tag name="NOPREFERENCE" val="False"/>
</p:tagLst>
</file>

<file path=ppt/tags/tag308.xml><?xml version="1.0" encoding="utf-8"?>
<p:tagLst xmlns:a="http://schemas.openxmlformats.org/drawingml/2006/main" xmlns:r="http://schemas.openxmlformats.org/officeDocument/2006/relationships" xmlns:p="http://schemas.openxmlformats.org/presentationml/2006/main">
  <p:tag name="NOPREFERENCE" val="False"/>
</p:tagLst>
</file>

<file path=ppt/tags/tag309.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10.xml><?xml version="1.0" encoding="utf-8"?>
<p:tagLst xmlns:a="http://schemas.openxmlformats.org/drawingml/2006/main" xmlns:r="http://schemas.openxmlformats.org/officeDocument/2006/relationships" xmlns:p="http://schemas.openxmlformats.org/presentationml/2006/main">
  <p:tag name="NOPREFERENCE" val="False"/>
</p:tagLst>
</file>

<file path=ppt/tags/tag311.xml><?xml version="1.0" encoding="utf-8"?>
<p:tagLst xmlns:a="http://schemas.openxmlformats.org/drawingml/2006/main" xmlns:r="http://schemas.openxmlformats.org/officeDocument/2006/relationships" xmlns:p="http://schemas.openxmlformats.org/presentationml/2006/main">
  <p:tag name="NOPREFERENCE" val="False"/>
</p:tagLst>
</file>

<file path=ppt/tags/tag312.xml><?xml version="1.0" encoding="utf-8"?>
<p:tagLst xmlns:a="http://schemas.openxmlformats.org/drawingml/2006/main" xmlns:r="http://schemas.openxmlformats.org/officeDocument/2006/relationships" xmlns:p="http://schemas.openxmlformats.org/presentationml/2006/main">
  <p:tag name="NOPREFERENCE" val="False"/>
</p:tagLst>
</file>

<file path=ppt/tags/tag313.xml><?xml version="1.0" encoding="utf-8"?>
<p:tagLst xmlns:a="http://schemas.openxmlformats.org/drawingml/2006/main" xmlns:r="http://schemas.openxmlformats.org/officeDocument/2006/relationships" xmlns:p="http://schemas.openxmlformats.org/presentationml/2006/main">
  <p:tag name="NOPREFERENCE" val="False"/>
</p:tagLst>
</file>

<file path=ppt/tags/tag314.xml><?xml version="1.0" encoding="utf-8"?>
<p:tagLst xmlns:a="http://schemas.openxmlformats.org/drawingml/2006/main" xmlns:r="http://schemas.openxmlformats.org/officeDocument/2006/relationships" xmlns:p="http://schemas.openxmlformats.org/presentationml/2006/main">
  <p:tag name="NOPREFERENCE" val="False"/>
</p:tagLst>
</file>

<file path=ppt/tags/tag315.xml><?xml version="1.0" encoding="utf-8"?>
<p:tagLst xmlns:a="http://schemas.openxmlformats.org/drawingml/2006/main" xmlns:r="http://schemas.openxmlformats.org/officeDocument/2006/relationships" xmlns:p="http://schemas.openxmlformats.org/presentationml/2006/main">
  <p:tag name="NOPREFERENCE" val="False"/>
</p:tagLst>
</file>

<file path=ppt/tags/tag316.xml><?xml version="1.0" encoding="utf-8"?>
<p:tagLst xmlns:a="http://schemas.openxmlformats.org/drawingml/2006/main" xmlns:r="http://schemas.openxmlformats.org/officeDocument/2006/relationships" xmlns:p="http://schemas.openxmlformats.org/presentationml/2006/main">
  <p:tag name="NOPREFERENCE" val="False"/>
</p:tagLst>
</file>

<file path=ppt/tags/tag317.xml><?xml version="1.0" encoding="utf-8"?>
<p:tagLst xmlns:a="http://schemas.openxmlformats.org/drawingml/2006/main" xmlns:r="http://schemas.openxmlformats.org/officeDocument/2006/relationships" xmlns:p="http://schemas.openxmlformats.org/presentationml/2006/main">
  <p:tag name="NOPREFERENCE" val="False"/>
</p:tagLst>
</file>

<file path=ppt/tags/tag318.xml><?xml version="1.0" encoding="utf-8"?>
<p:tagLst xmlns:a="http://schemas.openxmlformats.org/drawingml/2006/main" xmlns:r="http://schemas.openxmlformats.org/officeDocument/2006/relationships" xmlns:p="http://schemas.openxmlformats.org/presentationml/2006/main">
  <p:tag name="NOPREFERENCE" val="False"/>
</p:tagLst>
</file>

<file path=ppt/tags/tag319.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20.xml><?xml version="1.0" encoding="utf-8"?>
<p:tagLst xmlns:a="http://schemas.openxmlformats.org/drawingml/2006/main" xmlns:r="http://schemas.openxmlformats.org/officeDocument/2006/relationships" xmlns:p="http://schemas.openxmlformats.org/presentationml/2006/main">
  <p:tag name="NOPREFERENCE" val="False"/>
</p:tagLst>
</file>

<file path=ppt/tags/tag321.xml><?xml version="1.0" encoding="utf-8"?>
<p:tagLst xmlns:a="http://schemas.openxmlformats.org/drawingml/2006/main" xmlns:r="http://schemas.openxmlformats.org/officeDocument/2006/relationships" xmlns:p="http://schemas.openxmlformats.org/presentationml/2006/main">
  <p:tag name="NOPREFERENCE" val="False"/>
</p:tagLst>
</file>

<file path=ppt/tags/tag322.xml><?xml version="1.0" encoding="utf-8"?>
<p:tagLst xmlns:a="http://schemas.openxmlformats.org/drawingml/2006/main" xmlns:r="http://schemas.openxmlformats.org/officeDocument/2006/relationships" xmlns:p="http://schemas.openxmlformats.org/presentationml/2006/main">
  <p:tag name="NOPREFERENCE" val="False"/>
</p:tagLst>
</file>

<file path=ppt/tags/tag323.xml><?xml version="1.0" encoding="utf-8"?>
<p:tagLst xmlns:a="http://schemas.openxmlformats.org/drawingml/2006/main" xmlns:r="http://schemas.openxmlformats.org/officeDocument/2006/relationships" xmlns:p="http://schemas.openxmlformats.org/presentationml/2006/main">
  <p:tag name="NOPREFERENCE" val="False"/>
</p:tagLst>
</file>

<file path=ppt/tags/tag324.xml><?xml version="1.0" encoding="utf-8"?>
<p:tagLst xmlns:a="http://schemas.openxmlformats.org/drawingml/2006/main" xmlns:r="http://schemas.openxmlformats.org/officeDocument/2006/relationships" xmlns:p="http://schemas.openxmlformats.org/presentationml/2006/main">
  <p:tag name="NOPREFERENCE" val="False"/>
</p:tagLst>
</file>

<file path=ppt/tags/tag325.xml><?xml version="1.0" encoding="utf-8"?>
<p:tagLst xmlns:a="http://schemas.openxmlformats.org/drawingml/2006/main" xmlns:r="http://schemas.openxmlformats.org/officeDocument/2006/relationships" xmlns:p="http://schemas.openxmlformats.org/presentationml/2006/main">
  <p:tag name="NOPREFERENCE" val="False"/>
</p:tagLst>
</file>

<file path=ppt/tags/tag326.xml><?xml version="1.0" encoding="utf-8"?>
<p:tagLst xmlns:a="http://schemas.openxmlformats.org/drawingml/2006/main" xmlns:r="http://schemas.openxmlformats.org/officeDocument/2006/relationships" xmlns:p="http://schemas.openxmlformats.org/presentationml/2006/main">
  <p:tag name="NOPREFERENCE" val="False"/>
</p:tagLst>
</file>

<file path=ppt/tags/tag327.xml><?xml version="1.0" encoding="utf-8"?>
<p:tagLst xmlns:a="http://schemas.openxmlformats.org/drawingml/2006/main" xmlns:r="http://schemas.openxmlformats.org/officeDocument/2006/relationships" xmlns:p="http://schemas.openxmlformats.org/presentationml/2006/main">
  <p:tag name="NOPREFERENCE" val="False"/>
</p:tagLst>
</file>

<file path=ppt/tags/tag328.xml><?xml version="1.0" encoding="utf-8"?>
<p:tagLst xmlns:a="http://schemas.openxmlformats.org/drawingml/2006/main" xmlns:r="http://schemas.openxmlformats.org/officeDocument/2006/relationships" xmlns:p="http://schemas.openxmlformats.org/presentationml/2006/main">
  <p:tag name="NOPREFERENCE" val="False"/>
</p:tagLst>
</file>

<file path=ppt/tags/tag329.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30.xml><?xml version="1.0" encoding="utf-8"?>
<p:tagLst xmlns:a="http://schemas.openxmlformats.org/drawingml/2006/main" xmlns:r="http://schemas.openxmlformats.org/officeDocument/2006/relationships" xmlns:p="http://schemas.openxmlformats.org/presentationml/2006/main">
  <p:tag name="NOPREFERENCE" val="False"/>
</p:tagLst>
</file>

<file path=ppt/tags/tag331.xml><?xml version="1.0" encoding="utf-8"?>
<p:tagLst xmlns:a="http://schemas.openxmlformats.org/drawingml/2006/main" xmlns:r="http://schemas.openxmlformats.org/officeDocument/2006/relationships" xmlns:p="http://schemas.openxmlformats.org/presentationml/2006/main">
  <p:tag name="NOPREFERENCE" val="False"/>
</p:tagLst>
</file>

<file path=ppt/tags/tag3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3.xml><?xml version="1.0" encoding="utf-8"?>
<p:tagLst xmlns:a="http://schemas.openxmlformats.org/drawingml/2006/main" xmlns:r="http://schemas.openxmlformats.org/officeDocument/2006/relationships" xmlns:p="http://schemas.openxmlformats.org/presentationml/2006/main">
  <p:tag name="NOPREFERENCE" val="False"/>
</p:tagLst>
</file>

<file path=ppt/tags/tag334.xml><?xml version="1.0" encoding="utf-8"?>
<p:tagLst xmlns:a="http://schemas.openxmlformats.org/drawingml/2006/main" xmlns:r="http://schemas.openxmlformats.org/officeDocument/2006/relationships" xmlns:p="http://schemas.openxmlformats.org/presentationml/2006/main">
  <p:tag name="NOPREFERENCE" val="False"/>
</p:tagLst>
</file>

<file path=ppt/tags/tag335.xml><?xml version="1.0" encoding="utf-8"?>
<p:tagLst xmlns:a="http://schemas.openxmlformats.org/drawingml/2006/main" xmlns:r="http://schemas.openxmlformats.org/officeDocument/2006/relationships" xmlns:p="http://schemas.openxmlformats.org/presentationml/2006/main">
  <p:tag name="NOPREFERENCE" val="False"/>
</p:tagLst>
</file>

<file path=ppt/tags/tag336.xml><?xml version="1.0" encoding="utf-8"?>
<p:tagLst xmlns:a="http://schemas.openxmlformats.org/drawingml/2006/main" xmlns:r="http://schemas.openxmlformats.org/officeDocument/2006/relationships" xmlns:p="http://schemas.openxmlformats.org/presentationml/2006/main">
  <p:tag name="NOPREFERENCE" val="False"/>
</p:tagLst>
</file>

<file path=ppt/tags/tag337.xml><?xml version="1.0" encoding="utf-8"?>
<p:tagLst xmlns:a="http://schemas.openxmlformats.org/drawingml/2006/main" xmlns:r="http://schemas.openxmlformats.org/officeDocument/2006/relationships" xmlns:p="http://schemas.openxmlformats.org/presentationml/2006/main">
  <p:tag name="NOPREFERENCE" val="False"/>
</p:tagLst>
</file>

<file path=ppt/tags/tag338.xml><?xml version="1.0" encoding="utf-8"?>
<p:tagLst xmlns:a="http://schemas.openxmlformats.org/drawingml/2006/main" xmlns:r="http://schemas.openxmlformats.org/officeDocument/2006/relationships" xmlns:p="http://schemas.openxmlformats.org/presentationml/2006/main">
  <p:tag name="NOPREFERENCE" val="False"/>
</p:tagLst>
</file>

<file path=ppt/tags/tag339.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40.xml><?xml version="1.0" encoding="utf-8"?>
<p:tagLst xmlns:a="http://schemas.openxmlformats.org/drawingml/2006/main" xmlns:r="http://schemas.openxmlformats.org/officeDocument/2006/relationships" xmlns:p="http://schemas.openxmlformats.org/presentationml/2006/main">
  <p:tag name="NOPREFERENCE" val="False"/>
</p:tagLst>
</file>

<file path=ppt/tags/tag341.xml><?xml version="1.0" encoding="utf-8"?>
<p:tagLst xmlns:a="http://schemas.openxmlformats.org/drawingml/2006/main" xmlns:r="http://schemas.openxmlformats.org/officeDocument/2006/relationships" xmlns:p="http://schemas.openxmlformats.org/presentationml/2006/main">
  <p:tag name="NOPREFERENCE" val="False"/>
</p:tagLst>
</file>

<file path=ppt/tags/tag342.xml><?xml version="1.0" encoding="utf-8"?>
<p:tagLst xmlns:a="http://schemas.openxmlformats.org/drawingml/2006/main" xmlns:r="http://schemas.openxmlformats.org/officeDocument/2006/relationships" xmlns:p="http://schemas.openxmlformats.org/presentationml/2006/main">
  <p:tag name="NOPREFERENCE" val="False"/>
</p:tagLst>
</file>

<file path=ppt/tags/tag343.xml><?xml version="1.0" encoding="utf-8"?>
<p:tagLst xmlns:a="http://schemas.openxmlformats.org/drawingml/2006/main" xmlns:r="http://schemas.openxmlformats.org/officeDocument/2006/relationships" xmlns:p="http://schemas.openxmlformats.org/presentationml/2006/main">
  <p:tag name="NOPREFERENCE" val="False"/>
</p:tagLst>
</file>

<file path=ppt/tags/tag344.xml><?xml version="1.0" encoding="utf-8"?>
<p:tagLst xmlns:a="http://schemas.openxmlformats.org/drawingml/2006/main" xmlns:r="http://schemas.openxmlformats.org/officeDocument/2006/relationships" xmlns:p="http://schemas.openxmlformats.org/presentationml/2006/main">
  <p:tag name="NOPREFERENCE" val="False"/>
</p:tagLst>
</file>

<file path=ppt/tags/tag345.xml><?xml version="1.0" encoding="utf-8"?>
<p:tagLst xmlns:a="http://schemas.openxmlformats.org/drawingml/2006/main" xmlns:r="http://schemas.openxmlformats.org/officeDocument/2006/relationships" xmlns:p="http://schemas.openxmlformats.org/presentationml/2006/main">
  <p:tag name="NOPREFERENCE" val="False"/>
</p:tagLst>
</file>

<file path=ppt/tags/tag346.xml><?xml version="1.0" encoding="utf-8"?>
<p:tagLst xmlns:a="http://schemas.openxmlformats.org/drawingml/2006/main" xmlns:r="http://schemas.openxmlformats.org/officeDocument/2006/relationships" xmlns:p="http://schemas.openxmlformats.org/presentationml/2006/main">
  <p:tag name="NOPREFERENCE" val="False"/>
</p:tagLst>
</file>

<file path=ppt/tags/tag347.xml><?xml version="1.0" encoding="utf-8"?>
<p:tagLst xmlns:a="http://schemas.openxmlformats.org/drawingml/2006/main" xmlns:r="http://schemas.openxmlformats.org/officeDocument/2006/relationships" xmlns:p="http://schemas.openxmlformats.org/presentationml/2006/main">
  <p:tag name="NOPREFERENCE" val="False"/>
</p:tagLst>
</file>

<file path=ppt/tags/tag348.xml><?xml version="1.0" encoding="utf-8"?>
<p:tagLst xmlns:a="http://schemas.openxmlformats.org/drawingml/2006/main" xmlns:r="http://schemas.openxmlformats.org/officeDocument/2006/relationships" xmlns:p="http://schemas.openxmlformats.org/presentationml/2006/main">
  <p:tag name="NOPREFERENCE" val="False"/>
</p:tagLst>
</file>

<file path=ppt/tags/tag349.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50.xml><?xml version="1.0" encoding="utf-8"?>
<p:tagLst xmlns:a="http://schemas.openxmlformats.org/drawingml/2006/main" xmlns:r="http://schemas.openxmlformats.org/officeDocument/2006/relationships" xmlns:p="http://schemas.openxmlformats.org/presentationml/2006/main">
  <p:tag name="NOPREFERENCE" val="False"/>
</p:tagLst>
</file>

<file path=ppt/tags/tag351.xml><?xml version="1.0" encoding="utf-8"?>
<p:tagLst xmlns:a="http://schemas.openxmlformats.org/drawingml/2006/main" xmlns:r="http://schemas.openxmlformats.org/officeDocument/2006/relationships" xmlns:p="http://schemas.openxmlformats.org/presentationml/2006/main">
  <p:tag name="NOPREFERENCE" val="False"/>
</p:tagLst>
</file>

<file path=ppt/tags/tag352.xml><?xml version="1.0" encoding="utf-8"?>
<p:tagLst xmlns:a="http://schemas.openxmlformats.org/drawingml/2006/main" xmlns:r="http://schemas.openxmlformats.org/officeDocument/2006/relationships" xmlns:p="http://schemas.openxmlformats.org/presentationml/2006/main">
  <p:tag name="NOPREFERENCE" val="False"/>
</p:tagLst>
</file>

<file path=ppt/tags/tag353.xml><?xml version="1.0" encoding="utf-8"?>
<p:tagLst xmlns:a="http://schemas.openxmlformats.org/drawingml/2006/main" xmlns:r="http://schemas.openxmlformats.org/officeDocument/2006/relationships" xmlns:p="http://schemas.openxmlformats.org/presentationml/2006/main">
  <p:tag name="NOPREFERENCE" val="False"/>
</p:tagLst>
</file>

<file path=ppt/tags/tag354.xml><?xml version="1.0" encoding="utf-8"?>
<p:tagLst xmlns:a="http://schemas.openxmlformats.org/drawingml/2006/main" xmlns:r="http://schemas.openxmlformats.org/officeDocument/2006/relationships" xmlns:p="http://schemas.openxmlformats.org/presentationml/2006/main">
  <p:tag name="NOPREFERENCE" val="False"/>
</p:tagLst>
</file>

<file path=ppt/tags/tag355.xml><?xml version="1.0" encoding="utf-8"?>
<p:tagLst xmlns:a="http://schemas.openxmlformats.org/drawingml/2006/main" xmlns:r="http://schemas.openxmlformats.org/officeDocument/2006/relationships" xmlns:p="http://schemas.openxmlformats.org/presentationml/2006/main">
  <p:tag name="NOPREFERENCE" val="False"/>
</p:tagLst>
</file>

<file path=ppt/tags/tag356.xml><?xml version="1.0" encoding="utf-8"?>
<p:tagLst xmlns:a="http://schemas.openxmlformats.org/drawingml/2006/main" xmlns:r="http://schemas.openxmlformats.org/officeDocument/2006/relationships" xmlns:p="http://schemas.openxmlformats.org/presentationml/2006/main">
  <p:tag name="NOPREFERENCE" val="False"/>
</p:tagLst>
</file>

<file path=ppt/tags/tag357.xml><?xml version="1.0" encoding="utf-8"?>
<p:tagLst xmlns:a="http://schemas.openxmlformats.org/drawingml/2006/main" xmlns:r="http://schemas.openxmlformats.org/officeDocument/2006/relationships" xmlns:p="http://schemas.openxmlformats.org/presentationml/2006/main">
  <p:tag name="NOPREFERENCE" val="False"/>
</p:tagLst>
</file>

<file path=ppt/tags/tag358.xml><?xml version="1.0" encoding="utf-8"?>
<p:tagLst xmlns:a="http://schemas.openxmlformats.org/drawingml/2006/main" xmlns:r="http://schemas.openxmlformats.org/officeDocument/2006/relationships" xmlns:p="http://schemas.openxmlformats.org/presentationml/2006/main">
  <p:tag name="NOPREFERENCE" val="False"/>
</p:tagLst>
</file>

<file path=ppt/tags/tag359.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60.xml><?xml version="1.0" encoding="utf-8"?>
<p:tagLst xmlns:a="http://schemas.openxmlformats.org/drawingml/2006/main" xmlns:r="http://schemas.openxmlformats.org/officeDocument/2006/relationships" xmlns:p="http://schemas.openxmlformats.org/presentationml/2006/main">
  <p:tag name="NOPREFERENCE" val="False"/>
</p:tagLst>
</file>

<file path=ppt/tags/tag361.xml><?xml version="1.0" encoding="utf-8"?>
<p:tagLst xmlns:a="http://schemas.openxmlformats.org/drawingml/2006/main" xmlns:r="http://schemas.openxmlformats.org/officeDocument/2006/relationships" xmlns:p="http://schemas.openxmlformats.org/presentationml/2006/main">
  <p:tag name="NOPREFERENCE" val="False"/>
</p:tagLst>
</file>

<file path=ppt/tags/tag362.xml><?xml version="1.0" encoding="utf-8"?>
<p:tagLst xmlns:a="http://schemas.openxmlformats.org/drawingml/2006/main" xmlns:r="http://schemas.openxmlformats.org/officeDocument/2006/relationships" xmlns:p="http://schemas.openxmlformats.org/presentationml/2006/main">
  <p:tag name="NOPREFERENCE" val="False"/>
</p:tagLst>
</file>

<file path=ppt/tags/tag363.xml><?xml version="1.0" encoding="utf-8"?>
<p:tagLst xmlns:a="http://schemas.openxmlformats.org/drawingml/2006/main" xmlns:r="http://schemas.openxmlformats.org/officeDocument/2006/relationships" xmlns:p="http://schemas.openxmlformats.org/presentationml/2006/main">
  <p:tag name="NOPREFERENCE" val="False"/>
</p:tagLst>
</file>

<file path=ppt/tags/tag364.xml><?xml version="1.0" encoding="utf-8"?>
<p:tagLst xmlns:a="http://schemas.openxmlformats.org/drawingml/2006/main" xmlns:r="http://schemas.openxmlformats.org/officeDocument/2006/relationships" xmlns:p="http://schemas.openxmlformats.org/presentationml/2006/main">
  <p:tag name="NOPREFERENCE" val="False"/>
</p:tagLst>
</file>

<file path=ppt/tags/tag365.xml><?xml version="1.0" encoding="utf-8"?>
<p:tagLst xmlns:a="http://schemas.openxmlformats.org/drawingml/2006/main" xmlns:r="http://schemas.openxmlformats.org/officeDocument/2006/relationships" xmlns:p="http://schemas.openxmlformats.org/presentationml/2006/main">
  <p:tag name="NOPREFERENCE" val="False"/>
</p:tagLst>
</file>

<file path=ppt/tags/tag366.xml><?xml version="1.0" encoding="utf-8"?>
<p:tagLst xmlns:a="http://schemas.openxmlformats.org/drawingml/2006/main" xmlns:r="http://schemas.openxmlformats.org/officeDocument/2006/relationships" xmlns:p="http://schemas.openxmlformats.org/presentationml/2006/main">
  <p:tag name="NOPREFERENCE" val="False"/>
</p:tagLst>
</file>

<file path=ppt/tags/tag367.xml><?xml version="1.0" encoding="utf-8"?>
<p:tagLst xmlns:a="http://schemas.openxmlformats.org/drawingml/2006/main" xmlns:r="http://schemas.openxmlformats.org/officeDocument/2006/relationships" xmlns:p="http://schemas.openxmlformats.org/presentationml/2006/main">
  <p:tag name="NOPREFERENCE" val="False"/>
</p:tagLst>
</file>

<file path=ppt/tags/tag368.xml><?xml version="1.0" encoding="utf-8"?>
<p:tagLst xmlns:a="http://schemas.openxmlformats.org/drawingml/2006/main" xmlns:r="http://schemas.openxmlformats.org/officeDocument/2006/relationships" xmlns:p="http://schemas.openxmlformats.org/presentationml/2006/main">
  <p:tag name="NOPREFERENCE" val="False"/>
</p:tagLst>
</file>

<file path=ppt/tags/tag369.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60413</TotalTime>
  <Words>37583</Words>
  <Application>Microsoft Office PowerPoint</Application>
  <PresentationFormat>On-screen Show (4:3)</PresentationFormat>
  <Paragraphs>4140</Paragraphs>
  <Slides>451</Slides>
  <Notes>369</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451</vt:i4>
      </vt:variant>
    </vt:vector>
  </HeadingPairs>
  <TitlesOfParts>
    <vt:vector size="465" baseType="lpstr">
      <vt:lpstr>Abadi</vt:lpstr>
      <vt:lpstr>Arial</vt:lpstr>
      <vt:lpstr>Arial Black</vt:lpstr>
      <vt:lpstr>Arial Rounded MT Bold</vt:lpstr>
      <vt:lpstr>Calibri</vt:lpstr>
      <vt:lpstr>Georgia</vt:lpstr>
      <vt:lpstr>Symbol</vt:lpstr>
      <vt:lpstr>Tahoma</vt:lpstr>
      <vt:lpstr>Times New Roman</vt:lpstr>
      <vt:lpstr>Trebuchet MS</vt:lpstr>
      <vt:lpstr>Verdana</vt:lpstr>
      <vt:lpstr>Wingdings</vt:lpstr>
      <vt:lpstr>Wingdings 2</vt:lpstr>
      <vt:lpstr>Urban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Potencia Vertical</dc:title>
  <dc:creator>Valued Acer Customer</dc:creator>
  <cp:lastModifiedBy>Edgar Lopategui Corsino</cp:lastModifiedBy>
  <cp:revision>3813</cp:revision>
  <cp:lastPrinted>2012-03-26T19:37:01Z</cp:lastPrinted>
  <dcterms:created xsi:type="dcterms:W3CDTF">2012-03-25T21:01:47Z</dcterms:created>
  <dcterms:modified xsi:type="dcterms:W3CDTF">2020-01-27T15:46:13Z</dcterms:modified>
</cp:coreProperties>
</file>