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ppt/tags/tag35.xml" ContentType="application/vnd.openxmlformats-officedocument.presentationml.tags+xml"/>
  <Override PartName="/ppt/notesSlides/notesSlide34.xml" ContentType="application/vnd.openxmlformats-officedocument.presentationml.notesSlide+xml"/>
  <Override PartName="/ppt/tags/tag36.xml" ContentType="application/vnd.openxmlformats-officedocument.presentationml.tags+xml"/>
  <Override PartName="/ppt/notesSlides/notesSlide35.xml" ContentType="application/vnd.openxmlformats-officedocument.presentationml.notesSlide+xml"/>
  <Override PartName="/ppt/tags/tag37.xml" ContentType="application/vnd.openxmlformats-officedocument.presentationml.tags+xml"/>
  <Override PartName="/ppt/notesSlides/notesSlide36.xml" ContentType="application/vnd.openxmlformats-officedocument.presentationml.notesSlide+xml"/>
  <Override PartName="/ppt/tags/tag38.xml" ContentType="application/vnd.openxmlformats-officedocument.presentationml.tags+xml"/>
  <Override PartName="/ppt/notesSlides/notesSlide37.xml" ContentType="application/vnd.openxmlformats-officedocument.presentationml.notesSlide+xml"/>
  <Override PartName="/ppt/tags/tag39.xml" ContentType="application/vnd.openxmlformats-officedocument.presentationml.tags+xml"/>
  <Override PartName="/ppt/notesSlides/notesSlide38.xml" ContentType="application/vnd.openxmlformats-officedocument.presentationml.notesSlide+xml"/>
  <Override PartName="/ppt/tags/tag40.xml" ContentType="application/vnd.openxmlformats-officedocument.presentationml.tags+xml"/>
  <Override PartName="/ppt/notesSlides/notesSlide39.xml" ContentType="application/vnd.openxmlformats-officedocument.presentationml.notesSlide+xml"/>
  <Override PartName="/ppt/tags/tag41.xml" ContentType="application/vnd.openxmlformats-officedocument.presentationml.tags+xml"/>
  <Override PartName="/ppt/notesSlides/notesSlide40.xml" ContentType="application/vnd.openxmlformats-officedocument.presentationml.notesSlide+xml"/>
  <Override PartName="/ppt/tags/tag42.xml" ContentType="application/vnd.openxmlformats-officedocument.presentationml.tags+xml"/>
  <Override PartName="/ppt/notesSlides/notesSlide41.xml" ContentType="application/vnd.openxmlformats-officedocument.presentationml.notesSlide+xml"/>
  <Override PartName="/ppt/tags/tag43.xml" ContentType="application/vnd.openxmlformats-officedocument.presentationml.tags+xml"/>
  <Override PartName="/ppt/notesSlides/notesSlide42.xml" ContentType="application/vnd.openxmlformats-officedocument.presentationml.notesSlide+xml"/>
  <Override PartName="/ppt/tags/tag44.xml" ContentType="application/vnd.openxmlformats-officedocument.presentationml.tags+xml"/>
  <Override PartName="/ppt/notesSlides/notesSlide43.xml" ContentType="application/vnd.openxmlformats-officedocument.presentationml.notesSlide+xml"/>
  <Override PartName="/ppt/tags/tag45.xml" ContentType="application/vnd.openxmlformats-officedocument.presentationml.tags+xml"/>
  <Override PartName="/ppt/notesSlides/notesSlide44.xml" ContentType="application/vnd.openxmlformats-officedocument.presentationml.notesSlide+xml"/>
  <Override PartName="/ppt/tags/tag46.xml" ContentType="application/vnd.openxmlformats-officedocument.presentationml.tags+xml"/>
  <Override PartName="/ppt/notesSlides/notesSlide45.xml" ContentType="application/vnd.openxmlformats-officedocument.presentationml.notesSlide+xml"/>
  <Override PartName="/ppt/tags/tag47.xml" ContentType="application/vnd.openxmlformats-officedocument.presentationml.tags+xml"/>
  <Override PartName="/ppt/notesSlides/notesSlide46.xml" ContentType="application/vnd.openxmlformats-officedocument.presentationml.notesSlide+xml"/>
  <Override PartName="/ppt/tags/tag48.xml" ContentType="application/vnd.openxmlformats-officedocument.presentationml.tags+xml"/>
  <Override PartName="/ppt/notesSlides/notesSlide47.xml" ContentType="application/vnd.openxmlformats-officedocument.presentationml.notesSlide+xml"/>
  <Override PartName="/ppt/tags/tag49.xml" ContentType="application/vnd.openxmlformats-officedocument.presentationml.tags+xml"/>
  <Override PartName="/ppt/notesSlides/notesSlide48.xml" ContentType="application/vnd.openxmlformats-officedocument.presentationml.notesSlide+xml"/>
  <Override PartName="/ppt/tags/tag50.xml" ContentType="application/vnd.openxmlformats-officedocument.presentationml.tags+xml"/>
  <Override PartName="/ppt/notesSlides/notesSlide49.xml" ContentType="application/vnd.openxmlformats-officedocument.presentationml.notesSlide+xml"/>
  <Override PartName="/ppt/tags/tag51.xml" ContentType="application/vnd.openxmlformats-officedocument.presentationml.tags+xml"/>
  <Override PartName="/ppt/notesSlides/notesSlide50.xml" ContentType="application/vnd.openxmlformats-officedocument.presentationml.notesSlide+xml"/>
  <Override PartName="/ppt/tags/tag52.xml" ContentType="application/vnd.openxmlformats-officedocument.presentationml.tags+xml"/>
  <Override PartName="/ppt/notesSlides/notesSlide51.xml" ContentType="application/vnd.openxmlformats-officedocument.presentationml.notesSlide+xml"/>
  <Override PartName="/ppt/tags/tag53.xml" ContentType="application/vnd.openxmlformats-officedocument.presentationml.tags+xml"/>
  <Override PartName="/ppt/notesSlides/notesSlide52.xml" ContentType="application/vnd.openxmlformats-officedocument.presentationml.notesSlide+xml"/>
  <Override PartName="/ppt/tags/tag54.xml" ContentType="application/vnd.openxmlformats-officedocument.presentationml.tags+xml"/>
  <Override PartName="/ppt/notesSlides/notesSlide53.xml" ContentType="application/vnd.openxmlformats-officedocument.presentationml.notesSlide+xml"/>
  <Override PartName="/ppt/tags/tag55.xml" ContentType="application/vnd.openxmlformats-officedocument.presentationml.tags+xml"/>
  <Override PartName="/ppt/notesSlides/notesSlide54.xml" ContentType="application/vnd.openxmlformats-officedocument.presentationml.notesSlide+xml"/>
  <Override PartName="/ppt/tags/tag56.xml" ContentType="application/vnd.openxmlformats-officedocument.presentationml.tags+xml"/>
  <Override PartName="/ppt/notesSlides/notesSlide55.xml" ContentType="application/vnd.openxmlformats-officedocument.presentationml.notesSlide+xml"/>
  <Override PartName="/ppt/tags/tag57.xml" ContentType="application/vnd.openxmlformats-officedocument.presentationml.tags+xml"/>
  <Override PartName="/ppt/notesSlides/notesSlide56.xml" ContentType="application/vnd.openxmlformats-officedocument.presentationml.notesSlide+xml"/>
  <Override PartName="/ppt/tags/tag58.xml" ContentType="application/vnd.openxmlformats-officedocument.presentationml.tags+xml"/>
  <Override PartName="/ppt/notesSlides/notesSlide57.xml" ContentType="application/vnd.openxmlformats-officedocument.presentationml.notesSlide+xml"/>
  <Override PartName="/ppt/tags/tag59.xml" ContentType="application/vnd.openxmlformats-officedocument.presentationml.tags+xml"/>
  <Override PartName="/ppt/notesSlides/notesSlide58.xml" ContentType="application/vnd.openxmlformats-officedocument.presentationml.notesSlide+xml"/>
  <Override PartName="/ppt/tags/tag60.xml" ContentType="application/vnd.openxmlformats-officedocument.presentationml.tags+xml"/>
  <Override PartName="/ppt/notesSlides/notesSlide59.xml" ContentType="application/vnd.openxmlformats-officedocument.presentationml.notesSlide+xml"/>
  <Override PartName="/ppt/tags/tag61.xml" ContentType="application/vnd.openxmlformats-officedocument.presentationml.tags+xml"/>
  <Override PartName="/ppt/notesSlides/notesSlide60.xml" ContentType="application/vnd.openxmlformats-officedocument.presentationml.notesSlide+xml"/>
  <Override PartName="/ppt/tags/tag62.xml" ContentType="application/vnd.openxmlformats-officedocument.presentationml.tags+xml"/>
  <Override PartName="/ppt/notesSlides/notesSlide61.xml" ContentType="application/vnd.openxmlformats-officedocument.presentationml.notesSlide+xml"/>
  <Override PartName="/ppt/tags/tag63.xml" ContentType="application/vnd.openxmlformats-officedocument.presentationml.tags+xml"/>
  <Override PartName="/ppt/notesSlides/notesSlide62.xml" ContentType="application/vnd.openxmlformats-officedocument.presentationml.notesSlide+xml"/>
  <Override PartName="/ppt/tags/tag64.xml" ContentType="application/vnd.openxmlformats-officedocument.presentationml.tags+xml"/>
  <Override PartName="/ppt/notesSlides/notesSlide63.xml" ContentType="application/vnd.openxmlformats-officedocument.presentationml.notesSlide+xml"/>
  <Override PartName="/ppt/tags/tag65.xml" ContentType="application/vnd.openxmlformats-officedocument.presentationml.tags+xml"/>
  <Override PartName="/ppt/notesSlides/notesSlide64.xml" ContentType="application/vnd.openxmlformats-officedocument.presentationml.notesSlide+xml"/>
  <Override PartName="/ppt/tags/tag66.xml" ContentType="application/vnd.openxmlformats-officedocument.presentationml.tags+xml"/>
  <Override PartName="/ppt/notesSlides/notesSlide65.xml" ContentType="application/vnd.openxmlformats-officedocument.presentationml.notesSlide+xml"/>
  <Override PartName="/ppt/tags/tag67.xml" ContentType="application/vnd.openxmlformats-officedocument.presentationml.tags+xml"/>
  <Override PartName="/ppt/notesSlides/notesSlide66.xml" ContentType="application/vnd.openxmlformats-officedocument.presentationml.notesSlide+xml"/>
  <Override PartName="/ppt/tags/tag68.xml" ContentType="application/vnd.openxmlformats-officedocument.presentationml.tags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9"/>
  </p:notesMasterIdLst>
  <p:handoutMasterIdLst>
    <p:handoutMasterId r:id="rId70"/>
  </p:handoutMasterIdLst>
  <p:sldIdLst>
    <p:sldId id="256" r:id="rId2"/>
    <p:sldId id="1098" r:id="rId3"/>
    <p:sldId id="1317" r:id="rId4"/>
    <p:sldId id="1316" r:id="rId5"/>
    <p:sldId id="1308" r:id="rId6"/>
    <p:sldId id="1214" r:id="rId7"/>
    <p:sldId id="1306" r:id="rId8"/>
    <p:sldId id="859" r:id="rId9"/>
    <p:sldId id="995" r:id="rId10"/>
    <p:sldId id="1034" r:id="rId11"/>
    <p:sldId id="1286" r:id="rId12"/>
    <p:sldId id="1033" r:id="rId13"/>
    <p:sldId id="1099" r:id="rId14"/>
    <p:sldId id="960" r:id="rId15"/>
    <p:sldId id="1278" r:id="rId16"/>
    <p:sldId id="993" r:id="rId17"/>
    <p:sldId id="1005" r:id="rId18"/>
    <p:sldId id="1253" r:id="rId19"/>
    <p:sldId id="1255" r:id="rId20"/>
    <p:sldId id="1258" r:id="rId21"/>
    <p:sldId id="1256" r:id="rId22"/>
    <p:sldId id="1257" r:id="rId23"/>
    <p:sldId id="1259" r:id="rId24"/>
    <p:sldId id="1261" r:id="rId25"/>
    <p:sldId id="1260" r:id="rId26"/>
    <p:sldId id="1298" r:id="rId27"/>
    <p:sldId id="1262" r:id="rId28"/>
    <p:sldId id="1231" r:id="rId29"/>
    <p:sldId id="1263" r:id="rId30"/>
    <p:sldId id="1301" r:id="rId31"/>
    <p:sldId id="1305" r:id="rId32"/>
    <p:sldId id="1307" r:id="rId33"/>
    <p:sldId id="1295" r:id="rId34"/>
    <p:sldId id="1311" r:id="rId35"/>
    <p:sldId id="1272" r:id="rId36"/>
    <p:sldId id="1281" r:id="rId37"/>
    <p:sldId id="1290" r:id="rId38"/>
    <p:sldId id="1289" r:id="rId39"/>
    <p:sldId id="1292" r:id="rId40"/>
    <p:sldId id="1291" r:id="rId41"/>
    <p:sldId id="1293" r:id="rId42"/>
    <p:sldId id="1294" r:id="rId43"/>
    <p:sldId id="1310" r:id="rId44"/>
    <p:sldId id="1264" r:id="rId45"/>
    <p:sldId id="1275" r:id="rId46"/>
    <p:sldId id="1312" r:id="rId47"/>
    <p:sldId id="1297" r:id="rId48"/>
    <p:sldId id="1288" r:id="rId49"/>
    <p:sldId id="1287" r:id="rId50"/>
    <p:sldId id="1271" r:id="rId51"/>
    <p:sldId id="1268" r:id="rId52"/>
    <p:sldId id="1267" r:id="rId53"/>
    <p:sldId id="1296" r:id="rId54"/>
    <p:sldId id="1276" r:id="rId55"/>
    <p:sldId id="1273" r:id="rId56"/>
    <p:sldId id="1269" r:id="rId57"/>
    <p:sldId id="1315" r:id="rId58"/>
    <p:sldId id="1313" r:id="rId59"/>
    <p:sldId id="1314" r:id="rId60"/>
    <p:sldId id="1270" r:id="rId61"/>
    <p:sldId id="1304" r:id="rId62"/>
    <p:sldId id="1303" r:id="rId63"/>
    <p:sldId id="1302" r:id="rId64"/>
    <p:sldId id="1274" r:id="rId65"/>
    <p:sldId id="857" r:id="rId66"/>
    <p:sldId id="1219" r:id="rId67"/>
    <p:sldId id="961" r:id="rId68"/>
  </p:sldIdLst>
  <p:sldSz cx="9144000" cy="6858000" type="screen4x3"/>
  <p:notesSz cx="7010400" cy="9296400"/>
  <p:custDataLst>
    <p:tags r:id="rId71"/>
  </p:custDataLst>
  <p:defaultTextStyle>
    <a:defPPr>
      <a:defRPr lang="en-US"/>
    </a:defPPr>
    <a:lvl1pPr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1pPr>
    <a:lvl2pPr marL="4572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2pPr>
    <a:lvl3pPr marL="9144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3pPr>
    <a:lvl4pPr marL="13716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4pPr>
    <a:lvl5pPr marL="1828800" algn="r" rtl="0" fontAlgn="base">
      <a:spcBef>
        <a:spcPct val="0"/>
      </a:spcBef>
      <a:spcAft>
        <a:spcPct val="0"/>
      </a:spcAft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chemeClr val="tx1"/>
        </a:solidFill>
        <a:latin typeface="Georgia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6308E"/>
    <a:srgbClr val="000076"/>
    <a:srgbClr val="000082"/>
    <a:srgbClr val="00008A"/>
    <a:srgbClr val="002AB0"/>
    <a:srgbClr val="007E00"/>
    <a:srgbClr val="006600"/>
    <a:srgbClr val="A20051"/>
    <a:srgbClr val="740074"/>
    <a:srgbClr val="AE12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62" autoAdjust="0"/>
    <p:restoredTop sz="94291" autoAdjust="0"/>
  </p:normalViewPr>
  <p:slideViewPr>
    <p:cSldViewPr>
      <p:cViewPr varScale="1">
        <p:scale>
          <a:sx n="70" d="100"/>
          <a:sy n="70" d="100"/>
        </p:scale>
        <p:origin x="1326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2" d="100"/>
          <a:sy n="52" d="100"/>
        </p:scale>
        <p:origin x="2910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handoutMaster" Target="handoutMasters/handout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7FDE497C-9DE5-4538-B247-049F32EE14C8}" type="datetimeFigureOut">
              <a:rPr lang="en-US" altLang="es-PR"/>
              <a:pPr/>
              <a:t>10/13/2023</a:t>
            </a:fld>
            <a:endParaRPr lang="en-US" altLang="es-P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E2E9A458-7200-4815-8001-1DB553D11D4F}" type="slidenum">
              <a:rPr lang="en-US" altLang="es-PR"/>
              <a:pPr/>
              <a:t>‹#›</a:t>
            </a:fld>
            <a:endParaRPr lang="en-US" altLang="es-PR"/>
          </a:p>
        </p:txBody>
      </p:sp>
    </p:spTree>
    <p:extLst>
      <p:ext uri="{BB962C8B-B14F-4D97-AF65-F5344CB8AC3E}">
        <p14:creationId xmlns:p14="http://schemas.microsoft.com/office/powerpoint/2010/main" val="42714547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970338" y="0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046D5318-CDF0-4BFE-82F4-0BF79184B57A}" type="datetimeFigureOut">
              <a:rPr lang="es-PR" altLang="es-PR"/>
              <a:pPr/>
              <a:t>10/13/2023</a:t>
            </a:fld>
            <a:endParaRPr lang="es-PR" altLang="es-P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s-PR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01675" y="4416425"/>
            <a:ext cx="56070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s-PR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algn="l" defTabSz="915988">
              <a:defRPr sz="1200">
                <a:latin typeface="Calibri" pitchFamily="34" charset="0"/>
              </a:defRPr>
            </a:lvl1pPr>
          </a:lstStyle>
          <a:p>
            <a:endParaRPr lang="es-PR" altLang="es-P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3172" tIns="46586" rIns="93172" bIns="46586" numCol="1" anchor="b" anchorCtr="0" compatLnSpc="1">
            <a:prstTxWarp prst="textNoShape">
              <a:avLst/>
            </a:prstTxWarp>
          </a:bodyPr>
          <a:lstStyle>
            <a:lvl1pPr defTabSz="915988">
              <a:defRPr sz="1200">
                <a:latin typeface="Calibri" pitchFamily="34" charset="0"/>
              </a:defRPr>
            </a:lvl1pPr>
          </a:lstStyle>
          <a:p>
            <a:fld id="{84EB71D1-5EFF-4EE0-A202-A3B1D5BBFCE5}" type="slidenum">
              <a:rPr lang="es-PR" altLang="es-PR"/>
              <a:pPr/>
              <a:t>‹#›</a:t>
            </a:fld>
            <a:endParaRPr lang="es-PR" altLang="es-PR"/>
          </a:p>
        </p:txBody>
      </p:sp>
    </p:spTree>
    <p:extLst>
      <p:ext uri="{BB962C8B-B14F-4D97-AF65-F5344CB8AC3E}">
        <p14:creationId xmlns:p14="http://schemas.microsoft.com/office/powerpoint/2010/main" val="41178250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81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38BE2C05-E779-4E35-A33B-A29D1073C845}" type="slidenum">
              <a:rPr lang="es-PR" altLang="es-PR">
                <a:latin typeface="Calibri" pitchFamily="34" charset="0"/>
              </a:rPr>
              <a:pPr algn="r"/>
              <a:t>1</a:t>
            </a:fld>
            <a:endParaRPr lang="es-PR" altLang="es-PR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086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12133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7328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64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PR" altLang="es-PR"/>
          </a:p>
        </p:txBody>
      </p:sp>
      <p:sp>
        <p:nvSpPr>
          <p:cNvPr id="446468" name="Slide Number Placeholder 3"/>
          <p:cNvSpPr txBox="1">
            <a:spLocks noGrp="1"/>
          </p:cNvSpPr>
          <p:nvPr/>
        </p:nvSpPr>
        <p:spPr bwMode="auto">
          <a:xfrm>
            <a:off x="3970436" y="8830627"/>
            <a:ext cx="3038372" cy="46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Georgia" panose="02040502050405020303" pitchFamily="18" charset="0"/>
              </a:defRPr>
            </a:lvl9pPr>
          </a:lstStyle>
          <a:p>
            <a:pPr eaLnBrk="1" hangingPunct="1"/>
            <a:fld id="{1614885D-4183-4AEC-97FD-CCE2447E0340}" type="slidenum">
              <a:rPr lang="es-PR" altLang="es-PR" sz="1200" b="0">
                <a:latin typeface="Calibri" panose="020F0502020204030204" pitchFamily="34" charset="0"/>
              </a:rPr>
              <a:pPr eaLnBrk="1" hangingPunct="1"/>
              <a:t>13</a:t>
            </a:fld>
            <a:endParaRPr lang="es-PR" altLang="es-PR" sz="1200" b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894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5386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966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100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17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208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3525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19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928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2607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165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8646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880750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70486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41005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564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9255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4512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28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8909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29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0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41042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9001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6662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02513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190826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7647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10011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17707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252285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38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234819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39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4102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37983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23491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07456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600080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98771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47152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0278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69024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78177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48</a:t>
            </a:fld>
            <a:endParaRPr lang="es-PR" altLang="es-PR" sz="12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93494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49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4065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6015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485274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11761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2797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213829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0952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55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43780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74352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592332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58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812105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59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5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858887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60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19435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61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04938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62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991879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63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093293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1584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315844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61DA4678-5059-4F10-8017-BB69C80A1BDD}" type="slidenum">
              <a:rPr lang="es-PR" altLang="es-PR" sz="1200">
                <a:latin typeface="Calibri" pitchFamily="34" charset="0"/>
              </a:rPr>
              <a:pPr algn="r"/>
              <a:t>64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385606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60CA7A4-C6F1-41EB-8916-6E225B893EE2}" type="slidenum">
              <a:rPr lang="es-PR" altLang="es-PR" sz="1200">
                <a:latin typeface="Calibri" pitchFamily="34" charset="0"/>
              </a:rPr>
              <a:pPr algn="r"/>
              <a:t>65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69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6691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6692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560CA7A4-C6F1-41EB-8916-6E225B893EE2}" type="slidenum">
              <a:rPr lang="es-PR" altLang="es-PR" sz="1200">
                <a:latin typeface="Calibri" pitchFamily="34" charset="0"/>
              </a:rPr>
              <a:pPr algn="r"/>
              <a:t>66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475793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7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68739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/>
          </a:p>
        </p:txBody>
      </p:sp>
      <p:sp>
        <p:nvSpPr>
          <p:cNvPr id="1268740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D003E2EC-B81B-4957-9C15-68B6D3BBC4C7}" type="slidenum">
              <a:rPr lang="es-PR" altLang="es-PR" sz="1200">
                <a:latin typeface="Calibri" pitchFamily="34" charset="0"/>
              </a:rPr>
              <a:pPr algn="r"/>
              <a:t>67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0326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7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1649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8</a:t>
            </a:fld>
            <a:endParaRPr lang="es-PR" altLang="es-PR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7078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es-PR" altLang="es-PR" dirty="0"/>
          </a:p>
        </p:txBody>
      </p:sp>
      <p:sp>
        <p:nvSpPr>
          <p:cNvPr id="1270788" name="Slide Number Placeholder 3"/>
          <p:cNvSpPr txBox="1">
            <a:spLocks noGrp="1"/>
          </p:cNvSpPr>
          <p:nvPr/>
        </p:nvSpPr>
        <p:spPr bwMode="auto">
          <a:xfrm>
            <a:off x="3970338" y="8831263"/>
            <a:ext cx="3038475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2" tIns="46586" rIns="93172" bIns="46586" anchor="b"/>
          <a:lstStyle>
            <a:lvl1pPr algn="l" defTabSz="915988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4538" indent="-28575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6175" indent="-230188" algn="l" defTabSz="915988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3375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62163" indent="-228600" algn="l" defTabSz="915988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93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65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337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90963" indent="-228600" defTabSz="9159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r"/>
            <a:fld id="{995B0BCA-52A3-44F0-A1A8-30B46F1F1703}" type="slidenum">
              <a:rPr lang="es-PR" altLang="es-PR" sz="1200">
                <a:latin typeface="Calibri" pitchFamily="34" charset="0"/>
              </a:rPr>
              <a:pPr algn="r"/>
              <a:t>9</a:t>
            </a:fld>
            <a:endParaRPr lang="es-PR" altLang="es-PR" sz="12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72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7" Type="http://schemas.openxmlformats.org/officeDocument/2006/relationships/hyperlink" Target="http://creativecommons.org/licenses/by-nc-nd/3.0/pr/" TargetMode="External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hyperlink" Target="http://www.saludmed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3702050"/>
          </a:xfrm>
          <a:prstGeom prst="rect">
            <a:avLst/>
          </a:prstGeom>
          <a:solidFill>
            <a:srgbClr val="484876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pic>
        <p:nvPicPr>
          <p:cNvPr id="5" name="Picture 36" descr="saludmed-com_Ban_PPT-MASTER-1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525"/>
            <a:ext cx="91440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 userDrawn="1"/>
        </p:nvSpPr>
        <p:spPr>
          <a:xfrm>
            <a:off x="0" y="3649663"/>
            <a:ext cx="9144000" cy="24447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Rectangle 6"/>
          <p:cNvSpPr/>
          <p:nvPr userDrawn="1"/>
        </p:nvSpPr>
        <p:spPr>
          <a:xfrm>
            <a:off x="0" y="3675063"/>
            <a:ext cx="9144000" cy="141287"/>
          </a:xfrm>
          <a:prstGeom prst="rect">
            <a:avLst/>
          </a:prstGeom>
          <a:solidFill>
            <a:srgbClr val="8383BC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3" name="Slide Number Placeholder 28"/>
          <p:cNvSpPr>
            <a:spLocks noGrp="1"/>
          </p:cNvSpPr>
          <p:nvPr>
            <p:ph type="sldNum" sz="quarter" idx="10"/>
          </p:nvPr>
        </p:nvSpPr>
        <p:spPr>
          <a:xfrm>
            <a:off x="8320088" y="1588"/>
            <a:ext cx="747712" cy="365125"/>
          </a:xfrm>
        </p:spPr>
        <p:txBody>
          <a:bodyPr/>
          <a:lstStyle>
            <a:lvl1pPr algn="r">
              <a:defRPr sz="1800" smtClean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7E008F4-276E-40F4-9E4A-AA2A740AED0C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pic>
        <p:nvPicPr>
          <p:cNvPr id="87" name="Picture 86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1C9C3D52-03C6-67D4-6E69-9DCD55856A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712" y="4187329"/>
            <a:ext cx="1995233" cy="21288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9" name="Picture 88" descr="A group of people crossing a street&#10;&#10;Description automatically generated with medium confidence">
            <a:extLst>
              <a:ext uri="{FF2B5EF4-FFF2-40B4-BE49-F238E27FC236}">
                <a16:creationId xmlns:a16="http://schemas.microsoft.com/office/drawing/2014/main" id="{204752CB-FD6D-BC33-F16D-1D618DFEBD9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93" y="3933825"/>
            <a:ext cx="2109566" cy="250641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0" name="Rectangle 89">
            <a:extLst>
              <a:ext uri="{FF2B5EF4-FFF2-40B4-BE49-F238E27FC236}">
                <a16:creationId xmlns:a16="http://schemas.microsoft.com/office/drawing/2014/main" id="{297FA0D7-EAB7-F065-C56D-3872062532F7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810000"/>
            <a:ext cx="3733800" cy="90488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5AC8476-DEA9-C827-F988-63F67DC2597C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3933825"/>
            <a:ext cx="3733800" cy="192088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C09EEE37-A03B-F92A-BB68-2579E6A74DA7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14800"/>
            <a:ext cx="3733800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3" name="Rectangle 92">
            <a:extLst>
              <a:ext uri="{FF2B5EF4-FFF2-40B4-BE49-F238E27FC236}">
                <a16:creationId xmlns:a16="http://schemas.microsoft.com/office/drawing/2014/main" id="{50BEC7A0-78C4-4A70-04C7-5C3573ABAB0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64013"/>
            <a:ext cx="1966913" cy="19050"/>
          </a:xfrm>
          <a:prstGeom prst="rect">
            <a:avLst/>
          </a:prstGeom>
          <a:solidFill>
            <a:schemeClr val="accent2">
              <a:alpha val="5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4" name="Rectangle 93">
            <a:extLst>
              <a:ext uri="{FF2B5EF4-FFF2-40B4-BE49-F238E27FC236}">
                <a16:creationId xmlns:a16="http://schemas.microsoft.com/office/drawing/2014/main" id="{E2FD5003-C54D-0392-3F54-C921C6C774FF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5410200" y="4198938"/>
            <a:ext cx="1966913" cy="9525"/>
          </a:xfrm>
          <a:prstGeom prst="rect">
            <a:avLst/>
          </a:prstGeom>
          <a:solidFill>
            <a:schemeClr val="accent2">
              <a:alpha val="65097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95" name="Rounded Rectangle 16">
            <a:extLst>
              <a:ext uri="{FF2B5EF4-FFF2-40B4-BE49-F238E27FC236}">
                <a16:creationId xmlns:a16="http://schemas.microsoft.com/office/drawing/2014/main" id="{E5E4EA78-FFFD-481D-4DAE-65E857870941}"/>
              </a:ext>
            </a:extLst>
          </p:cNvPr>
          <p:cNvSpPr/>
          <p:nvPr userDrawn="1"/>
        </p:nvSpPr>
        <p:spPr bwMode="white">
          <a:xfrm>
            <a:off x="5410200" y="3962400"/>
            <a:ext cx="3065463" cy="26988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6" name="Rounded Rectangle 17">
            <a:extLst>
              <a:ext uri="{FF2B5EF4-FFF2-40B4-BE49-F238E27FC236}">
                <a16:creationId xmlns:a16="http://schemas.microsoft.com/office/drawing/2014/main" id="{644D0E42-E35A-6B32-D429-E86B4C69FD64}"/>
              </a:ext>
            </a:extLst>
          </p:cNvPr>
          <p:cNvSpPr/>
          <p:nvPr userDrawn="1"/>
        </p:nvSpPr>
        <p:spPr bwMode="white">
          <a:xfrm>
            <a:off x="7377113" y="4060825"/>
            <a:ext cx="1600200" cy="36513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DD4019AD-8229-5D45-9A92-BD8507CC5755}"/>
              </a:ext>
            </a:extLst>
          </p:cNvPr>
          <p:cNvSpPr>
            <a:spLocks noChangeArrowheads="1"/>
          </p:cNvSpPr>
          <p:nvPr userDrawn="1"/>
        </p:nvSpPr>
        <p:spPr bwMode="auto">
          <a:xfrm flipV="1">
            <a:off x="6413500" y="3643313"/>
            <a:ext cx="2730500" cy="247650"/>
          </a:xfrm>
          <a:prstGeom prst="rect">
            <a:avLst/>
          </a:prstGeom>
          <a:solidFill>
            <a:srgbClr val="8383B5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8" name="Date Placeholder 27">
            <a:extLst>
              <a:ext uri="{FF2B5EF4-FFF2-40B4-BE49-F238E27FC236}">
                <a16:creationId xmlns:a16="http://schemas.microsoft.com/office/drawing/2014/main" id="{077DC7DB-8A8A-7A7B-A7C0-BAE8D1B8C5FE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6705600" y="4206875"/>
            <a:ext cx="960438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86A6EF-0438-4207-BCD2-FA4792A9B717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99" name="Footer Placeholder 16">
            <a:extLst>
              <a:ext uri="{FF2B5EF4-FFF2-40B4-BE49-F238E27FC236}">
                <a16:creationId xmlns:a16="http://schemas.microsoft.com/office/drawing/2014/main" id="{8332B72A-F068-8821-CB1B-7632477740CC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5410200" y="4205288"/>
            <a:ext cx="12954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4" name="Picture 1">
            <a:extLst>
              <a:ext uri="{FF2B5EF4-FFF2-40B4-BE49-F238E27FC236}">
                <a16:creationId xmlns:a16="http://schemas.microsoft.com/office/drawing/2014/main" id="{5417BE42-EE53-26FB-3C82-E4909F114D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63" y="6284913"/>
            <a:ext cx="1117600" cy="39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" name="TextBox 2">
            <a:extLst>
              <a:ext uri="{FF2B5EF4-FFF2-40B4-BE49-F238E27FC236}">
                <a16:creationId xmlns:a16="http://schemas.microsoft.com/office/drawing/2014/main" id="{4D00ABB5-7DE9-3BE8-1176-A775AAEAE62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93863" y="6157913"/>
            <a:ext cx="74168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r>
              <a:rPr lang="es-PR" altLang="es-PR" sz="1200" dirty="0" err="1">
                <a:latin typeface="Arial" charset="0"/>
              </a:rPr>
              <a:t>Saludmed</a:t>
            </a:r>
            <a:r>
              <a:rPr lang="es-PR" altLang="es-PR" sz="1200" dirty="0">
                <a:latin typeface="Arial" charset="0"/>
              </a:rPr>
              <a:t> 2023, por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Edgar Lopategui Corsino</a:t>
            </a:r>
            <a:r>
              <a:rPr lang="es-PR" altLang="es-PR" sz="1200" dirty="0">
                <a:latin typeface="Arial" charset="0"/>
              </a:rPr>
              <a:t>, se encuentra bajo una licencia </a:t>
            </a:r>
            <a:r>
              <a:rPr lang="es-PR" altLang="es-PR" sz="1200" i="1" dirty="0">
                <a:solidFill>
                  <a:srgbClr val="00B0F0"/>
                </a:solidFill>
                <a:latin typeface="Arial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"Creative </a:t>
            </a:r>
            <a:r>
              <a:rPr lang="es-PR" altLang="es-PR" sz="1200" i="1" dirty="0" err="1">
                <a:solidFill>
                  <a:srgbClr val="00B0F0"/>
                </a:solidFill>
                <a:latin typeface="Arial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Commons</a:t>
            </a:r>
            <a:r>
              <a:rPr lang="es-PR" altLang="es-PR" sz="1200" i="1" dirty="0">
                <a:solidFill>
                  <a:srgbClr val="00B0F0"/>
                </a:solidFill>
                <a:latin typeface="Arial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"</a:t>
            </a:r>
            <a:r>
              <a:rPr lang="es-PR" altLang="es-PR" sz="1200" dirty="0">
                <a:latin typeface="Arial" charset="0"/>
              </a:rPr>
              <a:t>, </a:t>
            </a:r>
          </a:p>
          <a:p>
            <a:r>
              <a:rPr lang="es-PR" altLang="es-PR" sz="1200" dirty="0">
                <a:latin typeface="Arial" charset="0"/>
              </a:rPr>
              <a:t>de tipo: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Reconocimiento-</a:t>
            </a:r>
            <a:r>
              <a:rPr lang="es-PR" altLang="es-PR" sz="1200" b="1" i="1" dirty="0" err="1">
                <a:solidFill>
                  <a:srgbClr val="00B0F0"/>
                </a:solidFill>
                <a:latin typeface="Arial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NoComercial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-Sin Obras Derivadas 3.0.  Licencia de Puerto Rico</a:t>
            </a:r>
            <a:r>
              <a:rPr lang="es-PR" altLang="es-PR" sz="1200" dirty="0">
                <a:latin typeface="Arial" charset="0"/>
              </a:rPr>
              <a:t>.  </a:t>
            </a:r>
          </a:p>
          <a:p>
            <a:r>
              <a:rPr lang="es-PR" altLang="es-PR" sz="1200" dirty="0">
                <a:latin typeface="Arial" charset="0"/>
              </a:rPr>
              <a:t>Basado en las páginas publicadas para el sitio Web: </a:t>
            </a:r>
            <a:r>
              <a:rPr lang="es-PR" altLang="es-PR" sz="1200" b="1" i="1" dirty="0">
                <a:solidFill>
                  <a:srgbClr val="00B0F0"/>
                </a:solidFill>
                <a:latin typeface="Arial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www.saludmed.com</a:t>
            </a:r>
            <a:r>
              <a:rPr lang="es-PR" altLang="es-PR" sz="1200" dirty="0">
                <a:latin typeface="Arial" charset="0"/>
              </a:rPr>
              <a:t>.</a:t>
            </a:r>
            <a:endParaRPr lang="es-PR" altLang="es-PR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128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BE465-EE2A-4FF9-9223-1AF0F3DF98E8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94BE7-C1CC-455F-BA6C-68097D69233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51568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D886BA-19B2-4B24-A6E8-95F6E13F1CBF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1FB2B-A716-46C7-8CC9-0CD971DE0A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1161650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90251C-514E-462D-8D04-8D6329D4DCCF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41FF47-CD25-4126-BF03-789B7B2B476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415057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479D06-3BC2-4648-860D-F15FBB58BF00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6A3A89-FE4B-43AF-B7F3-74C4AE6FE085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2016881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70F40-C075-418C-BC34-12939BDB452F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30EC99-CE28-4B1B-BF7C-55C21D6C3309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507987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12" name="Rounded Rectangle 11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13" name="Rounded Rectangle 12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5" name="Rectangle 14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6" name="Rectangle 15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7" name="Rectangle 16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8" name="Rectangle 17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9" name="Rectangle 18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20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/>
          <a:lstStyle>
            <a:lvl1pPr>
              <a:defRPr sz="40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1" name="Date Placeholder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CB15D6D-0B72-4DEC-8659-D14798CB1094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22" name="Footer Placeholder 2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23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B5DFC698-A635-438C-BFEF-9847F22D9B03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2312240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8" name="Rounded Rectangle 7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9" name="Rounded Rectangle 8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0" name="Rectangle 9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1" name="Rectangle 10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3" name="Rectangle 12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Rectangle 13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5" name="Rectangle 14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pic>
        <p:nvPicPr>
          <p:cNvPr id="16" name="Picture 21" descr="saludmed-com_Ban_PPT-MASTER-2_v01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8894763" cy="333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Date Placeholder 2"/>
          <p:cNvSpPr>
            <a:spLocks noGrp="1"/>
          </p:cNvSpPr>
          <p:nvPr>
            <p:ph type="dt" sz="half" idx="10"/>
          </p:nvPr>
        </p:nvSpPr>
        <p:spPr>
          <a:xfrm>
            <a:off x="6583363" y="612775"/>
            <a:ext cx="95885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F5CFA9-E0F4-4CA5-817E-AF97ABC46EF1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18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19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CA0A34-65EB-44A3-8BCE-D0A57471AB6F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824566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021616-CFD0-466F-9DDE-4716BCC9A625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4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FE9623-524F-46ED-9478-56A7062C789B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280859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B4B90-3EC6-4EF0-9337-A055305147E0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F3D3D-D186-4785-B66F-CBE1412A9E1D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1522349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CF118-3164-4764-A8B7-9EA7E3E4E258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PR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9705F-1DED-4DF3-A4A7-00733E144067}" type="slidenum">
              <a:rPr lang="es-PR"/>
              <a:pPr>
                <a:defRPr/>
              </a:pPr>
              <a:t>‹#›</a:t>
            </a:fld>
            <a:endParaRPr lang="es-PR"/>
          </a:p>
        </p:txBody>
      </p:sp>
    </p:spTree>
    <p:extLst>
      <p:ext uri="{BB962C8B-B14F-4D97-AF65-F5344CB8AC3E}">
        <p14:creationId xmlns:p14="http://schemas.microsoft.com/office/powerpoint/2010/main" val="37766675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0" y="366713"/>
            <a:ext cx="9144000" cy="8413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9" name="Rectangle 28"/>
          <p:cNvSpPr>
            <a:spLocks noChangeArrowheads="1"/>
          </p:cNvSpPr>
          <p:nvPr/>
        </p:nvSpPr>
        <p:spPr bwMode="auto">
          <a:xfrm>
            <a:off x="0" y="0"/>
            <a:ext cx="9144000" cy="311150"/>
          </a:xfrm>
          <a:prstGeom prst="rect">
            <a:avLst/>
          </a:prstGeom>
          <a:solidFill>
            <a:srgbClr val="484876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0" y="307975"/>
            <a:ext cx="9144000" cy="920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1" name="Rectangle 30"/>
          <p:cNvSpPr>
            <a:spLocks noChangeArrowheads="1"/>
          </p:cNvSpPr>
          <p:nvPr/>
        </p:nvSpPr>
        <p:spPr bwMode="auto">
          <a:xfrm flipV="1">
            <a:off x="5410200" y="360363"/>
            <a:ext cx="3733800" cy="90487"/>
          </a:xfrm>
          <a:prstGeom prst="rect">
            <a:avLst/>
          </a:prstGeom>
          <a:solidFill>
            <a:schemeClr val="accent2"/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>
        <p:nvSpPr>
          <p:cNvPr id="32" name="Rectangle 31"/>
          <p:cNvSpPr>
            <a:spLocks noChangeArrowheads="1"/>
          </p:cNvSpPr>
          <p:nvPr userDrawn="1"/>
        </p:nvSpPr>
        <p:spPr bwMode="auto">
          <a:xfrm flipV="1">
            <a:off x="5410200" y="439738"/>
            <a:ext cx="3733800" cy="180975"/>
          </a:xfrm>
          <a:prstGeom prst="rect">
            <a:avLst/>
          </a:prstGeom>
          <a:solidFill>
            <a:schemeClr val="accent2">
              <a:alpha val="50195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50800" cap="rnd" cmpd="thickThin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1080000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>
              <a:solidFill>
                <a:schemeClr val="lt1"/>
              </a:solidFill>
              <a:latin typeface="+mn-lt"/>
            </a:endParaRPr>
          </a:p>
        </p:txBody>
      </p:sp>
      <p:sp useBgFill="1">
        <p:nvSpPr>
          <p:cNvPr id="33" name="Rounded Rectangle 32"/>
          <p:cNvSpPr/>
          <p:nvPr/>
        </p:nvSpPr>
        <p:spPr bwMode="white">
          <a:xfrm>
            <a:off x="5408613" y="496888"/>
            <a:ext cx="3062287" cy="28575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 useBgFill="1">
        <p:nvSpPr>
          <p:cNvPr id="34" name="Rounded Rectangle 33"/>
          <p:cNvSpPr/>
          <p:nvPr/>
        </p:nvSpPr>
        <p:spPr bwMode="white">
          <a:xfrm>
            <a:off x="7373938" y="588963"/>
            <a:ext cx="1600200" cy="3651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5" name="Rectangle 34"/>
          <p:cNvSpPr/>
          <p:nvPr/>
        </p:nvSpPr>
        <p:spPr bwMode="invGray">
          <a:xfrm>
            <a:off x="9085263" y="-1588"/>
            <a:ext cx="57150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3988" y="-1588"/>
            <a:ext cx="28575" cy="620713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4938" y="-1588"/>
            <a:ext cx="9525" cy="620713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8" name="Rectangle 37"/>
          <p:cNvSpPr/>
          <p:nvPr/>
        </p:nvSpPr>
        <p:spPr bwMode="invGray">
          <a:xfrm>
            <a:off x="8977313" y="-1588"/>
            <a:ext cx="25400" cy="620713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9" name="Rectangle 38"/>
          <p:cNvSpPr/>
          <p:nvPr/>
        </p:nvSpPr>
        <p:spPr bwMode="invGray">
          <a:xfrm>
            <a:off x="8915400" y="0"/>
            <a:ext cx="55563" cy="585788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0" name="Rectangle 39"/>
          <p:cNvSpPr/>
          <p:nvPr/>
        </p:nvSpPr>
        <p:spPr bwMode="invGray">
          <a:xfrm>
            <a:off x="8875713" y="0"/>
            <a:ext cx="6350" cy="585788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1039" name="Title Placeholder 21"/>
          <p:cNvSpPr>
            <a:spLocks noGrp="1"/>
          </p:cNvSpPr>
          <p:nvPr>
            <p:ph type="title"/>
          </p:nvPr>
        </p:nvSpPr>
        <p:spPr bwMode="auto">
          <a:xfrm>
            <a:off x="457200" y="1143000"/>
            <a:ext cx="82296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title style</a:t>
            </a:r>
          </a:p>
        </p:txBody>
      </p:sp>
      <p:sp>
        <p:nvSpPr>
          <p:cNvPr id="1040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457200" y="2249488"/>
            <a:ext cx="8229600" cy="432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PR"/>
              <a:t>Click to edit Master text styles</a:t>
            </a:r>
          </a:p>
          <a:p>
            <a:pPr lvl="1"/>
            <a:r>
              <a:rPr lang="en-US" altLang="es-PR"/>
              <a:t>Second level</a:t>
            </a:r>
          </a:p>
          <a:p>
            <a:pPr lvl="2"/>
            <a:r>
              <a:rPr lang="en-US" altLang="es-PR"/>
              <a:t>Third level</a:t>
            </a:r>
          </a:p>
          <a:p>
            <a:pPr lvl="3"/>
            <a:r>
              <a:rPr lang="en-US" altLang="es-PR"/>
              <a:t>Fourth level</a:t>
            </a:r>
          </a:p>
          <a:p>
            <a:pPr lvl="4"/>
            <a:r>
              <a:rPr lang="en-US" altLang="es-PR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586538" y="612775"/>
            <a:ext cx="957262" cy="457200"/>
          </a:xfrm>
          <a:prstGeom prst="rect">
            <a:avLst/>
          </a:prstGeom>
        </p:spPr>
        <p:txBody>
          <a:bodyPr vert="horz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 smtClean="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fld id="{E41DA4D1-7184-4904-952E-5B07FB1F9471}" type="datetimeFigureOut">
              <a:rPr lang="es-PR"/>
              <a:pPr>
                <a:defRPr/>
              </a:pPr>
              <a:t>10/13/2023</a:t>
            </a:fld>
            <a:endParaRPr lang="es-P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5257800" y="612775"/>
            <a:ext cx="1325563" cy="457200"/>
          </a:xfrm>
          <a:prstGeom prst="rect">
            <a:avLst/>
          </a:prstGeom>
        </p:spPr>
        <p:txBody>
          <a:bodyPr vert="horz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800">
                <a:solidFill>
                  <a:schemeClr val="accent2"/>
                </a:solidFill>
                <a:latin typeface="+mn-lt"/>
              </a:defRPr>
            </a:lvl1pPr>
          </a:lstStyle>
          <a:p>
            <a:pPr>
              <a:defRPr/>
            </a:pPr>
            <a:endParaRPr lang="es-PR"/>
          </a:p>
        </p:txBody>
      </p:sp>
      <p:pic>
        <p:nvPicPr>
          <p:cNvPr id="1058" name="Picture 34" descr="saludmed-com_Ban_PPT-MASTER-2_v01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894763" cy="33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174038" y="1588"/>
            <a:ext cx="762000" cy="366712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800" smtClean="0">
                <a:solidFill>
                  <a:srgbClr val="FFFFFF"/>
                </a:solidFill>
                <a:latin typeface="+mn-lt"/>
              </a:defRPr>
            </a:lvl1pPr>
          </a:lstStyle>
          <a:p>
            <a:pPr>
              <a:defRPr/>
            </a:pPr>
            <a:fld id="{47D49CF2-3A25-4004-BAAB-507FDC05EAA1}" type="slidenum">
              <a:rPr lang="es-PR"/>
              <a:pPr>
                <a:defRPr/>
              </a:pPr>
              <a:t>‹#›</a:t>
            </a:fld>
            <a:endParaRPr lang="es-PR"/>
          </a:p>
        </p:txBody>
      </p:sp>
      <p:sp>
        <p:nvSpPr>
          <p:cNvPr id="10" name="Text Box 6"/>
          <p:cNvSpPr txBox="1">
            <a:spLocks noChangeArrowheads="1"/>
          </p:cNvSpPr>
          <p:nvPr userDrawn="1"/>
        </p:nvSpPr>
        <p:spPr bwMode="auto">
          <a:xfrm>
            <a:off x="0" y="6588125"/>
            <a:ext cx="9144000" cy="269875"/>
          </a:xfrm>
          <a:prstGeom prst="rect">
            <a:avLst/>
          </a:prstGeom>
          <a:solidFill>
            <a:srgbClr val="E6E6E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s-PR" sz="1000" dirty="0">
                <a:latin typeface="Arial" charset="0"/>
              </a:rPr>
              <a:t>Copyright © 2023 Edgar Lopategui Corsino | </a:t>
            </a:r>
            <a:r>
              <a:rPr lang="en-US" altLang="es-PR" sz="1000" dirty="0" err="1">
                <a:latin typeface="Arial" charset="0"/>
              </a:rPr>
              <a:t>Saludmed</a:t>
            </a:r>
            <a:r>
              <a:rPr lang="en-US" altLang="es-PR" sz="1000" dirty="0">
                <a:latin typeface="Arial" charset="0"/>
              </a:rPr>
              <a:t> 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87" r:id="rId2"/>
    <p:sldLayoutId id="2147483688" r:id="rId3"/>
    <p:sldLayoutId id="2147483689" r:id="rId4"/>
    <p:sldLayoutId id="2147483696" r:id="rId5"/>
    <p:sldLayoutId id="2147483697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Trebuchet MS" pitchFamily="34" charset="0"/>
        </a:defRPr>
      </a:lvl9pPr>
    </p:titleStyle>
    <p:bodyStyle>
      <a:lvl1pPr marL="365125" indent="-255588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7225" indent="-246063" algn="l" rtl="0" fontAlgn="base">
        <a:spcBef>
          <a:spcPts val="300"/>
        </a:spcBef>
        <a:spcAft>
          <a:spcPct val="0"/>
        </a:spcAft>
        <a:buClr>
          <a:schemeClr val="accent2"/>
        </a:buClr>
        <a:buFont typeface="Georgia" pitchFamily="18" charset="0"/>
        <a:buChar char="▫"/>
        <a:defRPr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2338" indent="-21907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13" indent="-200025" algn="l" rtl="0" fontAlgn="base">
        <a:spcBef>
          <a:spcPts val="300"/>
        </a:spcBef>
        <a:spcAft>
          <a:spcPct val="0"/>
        </a:spcAft>
        <a:buClr>
          <a:schemeClr val="accent1"/>
        </a:buClr>
        <a:buFont typeface="Wingdings 2" pitchFamily="18" charset="2"/>
        <a:buChar char=""/>
        <a:defRPr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063" indent="-182563" algn="l" rtl="0" fontAlgn="base">
        <a:spcBef>
          <a:spcPts val="300"/>
        </a:spcBef>
        <a:spcAft>
          <a:spcPct val="0"/>
        </a:spcAft>
        <a:buClr>
          <a:srgbClr val="A04DA3"/>
        </a:buClr>
        <a:buFont typeface="Georgia" pitchFamily="18" charset="0"/>
        <a:buChar char="▫"/>
        <a:defRPr sz="2000" kern="1200">
          <a:solidFill>
            <a:srgbClr val="A04DA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9.jp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audio" Target="../media/audio2.wav"/><Relationship Id="rId5" Type="http://schemas.openxmlformats.org/officeDocument/2006/relationships/image" Target="../media/image31.jpeg"/><Relationship Id="rId4" Type="http://schemas.openxmlformats.org/officeDocument/2006/relationships/audio" Target="../media/audio2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audio" Target="../media/audio1.wav"/><Relationship Id="rId5" Type="http://schemas.openxmlformats.org/officeDocument/2006/relationships/image" Target="../media/image32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audio" Target="../media/audio1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audio" Target="../media/audio2.wav"/><Relationship Id="rId5" Type="http://schemas.openxmlformats.org/officeDocument/2006/relationships/image" Target="../media/image34.jpeg"/><Relationship Id="rId4" Type="http://schemas.openxmlformats.org/officeDocument/2006/relationships/audio" Target="../media/audio2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25.wmf"/><Relationship Id="rId5" Type="http://schemas.openxmlformats.org/officeDocument/2006/relationships/image" Target="../media/image35.png"/><Relationship Id="rId4" Type="http://schemas.openxmlformats.org/officeDocument/2006/relationships/audio" Target="../media/audio1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audio" Target="../media/audio2.wav"/><Relationship Id="rId5" Type="http://schemas.openxmlformats.org/officeDocument/2006/relationships/image" Target="../media/image36.jpe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38.jpg"/><Relationship Id="rId5" Type="http://schemas.openxmlformats.org/officeDocument/2006/relationships/image" Target="../media/image37.wmf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audio" Target="../media/audio2.wav"/><Relationship Id="rId5" Type="http://schemas.openxmlformats.org/officeDocument/2006/relationships/image" Target="../media/image39.jpe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audio" Target="../media/audio2.wav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0.xml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3.png"/><Relationship Id="rId5" Type="http://schemas.openxmlformats.org/officeDocument/2006/relationships/image" Target="../media/image12.jpg"/><Relationship Id="rId4" Type="http://schemas.openxmlformats.org/officeDocument/2006/relationships/audio" Target="../media/audio1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5" Type="http://schemas.openxmlformats.org/officeDocument/2006/relationships/image" Target="../media/image40.jpeg"/><Relationship Id="rId4" Type="http://schemas.openxmlformats.org/officeDocument/2006/relationships/audio" Target="../media/audio2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4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25.wmf"/><Relationship Id="rId5" Type="http://schemas.openxmlformats.org/officeDocument/2006/relationships/image" Target="../media/image37.wmf"/><Relationship Id="rId4" Type="http://schemas.openxmlformats.org/officeDocument/2006/relationships/audio" Target="../media/audio1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6" Type="http://schemas.openxmlformats.org/officeDocument/2006/relationships/image" Target="../media/image25.wmf"/><Relationship Id="rId5" Type="http://schemas.openxmlformats.org/officeDocument/2006/relationships/image" Target="../media/image37.wmf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4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25.wmf"/><Relationship Id="rId5" Type="http://schemas.openxmlformats.org/officeDocument/2006/relationships/image" Target="../media/image37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6" Type="http://schemas.openxmlformats.org/officeDocument/2006/relationships/audio" Target="../media/audio2.wav"/><Relationship Id="rId5" Type="http://schemas.openxmlformats.org/officeDocument/2006/relationships/image" Target="../media/image47.jpeg"/><Relationship Id="rId4" Type="http://schemas.openxmlformats.org/officeDocument/2006/relationships/audio" Target="../media/audio2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6" Type="http://schemas.openxmlformats.org/officeDocument/2006/relationships/image" Target="../media/image25.wmf"/><Relationship Id="rId5" Type="http://schemas.openxmlformats.org/officeDocument/2006/relationships/image" Target="../media/image48.jpg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4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7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g"/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5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9.xml"/><Relationship Id="rId6" Type="http://schemas.openxmlformats.org/officeDocument/2006/relationships/audio" Target="../media/audio2.wav"/><Relationship Id="rId5" Type="http://schemas.openxmlformats.org/officeDocument/2006/relationships/image" Target="../media/image53.jpeg"/><Relationship Id="rId4" Type="http://schemas.openxmlformats.org/officeDocument/2006/relationships/audio" Target="../media/audio2.wav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54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5.png"/><Relationship Id="rId5" Type="http://schemas.openxmlformats.org/officeDocument/2006/relationships/image" Target="../media/image14.JPG"/><Relationship Id="rId4" Type="http://schemas.openxmlformats.org/officeDocument/2006/relationships/audio" Target="../media/audio1.wav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0.xml"/><Relationship Id="rId7" Type="http://schemas.openxmlformats.org/officeDocument/2006/relationships/image" Target="../media/image5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6" Type="http://schemas.openxmlformats.org/officeDocument/2006/relationships/image" Target="../media/image56.jpg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6" Type="http://schemas.openxmlformats.org/officeDocument/2006/relationships/audio" Target="../media/audio2.wav"/><Relationship Id="rId5" Type="http://schemas.openxmlformats.org/officeDocument/2006/relationships/image" Target="../media/image57.jpe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5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4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37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5.xml"/><Relationship Id="rId6" Type="http://schemas.openxmlformats.org/officeDocument/2006/relationships/image" Target="../media/image59.jpg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42.wm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6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Relationship Id="rId9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6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7.xml"/><Relationship Id="rId6" Type="http://schemas.openxmlformats.org/officeDocument/2006/relationships/image" Target="../media/image25.wmf"/><Relationship Id="rId5" Type="http://schemas.openxmlformats.org/officeDocument/2006/relationships/image" Target="../media/image37.wmf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8.xml"/><Relationship Id="rId6" Type="http://schemas.openxmlformats.org/officeDocument/2006/relationships/audio" Target="../media/audio2.wav"/><Relationship Id="rId5" Type="http://schemas.openxmlformats.org/officeDocument/2006/relationships/image" Target="../media/image62.jpeg"/><Relationship Id="rId4" Type="http://schemas.openxmlformats.org/officeDocument/2006/relationships/audio" Target="../media/audio2.wav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6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9.xml"/><Relationship Id="rId6" Type="http://schemas.openxmlformats.org/officeDocument/2006/relationships/image" Target="../media/image25.wmf"/><Relationship Id="rId5" Type="http://schemas.openxmlformats.org/officeDocument/2006/relationships/image" Target="../media/image37.wmf"/><Relationship Id="rId4" Type="http://schemas.openxmlformats.org/officeDocument/2006/relationships/audio" Target="../media/audio2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0.xml"/><Relationship Id="rId6" Type="http://schemas.openxmlformats.org/officeDocument/2006/relationships/audio" Target="../media/audio2.wav"/><Relationship Id="rId5" Type="http://schemas.openxmlformats.org/officeDocument/2006/relationships/image" Target="../media/image64.jpeg"/><Relationship Id="rId4" Type="http://schemas.openxmlformats.org/officeDocument/2006/relationships/audio" Target="../media/audio2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13" Type="http://schemas.openxmlformats.org/officeDocument/2006/relationships/image" Target="../media/image24.jp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8.jpg"/><Relationship Id="rId12" Type="http://schemas.openxmlformats.org/officeDocument/2006/relationships/image" Target="../media/image23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7.jpg"/><Relationship Id="rId11" Type="http://schemas.openxmlformats.org/officeDocument/2006/relationships/image" Target="../media/image22.jpg"/><Relationship Id="rId5" Type="http://schemas.openxmlformats.org/officeDocument/2006/relationships/image" Target="../media/image16.jpg"/><Relationship Id="rId10" Type="http://schemas.openxmlformats.org/officeDocument/2006/relationships/image" Target="../media/image21.jpg"/><Relationship Id="rId4" Type="http://schemas.openxmlformats.org/officeDocument/2006/relationships/audio" Target="../media/audio1.wav"/><Relationship Id="rId9" Type="http://schemas.openxmlformats.org/officeDocument/2006/relationships/image" Target="../media/image20.jpg"/><Relationship Id="rId14" Type="http://schemas.openxmlformats.org/officeDocument/2006/relationships/audio" Target="../media/audio1.wav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65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6" Type="http://schemas.openxmlformats.org/officeDocument/2006/relationships/image" Target="../media/image25.wmf"/><Relationship Id="rId5" Type="http://schemas.openxmlformats.org/officeDocument/2006/relationships/image" Target="../media/image37.wmf"/><Relationship Id="rId4" Type="http://schemas.openxmlformats.org/officeDocument/2006/relationships/audio" Target="../media/audio2.wav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66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6" Type="http://schemas.openxmlformats.org/officeDocument/2006/relationships/image" Target="../media/image25.wmf"/><Relationship Id="rId5" Type="http://schemas.openxmlformats.org/officeDocument/2006/relationships/image" Target="../media/image37.wmf"/><Relationship Id="rId4" Type="http://schemas.openxmlformats.org/officeDocument/2006/relationships/audio" Target="../media/audio2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3.xml"/><Relationship Id="rId6" Type="http://schemas.openxmlformats.org/officeDocument/2006/relationships/audio" Target="../media/audio2.wav"/><Relationship Id="rId5" Type="http://schemas.openxmlformats.org/officeDocument/2006/relationships/image" Target="../media/image67.jpeg"/><Relationship Id="rId4" Type="http://schemas.openxmlformats.org/officeDocument/2006/relationships/audio" Target="../media/audio2.wav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68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4.xml"/><Relationship Id="rId6" Type="http://schemas.openxmlformats.org/officeDocument/2006/relationships/image" Target="../media/image37.wmf"/><Relationship Id="rId5" Type="http://schemas.openxmlformats.org/officeDocument/2006/relationships/image" Target="../media/image25.wmf"/><Relationship Id="rId4" Type="http://schemas.openxmlformats.org/officeDocument/2006/relationships/audio" Target="../media/audio2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5.xml"/><Relationship Id="rId6" Type="http://schemas.openxmlformats.org/officeDocument/2006/relationships/audio" Target="../media/audio2.wav"/><Relationship Id="rId5" Type="http://schemas.openxmlformats.org/officeDocument/2006/relationships/image" Target="../media/image69.jpeg"/><Relationship Id="rId4" Type="http://schemas.openxmlformats.org/officeDocument/2006/relationships/audio" Target="../media/audio2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6.xml"/><Relationship Id="rId6" Type="http://schemas.openxmlformats.org/officeDocument/2006/relationships/audio" Target="../media/audio2.wav"/><Relationship Id="rId5" Type="http://schemas.openxmlformats.org/officeDocument/2006/relationships/image" Target="../media/image70.jpeg"/><Relationship Id="rId4" Type="http://schemas.openxmlformats.org/officeDocument/2006/relationships/audio" Target="../media/audio2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7.xml"/><Relationship Id="rId6" Type="http://schemas.openxmlformats.org/officeDocument/2006/relationships/image" Target="../media/image71.jpg"/><Relationship Id="rId5" Type="http://schemas.openxmlformats.org/officeDocument/2006/relationships/hyperlink" Target="https://www.getoxfordshireactive.org/uploads/active-travel-full-report-evidence-review.pdf" TargetMode="External"/><Relationship Id="rId4" Type="http://schemas.openxmlformats.org/officeDocument/2006/relationships/audio" Target="../media/audio2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7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8.xml"/><Relationship Id="rId5" Type="http://schemas.openxmlformats.org/officeDocument/2006/relationships/image" Target="../media/image72.jpg"/><Relationship Id="rId4" Type="http://schemas.openxmlformats.org/officeDocument/2006/relationships/audio" Target="../media/audio2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9.xml"/><Relationship Id="rId6" Type="http://schemas.openxmlformats.org/officeDocument/2006/relationships/audio" Target="../media/audio2.wav"/><Relationship Id="rId5" Type="http://schemas.openxmlformats.org/officeDocument/2006/relationships/image" Target="../media/image73.jpeg"/><Relationship Id="rId4" Type="http://schemas.openxmlformats.org/officeDocument/2006/relationships/audio" Target="../media/audio2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0.xml"/><Relationship Id="rId6" Type="http://schemas.openxmlformats.org/officeDocument/2006/relationships/audio" Target="../media/audio2.wav"/><Relationship Id="rId5" Type="http://schemas.openxmlformats.org/officeDocument/2006/relationships/image" Target="../media/image74.jpg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6.jpg"/><Relationship Id="rId5" Type="http://schemas.openxmlformats.org/officeDocument/2006/relationships/image" Target="../media/image25.wmf"/><Relationship Id="rId4" Type="http://schemas.openxmlformats.org/officeDocument/2006/relationships/audio" Target="../media/audio1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1.xml"/><Relationship Id="rId6" Type="http://schemas.openxmlformats.org/officeDocument/2006/relationships/audio" Target="../media/audio2.wav"/><Relationship Id="rId5" Type="http://schemas.openxmlformats.org/officeDocument/2006/relationships/image" Target="../media/image75.jpeg"/><Relationship Id="rId4" Type="http://schemas.openxmlformats.org/officeDocument/2006/relationships/audio" Target="../media/audio2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2.xml"/><Relationship Id="rId6" Type="http://schemas.openxmlformats.org/officeDocument/2006/relationships/audio" Target="../media/audio2.wav"/><Relationship Id="rId5" Type="http://schemas.openxmlformats.org/officeDocument/2006/relationships/image" Target="../media/image76.jpg"/><Relationship Id="rId4" Type="http://schemas.openxmlformats.org/officeDocument/2006/relationships/audio" Target="../media/audio2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3.xml"/><Relationship Id="rId6" Type="http://schemas.openxmlformats.org/officeDocument/2006/relationships/audio" Target="../media/audio2.wav"/><Relationship Id="rId5" Type="http://schemas.openxmlformats.org/officeDocument/2006/relationships/image" Target="../media/image77.jpg"/><Relationship Id="rId4" Type="http://schemas.openxmlformats.org/officeDocument/2006/relationships/audio" Target="../media/audio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4.xml"/><Relationship Id="rId6" Type="http://schemas.openxmlformats.org/officeDocument/2006/relationships/audio" Target="../media/audio2.wav"/><Relationship Id="rId5" Type="http://schemas.openxmlformats.org/officeDocument/2006/relationships/image" Target="../media/image78.jpeg"/><Relationship Id="rId4" Type="http://schemas.openxmlformats.org/officeDocument/2006/relationships/audio" Target="../media/audio2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5.xml"/><Relationship Id="rId6" Type="http://schemas.openxmlformats.org/officeDocument/2006/relationships/audio" Target="../media/audio2.wav"/><Relationship Id="rId5" Type="http://schemas.openxmlformats.org/officeDocument/2006/relationships/image" Target="../media/image79.jpg"/><Relationship Id="rId4" Type="http://schemas.openxmlformats.org/officeDocument/2006/relationships/audio" Target="../media/audio2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6.xml"/><Relationship Id="rId6" Type="http://schemas.openxmlformats.org/officeDocument/2006/relationships/audio" Target="../media/audio2.wav"/><Relationship Id="rId5" Type="http://schemas.openxmlformats.org/officeDocument/2006/relationships/image" Target="../media/image80.jpeg"/><Relationship Id="rId4" Type="http://schemas.openxmlformats.org/officeDocument/2006/relationships/audio" Target="../media/audio2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7.xml"/><Relationship Id="rId6" Type="http://schemas.openxmlformats.org/officeDocument/2006/relationships/audio" Target="../media/audio2.wav"/><Relationship Id="rId5" Type="http://schemas.openxmlformats.org/officeDocument/2006/relationships/image" Target="../media/image81.jpg"/><Relationship Id="rId4" Type="http://schemas.openxmlformats.org/officeDocument/2006/relationships/audio" Target="../media/audio2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8.xml"/><Relationship Id="rId6" Type="http://schemas.openxmlformats.org/officeDocument/2006/relationships/audio" Target="../media/audio2.wav"/><Relationship Id="rId5" Type="http://schemas.openxmlformats.org/officeDocument/2006/relationships/image" Target="../media/image82.jpg"/><Relationship Id="rId4" Type="http://schemas.openxmlformats.org/officeDocument/2006/relationships/audio" Target="../media/audio2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9.xml"/><Relationship Id="rId6" Type="http://schemas.openxmlformats.org/officeDocument/2006/relationships/audio" Target="../media/audio2.wav"/><Relationship Id="rId5" Type="http://schemas.openxmlformats.org/officeDocument/2006/relationships/image" Target="../media/image83.jpeg"/><Relationship Id="rId4" Type="http://schemas.openxmlformats.org/officeDocument/2006/relationships/audio" Target="../media/audio2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0.xml"/><Relationship Id="rId6" Type="http://schemas.openxmlformats.org/officeDocument/2006/relationships/audio" Target="../media/audio2.wav"/><Relationship Id="rId5" Type="http://schemas.openxmlformats.org/officeDocument/2006/relationships/image" Target="../media/image84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5.wmf"/><Relationship Id="rId5" Type="http://schemas.openxmlformats.org/officeDocument/2006/relationships/image" Target="../media/image27.jpg"/><Relationship Id="rId4" Type="http://schemas.openxmlformats.org/officeDocument/2006/relationships/audio" Target="../media/audio1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1.xml"/><Relationship Id="rId6" Type="http://schemas.openxmlformats.org/officeDocument/2006/relationships/audio" Target="../media/audio2.wav"/><Relationship Id="rId5" Type="http://schemas.openxmlformats.org/officeDocument/2006/relationships/image" Target="../media/image85.jpg"/><Relationship Id="rId4" Type="http://schemas.openxmlformats.org/officeDocument/2006/relationships/audio" Target="../media/audio2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2.xml"/><Relationship Id="rId6" Type="http://schemas.openxmlformats.org/officeDocument/2006/relationships/audio" Target="../media/audio2.wav"/><Relationship Id="rId5" Type="http://schemas.openxmlformats.org/officeDocument/2006/relationships/image" Target="../media/image86.jpeg"/><Relationship Id="rId4" Type="http://schemas.openxmlformats.org/officeDocument/2006/relationships/audio" Target="../media/audio2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6" Type="http://schemas.openxmlformats.org/officeDocument/2006/relationships/audio" Target="../media/audio2.wav"/><Relationship Id="rId5" Type="http://schemas.openxmlformats.org/officeDocument/2006/relationships/image" Target="../media/image87.jpg"/><Relationship Id="rId4" Type="http://schemas.openxmlformats.org/officeDocument/2006/relationships/audio" Target="../media/audio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4.xml"/><Relationship Id="rId6" Type="http://schemas.openxmlformats.org/officeDocument/2006/relationships/audio" Target="../media/audio2.wav"/><Relationship Id="rId5" Type="http://schemas.openxmlformats.org/officeDocument/2006/relationships/image" Target="../media/image88.jpeg"/><Relationship Id="rId4" Type="http://schemas.openxmlformats.org/officeDocument/2006/relationships/audio" Target="../media/audio2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5.xml"/><Relationship Id="rId6" Type="http://schemas.openxmlformats.org/officeDocument/2006/relationships/audio" Target="../media/audio2.wav"/><Relationship Id="rId5" Type="http://schemas.openxmlformats.org/officeDocument/2006/relationships/image" Target="../media/image89.jpg"/><Relationship Id="rId4" Type="http://schemas.openxmlformats.org/officeDocument/2006/relationships/audio" Target="../media/audio2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6.xml"/><Relationship Id="rId6" Type="http://schemas.openxmlformats.org/officeDocument/2006/relationships/audio" Target="../media/audio1.wav"/><Relationship Id="rId5" Type="http://schemas.openxmlformats.org/officeDocument/2006/relationships/image" Target="../media/image90.jpeg"/><Relationship Id="rId4" Type="http://schemas.openxmlformats.org/officeDocument/2006/relationships/audio" Target="../media/audio1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7.xml"/><Relationship Id="rId6" Type="http://schemas.openxmlformats.org/officeDocument/2006/relationships/audio" Target="../media/audio1.wav"/><Relationship Id="rId5" Type="http://schemas.openxmlformats.org/officeDocument/2006/relationships/image" Target="../media/image91.jpeg"/><Relationship Id="rId4" Type="http://schemas.openxmlformats.org/officeDocument/2006/relationships/audio" Target="../media/audio1.wav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9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8.xml"/><Relationship Id="rId6" Type="http://schemas.openxmlformats.org/officeDocument/2006/relationships/image" Target="../media/image92.jpeg"/><Relationship Id="rId5" Type="http://schemas.openxmlformats.org/officeDocument/2006/relationships/image" Target="../media/image25.wmf"/><Relationship Id="rId4" Type="http://schemas.openxmlformats.org/officeDocument/2006/relationships/audio" Target="../media/audio1.wav"/><Relationship Id="rId9" Type="http://schemas.openxmlformats.org/officeDocument/2006/relationships/audio" Target="../media/audio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8.jpg"/><Relationship Id="rId5" Type="http://schemas.openxmlformats.org/officeDocument/2006/relationships/image" Target="../media/image25.wmf"/><Relationship Id="rId4" Type="http://schemas.openxmlformats.org/officeDocument/2006/relationships/audio" Target="../media/audio1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audio" Target="../media/audio2.wav"/><Relationship Id="rId5" Type="http://schemas.openxmlformats.org/officeDocument/2006/relationships/image" Target="../media/image30.jpe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audio" Target="../media/audio1.wav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/>
          </p:cNvSpPr>
          <p:nvPr/>
        </p:nvSpPr>
        <p:spPr bwMode="auto">
          <a:xfrm>
            <a:off x="179512" y="3900488"/>
            <a:ext cx="4762500" cy="82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635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800"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ctr">
              <a:spcBef>
                <a:spcPts val="300"/>
              </a:spcBef>
              <a:buClr>
                <a:schemeClr val="accent2"/>
              </a:buClr>
              <a:buFont typeface="Georgia" pitchFamily="18" charset="0"/>
              <a:defRPr sz="2600">
                <a:solidFill>
                  <a:schemeClr val="accent2"/>
                </a:solidFill>
                <a:latin typeface="Georgia" pitchFamily="18" charset="0"/>
              </a:defRPr>
            </a:lvl2pPr>
            <a:lvl3pPr marL="11430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400">
                <a:solidFill>
                  <a:schemeClr val="accent1"/>
                </a:solidFill>
                <a:latin typeface="Georgia" pitchFamily="18" charset="0"/>
              </a:defRPr>
            </a:lvl3pPr>
            <a:lvl4pPr marL="1600200" indent="-228600" algn="ctr">
              <a:spcBef>
                <a:spcPts val="300"/>
              </a:spcBef>
              <a:buClr>
                <a:schemeClr val="accent1"/>
              </a:buClr>
              <a:buFont typeface="Wingdings 2" pitchFamily="18" charset="2"/>
              <a:defRPr sz="2200">
                <a:solidFill>
                  <a:schemeClr val="accent1"/>
                </a:solidFill>
                <a:latin typeface="Georgia" pitchFamily="18" charset="0"/>
              </a:defRPr>
            </a:lvl4pPr>
            <a:lvl5pPr marL="2057400" indent="-228600" algn="ctr">
              <a:spcBef>
                <a:spcPts val="300"/>
              </a:spcBef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5pPr>
            <a:lvl6pPr marL="25146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6pPr>
            <a:lvl7pPr marL="29718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7pPr>
            <a:lvl8pPr marL="34290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8pPr>
            <a:lvl9pPr marL="3886200" indent="-228600" algn="ctr" fontAlgn="base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itchFamily="18" charset="0"/>
              <a:defRPr sz="2000">
                <a:solidFill>
                  <a:srgbClr val="A04DA3"/>
                </a:solidFill>
                <a:latin typeface="Georgia" pitchFamily="18" charset="0"/>
              </a:defRPr>
            </a:lvl9pPr>
          </a:lstStyle>
          <a:p>
            <a:pPr algn="l">
              <a:lnSpc>
                <a:spcPct val="90000"/>
              </a:lnSpc>
            </a:pPr>
            <a:r>
              <a:rPr lang="es-PR" altLang="es-PR" sz="2400" b="1" dirty="0">
                <a:solidFill>
                  <a:srgbClr val="484876"/>
                </a:solidFill>
                <a:latin typeface="Arial" charset="0"/>
                <a:cs typeface="Arial" charset="0"/>
              </a:rPr>
              <a:t>Prof. Edgar Lopategui Corsino</a:t>
            </a:r>
          </a:p>
          <a:p>
            <a:pPr algn="l">
              <a:lnSpc>
                <a:spcPct val="90000"/>
              </a:lnSpc>
            </a:pPr>
            <a:r>
              <a:rPr lang="es-PR" altLang="es-PR" sz="2400" b="1" i="1" dirty="0">
                <a:solidFill>
                  <a:srgbClr val="484876"/>
                </a:solidFill>
                <a:latin typeface="Arial" charset="0"/>
                <a:cs typeface="Arial" charset="0"/>
              </a:rPr>
              <a:t>M.A., Fisiología del Ejercicio</a:t>
            </a:r>
          </a:p>
        </p:txBody>
      </p:sp>
      <p:pic>
        <p:nvPicPr>
          <p:cNvPr id="5130" name="Picture 10" descr="RSEAUX~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0" y="5158358"/>
            <a:ext cx="287337" cy="287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37" name="Rectangle 17"/>
          <p:cNvSpPr>
            <a:spLocks noChangeArrowheads="1"/>
          </p:cNvSpPr>
          <p:nvPr/>
        </p:nvSpPr>
        <p:spPr bwMode="auto">
          <a:xfrm>
            <a:off x="538287" y="4727575"/>
            <a:ext cx="4752975" cy="287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Web:        </a:t>
            </a:r>
            <a:r>
              <a:rPr lang="es-PR" altLang="es-PR" sz="1800" b="1" i="1" dirty="0">
                <a:solidFill>
                  <a:srgbClr val="484876"/>
                </a:solidFill>
              </a:rPr>
              <a:t>http://www.saludmed.com/</a:t>
            </a:r>
            <a:endParaRPr lang="es-PR" altLang="es-PR" sz="2800" i="1" dirty="0">
              <a:solidFill>
                <a:srgbClr val="484876"/>
              </a:solidFill>
            </a:endParaRPr>
          </a:p>
        </p:txBody>
      </p:sp>
      <p:pic>
        <p:nvPicPr>
          <p:cNvPr id="5138" name="Picture 18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0" y="4725988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0" name="Rectangle 20"/>
          <p:cNvSpPr>
            <a:spLocks noChangeArrowheads="1"/>
          </p:cNvSpPr>
          <p:nvPr/>
        </p:nvSpPr>
        <p:spPr bwMode="auto">
          <a:xfrm>
            <a:off x="538287" y="5158358"/>
            <a:ext cx="4321175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95000"/>
              </a:lnSpc>
            </a:pPr>
            <a:r>
              <a:rPr lang="es-PR" altLang="es-PR" sz="1800" b="1" dirty="0">
                <a:solidFill>
                  <a:srgbClr val="484876"/>
                </a:solidFill>
              </a:rPr>
              <a:t>E-Mail:</a:t>
            </a:r>
            <a:r>
              <a:rPr lang="es-PR" altLang="es-PR" sz="1800" b="1" i="1" dirty="0">
                <a:solidFill>
                  <a:srgbClr val="484876"/>
                </a:solidFill>
              </a:rPr>
              <a:t>     elopategui@intermetro.edu</a:t>
            </a:r>
          </a:p>
        </p:txBody>
      </p:sp>
      <p:pic>
        <p:nvPicPr>
          <p:cNvPr id="5143" name="Picture 23" descr="IE 73D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950" y="5589240"/>
            <a:ext cx="287337" cy="28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47" name="Rectangle 27"/>
          <p:cNvSpPr>
            <a:spLocks noChangeArrowheads="1"/>
          </p:cNvSpPr>
          <p:nvPr/>
        </p:nvSpPr>
        <p:spPr bwMode="auto">
          <a:xfrm>
            <a:off x="539875" y="5565059"/>
            <a:ext cx="4967907" cy="52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85000"/>
              </a:lnSpc>
            </a:pPr>
            <a:r>
              <a:rPr lang="es-PR" altLang="es-PR" sz="1700" b="1" dirty="0" err="1">
                <a:solidFill>
                  <a:srgbClr val="484876"/>
                </a:solidFill>
              </a:rPr>
              <a:t>Press</a:t>
            </a:r>
            <a:r>
              <a:rPr lang="es-PR" altLang="es-PR" sz="1700" b="1" dirty="0">
                <a:solidFill>
                  <a:srgbClr val="484876"/>
                </a:solidFill>
              </a:rPr>
              <a:t> PPTX:  </a:t>
            </a:r>
            <a:r>
              <a:rPr lang="es-PR" altLang="es-PR" sz="1700" b="1" i="1" dirty="0">
                <a:solidFill>
                  <a:srgbClr val="484876"/>
                </a:solidFill>
              </a:rPr>
              <a:t>http://www.saludmed.com/es/</a:t>
            </a:r>
          </a:p>
          <a:p>
            <a:pPr>
              <a:lnSpc>
                <a:spcPct val="85000"/>
              </a:lnSpc>
            </a:pPr>
            <a:r>
              <a:rPr lang="es-PR" altLang="es-PR" sz="1700" b="1" i="1" dirty="0">
                <a:solidFill>
                  <a:srgbClr val="484876"/>
                </a:solidFill>
              </a:rPr>
              <a:t>                    activetransport.pptx</a:t>
            </a:r>
          </a:p>
        </p:txBody>
      </p:sp>
      <p:pic>
        <p:nvPicPr>
          <p:cNvPr id="5" name="Picture 4" descr="A person and a child walking on a sidewalk&#10;&#10;Description automatically generated with low confidence">
            <a:extLst>
              <a:ext uri="{FF2B5EF4-FFF2-40B4-BE49-F238E27FC236}">
                <a16:creationId xmlns:a16="http://schemas.microsoft.com/office/drawing/2014/main" id="{9E7D8FDE-B082-4598-D9C4-50AF5397C8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671" y="1192107"/>
            <a:ext cx="4183287" cy="2788857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8" name="Picture 7" descr="A person riding a bicycle on a street&#10;&#10;Description automatically generated with medium confidence">
            <a:extLst>
              <a:ext uri="{FF2B5EF4-FFF2-40B4-BE49-F238E27FC236}">
                <a16:creationId xmlns:a16="http://schemas.microsoft.com/office/drawing/2014/main" id="{EC2DEACA-E212-B82A-6FCA-3F3E8FE7B5F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641" y="1182088"/>
            <a:ext cx="3849359" cy="256624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14" name="Picture 13" descr="A person riding a bicycle&#10;&#10;Description automatically generated with low confidence">
            <a:extLst>
              <a:ext uri="{FF2B5EF4-FFF2-40B4-BE49-F238E27FC236}">
                <a16:creationId xmlns:a16="http://schemas.microsoft.com/office/drawing/2014/main" id="{4E625293-4FBF-E968-3C87-CCCDECA9C8A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119" y="1293276"/>
            <a:ext cx="2217390" cy="246376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49B483BC-31E4-E198-39AD-0A4B3477EF1C}"/>
              </a:ext>
            </a:extLst>
          </p:cNvPr>
          <p:cNvSpPr>
            <a:spLocks/>
          </p:cNvSpPr>
          <p:nvPr/>
        </p:nvSpPr>
        <p:spPr bwMode="auto">
          <a:xfrm>
            <a:off x="0" y="332656"/>
            <a:ext cx="9144000" cy="1179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90000"/>
              </a:lnSpc>
            </a:pPr>
            <a:r>
              <a:rPr lang="es-ES" altLang="es-PR" sz="24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ENTORNOS FÍSICOS QUE PROPICIEN</a:t>
            </a:r>
          </a:p>
          <a:p>
            <a:pPr algn="ctr">
              <a:lnSpc>
                <a:spcPct val="90000"/>
              </a:lnSpc>
            </a:pPr>
            <a:r>
              <a:rPr lang="es-ES" altLang="es-PR" sz="240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LA TRANSPORTACIÓN ACTIVA</a:t>
            </a:r>
          </a:p>
          <a:p>
            <a:pPr algn="ctr">
              <a:lnSpc>
                <a:spcPct val="90000"/>
              </a:lnSpc>
            </a:pPr>
            <a:r>
              <a:rPr lang="es-ES" altLang="es-PR" sz="2400" b="0" dirty="0">
                <a:solidFill>
                  <a:srgbClr val="99CC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</a:rPr>
              <a:t>MEDIADA POR EL MOVIMIENTO HUMANO</a:t>
            </a:r>
            <a:endParaRPr lang="es-PR" altLang="es-PR" sz="2600" b="0" dirty="0">
              <a:solidFill>
                <a:srgbClr val="E6E6EF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BFD96863-DFA0-0E2A-DC5E-E8F99F9026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284661"/>
            <a:ext cx="9144000" cy="36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85000"/>
              </a:lnSpc>
            </a:pPr>
            <a:r>
              <a:rPr lang="es-PR" altLang="es-PR" sz="1700" i="1" dirty="0">
                <a:solidFill>
                  <a:schemeClr val="bg1">
                    <a:lumMod val="95000"/>
                  </a:schemeClr>
                </a:solidFill>
              </a:rPr>
              <a:t>http://saludmed.com/es/activetransport.html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vortex dir="r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BBD16D-C4B0-49E3-94B1-7BCA36ED2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6295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qr code with a white background&#10;&#10;Description automatically generated">
            <a:extLst>
              <a:ext uri="{FF2B5EF4-FFF2-40B4-BE49-F238E27FC236}">
                <a16:creationId xmlns:a16="http://schemas.microsoft.com/office/drawing/2014/main" id="{FA7FD79A-E638-6DEA-AA57-0CAB30E7521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1072" y="836712"/>
            <a:ext cx="5561856" cy="5561856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BF93564-39B9-B564-EC3F-C83DDC817FFA}"/>
              </a:ext>
            </a:extLst>
          </p:cNvPr>
          <p:cNvSpPr>
            <a:spLocks/>
          </p:cNvSpPr>
          <p:nvPr/>
        </p:nvSpPr>
        <p:spPr bwMode="auto">
          <a:xfrm>
            <a:off x="611560" y="666072"/>
            <a:ext cx="7920880" cy="530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PONENCIA: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2">
            <a:extLst>
              <a:ext uri="{FF2B5EF4-FFF2-40B4-BE49-F238E27FC236}">
                <a16:creationId xmlns:a16="http://schemas.microsoft.com/office/drawing/2014/main" id="{3B83585F-123B-612D-CA9D-9D1DF23029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045213"/>
            <a:ext cx="9144000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27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http://www.saludmed.com/es/activetransport.pdf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2719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dir="d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C965E619-CCEE-25B3-7F2D-2F378E86FE1D}"/>
              </a:ext>
            </a:extLst>
          </p:cNvPr>
          <p:cNvSpPr>
            <a:spLocks/>
          </p:cNvSpPr>
          <p:nvPr/>
        </p:nvSpPr>
        <p:spPr bwMode="auto">
          <a:xfrm>
            <a:off x="611560" y="620688"/>
            <a:ext cx="7920880" cy="5227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ACCESO A LA PRESENTACIÓN: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2">
            <a:extLst>
              <a:ext uri="{FF2B5EF4-FFF2-40B4-BE49-F238E27FC236}">
                <a16:creationId xmlns:a16="http://schemas.microsoft.com/office/drawing/2014/main" id="{89D9CD91-B425-4D7D-BF58-A7E7F60D93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6131071"/>
            <a:ext cx="9144000" cy="4662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27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http://www.saludmed.com/es/activetransportpptx.pdf</a:t>
            </a: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746E7F32-C95D-0393-78E8-B1B0EABB8B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757" y="1142728"/>
            <a:ext cx="4978486" cy="63342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32883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0" descr="Agradecimientos_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0" y="960438"/>
            <a:ext cx="8001000" cy="527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6502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17" descr="Business_Handshake">
            <a:extLst>
              <a:ext uri="{FF2B5EF4-FFF2-40B4-BE49-F238E27FC236}">
                <a16:creationId xmlns:a16="http://schemas.microsoft.com/office/drawing/2014/main" id="{0FE0209E-AD83-434E-B2F3-74F147B495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977410"/>
            <a:ext cx="4118562" cy="216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itle 1">
            <a:extLst>
              <a:ext uri="{FF2B5EF4-FFF2-40B4-BE49-F238E27FC236}">
                <a16:creationId xmlns:a16="http://schemas.microsoft.com/office/drawing/2014/main" id="{E6366D30-8332-473B-B090-F2DAABF1CBFE}"/>
              </a:ext>
            </a:extLst>
          </p:cNvPr>
          <p:cNvSpPr>
            <a:spLocks/>
          </p:cNvSpPr>
          <p:nvPr/>
        </p:nvSpPr>
        <p:spPr bwMode="auto">
          <a:xfrm>
            <a:off x="395536" y="1266335"/>
            <a:ext cx="864096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AGRADECIMIENTOS</a:t>
            </a:r>
          </a:p>
        </p:txBody>
      </p:sp>
      <p:sp>
        <p:nvSpPr>
          <p:cNvPr id="47" name="Title 1">
            <a:extLst>
              <a:ext uri="{FF2B5EF4-FFF2-40B4-BE49-F238E27FC236}">
                <a16:creationId xmlns:a16="http://schemas.microsoft.com/office/drawing/2014/main" id="{E316694B-1E2C-449A-8BA0-F5EB10FE5BD0}"/>
              </a:ext>
            </a:extLst>
          </p:cNvPr>
          <p:cNvSpPr>
            <a:spLocks/>
          </p:cNvSpPr>
          <p:nvPr/>
        </p:nvSpPr>
        <p:spPr bwMode="auto">
          <a:xfrm>
            <a:off x="-35496" y="3571677"/>
            <a:ext cx="914400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DEPARTAMENTO DE RECREACIÓN Y DEPORTES</a:t>
            </a:r>
            <a:endParaRPr lang="es-PR" altLang="es-PR" sz="2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8" name="Text Box 5">
            <a:extLst>
              <a:ext uri="{FF2B5EF4-FFF2-40B4-BE49-F238E27FC236}">
                <a16:creationId xmlns:a16="http://schemas.microsoft.com/office/drawing/2014/main" id="{F07DD687-74C6-4722-BB25-ED0B83882E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6" y="4450779"/>
            <a:ext cx="701422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>
                <a:latin typeface="Arial" charset="0"/>
              </a:rPr>
              <a:t>Rubén Ortiz Laureano: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49" name="Picture 3" descr="PntBlue1">
            <a:extLst>
              <a:ext uri="{FF2B5EF4-FFF2-40B4-BE49-F238E27FC236}">
                <a16:creationId xmlns:a16="http://schemas.microsoft.com/office/drawing/2014/main" id="{5E9B1DC1-09A0-43E7-AE70-D0D1F52DD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51731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Text Box 5">
            <a:extLst>
              <a:ext uri="{FF2B5EF4-FFF2-40B4-BE49-F238E27FC236}">
                <a16:creationId xmlns:a16="http://schemas.microsoft.com/office/drawing/2014/main" id="{8F1449B9-ECD1-4272-BEFB-F51F55C3A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116" y="4935671"/>
            <a:ext cx="8382372" cy="115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Gerente</a:t>
            </a:r>
            <a:r>
              <a:rPr lang="en-US" altLang="es-PR" sz="2400" b="1" i="1" dirty="0">
                <a:latin typeface="Calibri" panose="020F0502020204030204" pitchFamily="34" charset="0"/>
              </a:rPr>
              <a:t> Auxiliar de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Educación</a:t>
            </a:r>
            <a:endParaRPr lang="en-US" altLang="es-PR" sz="24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400" b="1" i="1" dirty="0" err="1">
                <a:latin typeface="Calibri" panose="020F0502020204030204" pitchFamily="34" charset="0"/>
              </a:rPr>
              <a:t>Departamento</a:t>
            </a:r>
            <a:r>
              <a:rPr lang="en-US" altLang="es-PR" sz="2400" b="1" i="1" dirty="0">
                <a:latin typeface="Calibri" panose="020F0502020204030204" pitchFamily="34" charset="0"/>
              </a:rPr>
              <a:t> de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Recreación</a:t>
            </a:r>
            <a:r>
              <a:rPr lang="en-US" altLang="es-PR" sz="2400" b="1" i="1" dirty="0">
                <a:latin typeface="Calibri" panose="020F0502020204030204" pitchFamily="34" charset="0"/>
              </a:rPr>
              <a:t> y </a:t>
            </a:r>
            <a:r>
              <a:rPr lang="en-US" altLang="es-PR" sz="2400" b="1" i="1" dirty="0" err="1">
                <a:latin typeface="Calibri" panose="020F0502020204030204" pitchFamily="34" charset="0"/>
              </a:rPr>
              <a:t>Deportes</a:t>
            </a:r>
            <a:endParaRPr lang="en-US" altLang="es-PR" sz="24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200" b="1" i="1" dirty="0">
                <a:latin typeface="Calibri" panose="020F0502020204030204" pitchFamily="34" charset="0"/>
              </a:rPr>
              <a:t>Instituto </a:t>
            </a:r>
            <a:r>
              <a:rPr lang="en-US" altLang="es-PR" sz="2200" b="1" i="1" dirty="0" err="1">
                <a:latin typeface="Calibri" panose="020F0502020204030204" pitchFamily="34" charset="0"/>
              </a:rPr>
              <a:t>Puertorrique</a:t>
            </a:r>
            <a:r>
              <a:rPr lang="es-ES" altLang="es-PR" sz="2200" b="1" i="1" dirty="0" err="1">
                <a:latin typeface="Calibri" panose="020F0502020204030204" pitchFamily="34" charset="0"/>
              </a:rPr>
              <a:t>ño</a:t>
            </a:r>
            <a:r>
              <a:rPr lang="es-ES" altLang="es-PR" sz="2200" b="1" i="1" dirty="0">
                <a:latin typeface="Calibri" panose="020F0502020204030204" pitchFamily="34" charset="0"/>
              </a:rPr>
              <a:t> para el Desarrollo del Deporte y la Recreación</a:t>
            </a:r>
            <a:endParaRPr lang="en-US" altLang="es-PR" sz="2200" b="1" i="1" dirty="0">
              <a:latin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765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890D7F8-CBCB-4760-AC8C-910B0A604A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65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CURVHEAD">
            <a:extLst>
              <a:ext uri="{FF2B5EF4-FFF2-40B4-BE49-F238E27FC236}">
                <a16:creationId xmlns:a16="http://schemas.microsoft.com/office/drawing/2014/main" id="{38E4CAD8-71D8-4EB8-B886-D478F6F0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21" y="1772816"/>
            <a:ext cx="8633759" cy="870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E0113C-BFB1-46A6-8093-A45D84395C0B}"/>
              </a:ext>
            </a:extLst>
          </p:cNvPr>
          <p:cNvSpPr>
            <a:spLocks/>
          </p:cNvSpPr>
          <p:nvPr/>
        </p:nvSpPr>
        <p:spPr bwMode="auto">
          <a:xfrm>
            <a:off x="867188" y="1859498"/>
            <a:ext cx="7200800" cy="6333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PROPÓSITO DE LA PRESENTACIÓN</a:t>
            </a: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4448CC75-23E5-4B5E-B1D6-370CD9AD02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3165755"/>
            <a:ext cx="8568952" cy="32905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 eaLnBrk="0" hangingPunct="0">
              <a:lnSpc>
                <a:spcPts val="4300"/>
              </a:lnSpc>
              <a:spcBef>
                <a:spcPts val="300"/>
              </a:spcBef>
            </a:pPr>
            <a:r>
              <a:rPr lang="es-ES" altLang="es-PR" sz="2800" b="1" dirty="0">
                <a:latin typeface="Arial" charset="0"/>
                <a:cs typeface="Arial" charset="0"/>
              </a:rPr>
              <a:t>Exponer proyectos de planificación asertiva en la revitalización de los espacios gubernamentales (estatales y municipales) dedicados al deporte, a la actividad física y a la recreación con información asertiva y confiable para la toma de decisiones</a:t>
            </a:r>
            <a:endParaRPr lang="en-US" altLang="es-PR" sz="2800" dirty="0">
              <a:latin typeface="Arial" charset="0"/>
              <a:cs typeface="Arial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863090" y="689729"/>
            <a:ext cx="6101397" cy="1011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TRASPORTACIÓN ACTIVA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" name="Picture 6" descr="A person and person taking a selfie&#10;&#10;Description automatically generated with medium confidence">
            <a:extLst>
              <a:ext uri="{FF2B5EF4-FFF2-40B4-BE49-F238E27FC236}">
                <a16:creationId xmlns:a16="http://schemas.microsoft.com/office/drawing/2014/main" id="{8DCF1EC6-BFE5-1F41-4D8A-F27B82916A8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16" y="476672"/>
            <a:ext cx="2464300" cy="138508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0EBF172-BE4A-7126-4118-15641A58333C}"/>
              </a:ext>
            </a:extLst>
          </p:cNvPr>
          <p:cNvSpPr>
            <a:spLocks/>
          </p:cNvSpPr>
          <p:nvPr/>
        </p:nvSpPr>
        <p:spPr bwMode="auto">
          <a:xfrm>
            <a:off x="2343860" y="2726814"/>
            <a:ext cx="4247456" cy="476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  <a:cs typeface="Arial" charset="0"/>
              </a:rPr>
              <a:t>OBJETIVO 2:</a:t>
            </a:r>
            <a:endParaRPr lang="es-PR" altLang="es-PR" sz="34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24993662"/>
      </p:ext>
    </p:extLst>
  </p:cSld>
  <p:clrMapOvr>
    <a:masterClrMapping/>
  </p:clrMapOvr>
  <p:transition spd="slow">
    <p:wheel spokes="1"/>
    <p:sndAc>
      <p:stSnd>
        <p:snd r:embed="rId4" name="breeze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832431A-C7A4-4A8C-9E50-6F83C2187C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5605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38DA40C6-3734-4557-AB7B-721C14853F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57" y="5489658"/>
            <a:ext cx="807871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Ambiente</a:t>
            </a:r>
            <a:r>
              <a:rPr lang="en-U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Construido</a:t>
            </a:r>
            <a:r>
              <a:rPr lang="en-U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Creación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humana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AD8B283B-93EE-46D8-BEF3-9133EA963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51" y="548965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id="{D522C050-075C-4671-8F4A-17FA517F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33" y="2014813"/>
            <a:ext cx="814095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Ambientes de Vida Activa</a:t>
            </a:r>
            <a:r>
              <a:rPr lang="es-PR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Facilitan las AF</a:t>
            </a:r>
          </a:p>
        </p:txBody>
      </p:sp>
      <p:pic>
        <p:nvPicPr>
          <p:cNvPr id="5" name="Picture 5" descr="PntBlue1">
            <a:extLst>
              <a:ext uri="{FF2B5EF4-FFF2-40B4-BE49-F238E27FC236}">
                <a16:creationId xmlns:a16="http://schemas.microsoft.com/office/drawing/2014/main" id="{4DBE055F-5676-479A-A31A-96E4BDF7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5" y="197162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FE73F6E1-F498-4D6E-91B3-5E13AD525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33" y="1446476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Vida Activa</a:t>
            </a:r>
            <a:r>
              <a:rPr lang="es-PR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Actividades físicas regulares</a:t>
            </a:r>
            <a:endParaRPr lang="es-PR" altLang="es-PR" sz="26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PntBlue1">
            <a:extLst>
              <a:ext uri="{FF2B5EF4-FFF2-40B4-BE49-F238E27FC236}">
                <a16:creationId xmlns:a16="http://schemas.microsoft.com/office/drawing/2014/main" id="{335E1F4B-02F5-4395-9F63-817AA32F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5" y="141277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34BBDF2D-BE98-4926-B35A-5962FFADF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31" y="4347893"/>
            <a:ext cx="814095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Planificación Urbana</a:t>
            </a:r>
            <a:r>
              <a:rPr lang="es-E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s-ES" altLang="es-PR" sz="2600" b="1" dirty="0">
                <a:latin typeface="Arial" charset="0"/>
              </a:rPr>
              <a:t> </a:t>
            </a:r>
            <a:r>
              <a:rPr lang="es-ES" altLang="es-PR" sz="2600" b="1" i="1" dirty="0">
                <a:latin typeface="Arial" charset="0"/>
              </a:rPr>
              <a:t>Creación ambiente idóneo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3" name="Picture 3" descr="PntBlue1">
            <a:extLst>
              <a:ext uri="{FF2B5EF4-FFF2-40B4-BE49-F238E27FC236}">
                <a16:creationId xmlns:a16="http://schemas.microsoft.com/office/drawing/2014/main" id="{BE36B8BF-1BEB-4F43-AD74-E8F752DE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5" y="43478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2B419F5E-4FFB-427F-A307-90D1973E2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32" y="3805529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Diseño Urbano</a:t>
            </a:r>
            <a:r>
              <a:rPr lang="es-PR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Apariencia externa</a:t>
            </a:r>
          </a:p>
        </p:txBody>
      </p:sp>
      <p:pic>
        <p:nvPicPr>
          <p:cNvPr id="15" name="Picture 12" descr="PntBlue1">
            <a:extLst>
              <a:ext uri="{FF2B5EF4-FFF2-40B4-BE49-F238E27FC236}">
                <a16:creationId xmlns:a16="http://schemas.microsoft.com/office/drawing/2014/main" id="{89E3942D-5141-4948-B9C3-0C10B2E0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5" y="377182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 Box 4">
            <a:extLst>
              <a:ext uri="{FF2B5EF4-FFF2-40B4-BE49-F238E27FC236}">
                <a16:creationId xmlns:a16="http://schemas.microsoft.com/office/drawing/2014/main" id="{9DB6B625-83D2-4BC8-926C-F41E038F43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033" y="611292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Espacios</a:t>
            </a:r>
            <a:r>
              <a:rPr lang="en-U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Públicos</a:t>
            </a:r>
            <a:r>
              <a:rPr lang="en-U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Abiertos</a:t>
            </a:r>
            <a:r>
              <a:rPr lang="en-US" altLang="es-PR" sz="2600" b="1" i="1" dirty="0">
                <a:latin typeface="Arial" charset="0"/>
              </a:rPr>
              <a:t> y </a:t>
            </a:r>
            <a:r>
              <a:rPr lang="en-US" altLang="es-PR" sz="2600" b="1" i="1" dirty="0" err="1">
                <a:latin typeface="Arial" charset="0"/>
              </a:rPr>
              <a:t>accesibles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7" name="Picture 5" descr="PntBlue1">
            <a:extLst>
              <a:ext uri="{FF2B5EF4-FFF2-40B4-BE49-F238E27FC236}">
                <a16:creationId xmlns:a16="http://schemas.microsoft.com/office/drawing/2014/main" id="{0BD2585C-B57F-46BF-832B-2AEC8F136E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5" y="60697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F379A89B-59C8-4172-A56C-2F0B3B59D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100" y="3185744"/>
            <a:ext cx="792366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Ecología</a:t>
            </a:r>
            <a:r>
              <a:rPr lang="en-U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Urbana</a:t>
            </a:r>
            <a:r>
              <a:rPr lang="en-U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>
                <a:latin typeface="Arial" charset="0"/>
              </a:rPr>
              <a:t>Natural, </a:t>
            </a:r>
            <a:r>
              <a:rPr lang="en-US" altLang="es-PR" sz="2600" b="1" i="1" dirty="0" err="1">
                <a:latin typeface="Arial" charset="0"/>
              </a:rPr>
              <a:t>construido</a:t>
            </a:r>
            <a:r>
              <a:rPr lang="en-US" altLang="es-PR" sz="2600" b="1" i="1" dirty="0">
                <a:latin typeface="Arial" charset="0"/>
              </a:rPr>
              <a:t> y social</a:t>
            </a: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6221D60-53E1-4103-8654-04AE74461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225" y="316352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B8D5E88-65DD-496E-80DD-575D82C2FFCA}"/>
              </a:ext>
            </a:extLst>
          </p:cNvPr>
          <p:cNvSpPr>
            <a:spLocks/>
          </p:cNvSpPr>
          <p:nvPr/>
        </p:nvSpPr>
        <p:spPr bwMode="auto">
          <a:xfrm>
            <a:off x="-36512" y="476672"/>
            <a:ext cx="918051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DEFINICIONES MEDULARES</a:t>
            </a:r>
            <a:endParaRPr lang="es-PR" altLang="es-PR" sz="44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21" name="Text Box 2">
            <a:extLst>
              <a:ext uri="{FF2B5EF4-FFF2-40B4-BE49-F238E27FC236}">
                <a16:creationId xmlns:a16="http://schemas.microsoft.com/office/drawing/2014/main" id="{002C5EE9-5882-1FA0-064A-8C8CDE4274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257" y="2558056"/>
            <a:ext cx="830639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Modelo</a:t>
            </a:r>
            <a:r>
              <a:rPr lang="en-U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Ecológico</a:t>
            </a:r>
            <a:r>
              <a:rPr lang="en-U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Intraperson</a:t>
            </a:r>
            <a:r>
              <a:rPr lang="en-US" altLang="es-PR" sz="2600" b="1" i="1" dirty="0">
                <a:latin typeface="Arial" charset="0"/>
              </a:rPr>
              <a:t>, </a:t>
            </a:r>
            <a:r>
              <a:rPr lang="en-US" altLang="es-PR" sz="2600" b="1" i="1" dirty="0" err="1">
                <a:latin typeface="Arial" charset="0"/>
              </a:rPr>
              <a:t>ambiente</a:t>
            </a:r>
            <a:r>
              <a:rPr lang="en-US" altLang="es-PR" sz="2600" b="1" i="1" dirty="0">
                <a:latin typeface="Arial" charset="0"/>
              </a:rPr>
              <a:t>, </a:t>
            </a:r>
            <a:r>
              <a:rPr lang="en-US" altLang="es-PR" sz="2600" b="1" i="1" dirty="0" err="1">
                <a:latin typeface="Arial" charset="0"/>
              </a:rPr>
              <a:t>políticas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2" name="Picture 3" descr="PntBlue1">
            <a:extLst>
              <a:ext uri="{FF2B5EF4-FFF2-40B4-BE49-F238E27FC236}">
                <a16:creationId xmlns:a16="http://schemas.microsoft.com/office/drawing/2014/main" id="{FCE860E4-A808-3EB8-AA67-04CD50B3E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51" y="255805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B185D6EF-5338-DEB0-763C-395173A200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2325" y="4920784"/>
            <a:ext cx="832032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Planificación Espacial</a:t>
            </a:r>
            <a:r>
              <a:rPr lang="es-E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s-ES" altLang="es-PR" sz="2600" b="1" dirty="0">
                <a:latin typeface="Arial" charset="0"/>
              </a:rPr>
              <a:t> </a:t>
            </a:r>
            <a:r>
              <a:rPr lang="es-ES" altLang="es-PR" sz="2600" b="1" i="1" dirty="0">
                <a:latin typeface="Arial" charset="0"/>
              </a:rPr>
              <a:t>Diseño ambiente construido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7" name="Picture 3" descr="PntBlue1">
            <a:extLst>
              <a:ext uri="{FF2B5EF4-FFF2-40B4-BE49-F238E27FC236}">
                <a16:creationId xmlns:a16="http://schemas.microsoft.com/office/drawing/2014/main" id="{F43531E2-77A5-FFAA-26E4-B51513491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92078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23196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>
            <a:extLst>
              <a:ext uri="{FF2B5EF4-FFF2-40B4-BE49-F238E27FC236}">
                <a16:creationId xmlns:a16="http://schemas.microsoft.com/office/drawing/2014/main" id="{D522C050-075C-4671-8F4A-17FA517F5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4442666"/>
            <a:ext cx="814095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Comportamento</a:t>
            </a:r>
            <a:r>
              <a:rPr lang="es-PR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Peatonal</a:t>
            </a:r>
            <a:r>
              <a:rPr lang="es-PR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Afectado por ambiente</a:t>
            </a:r>
          </a:p>
        </p:txBody>
      </p:sp>
      <p:pic>
        <p:nvPicPr>
          <p:cNvPr id="5" name="Picture 5" descr="PntBlue1">
            <a:extLst>
              <a:ext uri="{FF2B5EF4-FFF2-40B4-BE49-F238E27FC236}">
                <a16:creationId xmlns:a16="http://schemas.microsoft.com/office/drawing/2014/main" id="{4DBE055F-5676-479A-A31A-96E4BDF76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39948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1">
            <a:extLst>
              <a:ext uri="{FF2B5EF4-FFF2-40B4-BE49-F238E27FC236}">
                <a16:creationId xmlns:a16="http://schemas.microsoft.com/office/drawing/2014/main" id="{FE73F6E1-F498-4D6E-91B3-5E13AD525F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785110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Caminabilidad</a:t>
            </a:r>
            <a:r>
              <a:rPr lang="es-PR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Nivel para la inclusión peatonal</a:t>
            </a:r>
            <a:endParaRPr lang="es-PR" altLang="es-PR" sz="2600" b="1" i="1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12" descr="PntBlue1">
            <a:extLst>
              <a:ext uri="{FF2B5EF4-FFF2-40B4-BE49-F238E27FC236}">
                <a16:creationId xmlns:a16="http://schemas.microsoft.com/office/drawing/2014/main" id="{335E1F4B-02F5-4395-9F63-817AA32FE7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75141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2">
            <a:extLst>
              <a:ext uri="{FF2B5EF4-FFF2-40B4-BE49-F238E27FC236}">
                <a16:creationId xmlns:a16="http://schemas.microsoft.com/office/drawing/2014/main" id="{34BBDF2D-BE98-4926-B35A-5962FFADF0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39" y="3075271"/>
            <a:ext cx="814095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Transportación Activa</a:t>
            </a:r>
            <a:r>
              <a:rPr lang="es-E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s-ES" altLang="es-PR" sz="2600" b="1" dirty="0">
                <a:latin typeface="Arial" charset="0"/>
              </a:rPr>
              <a:t> </a:t>
            </a:r>
            <a:r>
              <a:rPr lang="es-ES" altLang="es-PR" sz="2600" b="1" i="1" dirty="0">
                <a:latin typeface="Arial" charset="0"/>
              </a:rPr>
              <a:t>Genera propio ser humano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3" name="Picture 3" descr="PntBlue1">
            <a:extLst>
              <a:ext uri="{FF2B5EF4-FFF2-40B4-BE49-F238E27FC236}">
                <a16:creationId xmlns:a16="http://schemas.microsoft.com/office/drawing/2014/main" id="{BE36B8BF-1BEB-4F43-AD74-E8F752DEE6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07527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1">
            <a:extLst>
              <a:ext uri="{FF2B5EF4-FFF2-40B4-BE49-F238E27FC236}">
                <a16:creationId xmlns:a16="http://schemas.microsoft.com/office/drawing/2014/main" id="{2B419F5E-4FFB-427F-A307-90D1973E2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5824891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Peatonalización</a:t>
            </a:r>
            <a:r>
              <a:rPr lang="es-PR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Facilidad para el </a:t>
            </a:r>
            <a:r>
              <a:rPr lang="es-PR" altLang="es-PR" sz="26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mov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 peatonal</a:t>
            </a:r>
          </a:p>
        </p:txBody>
      </p:sp>
      <p:pic>
        <p:nvPicPr>
          <p:cNvPr id="15" name="Picture 12" descr="PntBlue1">
            <a:extLst>
              <a:ext uri="{FF2B5EF4-FFF2-40B4-BE49-F238E27FC236}">
                <a16:creationId xmlns:a16="http://schemas.microsoft.com/office/drawing/2014/main" id="{89E3942D-5141-4948-B9C3-0C10B2E0B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791191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2">
            <a:extLst>
              <a:ext uri="{FF2B5EF4-FFF2-40B4-BE49-F238E27FC236}">
                <a16:creationId xmlns:a16="http://schemas.microsoft.com/office/drawing/2014/main" id="{F379A89B-59C8-4172-A56C-2F0B3B59D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2108" y="5093328"/>
            <a:ext cx="830639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Movimiento</a:t>
            </a:r>
            <a:r>
              <a:rPr lang="en-U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Peatonal</a:t>
            </a:r>
            <a:r>
              <a:rPr lang="en-U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Depende</a:t>
            </a:r>
            <a:r>
              <a:rPr lang="en-US" altLang="es-PR" sz="2600" b="1" i="1" dirty="0">
                <a:latin typeface="Arial" charset="0"/>
              </a:rPr>
              <a:t> del </a:t>
            </a:r>
            <a:r>
              <a:rPr lang="en-US" altLang="es-PR" sz="2600" b="1" i="1" dirty="0" err="1">
                <a:latin typeface="Arial" charset="0"/>
              </a:rPr>
              <a:t>ambiente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físico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6221D60-53E1-4103-8654-04AE74461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07111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2B8D5E88-65DD-496E-80DD-575D82C2FFCA}"/>
              </a:ext>
            </a:extLst>
          </p:cNvPr>
          <p:cNvSpPr>
            <a:spLocks/>
          </p:cNvSpPr>
          <p:nvPr/>
        </p:nvSpPr>
        <p:spPr bwMode="auto">
          <a:xfrm>
            <a:off x="-36512" y="620688"/>
            <a:ext cx="9180512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DEFINICIONES MEDULARES</a:t>
            </a:r>
            <a:endParaRPr lang="es-PR" altLang="es-PR" sz="44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sp>
        <p:nvSpPr>
          <p:cNvPr id="21" name="Text Box 9">
            <a:extLst>
              <a:ext uri="{FF2B5EF4-FFF2-40B4-BE49-F238E27FC236}">
                <a16:creationId xmlns:a16="http://schemas.microsoft.com/office/drawing/2014/main" id="{5CC30D16-51FD-86ED-929A-DE894C130B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2387074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Acceso Mejorado</a:t>
            </a:r>
            <a:r>
              <a:rPr lang="es-PR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Propician las actividades físicas</a:t>
            </a:r>
          </a:p>
        </p:txBody>
      </p:sp>
      <p:pic>
        <p:nvPicPr>
          <p:cNvPr id="22" name="Picture 10" descr="PntBlue1">
            <a:extLst>
              <a:ext uri="{FF2B5EF4-FFF2-40B4-BE49-F238E27FC236}">
                <a16:creationId xmlns:a16="http://schemas.microsoft.com/office/drawing/2014/main" id="{46FC4501-477B-328B-3132-194511ED67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23692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 Box 4">
            <a:extLst>
              <a:ext uri="{FF2B5EF4-FFF2-40B4-BE49-F238E27FC236}">
                <a16:creationId xmlns:a16="http://schemas.microsoft.com/office/drawing/2014/main" id="{741CAF82-FDD7-8799-BCB1-8F49797F36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1743992"/>
            <a:ext cx="806894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Movilidad</a:t>
            </a:r>
            <a:r>
              <a:rPr lang="en-US" altLang="es-PR" sz="2600" b="1" dirty="0">
                <a:solidFill>
                  <a:srgbClr val="002AB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Urbana</a:t>
            </a:r>
            <a:r>
              <a:rPr lang="en-US" altLang="es-PR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i="1" dirty="0">
                <a:latin typeface="Arial" charset="0"/>
              </a:rPr>
              <a:t>Calidad del </a:t>
            </a:r>
            <a:r>
              <a:rPr lang="en-US" altLang="es-PR" sz="2600" b="1" i="1" dirty="0" err="1">
                <a:latin typeface="Arial" charset="0"/>
              </a:rPr>
              <a:t>acceso</a:t>
            </a:r>
            <a:r>
              <a:rPr lang="en-US" altLang="es-PR" sz="2600" b="1" i="1" dirty="0">
                <a:latin typeface="Arial" charset="0"/>
              </a:rPr>
              <a:t> </a:t>
            </a:r>
            <a:r>
              <a:rPr lang="en-US" altLang="es-PR" sz="2600" b="1" i="1" dirty="0" err="1">
                <a:latin typeface="Arial" charset="0"/>
              </a:rPr>
              <a:t>urbano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4" name="Picture 5" descr="PntBlue1">
            <a:extLst>
              <a:ext uri="{FF2B5EF4-FFF2-40B4-BE49-F238E27FC236}">
                <a16:creationId xmlns:a16="http://schemas.microsoft.com/office/drawing/2014/main" id="{04B84730-4FC3-02D9-9D07-997ACDD0F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170080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51306508"/>
      </p:ext>
    </p:extLst>
  </p:cSld>
  <p:clrMapOvr>
    <a:masterClrMapping/>
  </p:clrMapOvr>
  <p:transition spd="slow">
    <p:comb/>
    <p:sndAc>
      <p:stSnd>
        <p:snd r:embed="rId4" name="breeze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trees in front of it&#10;&#10;Description automatically generated with medium confidence">
            <a:extLst>
              <a:ext uri="{FF2B5EF4-FFF2-40B4-BE49-F238E27FC236}">
                <a16:creationId xmlns:a16="http://schemas.microsoft.com/office/drawing/2014/main" id="{2B1584E2-DC89-4312-C523-A9A76F9247D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531" y="1974108"/>
            <a:ext cx="5015367" cy="388843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7975182-7382-F743-2189-D5CAE2654EDC}"/>
              </a:ext>
            </a:extLst>
          </p:cNvPr>
          <p:cNvSpPr>
            <a:spLocks/>
          </p:cNvSpPr>
          <p:nvPr/>
        </p:nvSpPr>
        <p:spPr bwMode="auto">
          <a:xfrm>
            <a:off x="232763" y="1225390"/>
            <a:ext cx="480290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https://metro.inter.edu/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7" name="Picture 6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6C122738-86BE-6167-95E2-CD7E4A6ABD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360" y="1340768"/>
            <a:ext cx="3488124" cy="45217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6934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ACEE2124-FAC2-644F-7B56-C7FE49D93D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22072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CURVHEAD">
            <a:extLst>
              <a:ext uri="{FF2B5EF4-FFF2-40B4-BE49-F238E27FC236}">
                <a16:creationId xmlns:a16="http://schemas.microsoft.com/office/drawing/2014/main" id="{38E4CAD8-71D8-4EB8-B886-D478F6F0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37731"/>
            <a:ext cx="6480720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E0113C-BFB1-46A6-8093-A45D84395C0B}"/>
              </a:ext>
            </a:extLst>
          </p:cNvPr>
          <p:cNvSpPr>
            <a:spLocks/>
          </p:cNvSpPr>
          <p:nvPr/>
        </p:nvSpPr>
        <p:spPr bwMode="auto">
          <a:xfrm>
            <a:off x="1403648" y="2709168"/>
            <a:ext cx="6048672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ENTIDADES DE LA SOCIEDAD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3346474" y="923230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 Física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3346475" y="1843485"/>
            <a:ext cx="504194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ALIANZAS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3346474" y="1355278"/>
            <a:ext cx="5257974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Y MODELOS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65" y="4149080"/>
            <a:ext cx="807871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Los </a:t>
            </a: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municipios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9" y="414908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6044088"/>
            <a:ext cx="795728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Gimnasios y centros de aptitud física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600090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0BE2A705-B86D-C858-E3D9-3DDF411A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0" y="4814962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organizaciones educativas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A0633AF2-35DD-945C-80BD-F286BDCE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79715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603543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Gobierno estatal y sus agencias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56984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BE755C3A-C138-BFAA-CE50-0A2087C0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5416400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Centros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públicos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/privados </a:t>
            </a: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cuidados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para la </a:t>
            </a: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salud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064D6A06-CAFD-E52C-1C64-06254797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37321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icture containing outdoor, tree, person, sport&#10;&#10;Description automatically generated">
            <a:extLst>
              <a:ext uri="{FF2B5EF4-FFF2-40B4-BE49-F238E27FC236}">
                <a16:creationId xmlns:a16="http://schemas.microsoft.com/office/drawing/2014/main" id="{48838BA2-0990-65BC-29D3-6009F4E05B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351" y="555046"/>
            <a:ext cx="3200634" cy="209626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0612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CURVHEAD">
            <a:extLst>
              <a:ext uri="{FF2B5EF4-FFF2-40B4-BE49-F238E27FC236}">
                <a16:creationId xmlns:a16="http://schemas.microsoft.com/office/drawing/2014/main" id="{38E4CAD8-71D8-4EB8-B886-D478F6F0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834124"/>
            <a:ext cx="6480720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E0113C-BFB1-46A6-8093-A45D84395C0B}"/>
              </a:ext>
            </a:extLst>
          </p:cNvPr>
          <p:cNvSpPr>
            <a:spLocks/>
          </p:cNvSpPr>
          <p:nvPr/>
        </p:nvSpPr>
        <p:spPr bwMode="auto">
          <a:xfrm>
            <a:off x="1403648" y="2905561"/>
            <a:ext cx="6048672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ENTIDADES DE LA SOCIEDAD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3418482" y="692696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 Física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3418483" y="1612951"/>
            <a:ext cx="504194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ALIANZAS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3418482" y="1124744"/>
            <a:ext cx="5257974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Y MODELOS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4" y="4253140"/>
            <a:ext cx="807871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Organizaciones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federales y locales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25314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0BE2A705-B86D-C858-E3D9-3DDF411A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09" y="4847014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Grupos especiales a nivel comunitario: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A0633AF2-35DD-945C-80BD-F286BDCE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2" y="482920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109" y="3747768"/>
            <a:ext cx="817644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Centros de cuido para personas de edad avanzada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02" y="371406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8">
            <a:extLst>
              <a:ext uri="{FF2B5EF4-FFF2-40B4-BE49-F238E27FC236}">
                <a16:creationId xmlns:a16="http://schemas.microsoft.com/office/drawing/2014/main" id="{D4045AEB-2BBA-8C65-8CB6-111575F0F8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95798" y="5295821"/>
            <a:ext cx="7538735" cy="469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900"/>
              </a:lnSpc>
            </a:pP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Organizaciones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 sin fines de </a:t>
            </a:r>
            <a:r>
              <a:rPr lang="en-US" altLang="es-PR" sz="2900" b="1" dirty="0" err="1">
                <a:solidFill>
                  <a:srgbClr val="000000"/>
                </a:solidFill>
                <a:latin typeface="Calibri" pitchFamily="34" charset="0"/>
              </a:rPr>
              <a:t>lucro</a:t>
            </a:r>
            <a:r>
              <a:rPr lang="en-US" altLang="es-PR" sz="2900" b="1" dirty="0">
                <a:solidFill>
                  <a:srgbClr val="000000"/>
                </a:solidFill>
                <a:latin typeface="Calibri" pitchFamily="34" charset="0"/>
              </a:rPr>
              <a:t>:</a:t>
            </a:r>
            <a:endParaRPr lang="en-US" altLang="es-PR" sz="29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8" name="Picture 29" descr="Bullet_Round_Diamond_Maggenta_02">
            <a:extLst>
              <a:ext uri="{FF2B5EF4-FFF2-40B4-BE49-F238E27FC236}">
                <a16:creationId xmlns:a16="http://schemas.microsoft.com/office/drawing/2014/main" id="{88039089-8922-6591-57E1-DDCED9734C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152" y="5336306"/>
            <a:ext cx="408837" cy="404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32">
            <a:extLst>
              <a:ext uri="{FF2B5EF4-FFF2-40B4-BE49-F238E27FC236}">
                <a16:creationId xmlns:a16="http://schemas.microsoft.com/office/drawing/2014/main" id="{37D01171-4395-6AE9-DDC4-C110CEC9A1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830" y="5820649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Iglesias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0" name="Picture 29" descr="Bullets_Arrow-Thin_Green_Right_02">
            <a:extLst>
              <a:ext uri="{FF2B5EF4-FFF2-40B4-BE49-F238E27FC236}">
                <a16:creationId xmlns:a16="http://schemas.microsoft.com/office/drawing/2014/main" id="{44F10237-401F-83E9-586E-208FACCDD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67" y="5853987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Box 32">
            <a:extLst>
              <a:ext uri="{FF2B5EF4-FFF2-40B4-BE49-F238E27FC236}">
                <a16:creationId xmlns:a16="http://schemas.microsoft.com/office/drawing/2014/main" id="{377D1B3F-1FA4-E61A-09A1-90D98E505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3830" y="6200320"/>
            <a:ext cx="7135625" cy="397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90000"/>
              </a:lnSpc>
            </a:pPr>
            <a:r>
              <a:rPr lang="es-ES" altLang="es-PR" sz="2200" b="1" dirty="0">
                <a:solidFill>
                  <a:srgbClr val="000000"/>
                </a:solidFill>
                <a:latin typeface="Arial" charset="0"/>
              </a:rPr>
              <a:t>Centros de recreación</a:t>
            </a:r>
            <a:endParaRPr lang="en-US" altLang="es-PR" sz="22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</a:endParaRPr>
          </a:p>
        </p:txBody>
      </p:sp>
      <p:pic>
        <p:nvPicPr>
          <p:cNvPr id="33" name="Picture 32" descr="Bullets_Arrow-Thin_Green_Right_02">
            <a:extLst>
              <a:ext uri="{FF2B5EF4-FFF2-40B4-BE49-F238E27FC236}">
                <a16:creationId xmlns:a16="http://schemas.microsoft.com/office/drawing/2014/main" id="{B80645E6-DCF5-8FA7-B9BC-CCF9791C0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667" y="6233658"/>
            <a:ext cx="284163" cy="28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itle 1">
            <a:extLst>
              <a:ext uri="{FF2B5EF4-FFF2-40B4-BE49-F238E27FC236}">
                <a16:creationId xmlns:a16="http://schemas.microsoft.com/office/drawing/2014/main" id="{273BC28C-7794-1C67-51FE-65110C2941D8}"/>
              </a:ext>
            </a:extLst>
          </p:cNvPr>
          <p:cNvSpPr>
            <a:spLocks/>
          </p:cNvSpPr>
          <p:nvPr/>
        </p:nvSpPr>
        <p:spPr bwMode="auto">
          <a:xfrm>
            <a:off x="3419872" y="2132856"/>
            <a:ext cx="2880320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000" b="0" i="1" dirty="0">
                <a:solidFill>
                  <a:srgbClr val="66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– continuación -</a:t>
            </a:r>
          </a:p>
        </p:txBody>
      </p:sp>
      <p:pic>
        <p:nvPicPr>
          <p:cNvPr id="36" name="Picture 35" descr="A picture containing sky, outdoor, person&#10;&#10;Description automatically generated">
            <a:extLst>
              <a:ext uri="{FF2B5EF4-FFF2-40B4-BE49-F238E27FC236}">
                <a16:creationId xmlns:a16="http://schemas.microsoft.com/office/drawing/2014/main" id="{31F64DFF-130B-310F-BB9E-83C51A7681A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71" y="532013"/>
            <a:ext cx="3330509" cy="2220340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892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dir="out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10" name="chimes.wav"/>
          </p:stSnd>
        </p:sndAc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9" descr="CURVHEAD">
            <a:extLst>
              <a:ext uri="{FF2B5EF4-FFF2-40B4-BE49-F238E27FC236}">
                <a16:creationId xmlns:a16="http://schemas.microsoft.com/office/drawing/2014/main" id="{38E4CAD8-71D8-4EB8-B886-D478F6F0F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493715"/>
            <a:ext cx="6480720" cy="791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A8E0113C-BFB1-46A6-8093-A45D84395C0B}"/>
              </a:ext>
            </a:extLst>
          </p:cNvPr>
          <p:cNvSpPr>
            <a:spLocks/>
          </p:cNvSpPr>
          <p:nvPr/>
        </p:nvSpPr>
        <p:spPr bwMode="auto">
          <a:xfrm>
            <a:off x="1403648" y="2565152"/>
            <a:ext cx="6048672" cy="575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PR" altLang="es-PR" sz="28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ENTIDADES DE LA SOCIEDAD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3346474" y="707206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 Física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3346475" y="1699469"/>
            <a:ext cx="504194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6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ALIANZAS</a:t>
            </a:r>
            <a:endParaRPr lang="es-PR" altLang="es-PR" sz="36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3346474" y="1139254"/>
            <a:ext cx="5257974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Y MODELOS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65" y="4413555"/>
            <a:ext cx="300164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Ayuda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económica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9" y="44135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6064472"/>
            <a:ext cx="356793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Instalaciones físicas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602128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0BE2A705-B86D-C858-E3D9-3DDF411A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5007429"/>
            <a:ext cx="18397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A0633AF2-35DD-945C-80BD-F286BDCE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9896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936853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humanos voluntarios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90315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BE755C3A-C138-BFAA-CE50-0A2087C0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5560416"/>
            <a:ext cx="1551711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Equipos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064D6A06-CAFD-E52C-1C64-06254797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5172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367715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COLABORACIÓN: 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TIPOS DE AYUDA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19" name="Picture 18" descr="A group of children in a classroom&#10;&#10;Description automatically generated">
            <a:extLst>
              <a:ext uri="{FF2B5EF4-FFF2-40B4-BE49-F238E27FC236}">
                <a16:creationId xmlns:a16="http://schemas.microsoft.com/office/drawing/2014/main" id="{DEBAE48F-5A47-3902-C124-E8F555444F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85" y="587316"/>
            <a:ext cx="3073924" cy="179063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CB9C4C2-ED3F-4366-40EF-42C7177525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274747"/>
            <a:ext cx="4440791" cy="234239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764499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C541E06C-7840-F237-534E-38AC2E0552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544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 descr="Diagram&#10;&#10;Description automatically generated">
            <a:extLst>
              <a:ext uri="{FF2B5EF4-FFF2-40B4-BE49-F238E27FC236}">
                <a16:creationId xmlns:a16="http://schemas.microsoft.com/office/drawing/2014/main" id="{021DA73A-B6DA-06D8-E945-DDA4EC58C5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070546"/>
            <a:ext cx="4229100" cy="4886325"/>
          </a:xfrm>
          <a:prstGeom prst="rect">
            <a:avLst/>
          </a:prstGeom>
        </p:spPr>
      </p:pic>
      <p:sp>
        <p:nvSpPr>
          <p:cNvPr id="42" name="Text Box 2">
            <a:extLst>
              <a:ext uri="{FF2B5EF4-FFF2-40B4-BE49-F238E27FC236}">
                <a16:creationId xmlns:a16="http://schemas.microsoft.com/office/drawing/2014/main" id="{F6D1E8DB-D1C4-42B2-1F56-35CF1C04C4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8762" y="2708920"/>
            <a:ext cx="4179262" cy="18928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s-ES" altLang="es-PR" sz="2600" b="1" dirty="0">
                <a:solidFill>
                  <a:srgbClr val="000076"/>
                </a:solidFill>
                <a:latin typeface="Arial" charset="0"/>
              </a:rPr>
              <a:t>Explica los factores que intervienen en el comportamiento de salud manifestado por la población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43" name="Picture 3" descr="PntBlue1">
            <a:extLst>
              <a:ext uri="{FF2B5EF4-FFF2-40B4-BE49-F238E27FC236}">
                <a16:creationId xmlns:a16="http://schemas.microsoft.com/office/drawing/2014/main" id="{92869889-112C-C7C5-F094-1E1374F94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6" y="270892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 Box 9">
            <a:extLst>
              <a:ext uri="{FF2B5EF4-FFF2-40B4-BE49-F238E27FC236}">
                <a16:creationId xmlns:a16="http://schemas.microsoft.com/office/drawing/2014/main" id="{20A835FD-7C2D-FE2D-D8DC-81FD43593D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38" y="4598938"/>
            <a:ext cx="4313502" cy="137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S" altLang="es-PR" sz="2600" b="1" dirty="0" err="1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ariables</a:t>
            </a:r>
            <a:r>
              <a:rPr lang="es-ES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influyen en las decisiones de las personas que afectan su salud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Picture 10" descr="PntBlue1">
            <a:extLst>
              <a:ext uri="{FF2B5EF4-FFF2-40B4-BE49-F238E27FC236}">
                <a16:creationId xmlns:a16="http://schemas.microsoft.com/office/drawing/2014/main" id="{92D8960B-26F7-8320-7E3A-0FA13FCB8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0" y="45811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Text Box 11">
            <a:extLst>
              <a:ext uri="{FF2B5EF4-FFF2-40B4-BE49-F238E27FC236}">
                <a16:creationId xmlns:a16="http://schemas.microsoft.com/office/drawing/2014/main" id="{336296AE-9581-5955-A034-C10A26124D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8538" y="1014428"/>
            <a:ext cx="3809446" cy="16927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altLang="es-PR" sz="2600" b="1" dirty="0" err="1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xplica</a:t>
            </a:r>
            <a:r>
              <a:rPr lang="es-ES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cómo las variables de comportamiento, sociales y económicas afectan la salud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12" descr="PntBlue1">
            <a:extLst>
              <a:ext uri="{FF2B5EF4-FFF2-40B4-BE49-F238E27FC236}">
                <a16:creationId xmlns:a16="http://schemas.microsoft.com/office/drawing/2014/main" id="{0B15F370-8242-792B-35AF-B7C6D2686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730" y="98072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Title 1">
            <a:extLst>
              <a:ext uri="{FF2B5EF4-FFF2-40B4-BE49-F238E27FC236}">
                <a16:creationId xmlns:a16="http://schemas.microsoft.com/office/drawing/2014/main" id="{54361343-DAE7-D135-8F53-69E8E34B34D0}"/>
              </a:ext>
            </a:extLst>
          </p:cNvPr>
          <p:cNvSpPr>
            <a:spLocks/>
          </p:cNvSpPr>
          <p:nvPr/>
        </p:nvSpPr>
        <p:spPr bwMode="auto">
          <a:xfrm>
            <a:off x="167955" y="620688"/>
            <a:ext cx="8436493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EL MODELO SOCIO-ECOLÓGICO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9" name="Text Box 6">
            <a:extLst>
              <a:ext uri="{FF2B5EF4-FFF2-40B4-BE49-F238E27FC236}">
                <a16:creationId xmlns:a16="http://schemas.microsoft.com/office/drawing/2014/main" id="{92D2EC58-20DF-FC6D-80DE-1EC3A5CCF3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7504" y="5949081"/>
            <a:ext cx="8964612" cy="57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 de: “</a:t>
            </a:r>
            <a:r>
              <a:rPr lang="en-US" altLang="es-PR" sz="1200" b="0" dirty="0">
                <a:latin typeface="Times New Roman" pitchFamily="18" charset="0"/>
              </a:rPr>
              <a:t>Introduction to public health nutrition</a:t>
            </a:r>
            <a:r>
              <a:rPr lang="es-ES" altLang="es-PR" sz="1200" b="0" dirty="0">
                <a:latin typeface="Times New Roman" pitchFamily="18" charset="0"/>
              </a:rPr>
              <a:t>,”  Por M. </a:t>
            </a:r>
            <a:r>
              <a:rPr lang="es-ES" altLang="es-PR" sz="1200" b="0" dirty="0" err="1">
                <a:latin typeface="Times New Roman" pitchFamily="18" charset="0"/>
              </a:rPr>
              <a:t>Spence</a:t>
            </a:r>
            <a:r>
              <a:rPr lang="es-ES" altLang="es-PR" sz="1200" b="0" dirty="0">
                <a:latin typeface="Times New Roman" pitchFamily="18" charset="0"/>
              </a:rPr>
              <a:t>, &amp; C. </a:t>
            </a:r>
            <a:r>
              <a:rPr lang="es-ES" altLang="es-PR" sz="1200" b="0" dirty="0" err="1">
                <a:latin typeface="Times New Roman" pitchFamily="18" charset="0"/>
              </a:rPr>
              <a:t>Schand</a:t>
            </a:r>
            <a:r>
              <a:rPr lang="es-ES" altLang="es-PR" sz="1200" b="0" dirty="0">
                <a:latin typeface="Times New Roman" pitchFamily="18" charset="0"/>
              </a:rPr>
              <a:t>, 2021. En  </a:t>
            </a:r>
            <a:r>
              <a:rPr lang="en-US" altLang="es-PR" sz="1200" i="1" dirty="0">
                <a:latin typeface="Times New Roman" pitchFamily="18" charset="0"/>
              </a:rPr>
              <a:t>Public Health Nutrition: Rural, Urban, and Global Community-Based Practice</a:t>
            </a:r>
            <a:r>
              <a:rPr lang="en-US" altLang="es-PR" sz="1200" b="0" dirty="0">
                <a:latin typeface="Times New Roman" pitchFamily="18" charset="0"/>
              </a:rPr>
              <a:t>. (pp. 12, 15),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</a:t>
            </a:r>
            <a:r>
              <a:rPr lang="en-US" altLang="es-PR" sz="1200" b="0" dirty="0" err="1">
                <a:latin typeface="Times New Roman" pitchFamily="18" charset="0"/>
              </a:rPr>
              <a:t>En</a:t>
            </a:r>
            <a:r>
              <a:rPr lang="en-US" altLang="es-PR" sz="1200" b="0" dirty="0">
                <a:latin typeface="Times New Roman" pitchFamily="18" charset="0"/>
              </a:rPr>
              <a:t> M. Barth, R. Bell, &amp; K. Grimmer (Eds.), 2021, New York, NY: Springer Publishing Company, LLC.. Copyright 2021 Springer Publishing Company, LLC.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53173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3203849" y="707206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 Física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3203850" y="1555453"/>
            <a:ext cx="55105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INFLUENCIAS: </a:t>
            </a:r>
            <a:r>
              <a:rPr lang="es-PR" altLang="es-PR" sz="2800" b="0" u="sng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Decisiones</a:t>
            </a:r>
            <a:endParaRPr lang="es-PR" altLang="es-PR" sz="2800" b="0" i="1" u="sng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3203848" y="1124744"/>
            <a:ext cx="5690021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INTERVENCIONES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65" y="4413555"/>
            <a:ext cx="802827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Interpersonales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Ambiente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Socio-Cultural</a:t>
            </a: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9" y="4413555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6112923"/>
            <a:ext cx="800872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Políticas Públicas: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Leyes y Reglas</a:t>
            </a: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60697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0BE2A705-B86D-C858-E3D9-3DDF411A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5007429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Ambiente Construido: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 Humano</a:t>
            </a: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A0633AF2-35DD-945C-80BD-F286BDCE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498961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936853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Intrapersonales: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Biológico y Psicológico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90315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BE755C3A-C138-BFAA-CE50-0A2087C0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5560416"/>
            <a:ext cx="800872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Ambiente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Físico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Naturaleza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064D6A06-CAFD-E52C-1C64-06254797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5172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367715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MODELO: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SOCIO-ECOLÓGICO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7" name="Picture 59" descr="CURVHEAD">
            <a:extLst>
              <a:ext uri="{FF2B5EF4-FFF2-40B4-BE49-F238E27FC236}">
                <a16:creationId xmlns:a16="http://schemas.microsoft.com/office/drawing/2014/main" id="{9555C503-5574-7087-D9DD-C0A3DF72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14896"/>
            <a:ext cx="8928990" cy="10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C0CF3C-D545-723E-A0EB-9D71566B652C}"/>
              </a:ext>
            </a:extLst>
          </p:cNvPr>
          <p:cNvSpPr>
            <a:spLocks/>
          </p:cNvSpPr>
          <p:nvPr/>
        </p:nvSpPr>
        <p:spPr bwMode="auto">
          <a:xfrm>
            <a:off x="467543" y="2140596"/>
            <a:ext cx="8136905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VARIABLES QUE AFECTAN LA PARTICIPACIÓN:</a:t>
            </a:r>
          </a:p>
          <a:p>
            <a:pPr algn="ctr">
              <a:lnSpc>
                <a:spcPts val="2500"/>
              </a:lnSpc>
            </a:pP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8" name="Picture 17" descr="A picture containing skating, sky, person, outdoor&#10;&#10;Description automatically generated">
            <a:extLst>
              <a:ext uri="{FF2B5EF4-FFF2-40B4-BE49-F238E27FC236}">
                <a16:creationId xmlns:a16="http://schemas.microsoft.com/office/drawing/2014/main" id="{FD6E410B-4D67-5796-17C5-BF7E5A7D70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878" y="4918309"/>
            <a:ext cx="2525577" cy="168371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9599FC02-8A0A-65CD-2CAE-494C72D60A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3" y="629274"/>
            <a:ext cx="2688894" cy="1511322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9057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3131841" y="692696"/>
            <a:ext cx="5690022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 –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 Física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3131842" y="1542282"/>
            <a:ext cx="55105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3131840" y="1110234"/>
            <a:ext cx="5690021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PARTICIPACIÓN POBLACIÓN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265" y="4462006"/>
            <a:ext cx="8028276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Intervenciones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/</a:t>
            </a: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enfoque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comunitarios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459" y="446200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6112923"/>
            <a:ext cx="306387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públicas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60697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0BE2A705-B86D-C858-E3D9-3DDF411A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5055880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Tecnología de la información y comunicaciones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A0633AF2-35DD-945C-80BD-F286BDCE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03807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3985304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Aspectos individuales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395160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BE755C3A-C138-BFAA-CE50-0A2087C0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041" y="5608867"/>
            <a:ext cx="2703839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Ambiente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latin typeface="Arial" charset="0"/>
              </a:rPr>
              <a:t>físico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064D6A06-CAFD-E52C-1C64-06254797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233" y="5565683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416166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VARIABLES AFECTAN: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DECISIONES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7" name="Picture 59" descr="CURVHEAD">
            <a:extLst>
              <a:ext uri="{FF2B5EF4-FFF2-40B4-BE49-F238E27FC236}">
                <a16:creationId xmlns:a16="http://schemas.microsoft.com/office/drawing/2014/main" id="{9555C503-5574-7087-D9DD-C0A3DF72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4267" y="2236014"/>
            <a:ext cx="5690021" cy="10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C0CF3C-D545-723E-A0EB-9D71566B652C}"/>
              </a:ext>
            </a:extLst>
          </p:cNvPr>
          <p:cNvSpPr>
            <a:spLocks/>
          </p:cNvSpPr>
          <p:nvPr/>
        </p:nvSpPr>
        <p:spPr bwMode="auto">
          <a:xfrm>
            <a:off x="1653782" y="2274122"/>
            <a:ext cx="5256585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FACTORES DETERMINANTES:</a:t>
            </a:r>
          </a:p>
          <a:p>
            <a:pPr algn="ctr">
              <a:lnSpc>
                <a:spcPts val="2500"/>
              </a:lnSpc>
            </a:pP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CONTEXTO ESCENARIO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19" name="Picture 18" descr="A person jumping in the air&#10;&#10;Description automatically generated with medium confidence">
            <a:extLst>
              <a:ext uri="{FF2B5EF4-FFF2-40B4-BE49-F238E27FC236}">
                <a16:creationId xmlns:a16="http://schemas.microsoft.com/office/drawing/2014/main" id="{36594793-D1F0-813F-DD0C-D3B063FDCF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5493984"/>
            <a:ext cx="3450759" cy="103136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Picture 20" descr="Two men running on a road&#10;&#10;Description automatically generated with medium confidence">
            <a:extLst>
              <a:ext uri="{FF2B5EF4-FFF2-40B4-BE49-F238E27FC236}">
                <a16:creationId xmlns:a16="http://schemas.microsoft.com/office/drawing/2014/main" id="{D65A8258-AC5F-6CED-9BFD-DE181613C8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998" y="439116"/>
            <a:ext cx="2705767" cy="1803845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222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B8CF81DB-4F62-159F-94F5-E82C2030F47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713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351" y="4894054"/>
            <a:ext cx="792068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Actividad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Peatonal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Aceras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, Caminos,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Distancia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46" y="489405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28" y="3904232"/>
            <a:ext cx="80323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Parques y Ambientes Naturales: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Motivan</a:t>
            </a: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0" y="386104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0BE2A705-B86D-C858-E3D9-3DDF411A6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28" y="6039098"/>
            <a:ext cx="80323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Ambientes de Vida Activa: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Planificar/Propiciar</a:t>
            </a: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A0633AF2-35DD-945C-80BD-F286BDCE2E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0" y="602128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28" y="4417352"/>
            <a:ext cx="775833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Espaciós</a:t>
            </a: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Públicos y Recreativos: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Acceso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0" y="438365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BE755C3A-C138-BFAA-CE50-0A2087C0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28" y="5488408"/>
            <a:ext cx="775833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Movilidad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Urbana: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Importancia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del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Peaton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064D6A06-CAFD-E52C-1C64-06254797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0" y="544522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356992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ACTIVIDADES FÍSICAS *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3492E4-CB5F-DF31-64DF-B9E69C7D0A6C}"/>
              </a:ext>
            </a:extLst>
          </p:cNvPr>
          <p:cNvSpPr>
            <a:spLocks/>
          </p:cNvSpPr>
          <p:nvPr/>
        </p:nvSpPr>
        <p:spPr bwMode="auto">
          <a:xfrm>
            <a:off x="2565550" y="620688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C0A39C5-FA7A-A40A-7419-4917522A0AF9}"/>
              </a:ext>
            </a:extLst>
          </p:cNvPr>
          <p:cNvSpPr>
            <a:spLocks/>
          </p:cNvSpPr>
          <p:nvPr/>
        </p:nvSpPr>
        <p:spPr bwMode="auto">
          <a:xfrm>
            <a:off x="2565552" y="1484784"/>
            <a:ext cx="55105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DETERMINANTES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2D2215E-169C-0545-59A8-C56DE5023851}"/>
              </a:ext>
            </a:extLst>
          </p:cNvPr>
          <p:cNvSpPr>
            <a:spLocks/>
          </p:cNvSpPr>
          <p:nvPr/>
        </p:nvSpPr>
        <p:spPr bwMode="auto">
          <a:xfrm>
            <a:off x="2530054" y="1038226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pic>
        <p:nvPicPr>
          <p:cNvPr id="20" name="Picture 59" descr="CURVHEAD">
            <a:extLst>
              <a:ext uri="{FF2B5EF4-FFF2-40B4-BE49-F238E27FC236}">
                <a16:creationId xmlns:a16="http://schemas.microsoft.com/office/drawing/2014/main" id="{19909885-70D2-B6A0-B5EE-BECC9261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6" y="1961157"/>
            <a:ext cx="8794748" cy="13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5C1D714-6ACF-AA2C-E284-7875F602F870}"/>
              </a:ext>
            </a:extLst>
          </p:cNvPr>
          <p:cNvSpPr>
            <a:spLocks/>
          </p:cNvSpPr>
          <p:nvPr/>
        </p:nvSpPr>
        <p:spPr bwMode="auto">
          <a:xfrm>
            <a:off x="174626" y="2106430"/>
            <a:ext cx="8524410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000" b="0" u="sng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AMBIENTE CONSTRUIDO</a:t>
            </a:r>
            <a:r>
              <a:rPr lang="es-PR" altLang="es-PR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s-PR" altLang="es-PR" sz="3000" b="0" dirty="0">
                <a:solidFill>
                  <a:srgbClr val="56308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INFLUYE:</a:t>
            </a:r>
          </a:p>
          <a:p>
            <a:pPr algn="ctr">
              <a:lnSpc>
                <a:spcPts val="4000"/>
              </a:lnSpc>
            </a:pP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SOBRE LA PARTICIPACIÓN EN LAS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25" name="Picture 24" descr="A group of people walking on a street&#10;&#10;Description automatically generated with low confidence">
            <a:extLst>
              <a:ext uri="{FF2B5EF4-FFF2-40B4-BE49-F238E27FC236}">
                <a16:creationId xmlns:a16="http://schemas.microsoft.com/office/drawing/2014/main" id="{11C5CCF7-32EF-E385-0813-07774E8B43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38" y="541805"/>
            <a:ext cx="2204211" cy="146947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212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EC4EF719-0481-A799-0698-6AB83F39E57C}"/>
              </a:ext>
            </a:extLst>
          </p:cNvPr>
          <p:cNvSpPr>
            <a:spLocks/>
          </p:cNvSpPr>
          <p:nvPr/>
        </p:nvSpPr>
        <p:spPr bwMode="auto">
          <a:xfrm>
            <a:off x="1403648" y="728485"/>
            <a:ext cx="5832648" cy="367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sz="28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http://www.saludmed.com/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pic>
        <p:nvPicPr>
          <p:cNvPr id="9" name="Picture 8" descr="A screenshot of a website&#10;&#10;Description automatically generated">
            <a:extLst>
              <a:ext uri="{FF2B5EF4-FFF2-40B4-BE49-F238E27FC236}">
                <a16:creationId xmlns:a16="http://schemas.microsoft.com/office/drawing/2014/main" id="{6C100EE2-ACAD-9C6D-EAC6-0D2EDDD7BD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5525"/>
            <a:ext cx="9144000" cy="5196953"/>
          </a:xfrm>
          <a:prstGeom prst="rect">
            <a:avLst/>
          </a:prstGeom>
        </p:spPr>
      </p:pic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44646B7B-1A9D-0A69-341F-6E380D8A47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480968"/>
            <a:ext cx="3734978" cy="484177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4486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 pattern="rectangl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8351" y="5038070"/>
            <a:ext cx="7920685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Ambiente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Adverso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Contaminación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46" y="503807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28" y="4048248"/>
            <a:ext cx="80323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Barreras de Infraestructura: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Calidad Pavimento</a:t>
            </a: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0" y="400506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28" y="4561368"/>
            <a:ext cx="775833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Barreras de Seguridad: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Tráfico Vehicular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0" y="452766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BE755C3A-C138-BFAA-CE50-0A2087C0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8128" y="5632424"/>
            <a:ext cx="817636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Aceras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Defectos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, Espacio,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Distancia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,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Atractivas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064D6A06-CAFD-E52C-1C64-06254797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20" y="55892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549459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MOVILIDAD PEATONAL *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33492E4-CB5F-DF31-64DF-B9E69C7D0A6C}"/>
              </a:ext>
            </a:extLst>
          </p:cNvPr>
          <p:cNvSpPr>
            <a:spLocks/>
          </p:cNvSpPr>
          <p:nvPr/>
        </p:nvSpPr>
        <p:spPr bwMode="auto">
          <a:xfrm>
            <a:off x="2637558" y="692696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8C0A39C5-FA7A-A40A-7419-4917522A0AF9}"/>
              </a:ext>
            </a:extLst>
          </p:cNvPr>
          <p:cNvSpPr>
            <a:spLocks/>
          </p:cNvSpPr>
          <p:nvPr/>
        </p:nvSpPr>
        <p:spPr bwMode="auto">
          <a:xfrm>
            <a:off x="2637560" y="1556792"/>
            <a:ext cx="55105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DETERMINANTES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02D2215E-169C-0545-59A8-C56DE5023851}"/>
              </a:ext>
            </a:extLst>
          </p:cNvPr>
          <p:cNvSpPr>
            <a:spLocks/>
          </p:cNvSpPr>
          <p:nvPr/>
        </p:nvSpPr>
        <p:spPr bwMode="auto">
          <a:xfrm>
            <a:off x="2602062" y="1110234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pic>
        <p:nvPicPr>
          <p:cNvPr id="20" name="Picture 59" descr="CURVHEAD">
            <a:extLst>
              <a:ext uri="{FF2B5EF4-FFF2-40B4-BE49-F238E27FC236}">
                <a16:creationId xmlns:a16="http://schemas.microsoft.com/office/drawing/2014/main" id="{19909885-70D2-B6A0-B5EE-BECC9261D9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53624"/>
            <a:ext cx="8969374" cy="13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85C1D714-6ACF-AA2C-E284-7875F602F870}"/>
              </a:ext>
            </a:extLst>
          </p:cNvPr>
          <p:cNvSpPr>
            <a:spLocks/>
          </p:cNvSpPr>
          <p:nvPr/>
        </p:nvSpPr>
        <p:spPr bwMode="auto">
          <a:xfrm>
            <a:off x="228940" y="2298897"/>
            <a:ext cx="8524410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000" b="0" u="sng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AMBIENTE CONSTRUIDO</a:t>
            </a:r>
            <a:r>
              <a:rPr lang="es-PR" altLang="es-PR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s-PR" altLang="es-PR" sz="3000" b="0" dirty="0">
                <a:solidFill>
                  <a:srgbClr val="56308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AFECTA LA:</a:t>
            </a:r>
          </a:p>
          <a:p>
            <a:pPr algn="ctr">
              <a:lnSpc>
                <a:spcPts val="4000"/>
              </a:lnSpc>
            </a:pP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MOVILIDAD URBANA: </a:t>
            </a:r>
            <a:r>
              <a:rPr lang="en-US" altLang="es-PR" sz="28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Impacto</a:t>
            </a: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n-US" altLang="es-PR" sz="280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sobre</a:t>
            </a: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la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09FCAB32-27BA-4F5A-940F-F5340A1B2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</a:t>
            </a:r>
            <a:r>
              <a:rPr lang="es-ES" altLang="es-PR" sz="1200" dirty="0">
                <a:latin typeface="Times New Roman" pitchFamily="18" charset="0"/>
              </a:rPr>
              <a:t>Adaptado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Designing public space for an ageing population: Improving pedestrian mobility for older people</a:t>
            </a:r>
            <a:r>
              <a:rPr lang="en-US" altLang="es-PR" sz="1200" b="0" dirty="0">
                <a:latin typeface="Times New Roman" pitchFamily="18" charset="0"/>
              </a:rPr>
              <a:t>. (pp. 79-80),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B. A. Musselwhite</a:t>
            </a:r>
            <a:r>
              <a:rPr lang="en-US" altLang="es-PR" sz="1200" b="0" dirty="0">
                <a:latin typeface="Times New Roman" pitchFamily="18" charset="0"/>
              </a:rPr>
              <a:t>, 2021, Bingley, UK: Emerald Publishing Limited. Copyright 2021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Charles B. A. Musselwhite</a:t>
            </a:r>
            <a:r>
              <a:rPr lang="en-US" altLang="es-PR" sz="120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8" name="Picture 7" descr="People riding bicycles on a street&#10;&#10;Description automatically generated with medium confidence">
            <a:extLst>
              <a:ext uri="{FF2B5EF4-FFF2-40B4-BE49-F238E27FC236}">
                <a16:creationId xmlns:a16="http://schemas.microsoft.com/office/drawing/2014/main" id="{CF3731ED-D4FE-4EDE-01C3-198B41E4FAF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6" y="565249"/>
            <a:ext cx="2385876" cy="163736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890608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18" y="4523426"/>
            <a:ext cx="163353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Cultural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2" y="452342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20" y="3261216"/>
            <a:ext cx="263174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Infraestructura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2" y="32180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120" y="3875168"/>
            <a:ext cx="133560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Social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312" y="384146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BE755C3A-C138-BFAA-CE50-0A2087C0EB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894" y="5191125"/>
            <a:ext cx="183965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Individual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064D6A06-CAFD-E52C-1C64-062547975D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86" y="517149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8C0A39C5-FA7A-A40A-7419-4917522A0AF9}"/>
              </a:ext>
            </a:extLst>
          </p:cNvPr>
          <p:cNvSpPr>
            <a:spLocks/>
          </p:cNvSpPr>
          <p:nvPr/>
        </p:nvSpPr>
        <p:spPr bwMode="auto">
          <a:xfrm>
            <a:off x="916646" y="2291053"/>
            <a:ext cx="73107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/>
            <a:r>
              <a:rPr lang="es-PR" altLang="es-PR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CAMINAR: </a:t>
            </a:r>
            <a:r>
              <a:rPr lang="es-PR" altLang="es-PR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BARRERAS</a:t>
            </a:r>
            <a:endParaRPr lang="es-PR" altLang="es-PR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09FCAB32-27BA-4F5A-940F-F5340A1B29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532" y="6092973"/>
            <a:ext cx="8573948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>
            <a:lvl1pPr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tabLst>
                <a:tab pos="7485063" algn="l"/>
              </a:tabLs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s-ES" altLang="es-PR" sz="1200" i="1" dirty="0">
                <a:latin typeface="Times New Roman" pitchFamily="18" charset="0"/>
              </a:rPr>
              <a:t>NOTA</a:t>
            </a:r>
            <a:r>
              <a:rPr lang="es-ES" altLang="es-PR" sz="1200" dirty="0">
                <a:latin typeface="Times New Roman" pitchFamily="18" charset="0"/>
              </a:rPr>
              <a:t>.</a:t>
            </a:r>
            <a:r>
              <a:rPr lang="es-ES" altLang="es-PR" sz="1200" b="0" dirty="0">
                <a:latin typeface="Times New Roman" pitchFamily="18" charset="0"/>
              </a:rPr>
              <a:t> Tomado</a:t>
            </a:r>
            <a:r>
              <a:rPr lang="es-ES" altLang="es-PR" sz="1200" dirty="0">
                <a:latin typeface="Times New Roman" pitchFamily="18" charset="0"/>
              </a:rPr>
              <a:t> </a:t>
            </a:r>
            <a:r>
              <a:rPr lang="es-ES" altLang="es-PR" sz="1200" b="0" dirty="0">
                <a:latin typeface="Times New Roman" pitchFamily="18" charset="0"/>
              </a:rPr>
              <a:t>de:</a:t>
            </a:r>
            <a:r>
              <a:rPr lang="en-US" altLang="es-PR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Designing public space for an ageing population: Improving pedestrian mobility for older people</a:t>
            </a:r>
            <a:r>
              <a:rPr lang="en-US" altLang="es-PR" sz="1200" b="0" dirty="0">
                <a:latin typeface="Times New Roman" pitchFamily="18" charset="0"/>
              </a:rPr>
              <a:t>. (p. 79),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C. B. A. Musselwhite</a:t>
            </a:r>
            <a:r>
              <a:rPr lang="en-US" altLang="es-PR" sz="1200" b="0" dirty="0">
                <a:latin typeface="Times New Roman" pitchFamily="18" charset="0"/>
              </a:rPr>
              <a:t>, 2021, Bingley, UK: Emerald Publishing Limited. Copyright 2021 </a:t>
            </a:r>
            <a:r>
              <a:rPr lang="en-US" altLang="es-PR" sz="1200" b="0" dirty="0" err="1">
                <a:latin typeface="Times New Roman" pitchFamily="18" charset="0"/>
              </a:rPr>
              <a:t>por</a:t>
            </a:r>
            <a:r>
              <a:rPr lang="en-US" altLang="es-PR" sz="1200" b="0" dirty="0">
                <a:latin typeface="Times New Roman" pitchFamily="18" charset="0"/>
              </a:rPr>
              <a:t> Charles B. A. Musselwhite</a:t>
            </a:r>
            <a:r>
              <a:rPr lang="en-US" altLang="es-PR" sz="1200" dirty="0">
                <a:latin typeface="Times New Roman" pitchFamily="18" charset="0"/>
              </a:rPr>
              <a:t>.</a:t>
            </a:r>
            <a:r>
              <a:rPr lang="en-US" altLang="es-PR" sz="1200" b="0" dirty="0">
                <a:latin typeface="Times New Roman" pitchFamily="18" charset="0"/>
              </a:rPr>
              <a:t>.</a:t>
            </a:r>
          </a:p>
        </p:txBody>
      </p:sp>
      <p:pic>
        <p:nvPicPr>
          <p:cNvPr id="14" name="Picture 13" descr="A picture containing several&#10;&#10;Description automatically generated">
            <a:extLst>
              <a:ext uri="{FF2B5EF4-FFF2-40B4-BE49-F238E27FC236}">
                <a16:creationId xmlns:a16="http://schemas.microsoft.com/office/drawing/2014/main" id="{A445EAC0-3DF1-04B8-52D5-3E74AC157D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827790"/>
            <a:ext cx="5755454" cy="326550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6" name="Picture 59" descr="CURVHEAD">
            <a:extLst>
              <a:ext uri="{FF2B5EF4-FFF2-40B4-BE49-F238E27FC236}">
                <a16:creationId xmlns:a16="http://schemas.microsoft.com/office/drawing/2014/main" id="{10176027-A712-EC29-8A81-7D6BEFB6B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352928" cy="1328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142249F1-B72C-DDBA-90F5-07FBEB30DCEA}"/>
              </a:ext>
            </a:extLst>
          </p:cNvPr>
          <p:cNvSpPr>
            <a:spLocks/>
          </p:cNvSpPr>
          <p:nvPr/>
        </p:nvSpPr>
        <p:spPr bwMode="auto">
          <a:xfrm>
            <a:off x="611560" y="909977"/>
            <a:ext cx="7632848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40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3000" b="0" u="sng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MOVILIDAD URBANA</a:t>
            </a:r>
            <a:r>
              <a:rPr lang="es-PR" altLang="es-PR" sz="30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s-PR" altLang="es-PR" sz="3000" b="0" dirty="0">
                <a:solidFill>
                  <a:srgbClr val="56308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AFECTA LA:</a:t>
            </a:r>
          </a:p>
          <a:p>
            <a:pPr algn="ctr">
              <a:lnSpc>
                <a:spcPts val="4000"/>
              </a:lnSpc>
            </a:pPr>
            <a:r>
              <a:rPr lang="en-US" altLang="es-PR" sz="28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MOVILIDAD PEATONAL</a:t>
            </a:r>
            <a:endParaRPr lang="es-PR" altLang="es-PR" sz="28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62916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 invX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C107F77-1453-6F2C-7DDA-22DE00EC53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2361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709566" y="620688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2713810" y="1556792"/>
            <a:ext cx="568309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POLÍTICAS: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2674070" y="1038226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751529" y="2455168"/>
            <a:ext cx="7492879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AMBIENTE: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CONSTRUIDO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3A909C1B-CBF1-46FD-5385-17A7A975A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9" y="4906711"/>
            <a:ext cx="806894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Regulación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Zonificación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2E15B1A-17C3-B5B0-8681-6CD5D577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24" y="49475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3D0AFEEF-D765-0758-8F6A-885A507D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5" y="5560416"/>
            <a:ext cx="80591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Códigos de: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Construcción</a:t>
            </a: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982E470D-0D8D-B79D-30D8-B1A4321D2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" y="55172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B85291DB-A512-F657-84E9-BFF122A1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6" y="3232603"/>
            <a:ext cx="830239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Proximidad: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Residencias</a:t>
            </a: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D84B806B-80A3-3983-BA28-95760CBD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" y="32147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41A6AD52-F70D-7401-BB75-CE3B5D7FC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6" y="6126996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Densidad Poblacional: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Preservación Vegetación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>
            <a:extLst>
              <a:ext uri="{FF2B5EF4-FFF2-40B4-BE49-F238E27FC236}">
                <a16:creationId xmlns:a16="http://schemas.microsoft.com/office/drawing/2014/main" id="{8DCE3375-327C-D117-BC00-52D9A2BE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" y="609329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8BCA8C54-D64C-C086-4A04-EE5A601F6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6" y="3832224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Transportación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Activa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Caminar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, Bicicleta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CB10F7D3-CB9B-707E-D988-A7A51FB4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" y="37890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9" descr="CURVHEAD">
            <a:extLst>
              <a:ext uri="{FF2B5EF4-FFF2-40B4-BE49-F238E27FC236}">
                <a16:creationId xmlns:a16="http://schemas.microsoft.com/office/drawing/2014/main" id="{1BC673DE-980B-4D53-E01C-50058DBDC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276872"/>
            <a:ext cx="7259888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772F9689-44C8-2E5E-4D1F-79C3E5D49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6" y="4365104"/>
            <a:ext cx="806894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Conectividad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Calles y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Aceras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4" name="Picture 3" descr="PntBlue1">
            <a:extLst>
              <a:ext uri="{FF2B5EF4-FFF2-40B4-BE49-F238E27FC236}">
                <a16:creationId xmlns:a16="http://schemas.microsoft.com/office/drawing/2014/main" id="{04B87BF1-F6DB-3F79-C8D9-84DB5567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1" y="44059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A group of people dancing in a forest&#10;&#10;Description automatically generated with medium confidence">
            <a:extLst>
              <a:ext uri="{FF2B5EF4-FFF2-40B4-BE49-F238E27FC236}">
                <a16:creationId xmlns:a16="http://schemas.microsoft.com/office/drawing/2014/main" id="{8A6C1FC9-3A4A-3BD9-BDBC-043BECDBA5D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82119"/>
            <a:ext cx="2656865" cy="1771244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1451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2">
            <a:extLst>
              <a:ext uri="{FF2B5EF4-FFF2-40B4-BE49-F238E27FC236}">
                <a16:creationId xmlns:a16="http://schemas.microsoft.com/office/drawing/2014/main" id="{3A909C1B-CBF1-46FD-5385-17A7A975A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329" y="4906711"/>
            <a:ext cx="806894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Promocionar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Caminar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vía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Distancias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Cortas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2E15B1A-17C3-B5B0-8681-6CD5D577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524" y="49475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3D0AFEEF-D765-0758-8F6A-885A507D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5" y="5560416"/>
            <a:ext cx="80591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TA + AF =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DS Contexto Cambio Climático</a:t>
            </a: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982E470D-0D8D-B79D-30D8-B1A4321D2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" y="55172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B85291DB-A512-F657-84E9-BFF122A1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6" y="3232603"/>
            <a:ext cx="7726334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Ambientes Propicios: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Movimiento Humano</a:t>
            </a: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D84B806B-80A3-3983-BA28-95760CBD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" y="32147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41A6AD52-F70D-7401-BB75-CE3B5D7FC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6" y="6126996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Bajar Límites Velocidad: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Propicia seguridad y TA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>
            <a:extLst>
              <a:ext uri="{FF2B5EF4-FFF2-40B4-BE49-F238E27FC236}">
                <a16:creationId xmlns:a16="http://schemas.microsoft.com/office/drawing/2014/main" id="{8DCE3375-327C-D117-BC00-52D9A2BE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" y="609329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8BCA8C54-D64C-C086-4A04-EE5A601F6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6" y="3832224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Regular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uso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de: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Vehículos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de Motor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CB10F7D3-CB9B-707E-D988-A7A51FB4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98" y="37890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772F9689-44C8-2E5E-4D1F-79C3E5D49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6106" y="4365104"/>
            <a:ext cx="806894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Restricciones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en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los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Estacionamientos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4" name="Picture 3" descr="PntBlue1">
            <a:extLst>
              <a:ext uri="{FF2B5EF4-FFF2-40B4-BE49-F238E27FC236}">
                <a16:creationId xmlns:a16="http://schemas.microsoft.com/office/drawing/2014/main" id="{04B87BF1-F6DB-3F79-C8D9-84DB5567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1" y="44059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group of people walking on a street&#10;&#10;Description automatically generated with low confidence">
            <a:extLst>
              <a:ext uri="{FF2B5EF4-FFF2-40B4-BE49-F238E27FC236}">
                <a16:creationId xmlns:a16="http://schemas.microsoft.com/office/drawing/2014/main" id="{E1042CAA-6FB0-90DF-9553-00061FB31A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01" y="548680"/>
            <a:ext cx="2838623" cy="1892415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D9DC8A3-EA58-B592-2E28-81BCF202798E}"/>
              </a:ext>
            </a:extLst>
          </p:cNvPr>
          <p:cNvSpPr>
            <a:spLocks/>
          </p:cNvSpPr>
          <p:nvPr/>
        </p:nvSpPr>
        <p:spPr bwMode="auto">
          <a:xfrm>
            <a:off x="2925590" y="793724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2693FC3-16AB-4DF5-B450-4DBF36815C29}"/>
              </a:ext>
            </a:extLst>
          </p:cNvPr>
          <p:cNvSpPr>
            <a:spLocks/>
          </p:cNvSpPr>
          <p:nvPr/>
        </p:nvSpPr>
        <p:spPr bwMode="auto">
          <a:xfrm>
            <a:off x="2890094" y="1211262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sp>
        <p:nvSpPr>
          <p:cNvPr id="12" name="Title 5">
            <a:extLst>
              <a:ext uri="{FF2B5EF4-FFF2-40B4-BE49-F238E27FC236}">
                <a16:creationId xmlns:a16="http://schemas.microsoft.com/office/drawing/2014/main" id="{529D0BD3-3CCF-4E59-2DDE-EE4DAF9FE2FE}"/>
              </a:ext>
            </a:extLst>
          </p:cNvPr>
          <p:cNvSpPr txBox="1">
            <a:spLocks/>
          </p:cNvSpPr>
          <p:nvPr/>
        </p:nvSpPr>
        <p:spPr bwMode="auto">
          <a:xfrm>
            <a:off x="751529" y="2599184"/>
            <a:ext cx="7407951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TRANSPORTACI</a:t>
            </a:r>
            <a:r>
              <a:rPr lang="en-US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ÓN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ACTIVA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13" name="Picture 59" descr="CURVHEAD">
            <a:extLst>
              <a:ext uri="{FF2B5EF4-FFF2-40B4-BE49-F238E27FC236}">
                <a16:creationId xmlns:a16="http://schemas.microsoft.com/office/drawing/2014/main" id="{48AEE556-70FE-5497-2A35-E1F3ED79E7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529" y="2420888"/>
            <a:ext cx="7556013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51C7A956-5A4C-C2AF-C698-9240E7B0CFD0}"/>
              </a:ext>
            </a:extLst>
          </p:cNvPr>
          <p:cNvSpPr>
            <a:spLocks/>
          </p:cNvSpPr>
          <p:nvPr/>
        </p:nvSpPr>
        <p:spPr bwMode="auto">
          <a:xfrm>
            <a:off x="2929834" y="1699469"/>
            <a:ext cx="568309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POLÍTICAS: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22552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551532" y="620688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2551534" y="1484784"/>
            <a:ext cx="55105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MODELOS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2516036" y="1038226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sp>
        <p:nvSpPr>
          <p:cNvPr id="2" name="Text Box 2">
            <a:extLst>
              <a:ext uri="{FF2B5EF4-FFF2-40B4-BE49-F238E27FC236}">
                <a16:creationId xmlns:a16="http://schemas.microsoft.com/office/drawing/2014/main" id="{40FD9C6B-BE86-7B7B-C2FF-FDA692A47B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0317" y="4678030"/>
            <a:ext cx="5823891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Normativas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Sociales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que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fomenten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" name="Picture 3" descr="PntBlue1">
            <a:extLst>
              <a:ext uri="{FF2B5EF4-FFF2-40B4-BE49-F238E27FC236}">
                <a16:creationId xmlns:a16="http://schemas.microsoft.com/office/drawing/2014/main" id="{95172C60-FF85-20C8-8579-840380D50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78030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4">
            <a:extLst>
              <a:ext uri="{FF2B5EF4-FFF2-40B4-BE49-F238E27FC236}">
                <a16:creationId xmlns:a16="http://schemas.microsoft.com/office/drawing/2014/main" id="{A7412D57-C70D-A3EF-7A37-E5F429C0E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94" y="3688208"/>
            <a:ext cx="851390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Reducir costos escritorio para trabajos de pie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5" descr="PntBlue1">
            <a:extLst>
              <a:ext uri="{FF2B5EF4-FFF2-40B4-BE49-F238E27FC236}">
                <a16:creationId xmlns:a16="http://schemas.microsoft.com/office/drawing/2014/main" id="{A8B9C34F-83F2-AD7C-C7C3-BBB94617D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6" y="364502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0A6009A1-BAA0-8993-AE17-4355DEC66A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094" y="4201328"/>
            <a:ext cx="83246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Guías Facilitar Servicios: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 err="1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Física/Limitar </a:t>
            </a:r>
            <a:r>
              <a:rPr lang="es-PR" altLang="es-PR" sz="2600" b="1" i="1" dirty="0" err="1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Sedent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2" descr="PntBlue1">
            <a:extLst>
              <a:ext uri="{FF2B5EF4-FFF2-40B4-BE49-F238E27FC236}">
                <a16:creationId xmlns:a16="http://schemas.microsoft.com/office/drawing/2014/main" id="{B5BA8F54-E90C-5B64-526A-4ABF24305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86" y="416762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212976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ENFOQUES: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POLÍTICAS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7" name="Picture 59" descr="CURVHEAD">
            <a:extLst>
              <a:ext uri="{FF2B5EF4-FFF2-40B4-BE49-F238E27FC236}">
                <a16:creationId xmlns:a16="http://schemas.microsoft.com/office/drawing/2014/main" id="{9555C503-5574-7087-D9DD-C0A3DF72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091998"/>
            <a:ext cx="8919217" cy="10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C0CF3C-D545-723E-A0EB-9D71566B652C}"/>
              </a:ext>
            </a:extLst>
          </p:cNvPr>
          <p:cNvSpPr>
            <a:spLocks/>
          </p:cNvSpPr>
          <p:nvPr/>
        </p:nvSpPr>
        <p:spPr bwMode="auto">
          <a:xfrm>
            <a:off x="228941" y="2130106"/>
            <a:ext cx="8591531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PROPICIAR LAS ACTIV FÍSICAS</a:t>
            </a:r>
          </a:p>
          <a:p>
            <a:pPr algn="ctr">
              <a:lnSpc>
                <a:spcPts val="2500"/>
              </a:lnSpc>
            </a:pP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Y REDUCIR LAS CONDUCTAS SEDENTARIAS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4" name="Text Box 28">
            <a:extLst>
              <a:ext uri="{FF2B5EF4-FFF2-40B4-BE49-F238E27FC236}">
                <a16:creationId xmlns:a16="http://schemas.microsoft.com/office/drawing/2014/main" id="{A0900790-6425-0394-5418-70BD31B30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13" y="5079121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Actividades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físicas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5" name="Picture 29" descr="Bullet_Round_Diamond_Maggenta_02">
            <a:extLst>
              <a:ext uri="{FF2B5EF4-FFF2-40B4-BE49-F238E27FC236}">
                <a16:creationId xmlns:a16="http://schemas.microsoft.com/office/drawing/2014/main" id="{FAEEA260-C873-4756-C4BF-EFCDD4CEA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204322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28">
            <a:extLst>
              <a:ext uri="{FF2B5EF4-FFF2-40B4-BE49-F238E27FC236}">
                <a16:creationId xmlns:a16="http://schemas.microsoft.com/office/drawing/2014/main" id="{F073B75E-5533-EE9C-A495-5D21A3337B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13" y="5517232"/>
            <a:ext cx="770503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Espacios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para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actividades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físicas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12" name="Picture 29" descr="Bullet_Round_Diamond_Maggenta_02">
            <a:extLst>
              <a:ext uri="{FF2B5EF4-FFF2-40B4-BE49-F238E27FC236}">
                <a16:creationId xmlns:a16="http://schemas.microsoft.com/office/drawing/2014/main" id="{8D693780-AD4B-FBC1-8FF1-6087A52F13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642433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28">
            <a:extLst>
              <a:ext uri="{FF2B5EF4-FFF2-40B4-BE49-F238E27FC236}">
                <a16:creationId xmlns:a16="http://schemas.microsoft.com/office/drawing/2014/main" id="{227BD4DB-D187-BA8B-CA2A-6E3FFD9CEF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0213" y="5992433"/>
            <a:ext cx="8065070" cy="52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ct val="110000"/>
              </a:lnSpc>
            </a:pP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Programas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dirty="0" err="1">
                <a:solidFill>
                  <a:srgbClr val="000000"/>
                </a:solidFill>
                <a:latin typeface="Calibri" pitchFamily="34" charset="0"/>
              </a:rPr>
              <a:t>comunitarios</a:t>
            </a:r>
            <a:r>
              <a:rPr lang="en-US" altLang="es-PR" sz="2700" b="1" dirty="0">
                <a:solidFill>
                  <a:srgbClr val="000000"/>
                </a:solidFill>
                <a:latin typeface="Calibri" pitchFamily="34" charset="0"/>
              </a:rPr>
              <a:t>: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Incentiven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actividades</a:t>
            </a:r>
            <a:r>
              <a:rPr lang="en-US" altLang="es-PR" sz="2700" b="1" i="1" dirty="0">
                <a:solidFill>
                  <a:srgbClr val="000000"/>
                </a:solidFill>
                <a:latin typeface="Calibri" pitchFamily="34" charset="0"/>
              </a:rPr>
              <a:t> </a:t>
            </a:r>
            <a:r>
              <a:rPr lang="en-US" altLang="es-PR" sz="2700" b="1" i="1" dirty="0" err="1">
                <a:solidFill>
                  <a:srgbClr val="000000"/>
                </a:solidFill>
                <a:latin typeface="Calibri" pitchFamily="34" charset="0"/>
              </a:rPr>
              <a:t>físicas</a:t>
            </a:r>
            <a:endParaRPr lang="en-US" altLang="es-PR" sz="2700" b="1" i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pic>
        <p:nvPicPr>
          <p:cNvPr id="21" name="Picture 29" descr="Bullet_Round_Diamond_Maggenta_02">
            <a:extLst>
              <a:ext uri="{FF2B5EF4-FFF2-40B4-BE49-F238E27FC236}">
                <a16:creationId xmlns:a16="http://schemas.microsoft.com/office/drawing/2014/main" id="{629A66B0-2D17-2C9A-DF52-20473222B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117634"/>
            <a:ext cx="383260" cy="378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A person running on a dirt road&#10;&#10;Description automatically generated with medium confidence">
            <a:extLst>
              <a:ext uri="{FF2B5EF4-FFF2-40B4-BE49-F238E27FC236}">
                <a16:creationId xmlns:a16="http://schemas.microsoft.com/office/drawing/2014/main" id="{A098C77E-DB5D-864D-4AC6-F7AB1A4365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97444"/>
            <a:ext cx="2330419" cy="151598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41879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9" name="breeze.wav"/>
          </p:stSnd>
        </p:sndAc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989274" y="851222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2989276" y="1771477"/>
            <a:ext cx="5510508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MODELOS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2953778" y="1283270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934873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POLÍTICAS: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POBLACIÓN OBJETIVO 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</a:t>
            </a:r>
          </a:p>
        </p:txBody>
      </p:sp>
      <p:pic>
        <p:nvPicPr>
          <p:cNvPr id="7" name="Picture 59" descr="CURVHEAD">
            <a:extLst>
              <a:ext uri="{FF2B5EF4-FFF2-40B4-BE49-F238E27FC236}">
                <a16:creationId xmlns:a16="http://schemas.microsoft.com/office/drawing/2014/main" id="{9555C503-5574-7087-D9DD-C0A3DF72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10737"/>
            <a:ext cx="8919217" cy="10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C0CF3C-D545-723E-A0EB-9D71566B652C}"/>
              </a:ext>
            </a:extLst>
          </p:cNvPr>
          <p:cNvSpPr>
            <a:spLocks/>
          </p:cNvSpPr>
          <p:nvPr/>
        </p:nvSpPr>
        <p:spPr bwMode="auto">
          <a:xfrm>
            <a:off x="228941" y="2748845"/>
            <a:ext cx="8591531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ESTRATEGIAS PROPICIAR LAS ACTIV FÍSICAS</a:t>
            </a:r>
          </a:p>
          <a:p>
            <a:pPr algn="ctr">
              <a:lnSpc>
                <a:spcPts val="2500"/>
              </a:lnSpc>
            </a:pP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Y REDUCIR LAS CONDUCTAS SEDENTARIAS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22" name="Text Box 4">
            <a:extLst>
              <a:ext uri="{FF2B5EF4-FFF2-40B4-BE49-F238E27FC236}">
                <a16:creationId xmlns:a16="http://schemas.microsoft.com/office/drawing/2014/main" id="{67165791-5090-E3C6-DC17-E152D8606E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79" y="4554121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Corporaciones: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Trabajadores de la industria</a:t>
            </a: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7E3DDFFC-27A3-16BC-2624-6ED3EADD4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0" y="451093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737CA08E-AD99-021D-8506-0B687BF7E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77" y="5968907"/>
            <a:ext cx="8396627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Población: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Pediátrica, geriátrica, adultos, </a:t>
            </a:r>
            <a:r>
              <a:rPr lang="es-PR" altLang="es-PR" sz="2600" b="1" i="1" dirty="0" err="1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enfermd</a:t>
            </a:r>
            <a:endParaRPr lang="es-PR" altLang="es-PR" sz="2600" b="1" i="1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AFCA8B2A-A083-D3F1-1CF9-715C30152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0" y="595109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079FCFE0-69B9-0108-AF26-5BFBBE9983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878" y="5250644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Escuelas: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Estudiantes, maestros, administración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>
            <a:extLst>
              <a:ext uri="{FF2B5EF4-FFF2-40B4-BE49-F238E27FC236}">
                <a16:creationId xmlns:a16="http://schemas.microsoft.com/office/drawing/2014/main" id="{7D4DFAB9-869E-1A11-BCCF-7F23C044F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70" y="521694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4E4622B6-DAD1-13EC-6BDF-B2183E084F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20497"/>
            <a:ext cx="3170285" cy="2078876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016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7490C249-6302-1683-A810-A1968F45A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289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551532" y="620688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2555776" y="1573432"/>
            <a:ext cx="568309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MODELO SUGERIDO:</a:t>
            </a:r>
            <a:r>
              <a:rPr lang="es-PR" altLang="es-PR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2516036" y="1038226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391272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ESFUERZO: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TRANSDISCIPLINARIO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7" name="Picture 59" descr="CURVHEAD">
            <a:extLst>
              <a:ext uri="{FF2B5EF4-FFF2-40B4-BE49-F238E27FC236}">
                <a16:creationId xmlns:a16="http://schemas.microsoft.com/office/drawing/2014/main" id="{9555C503-5574-7087-D9DD-C0A3DF72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" y="2164006"/>
            <a:ext cx="9026721" cy="10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C0CF3C-D545-723E-A0EB-9D71566B652C}"/>
              </a:ext>
            </a:extLst>
          </p:cNvPr>
          <p:cNvSpPr>
            <a:spLocks/>
          </p:cNvSpPr>
          <p:nvPr/>
        </p:nvSpPr>
        <p:spPr bwMode="auto">
          <a:xfrm>
            <a:off x="310724" y="2202114"/>
            <a:ext cx="8591531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ALIANZAS - TRABAJO COLABORATIVO:</a:t>
            </a:r>
          </a:p>
          <a:p>
            <a:pPr algn="ctr">
              <a:lnSpc>
                <a:spcPts val="2500"/>
              </a:lnSpc>
            </a:pP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AGENCIAS, INSTITUCIONES, ORGANIZACIONES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3A909C1B-CBF1-46FD-5385-17A7A975A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3" y="4966062"/>
            <a:ext cx="7871367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Entidades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Eclesiásticas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(e.g., Iglesias)</a:t>
            </a: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2E15B1A-17C3-B5B0-8681-6CD5D577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49660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3D0AFEEF-D765-0758-8F6A-885A507D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976240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Gobierno Estatal: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Agencias del gobierno local</a:t>
            </a: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982E470D-0D8D-B79D-30D8-B1A4321D2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9330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B85291DB-A512-F657-84E9-BFF122A1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5559936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Centros de Servicios Médicos: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Hospitales, etc.</a:t>
            </a: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D84B806B-80A3-3983-BA28-95760CBD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54212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41A6AD52-F70D-7401-BB75-CE3B5D7FC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4489360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Instituciones Educativas: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Privadas y públicas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>
            <a:extLst>
              <a:ext uri="{FF2B5EF4-FFF2-40B4-BE49-F238E27FC236}">
                <a16:creationId xmlns:a16="http://schemas.microsoft.com/office/drawing/2014/main" id="{8DCE3375-327C-D117-BC00-52D9A2BE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45566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8BCA8C54-D64C-C086-4A04-EE5A601F6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6112923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Organizaciones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sin fines de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lucro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CB10F7D3-CB9B-707E-D988-A7A51FB4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60697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 descr="A person and person walking down a sidewalk&#10;&#10;Description automatically generated with low confidence">
            <a:extLst>
              <a:ext uri="{FF2B5EF4-FFF2-40B4-BE49-F238E27FC236}">
                <a16:creationId xmlns:a16="http://schemas.microsoft.com/office/drawing/2014/main" id="{2E54E40C-EF26-6FB6-F71F-E8427F2EFF2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7" y="516187"/>
            <a:ext cx="2624555" cy="154466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3545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6CB3D851-3273-FAF9-1294-60FF1DBDBC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7344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094017" y="591763"/>
            <a:ext cx="4405731" cy="486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32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¿QUÉ OBSERVAS?</a:t>
            </a:r>
            <a:endParaRPr lang="es-PR" altLang="es-PR" sz="3200" b="1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Arial" charset="0"/>
            </a:endParaRPr>
          </a:p>
        </p:txBody>
      </p:sp>
      <p:pic>
        <p:nvPicPr>
          <p:cNvPr id="3" name="Picture 2" descr="A yellow sign with a black figure on it&#10;&#10;Description automatically generated with low confidence">
            <a:extLst>
              <a:ext uri="{FF2B5EF4-FFF2-40B4-BE49-F238E27FC236}">
                <a16:creationId xmlns:a16="http://schemas.microsoft.com/office/drawing/2014/main" id="{55588E72-1564-FF75-A2F4-D20267B77F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44" y="1153558"/>
            <a:ext cx="2501040" cy="16627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Picture 6" descr="A person riding a bicycle on a bridge&#10;&#10;Description automatically generated with medium confidence">
            <a:extLst>
              <a:ext uri="{FF2B5EF4-FFF2-40B4-BE49-F238E27FC236}">
                <a16:creationId xmlns:a16="http://schemas.microsoft.com/office/drawing/2014/main" id="{602C1E61-54B4-FBE2-5273-5924313914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1118897"/>
            <a:ext cx="2701825" cy="18369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Picture 8" descr="A group of people walking on a street&#10;&#10;Description automatically generated with low confidence">
            <a:extLst>
              <a:ext uri="{FF2B5EF4-FFF2-40B4-BE49-F238E27FC236}">
                <a16:creationId xmlns:a16="http://schemas.microsoft.com/office/drawing/2014/main" id="{E5AF45B1-6AF1-CA28-F421-4E395F7A09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15" y="4813800"/>
            <a:ext cx="3744416" cy="17084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Picture 10" descr="Two people running on a grass field&#10;&#10;Description automatically generated with medium confidence">
            <a:extLst>
              <a:ext uri="{FF2B5EF4-FFF2-40B4-BE49-F238E27FC236}">
                <a16:creationId xmlns:a16="http://schemas.microsoft.com/office/drawing/2014/main" id="{DB4D8E13-F15D-81BE-084A-B6ACB92951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941" y="4813800"/>
            <a:ext cx="5132555" cy="170847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3767570-90F5-0672-23AE-F1D03B27E53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591" y="2927524"/>
            <a:ext cx="2852896" cy="190193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5" name="Picture 14" descr="A group of people riding bikes on a path with tall building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B7F054CF-A75E-A542-F35C-F704174F039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08" y="2803086"/>
            <a:ext cx="2701825" cy="202636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7" name="Picture 16" descr="A group of people jogging&#10;&#10;Description automatically generated with medium confidence">
            <a:extLst>
              <a:ext uri="{FF2B5EF4-FFF2-40B4-BE49-F238E27FC236}">
                <a16:creationId xmlns:a16="http://schemas.microsoft.com/office/drawing/2014/main" id="{9E76F00D-B942-9F1F-B857-134F4B0E28D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4487" y="2960539"/>
            <a:ext cx="2927993" cy="19519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9" name="Picture 18" descr="A picture containing grass, outdoor, tree, person&#10;&#10;Description automatically generated">
            <a:extLst>
              <a:ext uri="{FF2B5EF4-FFF2-40B4-BE49-F238E27FC236}">
                <a16:creationId xmlns:a16="http://schemas.microsoft.com/office/drawing/2014/main" id="{A99FB0B5-03F4-DBEC-6663-E410F80435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078702"/>
            <a:ext cx="1615850" cy="191036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1" name="Picture 20" descr="A picture containing text, outdoor, way&#10;&#10;Description automatically generated">
            <a:extLst>
              <a:ext uri="{FF2B5EF4-FFF2-40B4-BE49-F238E27FC236}">
                <a16:creationId xmlns:a16="http://schemas.microsoft.com/office/drawing/2014/main" id="{4DD255DF-85EC-AB3F-1214-65389CA7CC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92" y="963611"/>
            <a:ext cx="1812133" cy="1992221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27624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  <p:sndAc>
          <p:stSnd>
            <p:snd r:embed="rId4" name="chimes.wav"/>
          </p:stSnd>
        </p:sndAc>
      </p:transition>
    </mc:Choice>
    <mc:Fallback xmlns="">
      <p:transition spd="slow">
        <p:dissolve/>
        <p:sndAc>
          <p:stSnd>
            <p:snd r:embed="rId14" name="chimes.wav"/>
          </p:stSnd>
        </p:sndAc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551532" y="620688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2555776" y="1573432"/>
            <a:ext cx="568309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MODELO SUGERIDO:</a:t>
            </a:r>
            <a:r>
              <a:rPr lang="es-PR" altLang="es-PR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2516036" y="1038226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391272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URBE: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SALUDABLE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7" name="Picture 59" descr="CURVHEAD">
            <a:extLst>
              <a:ext uri="{FF2B5EF4-FFF2-40B4-BE49-F238E27FC236}">
                <a16:creationId xmlns:a16="http://schemas.microsoft.com/office/drawing/2014/main" id="{9555C503-5574-7087-D9DD-C0A3DF72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" y="2164006"/>
            <a:ext cx="9026721" cy="10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C0CF3C-D545-723E-A0EB-9D71566B652C}"/>
              </a:ext>
            </a:extLst>
          </p:cNvPr>
          <p:cNvSpPr>
            <a:spLocks/>
          </p:cNvSpPr>
          <p:nvPr/>
        </p:nvSpPr>
        <p:spPr bwMode="auto">
          <a:xfrm>
            <a:off x="310724" y="2202114"/>
            <a:ext cx="8591531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ADAPTACIÓN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-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INFRAESTRUCTURA URBANA:</a:t>
            </a:r>
          </a:p>
          <a:p>
            <a:pPr algn="ctr">
              <a:lnSpc>
                <a:spcPts val="2500"/>
              </a:lnSpc>
            </a:pPr>
            <a:r>
              <a:rPr lang="en-US" altLang="es-PR" sz="2400" b="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Transformación</a:t>
            </a: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n-US" altLang="es-PR" sz="2400" b="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Dinámica</a:t>
            </a: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del Sistema </a:t>
            </a:r>
            <a:r>
              <a:rPr lang="en-US" altLang="es-PR" sz="2400" b="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Urbano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3A909C1B-CBF1-46FD-5385-17A7A975A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3" y="4966062"/>
            <a:ext cx="806894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Facilitar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la: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Transportación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activa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2E15B1A-17C3-B5B0-8681-6CD5D577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49660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3D0AFEEF-D765-0758-8F6A-885A507D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976240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Mejoramento</a:t>
            </a: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 la: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Infraestructura urbana</a:t>
            </a: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982E470D-0D8D-B79D-30D8-B1A4321D2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9330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B85291DB-A512-F657-84E9-BFF122A1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5559936"/>
            <a:ext cx="830239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Requiere: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u="sng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Políticas Públicas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alineadas a esta meta</a:t>
            </a: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D84B806B-80A3-3983-BA28-95760CBD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542126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41A6AD52-F70D-7401-BB75-CE3B5D7FC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4489360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Entorno que propicie la: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Vida activa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>
            <a:extLst>
              <a:ext uri="{FF2B5EF4-FFF2-40B4-BE49-F238E27FC236}">
                <a16:creationId xmlns:a16="http://schemas.microsoft.com/office/drawing/2014/main" id="{8DCE3375-327C-D117-BC00-52D9A2BE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45566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8BCA8C54-D64C-C086-4A04-EE5A601F6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6112923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Acceso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Mejorado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Espacios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públicos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CB10F7D3-CB9B-707E-D988-A7A51FB4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606973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walking on a dirt road&#10;&#10;Description automatically generated with medium confidence">
            <a:extLst>
              <a:ext uri="{FF2B5EF4-FFF2-40B4-BE49-F238E27FC236}">
                <a16:creationId xmlns:a16="http://schemas.microsoft.com/office/drawing/2014/main" id="{2F5FD641-60A1-390F-2EAE-DEFFE39EEF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7" y="465118"/>
            <a:ext cx="2436255" cy="1627811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80572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472138" y="620688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2476382" y="1573432"/>
            <a:ext cx="568309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MODELO SUGERIDO:</a:t>
            </a:r>
            <a:r>
              <a:rPr lang="es-PR" altLang="es-PR" sz="32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PR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2436642" y="1038226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0" y="3360122"/>
            <a:ext cx="914400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URBE: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SALUDABLE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pic>
        <p:nvPicPr>
          <p:cNvPr id="7" name="Picture 59" descr="CURVHEAD">
            <a:extLst>
              <a:ext uri="{FF2B5EF4-FFF2-40B4-BE49-F238E27FC236}">
                <a16:creationId xmlns:a16="http://schemas.microsoft.com/office/drawing/2014/main" id="{9555C503-5574-7087-D9DD-C0A3DF72F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83" y="2132856"/>
            <a:ext cx="9026721" cy="10489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E9C0CF3C-D545-723E-A0EB-9D71566B652C}"/>
              </a:ext>
            </a:extLst>
          </p:cNvPr>
          <p:cNvSpPr>
            <a:spLocks/>
          </p:cNvSpPr>
          <p:nvPr/>
        </p:nvSpPr>
        <p:spPr bwMode="auto">
          <a:xfrm>
            <a:off x="310724" y="2170964"/>
            <a:ext cx="8591531" cy="101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ts val="2500"/>
              </a:lnSpc>
            </a:pP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ADAPTACIÓN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-</a:t>
            </a:r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</a:t>
            </a:r>
            <a:r>
              <a:rPr lang="es-PR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INFRAESTRUCTURA URBANA:</a:t>
            </a:r>
          </a:p>
          <a:p>
            <a:pPr algn="ctr">
              <a:lnSpc>
                <a:spcPts val="2500"/>
              </a:lnSpc>
            </a:pPr>
            <a:r>
              <a:rPr lang="en-US" altLang="es-PR" sz="2400" b="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Transformación</a:t>
            </a: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: </a:t>
            </a:r>
            <a:r>
              <a:rPr lang="en-US" altLang="es-PR" sz="2400" b="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Dinámica</a:t>
            </a:r>
            <a:r>
              <a:rPr lang="en-US" altLang="es-PR" sz="24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del Sistema </a:t>
            </a:r>
            <a:r>
              <a:rPr lang="en-US" altLang="es-PR" sz="2400" b="0" i="1" dirty="0" err="1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Urbano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3A909C1B-CBF1-46FD-5385-17A7A975A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3" y="3829898"/>
            <a:ext cx="806894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Regeneración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de la: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Ecológía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urbana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2E15B1A-17C3-B5B0-8681-6CD5D577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382989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3D0AFEEF-D765-0758-8F6A-885A507D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5529266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Faciita</a:t>
            </a: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la: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Actividad peatonal</a:t>
            </a: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982E470D-0D8D-B79D-30D8-B1A4321D2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48608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B85291DB-A512-F657-84E9-BFF122A1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4423772"/>
            <a:ext cx="830239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Sostenibilidad: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Ecológica y económica</a:t>
            </a: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D84B806B-80A3-3983-BA28-95760CBD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4059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41A6AD52-F70D-7401-BB75-CE3B5D7FC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4974868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Propicia los: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Comportamientos saludables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>
            <a:extLst>
              <a:ext uri="{FF2B5EF4-FFF2-40B4-BE49-F238E27FC236}">
                <a16:creationId xmlns:a16="http://schemas.microsoft.com/office/drawing/2014/main" id="{8DCE3375-327C-D117-BC00-52D9A2BE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94116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8BCA8C54-D64C-C086-4A04-EE5A601F6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6064472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Combinar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con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el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Ambiente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natural/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verde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CB10F7D3-CB9B-707E-D988-A7A51FB4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6021288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bicycle parked next to a sign&#10;&#10;Description automatically generated with medium confidence">
            <a:extLst>
              <a:ext uri="{FF2B5EF4-FFF2-40B4-BE49-F238E27FC236}">
                <a16:creationId xmlns:a16="http://schemas.microsoft.com/office/drawing/2014/main" id="{617F4F57-4294-7CAB-D6DB-273901DDAD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00213"/>
            <a:ext cx="2080846" cy="1560635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4073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E0A3D5C-01B0-D8B3-7727-A05BBCD61D5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08720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0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871B41AA-1F2C-45B4-BF58-D353F65E7453}"/>
              </a:ext>
            </a:extLst>
          </p:cNvPr>
          <p:cNvSpPr>
            <a:spLocks/>
          </p:cNvSpPr>
          <p:nvPr/>
        </p:nvSpPr>
        <p:spPr bwMode="auto">
          <a:xfrm>
            <a:off x="2472138" y="620688"/>
            <a:ext cx="6110906" cy="43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PROMOCIÓN: </a:t>
            </a:r>
            <a:r>
              <a:rPr lang="es-PR" altLang="es-PR" sz="2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Actividades Físicas y</a:t>
            </a:r>
            <a:endParaRPr lang="es-PR" altLang="es-PR" sz="2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4058C3D-5DEC-461B-9B4C-A0E55EA242BE}"/>
              </a:ext>
            </a:extLst>
          </p:cNvPr>
          <p:cNvSpPr>
            <a:spLocks/>
          </p:cNvSpPr>
          <p:nvPr/>
        </p:nvSpPr>
        <p:spPr bwMode="auto">
          <a:xfrm>
            <a:off x="2476382" y="1556792"/>
            <a:ext cx="5683099" cy="43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32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CONCLUSIÓN:</a:t>
            </a:r>
            <a:endParaRPr lang="es-PR" altLang="es-PR" sz="32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94DE9391-6D24-425E-886C-75E97015721B}"/>
              </a:ext>
            </a:extLst>
          </p:cNvPr>
          <p:cNvSpPr>
            <a:spLocks/>
          </p:cNvSpPr>
          <p:nvPr/>
        </p:nvSpPr>
        <p:spPr bwMode="auto">
          <a:xfrm>
            <a:off x="2436642" y="1038226"/>
            <a:ext cx="6012160" cy="345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r>
              <a:rPr lang="es-PR" altLang="es-PR" sz="2600" b="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LIMITAR EL SEDENTARISMO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261D57E-1B6E-7CF0-DC63-4A963522913A}"/>
              </a:ext>
            </a:extLst>
          </p:cNvPr>
          <p:cNvSpPr txBox="1">
            <a:spLocks/>
          </p:cNvSpPr>
          <p:nvPr/>
        </p:nvSpPr>
        <p:spPr bwMode="auto">
          <a:xfrm>
            <a:off x="1440160" y="2492896"/>
            <a:ext cx="6012160" cy="46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* MODELO:</a:t>
            </a:r>
            <a:r>
              <a:rPr lang="es-PR" altLang="es-PR" sz="3200" i="1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PROPUESTO</a:t>
            </a:r>
            <a:r>
              <a:rPr lang="es-PR" altLang="es-PR" sz="3200" dirty="0">
                <a:solidFill>
                  <a:srgbClr val="4700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Tahoma" panose="020B0604030504040204" pitchFamily="34" charset="0"/>
              </a:rPr>
              <a:t> *</a:t>
            </a:r>
          </a:p>
        </p:txBody>
      </p:sp>
      <p:sp>
        <p:nvSpPr>
          <p:cNvPr id="18" name="Text Box 2">
            <a:extLst>
              <a:ext uri="{FF2B5EF4-FFF2-40B4-BE49-F238E27FC236}">
                <a16:creationId xmlns:a16="http://schemas.microsoft.com/office/drawing/2014/main" id="{3A909C1B-CBF1-46FD-5385-17A7A975AE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3" y="4906711"/>
            <a:ext cx="806894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Revitalización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del: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Diseño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urbano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19" name="Picture 3" descr="PntBlue1">
            <a:extLst>
              <a:ext uri="{FF2B5EF4-FFF2-40B4-BE49-F238E27FC236}">
                <a16:creationId xmlns:a16="http://schemas.microsoft.com/office/drawing/2014/main" id="{92E15B1A-17C3-B5B0-8681-6CD5D57724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494756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 Box 4">
            <a:extLst>
              <a:ext uri="{FF2B5EF4-FFF2-40B4-BE49-F238E27FC236}">
                <a16:creationId xmlns:a16="http://schemas.microsoft.com/office/drawing/2014/main" id="{3D0AFEEF-D765-0758-8F6A-885A507DB7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5560416"/>
            <a:ext cx="8059165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Ambientes construidos para: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Movimiento humano</a:t>
            </a:r>
          </a:p>
        </p:txBody>
      </p:sp>
      <p:pic>
        <p:nvPicPr>
          <p:cNvPr id="23" name="Picture 5" descr="PntBlue1">
            <a:extLst>
              <a:ext uri="{FF2B5EF4-FFF2-40B4-BE49-F238E27FC236}">
                <a16:creationId xmlns:a16="http://schemas.microsoft.com/office/drawing/2014/main" id="{982E470D-0D8D-B79D-30D8-B1A4321D2F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51723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 Box 9">
            <a:extLst>
              <a:ext uri="{FF2B5EF4-FFF2-40B4-BE49-F238E27FC236}">
                <a16:creationId xmlns:a16="http://schemas.microsoft.com/office/drawing/2014/main" id="{B85291DB-A512-F657-84E9-BFF122A113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232603"/>
            <a:ext cx="8302398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Alianzas: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Público-privadas</a:t>
            </a:r>
          </a:p>
        </p:txBody>
      </p:sp>
      <p:pic>
        <p:nvPicPr>
          <p:cNvPr id="26" name="Picture 10" descr="PntBlue1">
            <a:extLst>
              <a:ext uri="{FF2B5EF4-FFF2-40B4-BE49-F238E27FC236}">
                <a16:creationId xmlns:a16="http://schemas.microsoft.com/office/drawing/2014/main" id="{D84B806B-80A3-3983-BA28-95760CBD8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21479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 Box 11">
            <a:extLst>
              <a:ext uri="{FF2B5EF4-FFF2-40B4-BE49-F238E27FC236}">
                <a16:creationId xmlns:a16="http://schemas.microsoft.com/office/drawing/2014/main" id="{41A6AD52-F70D-7401-BB75-CE3B5D7FC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6126996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Ciudadanía:</a:t>
            </a:r>
            <a:r>
              <a:rPr lang="es-PR" altLang="es-PR" sz="2600" b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R" altLang="es-PR" sz="2600" b="1" i="1" dirty="0">
                <a:solidFill>
                  <a:srgbClr val="00007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</a:t>
            </a:r>
            <a:endParaRPr lang="es-PR" altLang="es-PR" sz="2600" b="1" i="1" baseline="30000" dirty="0">
              <a:solidFill>
                <a:srgbClr val="00007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12" descr="PntBlue1">
            <a:extLst>
              <a:ext uri="{FF2B5EF4-FFF2-40B4-BE49-F238E27FC236}">
                <a16:creationId xmlns:a16="http://schemas.microsoft.com/office/drawing/2014/main" id="{8DCE3375-327C-D117-BC00-52D9A2BE7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609329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 Box 4">
            <a:extLst>
              <a:ext uri="{FF2B5EF4-FFF2-40B4-BE49-F238E27FC236}">
                <a16:creationId xmlns:a16="http://schemas.microsoft.com/office/drawing/2014/main" id="{8BCA8C54-D64C-C086-4A04-EE5A601F6A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832224"/>
            <a:ext cx="786159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Compromiso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Colaborativo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Mutuo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y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cohesivo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CB10F7D3-CB9B-707E-D988-A7A51FB48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78904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59" descr="CURVHEAD">
            <a:extLst>
              <a:ext uri="{FF2B5EF4-FFF2-40B4-BE49-F238E27FC236}">
                <a16:creationId xmlns:a16="http://schemas.microsoft.com/office/drawing/2014/main" id="{1BC673DE-980B-4D53-E01C-50058DBDCD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348880"/>
            <a:ext cx="6444208" cy="720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772F9689-44C8-2E5E-4D1F-79C3E5D49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4365104"/>
            <a:ext cx="8068942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Consenso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altLang="es-PR" sz="2600" b="1" dirty="0" err="1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en</a:t>
            </a:r>
            <a:r>
              <a:rPr lang="en-US" altLang="es-PR" sz="2600" b="1" dirty="0">
                <a:solidFill>
                  <a:srgbClr val="00007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la Metas:</a:t>
            </a:r>
            <a:r>
              <a:rPr lang="en-US" altLang="es-PR" sz="2600" b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Específicas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y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en</a:t>
            </a:r>
            <a:r>
              <a:rPr lang="en-US" altLang="es-PR" sz="2600" b="1" i="1" dirty="0">
                <a:solidFill>
                  <a:srgbClr val="000076"/>
                </a:solidFill>
                <a:latin typeface="Arial" charset="0"/>
              </a:rPr>
              <a:t> </a:t>
            </a:r>
            <a:r>
              <a:rPr lang="en-US" altLang="es-PR" sz="2600" b="1" i="1" dirty="0" err="1">
                <a:solidFill>
                  <a:srgbClr val="000076"/>
                </a:solidFill>
                <a:latin typeface="Arial" charset="0"/>
              </a:rPr>
              <a:t>común</a:t>
            </a:r>
            <a:endParaRPr lang="en-US" altLang="es-PR" sz="2600" b="1" i="1" dirty="0">
              <a:solidFill>
                <a:srgbClr val="000076"/>
              </a:solidFill>
              <a:latin typeface="Arial" charset="0"/>
            </a:endParaRPr>
          </a:p>
        </p:txBody>
      </p:sp>
      <p:pic>
        <p:nvPicPr>
          <p:cNvPr id="4" name="Picture 3" descr="PntBlue1">
            <a:extLst>
              <a:ext uri="{FF2B5EF4-FFF2-40B4-BE49-F238E27FC236}">
                <a16:creationId xmlns:a16="http://schemas.microsoft.com/office/drawing/2014/main" id="{04B87BF1-F6DB-3F79-C8D9-84DB5567D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5" y="440596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ouple of people walking down a sidewalk next to a red car&#10;&#10;Description automatically generated with low confidence">
            <a:extLst>
              <a:ext uri="{FF2B5EF4-FFF2-40B4-BE49-F238E27FC236}">
                <a16:creationId xmlns:a16="http://schemas.microsoft.com/office/drawing/2014/main" id="{8800F77A-B1C0-E9A5-8FB1-664036C9C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4170" y="514682"/>
            <a:ext cx="2687604" cy="179755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292228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8" name="breeze.wav"/>
          </p:stSnd>
        </p:sndAc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EDA2E458-EDA9-C36F-076E-3FC3BE068FC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0819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FBCF2B4-80F4-4ABE-2C25-2AB325F92E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8439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1848411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5976" y="980728"/>
            <a:ext cx="4608512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 err="1"/>
              <a:t>Cavill</a:t>
            </a:r>
            <a:r>
              <a:rPr lang="en-US" altLang="es-PR" dirty="0"/>
              <a:t>, N., Davis, A., Cope, A., &amp; Corner, D. (2019). </a:t>
            </a:r>
            <a:r>
              <a:rPr lang="en-US" altLang="es-PR" b="1" i="1" dirty="0"/>
              <a:t>Active travel &amp; physical activity evidence review</a:t>
            </a:r>
            <a:r>
              <a:rPr lang="en-US" altLang="es-PR" dirty="0"/>
              <a:t>. London, UK: Sport England. </a:t>
            </a:r>
            <a:r>
              <a:rPr lang="en-US" altLang="es-PR" dirty="0" err="1"/>
              <a:t>Recuperado</a:t>
            </a:r>
            <a:r>
              <a:rPr lang="en-US" altLang="es-PR" dirty="0"/>
              <a:t> de </a:t>
            </a:r>
            <a:r>
              <a:rPr lang="en-US" altLang="es-PR" b="1" i="1" dirty="0">
                <a:hlinkClick r:id="rId5"/>
              </a:rPr>
              <a:t>https://www.getoxfordshireactive.org/uploads/active-travel-full-report-evidence-review.pdf</a:t>
            </a:r>
            <a:endParaRPr lang="en-US" altLang="es-PR" b="1" i="1" dirty="0"/>
          </a:p>
        </p:txBody>
      </p:sp>
      <p:pic>
        <p:nvPicPr>
          <p:cNvPr id="5" name="Picture 4" descr="A group of people riding bikes on a road with trees on either side&#10;&#10;Description automatically generated with low confidence">
            <a:extLst>
              <a:ext uri="{FF2B5EF4-FFF2-40B4-BE49-F238E27FC236}">
                <a16:creationId xmlns:a16="http://schemas.microsoft.com/office/drawing/2014/main" id="{6B402E37-43C4-6217-C575-A53F62C64A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27" y="764704"/>
            <a:ext cx="4028449" cy="56608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6901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2051676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2420888"/>
            <a:ext cx="4536504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 err="1"/>
              <a:t>Larouche</a:t>
            </a:r>
            <a:r>
              <a:rPr lang="en-US" altLang="es-PR" dirty="0"/>
              <a:t>, R. (2018). </a:t>
            </a:r>
            <a:r>
              <a:rPr lang="en-US" altLang="es-PR" b="1" i="1" dirty="0"/>
              <a:t>Children's active transportation</a:t>
            </a:r>
            <a:r>
              <a:rPr lang="en-US" altLang="es-PR" dirty="0"/>
              <a:t>. Cambridge, MA: Elsevier Inc.</a:t>
            </a:r>
          </a:p>
        </p:txBody>
      </p:sp>
      <p:pic>
        <p:nvPicPr>
          <p:cNvPr id="6" name="Picture 5" descr="A child and child wearing helmets and holding scooters&#10;&#10;Description automatically generated with low confidence">
            <a:extLst>
              <a:ext uri="{FF2B5EF4-FFF2-40B4-BE49-F238E27FC236}">
                <a16:creationId xmlns:a16="http://schemas.microsoft.com/office/drawing/2014/main" id="{5E19F264-5DA9-5ED5-9CEA-7AD4E454EF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01" y="764704"/>
            <a:ext cx="3806961" cy="5704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25603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7" name="breeze.wav"/>
          </p:stSnd>
        </p:sndAc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EBE5C38A-9268-46EF-D7AF-BBABD84CDD6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40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A6E8D8A-08C8-078C-1E71-91A04337B28E}"/>
              </a:ext>
            </a:extLst>
          </p:cNvPr>
          <p:cNvSpPr>
            <a:spLocks/>
          </p:cNvSpPr>
          <p:nvPr/>
        </p:nvSpPr>
        <p:spPr bwMode="auto">
          <a:xfrm>
            <a:off x="1993628" y="476672"/>
            <a:ext cx="863600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A4341DF4-2A47-0A77-6B78-573A82E918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1444" y="2133749"/>
            <a:ext cx="4106662" cy="31674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Blair, S. N., Dunn, A. L., Marcus, B. H., Carpenter, R. A., &amp; Jaret, P. (2021). </a:t>
            </a:r>
            <a:r>
              <a:rPr lang="en-US" altLang="es-PR" b="1" i="1" dirty="0"/>
              <a:t>Active living every day</a:t>
            </a:r>
            <a:r>
              <a:rPr lang="en-US" altLang="es-PR" dirty="0"/>
              <a:t> (3ra ed.). Champaign, IL: Human Kinetics.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endParaRPr lang="en-US" altLang="es-PR" b="1" i="1" dirty="0"/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620ABBC2-B13E-A5D5-0293-81079127F8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94" y="765597"/>
            <a:ext cx="4379068" cy="566102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695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4">
            <a:extLst>
              <a:ext uri="{FF2B5EF4-FFF2-40B4-BE49-F238E27FC236}">
                <a16:creationId xmlns:a16="http://schemas.microsoft.com/office/drawing/2014/main" id="{20AC55BB-844F-404F-8917-4B27F02F85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3053088"/>
            <a:ext cx="4323620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Acceso a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30" name="Picture 5" descr="PntBlue1">
            <a:extLst>
              <a:ext uri="{FF2B5EF4-FFF2-40B4-BE49-F238E27FC236}">
                <a16:creationId xmlns:a16="http://schemas.microsoft.com/office/drawing/2014/main" id="{E39DEEE1-B7EE-4048-944C-5AC9E2466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009904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 Box 9">
            <a:extLst>
              <a:ext uri="{FF2B5EF4-FFF2-40B4-BE49-F238E27FC236}">
                <a16:creationId xmlns:a16="http://schemas.microsoft.com/office/drawing/2014/main" id="{F581A8F2-00CF-44BB-AC8B-7A1321024F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819802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Agradecimientos: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Rubén Ortiz Laureano - DRD</a:t>
            </a:r>
          </a:p>
        </p:txBody>
      </p:sp>
      <p:pic>
        <p:nvPicPr>
          <p:cNvPr id="32" name="Picture 10" descr="PntBlue1">
            <a:extLst>
              <a:ext uri="{FF2B5EF4-FFF2-40B4-BE49-F238E27FC236}">
                <a16:creationId xmlns:a16="http://schemas.microsoft.com/office/drawing/2014/main" id="{6311479C-F428-4913-B3D4-2B0734313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801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 Box 11">
            <a:extLst>
              <a:ext uri="{FF2B5EF4-FFF2-40B4-BE49-F238E27FC236}">
                <a16:creationId xmlns:a16="http://schemas.microsoft.com/office/drawing/2014/main" id="{131D612D-BFDD-4990-90EE-234DCD207C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5379649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Propósito y objetivos de la: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Presentación</a:t>
            </a:r>
          </a:p>
        </p:txBody>
      </p:sp>
      <p:pic>
        <p:nvPicPr>
          <p:cNvPr id="34" name="Picture 12" descr="PntBlue1">
            <a:extLst>
              <a:ext uri="{FF2B5EF4-FFF2-40B4-BE49-F238E27FC236}">
                <a16:creationId xmlns:a16="http://schemas.microsoft.com/office/drawing/2014/main" id="{F5EE4361-EAD4-4B41-B448-5C3BA766A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345949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 Box 4">
            <a:extLst>
              <a:ext uri="{FF2B5EF4-FFF2-40B4-BE49-F238E27FC236}">
                <a16:creationId xmlns:a16="http://schemas.microsoft.com/office/drawing/2014/main" id="{9790C15A-C1A7-4A4D-9F9D-0CC69BC69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2303601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Declaraciones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Financieras</a:t>
            </a:r>
            <a:r>
              <a:rPr lang="en-US" altLang="es-PR" sz="2600" b="1" i="1" dirty="0">
                <a:latin typeface="Arial" charset="0"/>
              </a:rPr>
              <a:t> y </a:t>
            </a:r>
            <a:r>
              <a:rPr lang="en-US" altLang="es-PR" sz="2600" b="1" i="1" dirty="0" err="1">
                <a:latin typeface="Arial" charset="0"/>
              </a:rPr>
              <a:t>conflicto</a:t>
            </a:r>
            <a:r>
              <a:rPr lang="en-US" altLang="es-PR" sz="2600" b="1" i="1" dirty="0">
                <a:latin typeface="Arial" charset="0"/>
              </a:rPr>
              <a:t> de </a:t>
            </a:r>
            <a:r>
              <a:rPr lang="en-US" altLang="es-PR" sz="2600" b="1" i="1" dirty="0" err="1">
                <a:latin typeface="Arial" charset="0"/>
              </a:rPr>
              <a:t>intereses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42" name="Picture 5" descr="PntBlue1">
            <a:extLst>
              <a:ext uri="{FF2B5EF4-FFF2-40B4-BE49-F238E27FC236}">
                <a16:creationId xmlns:a16="http://schemas.microsoft.com/office/drawing/2014/main" id="{94220AC8-C79E-4D10-BD2A-C5C4ABA6F7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260417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326433" y="884833"/>
            <a:ext cx="678207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5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5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1</a:t>
            </a:r>
          </a:p>
        </p:txBody>
      </p:sp>
      <p:pic>
        <p:nvPicPr>
          <p:cNvPr id="4" name="Picture 3" descr="A person walking on a bridge&#10;&#10;Description automatically generated with low confidence">
            <a:extLst>
              <a:ext uri="{FF2B5EF4-FFF2-40B4-BE49-F238E27FC236}">
                <a16:creationId xmlns:a16="http://schemas.microsoft.com/office/drawing/2014/main" id="{874EF3AF-4A6C-29E0-85F0-CBC6DF974B1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15" y="404664"/>
            <a:ext cx="2479751" cy="1653167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 Box 11">
            <a:extLst>
              <a:ext uri="{FF2B5EF4-FFF2-40B4-BE49-F238E27FC236}">
                <a16:creationId xmlns:a16="http://schemas.microsoft.com/office/drawing/2014/main" id="{ADE530F8-9A29-C8B2-307D-B2A01D9F0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4627780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Áreas para impactar: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Ponencia</a:t>
            </a:r>
          </a:p>
        </p:txBody>
      </p:sp>
      <p:pic>
        <p:nvPicPr>
          <p:cNvPr id="3" name="Picture 12" descr="PntBlue1">
            <a:extLst>
              <a:ext uri="{FF2B5EF4-FFF2-40B4-BE49-F238E27FC236}">
                <a16:creationId xmlns:a16="http://schemas.microsoft.com/office/drawing/2014/main" id="{E300BEB6-22DF-CC3E-86D1-277CDF8D09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594080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B7768A1D-A628-36AF-E1DA-8416E64B7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6092539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Terminología: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Fundamental</a:t>
            </a:r>
          </a:p>
        </p:txBody>
      </p:sp>
      <p:pic>
        <p:nvPicPr>
          <p:cNvPr id="10" name="Picture 10" descr="PntBlue1">
            <a:extLst>
              <a:ext uri="{FF2B5EF4-FFF2-40B4-BE49-F238E27FC236}">
                <a16:creationId xmlns:a16="http://schemas.microsoft.com/office/drawing/2014/main" id="{DA8A29D3-0403-2E66-6DB4-494714B60A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6074729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994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7" name="chimes.wav"/>
          </p:stSnd>
        </p:sndAc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low confidence">
            <a:extLst>
              <a:ext uri="{FF2B5EF4-FFF2-40B4-BE49-F238E27FC236}">
                <a16:creationId xmlns:a16="http://schemas.microsoft.com/office/drawing/2014/main" id="{4C223A1E-2920-5626-A7F7-281F9CCB2E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6678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1764184" y="448947"/>
            <a:ext cx="1147096" cy="387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3968" y="2276872"/>
            <a:ext cx="4608512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Hansen, G., &amp; Macedo, J. (2021). </a:t>
            </a:r>
            <a:r>
              <a:rPr lang="en-US" altLang="es-PR" b="1" i="1" dirty="0"/>
              <a:t>Urban ecology for citizens and planners</a:t>
            </a:r>
            <a:r>
              <a:rPr lang="en-US" altLang="es-PR" dirty="0"/>
              <a:t>. Gainesville, FL: University Press of Florida.</a:t>
            </a:r>
          </a:p>
        </p:txBody>
      </p:sp>
      <p:pic>
        <p:nvPicPr>
          <p:cNvPr id="6" name="Picture 5" descr="A picture containing text, outdoor, tree, sign&#10;&#10;Description automatically generated">
            <a:extLst>
              <a:ext uri="{FF2B5EF4-FFF2-40B4-BE49-F238E27FC236}">
                <a16:creationId xmlns:a16="http://schemas.microsoft.com/office/drawing/2014/main" id="{661EFA37-E1E5-2FA0-35DE-82729860EB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7" y="836712"/>
            <a:ext cx="3702137" cy="5598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190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1768721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505" y="1628800"/>
            <a:ext cx="460851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Chang, M., Green, L., &amp; </a:t>
            </a:r>
            <a:r>
              <a:rPr lang="en-US" altLang="es-PR" dirty="0" err="1"/>
              <a:t>Petrokofsky</a:t>
            </a:r>
            <a:r>
              <a:rPr lang="en-US" altLang="es-PR" dirty="0"/>
              <a:t>, C. (2022). </a:t>
            </a:r>
            <a:r>
              <a:rPr lang="en-US" altLang="es-PR" b="1" i="1" dirty="0"/>
              <a:t>Public health spatial planning in practice: Improving health and wellbeing</a:t>
            </a:r>
            <a:r>
              <a:rPr lang="en-US" altLang="es-PR" dirty="0"/>
              <a:t>. UK: Policy Press, an imprint of Bristol University Press.</a:t>
            </a:r>
          </a:p>
        </p:txBody>
      </p:sp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09711BA-400B-040C-EBBE-7254B5CEA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676945" cy="575171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212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5500BBE7-725C-2C4B-6517-CEB37D6EB3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8064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1700396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7961" y="1484784"/>
            <a:ext cx="4608512" cy="4333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Johnson, B. L., &amp; </a:t>
            </a:r>
            <a:r>
              <a:rPr lang="en-US" altLang="es-PR" dirty="0" err="1"/>
              <a:t>Lichtveld</a:t>
            </a:r>
            <a:r>
              <a:rPr lang="en-US" altLang="es-PR" dirty="0"/>
              <a:t>, M. Y. (2022). </a:t>
            </a:r>
            <a:r>
              <a:rPr lang="en-US" altLang="es-PR" b="1" i="1" dirty="0"/>
              <a:t>Environmental policy and public health: Emerging health hazards and mitigation, volume 2</a:t>
            </a:r>
            <a:r>
              <a:rPr lang="en-US" altLang="es-PR" dirty="0"/>
              <a:t>. Boca Raton, FL: CRC Press, an imprint of Taylor &amp; Francis Group, LLC.</a:t>
            </a:r>
          </a:p>
        </p:txBody>
      </p:sp>
      <p:pic>
        <p:nvPicPr>
          <p:cNvPr id="6" name="Picture 5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882AE00B-ABB0-3502-A650-9647266F9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803851" cy="573450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121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339520DF-3AFC-1144-7DAB-A47EE6F0DD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3897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2061290" y="476672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4529" y="2132856"/>
            <a:ext cx="3811887" cy="2232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Townshend, T. (2022). </a:t>
            </a:r>
            <a:r>
              <a:rPr lang="en-US" altLang="es-PR" b="1" i="1" dirty="0"/>
              <a:t>Healthy cities?: Design for well-being</a:t>
            </a:r>
            <a:r>
              <a:rPr lang="en-US" altLang="es-PR" dirty="0"/>
              <a:t>. London, UK: Lund Humphries.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endParaRPr lang="en-US" altLang="es-PR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4ECDE1C2-CDBA-CD5B-CF6F-6CD5BE3C3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80" y="764704"/>
            <a:ext cx="3728347" cy="56894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228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2061290" y="476672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2014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1935" y="1772816"/>
            <a:ext cx="4176464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Sarkar, C., Webster, C., &amp; </a:t>
            </a:r>
            <a:r>
              <a:rPr lang="en-US" altLang="es-PR" dirty="0" err="1"/>
              <a:t>Gallacher</a:t>
            </a:r>
            <a:r>
              <a:rPr lang="en-US" altLang="es-PR" dirty="0"/>
              <a:t>, J. (2014). </a:t>
            </a:r>
            <a:r>
              <a:rPr lang="en-US" altLang="es-PR" b="1" i="1" dirty="0"/>
              <a:t>Healthy cities: Public health through urban planning</a:t>
            </a:r>
            <a:r>
              <a:rPr lang="en-US" altLang="es-PR" dirty="0"/>
              <a:t>. Northampton, MA: Edward Elgar Publishing, Inc.</a:t>
            </a:r>
          </a:p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endParaRPr lang="en-US" altLang="es-PR" dirty="0"/>
          </a:p>
        </p:txBody>
      </p:sp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F1FD76B0-59F1-8DB7-B140-3E6994CA61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836713"/>
            <a:ext cx="3648020" cy="57606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7476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291BE52-EC4A-3839-1044-6C79493E21D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456" y="889216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21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1768721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505" y="1628800"/>
            <a:ext cx="4608512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Balsas, C. J. L. (2019). </a:t>
            </a:r>
            <a:r>
              <a:rPr lang="en-US" altLang="es-PR" b="1" i="1" dirty="0"/>
              <a:t>Walkable cities: Revitalization, vibrancy, and sustainable consumption</a:t>
            </a:r>
            <a:r>
              <a:rPr lang="en-US" altLang="es-PR" dirty="0"/>
              <a:t>. Albany, NY: State University of New York (SUNY) Press.</a:t>
            </a:r>
          </a:p>
        </p:txBody>
      </p:sp>
      <p:pic>
        <p:nvPicPr>
          <p:cNvPr id="6" name="Picture 5" descr="A picture containing text, crowd&#10;&#10;Description automatically generated">
            <a:extLst>
              <a:ext uri="{FF2B5EF4-FFF2-40B4-BE49-F238E27FC236}">
                <a16:creationId xmlns:a16="http://schemas.microsoft.com/office/drawing/2014/main" id="{2CE707F8-32DA-1215-356E-3892F2CAD0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040" y="764704"/>
            <a:ext cx="3820961" cy="572570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65572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243545" y="770981"/>
            <a:ext cx="678207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7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2</a:t>
            </a:r>
          </a:p>
        </p:txBody>
      </p:sp>
      <p:pic>
        <p:nvPicPr>
          <p:cNvPr id="4" name="Picture 3" descr="A person walking on a beach&#10;&#10;Description automatically generated with medium confidence">
            <a:extLst>
              <a:ext uri="{FF2B5EF4-FFF2-40B4-BE49-F238E27FC236}">
                <a16:creationId xmlns:a16="http://schemas.microsoft.com/office/drawing/2014/main" id="{D8358D1E-01DA-B479-F673-68E7A6D2C3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93103"/>
            <a:ext cx="2229549" cy="125412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" name="Text Box 11">
            <a:extLst>
              <a:ext uri="{FF2B5EF4-FFF2-40B4-BE49-F238E27FC236}">
                <a16:creationId xmlns:a16="http://schemas.microsoft.com/office/drawing/2014/main" id="{FA745C2E-6DCC-5BC7-B5BA-A4BFF40B4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2080475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Promoción de Actividades Físicas: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Alianzas</a:t>
            </a:r>
          </a:p>
        </p:txBody>
      </p:sp>
      <p:pic>
        <p:nvPicPr>
          <p:cNvPr id="3" name="Picture 12" descr="PntBlue1">
            <a:extLst>
              <a:ext uri="{FF2B5EF4-FFF2-40B4-BE49-F238E27FC236}">
                <a16:creationId xmlns:a16="http://schemas.microsoft.com/office/drawing/2014/main" id="{5A9F61B1-1327-D6C5-FCB6-AEE512595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04677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C673B0E3-1139-8DDE-D8FF-F75CAC265A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2680096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n-US" altLang="es-PR" sz="2600" b="1" dirty="0" err="1">
                <a:latin typeface="Arial" charset="0"/>
              </a:rPr>
              <a:t>Actividades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Físicas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Modelo</a:t>
            </a:r>
            <a:r>
              <a:rPr lang="en-US" altLang="es-PR" sz="2600" b="1" i="1" dirty="0">
                <a:latin typeface="Arial" charset="0"/>
              </a:rPr>
              <a:t> Socio-</a:t>
            </a:r>
            <a:r>
              <a:rPr lang="en-US" altLang="es-PR" sz="2600" b="1" i="1" dirty="0" err="1">
                <a:latin typeface="Arial" charset="0"/>
              </a:rPr>
              <a:t>Ecológico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6" name="Picture 5" descr="PntBlue1">
            <a:extLst>
              <a:ext uri="{FF2B5EF4-FFF2-40B4-BE49-F238E27FC236}">
                <a16:creationId xmlns:a16="http://schemas.microsoft.com/office/drawing/2014/main" id="{18F6DC88-F7B6-5029-A30A-CC1694354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636912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2F17F515-FC1F-A38C-0373-D27A9E07F3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376619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Determinantes: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Ambiente Construido</a:t>
            </a:r>
          </a:p>
        </p:txBody>
      </p:sp>
      <p:pic>
        <p:nvPicPr>
          <p:cNvPr id="8" name="Picture 5" descr="PntBlue1">
            <a:extLst>
              <a:ext uri="{FF2B5EF4-FFF2-40B4-BE49-F238E27FC236}">
                <a16:creationId xmlns:a16="http://schemas.microsoft.com/office/drawing/2014/main" id="{BF9E51D7-9A2B-2D67-8B58-6B276C1FA6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33343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9">
            <a:extLst>
              <a:ext uri="{FF2B5EF4-FFF2-40B4-BE49-F238E27FC236}">
                <a16:creationId xmlns:a16="http://schemas.microsoft.com/office/drawing/2014/main" id="{32FA4F3F-62E2-784D-AF5A-F8419C674B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4024691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Promoción de Actividades Físicas: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</a:p>
        </p:txBody>
      </p:sp>
      <p:pic>
        <p:nvPicPr>
          <p:cNvPr id="10" name="Picture 10" descr="PntBlue1">
            <a:extLst>
              <a:ext uri="{FF2B5EF4-FFF2-40B4-BE49-F238E27FC236}">
                <a16:creationId xmlns:a16="http://schemas.microsoft.com/office/drawing/2014/main" id="{A2138EB8-2A69-5DCB-CA93-FBCE9158C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006881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9">
            <a:extLst>
              <a:ext uri="{FF2B5EF4-FFF2-40B4-BE49-F238E27FC236}">
                <a16:creationId xmlns:a16="http://schemas.microsoft.com/office/drawing/2014/main" id="{404B2BD4-CB98-348E-82B8-E32ACFEB4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4672763"/>
            <a:ext cx="8320463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Modelos: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Políticas</a:t>
            </a:r>
          </a:p>
        </p:txBody>
      </p:sp>
      <p:pic>
        <p:nvPicPr>
          <p:cNvPr id="12" name="Picture 10" descr="PntBlue1">
            <a:extLst>
              <a:ext uri="{FF2B5EF4-FFF2-40B4-BE49-F238E27FC236}">
                <a16:creationId xmlns:a16="http://schemas.microsoft.com/office/drawing/2014/main" id="{33E4377B-9181-A7A7-A7BF-708CBCF47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4654953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9A94EB6B-0DFD-7927-0AFA-4CB5371B3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30" y="5320835"/>
            <a:ext cx="806894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Modelo para PR: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Actividad F</a:t>
            </a:r>
            <a:r>
              <a:rPr lang="en-US" altLang="es-PR" sz="2600" b="1" i="1" dirty="0">
                <a:latin typeface="Arial" charset="0"/>
              </a:rPr>
              <a:t>í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sica</a:t>
            </a:r>
          </a:p>
        </p:txBody>
      </p:sp>
      <p:pic>
        <p:nvPicPr>
          <p:cNvPr id="14" name="Picture 12" descr="PntBlue1">
            <a:extLst>
              <a:ext uri="{FF2B5EF4-FFF2-40B4-BE49-F238E27FC236}">
                <a16:creationId xmlns:a16="http://schemas.microsoft.com/office/drawing/2014/main" id="{E4B108E2-1EEF-8EC8-C610-1B29FC86EE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5287135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9">
            <a:extLst>
              <a:ext uri="{FF2B5EF4-FFF2-40B4-BE49-F238E27FC236}">
                <a16:creationId xmlns:a16="http://schemas.microsoft.com/office/drawing/2014/main" id="{9DF526F0-86DC-722E-19C9-EB6E06803F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5968907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Ambiente Construido: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Urbe Saludable</a:t>
            </a:r>
          </a:p>
        </p:txBody>
      </p:sp>
      <p:pic>
        <p:nvPicPr>
          <p:cNvPr id="16" name="Picture 10" descr="PntBlue1">
            <a:extLst>
              <a:ext uri="{FF2B5EF4-FFF2-40B4-BE49-F238E27FC236}">
                <a16:creationId xmlns:a16="http://schemas.microsoft.com/office/drawing/2014/main" id="{3CBE5BF6-FB0D-A467-1FA5-EE62DD9DF8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5951097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29273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  <p:sndAc>
          <p:stSnd>
            <p:snd r:embed="rId4" name="chimes.wav"/>
          </p:stSnd>
        </p:sndAc>
      </p:transition>
    </mc:Choice>
    <mc:Fallback xmlns="">
      <p:transition spd="slow">
        <p:checker/>
        <p:sndAc>
          <p:stSnd>
            <p:snd r:embed="rId7" name="chimes.wav"/>
          </p:stSnd>
        </p:sndAc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2556272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28023" y="533587"/>
            <a:ext cx="3008473" cy="5991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Speck, J. (2018). </a:t>
            </a:r>
            <a:r>
              <a:rPr lang="en-US" altLang="es-PR" b="1" dirty="0"/>
              <a:t>Walkable city rules: 101 steps to making better places</a:t>
            </a:r>
            <a:r>
              <a:rPr lang="en-US" altLang="es-PR" dirty="0"/>
              <a:t>. Washington, DC: Island Press, a trademark of The Center for Resource Economics. doi:10.5822/ 978-1-61091-899-2_3</a:t>
            </a:r>
          </a:p>
        </p:txBody>
      </p:sp>
      <p:pic>
        <p:nvPicPr>
          <p:cNvPr id="5" name="Picture 4" descr="A picture containing text, tree, outdoor&#10;&#10;Description automatically generated">
            <a:extLst>
              <a:ext uri="{FF2B5EF4-FFF2-40B4-BE49-F238E27FC236}">
                <a16:creationId xmlns:a16="http://schemas.microsoft.com/office/drawing/2014/main" id="{45E21347-DD79-E2D0-0959-8C92D38665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787355"/>
            <a:ext cx="5621698" cy="562169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361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CB5C6A16-A50B-AE28-1656-05BB11B08C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448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82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1768721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2021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505" y="1772816"/>
            <a:ext cx="4608512" cy="3528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Musselwhite, C., B.A.. (2021). </a:t>
            </a:r>
            <a:r>
              <a:rPr lang="en-US" altLang="es-PR" b="1" i="1" dirty="0"/>
              <a:t>Designing public space for an ageing population: Improving pedestrian mobility for older people</a:t>
            </a:r>
            <a:r>
              <a:rPr lang="en-US" altLang="es-PR" dirty="0"/>
              <a:t>. Bingley, UK: Emerald Publishing Limited.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26D5D921-E31B-9654-852E-1C52223D22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764704"/>
            <a:ext cx="3824730" cy="57486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428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3909DC14-4EF1-91A2-D7FA-95F0835DC08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61224"/>
            <a:ext cx="8001000" cy="527608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70925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6CCEA-5CCA-93C1-E9E1-AE0917B76401}"/>
              </a:ext>
            </a:extLst>
          </p:cNvPr>
          <p:cNvSpPr>
            <a:spLocks/>
          </p:cNvSpPr>
          <p:nvPr/>
        </p:nvSpPr>
        <p:spPr bwMode="auto">
          <a:xfrm>
            <a:off x="1768721" y="448947"/>
            <a:ext cx="863600" cy="3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s-PR" altLang="es-PR" sz="2000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2022</a:t>
            </a:r>
          </a:p>
        </p:txBody>
      </p:sp>
      <p:sp>
        <p:nvSpPr>
          <p:cNvPr id="3" name="Text Box 6">
            <a:extLst>
              <a:ext uri="{FF2B5EF4-FFF2-40B4-BE49-F238E27FC236}">
                <a16:creationId xmlns:a16="http://schemas.microsoft.com/office/drawing/2014/main" id="{88AFB791-65E4-789F-8209-5659B1194D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8505" y="1988840"/>
            <a:ext cx="4608512" cy="309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•"/>
              <a:tabLst>
                <a:tab pos="7485063" algn="l"/>
              </a:tabLst>
              <a:defRPr sz="2800">
                <a:solidFill>
                  <a:schemeClr val="tx1"/>
                </a:solidFill>
                <a:latin typeface="Georgia" panose="02040502050405020303" pitchFamily="18" charset="0"/>
              </a:defRPr>
            </a:lvl1pPr>
            <a:lvl2pPr marL="742950" indent="-285750">
              <a:spcBef>
                <a:spcPts val="300"/>
              </a:spcBef>
              <a:buClr>
                <a:schemeClr val="accent2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600">
                <a:solidFill>
                  <a:schemeClr val="accent2"/>
                </a:solidFill>
                <a:latin typeface="Georgia" panose="02040502050405020303" pitchFamily="18" charset="0"/>
              </a:defRPr>
            </a:lvl2pPr>
            <a:lvl3pPr marL="11430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400">
                <a:solidFill>
                  <a:schemeClr val="accent1"/>
                </a:solidFill>
                <a:latin typeface="Georgia" panose="02040502050405020303" pitchFamily="18" charset="0"/>
              </a:defRPr>
            </a:lvl3pPr>
            <a:lvl4pPr marL="1600200" indent="-228600">
              <a:spcBef>
                <a:spcPts val="300"/>
              </a:spcBef>
              <a:buClr>
                <a:schemeClr val="accent1"/>
              </a:buClr>
              <a:buFont typeface="Wingdings 2" panose="05020102010507070707" pitchFamily="18" charset="2"/>
              <a:buChar char=""/>
              <a:tabLst>
                <a:tab pos="7485063" algn="l"/>
              </a:tabLst>
              <a:defRPr sz="2200">
                <a:solidFill>
                  <a:schemeClr val="accent1"/>
                </a:solidFill>
                <a:latin typeface="Georgia" panose="02040502050405020303" pitchFamily="18" charset="0"/>
              </a:defRPr>
            </a:lvl4pPr>
            <a:lvl5pPr marL="2057400" indent="-228600">
              <a:spcBef>
                <a:spcPts val="300"/>
              </a:spcBef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5pPr>
            <a:lvl6pPr marL="25146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6pPr>
            <a:lvl7pPr marL="29718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7pPr>
            <a:lvl8pPr marL="34290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8pPr>
            <a:lvl9pPr marL="3886200" indent="-228600" eaLnBrk="0" fontAlgn="base" hangingPunct="0">
              <a:spcBef>
                <a:spcPts val="300"/>
              </a:spcBef>
              <a:spcAft>
                <a:spcPct val="0"/>
              </a:spcAft>
              <a:buClr>
                <a:srgbClr val="A04DA3"/>
              </a:buClr>
              <a:buFont typeface="Georgia" panose="02040502050405020303" pitchFamily="18" charset="0"/>
              <a:buChar char="▫"/>
              <a:tabLst>
                <a:tab pos="7485063" algn="l"/>
              </a:tabLst>
              <a:defRPr sz="2000">
                <a:solidFill>
                  <a:srgbClr val="A04DA3"/>
                </a:solidFill>
                <a:latin typeface="Georgia" panose="02040502050405020303" pitchFamily="18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s-PR" dirty="0"/>
              <a:t>Brown, L. D. (2022). </a:t>
            </a:r>
            <a:r>
              <a:rPr lang="en-US" altLang="es-PR" b="1" i="1" dirty="0"/>
              <a:t>Political exercise: Active living, public policy, and the built environment</a:t>
            </a:r>
            <a:r>
              <a:rPr lang="en-US" altLang="es-PR" dirty="0"/>
              <a:t>. New York, NY: Columbia University Press.</a:t>
            </a:r>
          </a:p>
        </p:txBody>
      </p:sp>
      <p:pic>
        <p:nvPicPr>
          <p:cNvPr id="5" name="Picture 4" descr="A group of people running on a road&#10;&#10;Description automatically generated with low confidence">
            <a:extLst>
              <a:ext uri="{FF2B5EF4-FFF2-40B4-BE49-F238E27FC236}">
                <a16:creationId xmlns:a16="http://schemas.microsoft.com/office/drawing/2014/main" id="{A1C35052-917A-86B2-1424-CB3435709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65" y="764704"/>
            <a:ext cx="3693495" cy="57060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31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ELC_10K_Llegada_PPT_02">
            <a:extLst>
              <a:ext uri="{FF2B5EF4-FFF2-40B4-BE49-F238E27FC236}">
                <a16:creationId xmlns:a16="http://schemas.microsoft.com/office/drawing/2014/main" id="{0F680CD8-E0B4-4BF4-9F37-28DB860FE6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9144000" cy="6937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E4C7BB8B-315F-4004-BABE-0A64CE65EFBB}"/>
              </a:ext>
            </a:extLst>
          </p:cNvPr>
          <p:cNvSpPr>
            <a:spLocks/>
          </p:cNvSpPr>
          <p:nvPr/>
        </p:nvSpPr>
        <p:spPr bwMode="auto">
          <a:xfrm>
            <a:off x="1258888" y="3284538"/>
            <a:ext cx="7667625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GRACIAS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DC51F14-744E-420D-B33C-43E1681F85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0268" y="-171400"/>
            <a:ext cx="11107452" cy="703537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34C4473E-BB79-460D-BFD4-0E1E09D19913}"/>
              </a:ext>
            </a:extLst>
          </p:cNvPr>
          <p:cNvSpPr>
            <a:spLocks/>
          </p:cNvSpPr>
          <p:nvPr/>
        </p:nvSpPr>
        <p:spPr bwMode="auto">
          <a:xfrm>
            <a:off x="-91225" y="2636912"/>
            <a:ext cx="9540551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>
                <a:solidFill>
                  <a:schemeClr val="tx1"/>
                </a:solidFill>
                <a:latin typeface="Georgia" pitchFamily="18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Georgia" pitchFamily="18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Georgia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eorgia" pitchFamily="18" charset="0"/>
              </a:defRPr>
            </a:lvl9pPr>
          </a:lstStyle>
          <a:p>
            <a:pPr algn="ctr">
              <a:lnSpc>
                <a:spcPct val="140000"/>
              </a:lnSpc>
            </a:pPr>
            <a:r>
              <a:rPr lang="es-PR" altLang="es-PR" sz="8100" dirty="0">
                <a:solidFill>
                  <a:srgbClr val="00CC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¿PREGUNTAS?</a:t>
            </a:r>
            <a:endParaRPr lang="es-PR" altLang="es-PR" sz="8100" i="1" dirty="0">
              <a:solidFill>
                <a:srgbClr val="00CC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3232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u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6" name="chimes.wav"/>
          </p:stSnd>
        </p:sndAc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/>
          </p:cNvSpPr>
          <p:nvPr/>
        </p:nvSpPr>
        <p:spPr bwMode="auto">
          <a:xfrm>
            <a:off x="2915816" y="836712"/>
            <a:ext cx="5256584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60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CONTACTO: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761627" y="2271677"/>
            <a:ext cx="80588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Correo</a:t>
            </a:r>
            <a:r>
              <a:rPr lang="en-US" altLang="es-PR" sz="2800" b="1" dirty="0">
                <a:latin typeface="Arial" charset="0"/>
              </a:rPr>
              <a:t> </a:t>
            </a:r>
            <a:r>
              <a:rPr lang="en-US" altLang="es-PR" sz="2800" b="1" dirty="0" err="1">
                <a:latin typeface="Arial" charset="0"/>
              </a:rPr>
              <a:t>electrónico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6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32" y="2338217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798141" y="3483585"/>
            <a:ext cx="615012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Dirección</a:t>
            </a:r>
            <a:r>
              <a:rPr lang="en-US" altLang="es-PR" sz="2800" b="1" dirty="0">
                <a:latin typeface="Arial" charset="0"/>
              </a:rPr>
              <a:t> y </a:t>
            </a:r>
            <a:r>
              <a:rPr lang="en-US" altLang="es-PR" sz="2800" b="1" dirty="0" err="1">
                <a:latin typeface="Arial" charset="0"/>
              </a:rPr>
              <a:t>Teléfono</a:t>
            </a:r>
            <a:r>
              <a:rPr lang="en-US" altLang="es-PR" sz="2800" b="1" dirty="0">
                <a:latin typeface="Arial" charset="0"/>
              </a:rPr>
              <a:t>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8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550125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5"/>
          <p:cNvSpPr txBox="1">
            <a:spLocks noChangeArrowheads="1"/>
          </p:cNvSpPr>
          <p:nvPr/>
        </p:nvSpPr>
        <p:spPr bwMode="auto">
          <a:xfrm>
            <a:off x="798141" y="5440029"/>
            <a:ext cx="470744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es-PR" sz="2800" b="1" dirty="0" err="1">
                <a:latin typeface="Arial" charset="0"/>
              </a:rPr>
              <a:t>Página</a:t>
            </a:r>
            <a:r>
              <a:rPr lang="en-US" altLang="es-PR" sz="2800" b="1" dirty="0">
                <a:latin typeface="Arial" charset="0"/>
              </a:rPr>
              <a:t> Web:</a:t>
            </a:r>
            <a:endParaRPr lang="en-US" altLang="es-PR" sz="2800" b="1" i="1" dirty="0">
              <a:latin typeface="Arial" charset="0"/>
            </a:endParaRPr>
          </a:p>
        </p:txBody>
      </p:sp>
      <p:pic>
        <p:nvPicPr>
          <p:cNvPr id="10" name="Picture 3" descr="PntBlue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5506569"/>
            <a:ext cx="401556" cy="36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761628" y="2847741"/>
            <a:ext cx="7158236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elopategui@intermetro.edu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832588" y="4059649"/>
            <a:ext cx="733981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b="1" i="1" dirty="0">
                <a:latin typeface="Calibri" panose="020F0502020204030204" pitchFamily="34" charset="0"/>
              </a:rPr>
              <a:t>Universidad </a:t>
            </a:r>
            <a:r>
              <a:rPr lang="en-US" altLang="es-PR" sz="2800" b="1" i="1" dirty="0" err="1">
                <a:latin typeface="Calibri" panose="020F0502020204030204" pitchFamily="34" charset="0"/>
              </a:rPr>
              <a:t>Interamericana</a:t>
            </a:r>
            <a:r>
              <a:rPr lang="en-US" altLang="es-PR" sz="2800" b="1" i="1" dirty="0">
                <a:latin typeface="Calibri" panose="020F0502020204030204" pitchFamily="34" charset="0"/>
              </a:rPr>
              <a:t> de Puerto Rico</a:t>
            </a: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 err="1">
                <a:latin typeface="Calibri" panose="020F0502020204030204" pitchFamily="34" charset="0"/>
              </a:rPr>
              <a:t>Recinto</a:t>
            </a:r>
            <a:r>
              <a:rPr lang="en-US" altLang="es-PR" sz="2800" i="1" dirty="0">
                <a:latin typeface="Calibri" panose="020F0502020204030204" pitchFamily="34" charset="0"/>
              </a:rPr>
              <a:t> </a:t>
            </a:r>
            <a:r>
              <a:rPr lang="en-US" altLang="es-PR" sz="2800" i="1" dirty="0" err="1">
                <a:latin typeface="Calibri" panose="020F0502020204030204" pitchFamily="34" charset="0"/>
              </a:rPr>
              <a:t>Metropolitano</a:t>
            </a:r>
            <a:endParaRPr lang="en-US" altLang="es-PR" sz="2800" b="1" i="1" dirty="0">
              <a:latin typeface="Calibri" panose="020F0502020204030204" pitchFamily="34" charset="0"/>
            </a:endParaRPr>
          </a:p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Tel: 787-250-1912, X2286, 2245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832588" y="5996929"/>
            <a:ext cx="7339813" cy="456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 eaLnBrk="0" hangingPunct="0">
              <a:lnSpc>
                <a:spcPts val="28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es-PR" sz="2800" i="1" dirty="0">
                <a:latin typeface="Calibri" panose="020F0502020204030204" pitchFamily="34" charset="0"/>
              </a:rPr>
              <a:t>www.saludmed.com</a:t>
            </a:r>
            <a:endParaRPr lang="en-US" altLang="es-PR" sz="2800" b="1" i="1" dirty="0">
              <a:latin typeface="Calibri" panose="020F0502020204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10" y="380052"/>
            <a:ext cx="2139990" cy="18476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846" y="1650616"/>
            <a:ext cx="3036838" cy="230380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4510175"/>
            <a:ext cx="2592326" cy="187115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8857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9" name="chimes.wav"/>
          </p:stSnd>
        </p:sndAc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Box 2">
            <a:extLst>
              <a:ext uri="{FF2B5EF4-FFF2-40B4-BE49-F238E27FC236}">
                <a16:creationId xmlns:a16="http://schemas.microsoft.com/office/drawing/2014/main" id="{9ECAE888-849F-4051-B179-DDA68B233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1754" y="3356992"/>
            <a:ext cx="7957284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Preguntas</a:t>
            </a:r>
            <a:r>
              <a:rPr lang="en-US" altLang="es-PR" sz="2600" b="1" dirty="0">
                <a:latin typeface="Arial" charset="0"/>
              </a:rPr>
              <a:t>: </a:t>
            </a:r>
            <a:r>
              <a:rPr lang="en-US" altLang="es-PR" sz="2600" b="1" i="1" dirty="0" err="1">
                <a:latin typeface="Arial" charset="0"/>
              </a:rPr>
              <a:t>Dudas</a:t>
            </a:r>
            <a:r>
              <a:rPr lang="en-US" altLang="es-PR" sz="2600" b="1" i="1" dirty="0">
                <a:latin typeface="Arial" charset="0"/>
              </a:rPr>
              <a:t> de la </a:t>
            </a:r>
            <a:r>
              <a:rPr lang="en-US" altLang="es-PR" sz="2600" b="1" i="1" dirty="0" err="1">
                <a:latin typeface="Arial" charset="0"/>
              </a:rPr>
              <a:t>presentación</a:t>
            </a:r>
            <a:endParaRPr lang="en-US" altLang="es-PR" sz="2600" b="1" i="1" dirty="0">
              <a:latin typeface="Arial" charset="0"/>
            </a:endParaRPr>
          </a:p>
        </p:txBody>
      </p:sp>
      <p:pic>
        <p:nvPicPr>
          <p:cNvPr id="28" name="Picture 3" descr="PntBlue1">
            <a:extLst>
              <a:ext uri="{FF2B5EF4-FFF2-40B4-BE49-F238E27FC236}">
                <a16:creationId xmlns:a16="http://schemas.microsoft.com/office/drawing/2014/main" id="{95F11FD4-53FD-4940-8B86-3789F7E78F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48" y="3356992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 Box 2">
            <a:extLst>
              <a:ext uri="{FF2B5EF4-FFF2-40B4-BE49-F238E27FC236}">
                <a16:creationId xmlns:a16="http://schemas.microsoft.com/office/drawing/2014/main" id="{7C2BF428-85DC-4ABB-BF7A-1AAB134410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8" y="2780928"/>
            <a:ext cx="7957283" cy="452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90000"/>
              </a:lnSpc>
            </a:pPr>
            <a:r>
              <a:rPr lang="en-US" altLang="es-PR" sz="2600" b="1" dirty="0" err="1">
                <a:latin typeface="Arial" charset="0"/>
              </a:rPr>
              <a:t>Referencias</a:t>
            </a:r>
            <a:r>
              <a:rPr lang="en-US" altLang="es-PR" sz="2600" b="1" dirty="0">
                <a:latin typeface="Arial" charset="0"/>
              </a:rPr>
              <a:t> </a:t>
            </a:r>
            <a:r>
              <a:rPr lang="en-US" altLang="es-PR" sz="2600" b="1" dirty="0" err="1">
                <a:latin typeface="Arial" charset="0"/>
              </a:rPr>
              <a:t>Consultadas</a:t>
            </a:r>
            <a:r>
              <a:rPr lang="en-US" altLang="es-PR" sz="2600" b="1" dirty="0">
                <a:latin typeface="Arial" charset="0"/>
              </a:rPr>
              <a:t>:</a:t>
            </a:r>
            <a:r>
              <a:rPr lang="en-US" altLang="es-PR" sz="2600" b="1" i="1" dirty="0">
                <a:latin typeface="Arial" charset="0"/>
              </a:rPr>
              <a:t> Selectas</a:t>
            </a:r>
          </a:p>
        </p:txBody>
      </p:sp>
      <p:pic>
        <p:nvPicPr>
          <p:cNvPr id="38" name="Picture 3" descr="PntBlue1">
            <a:extLst>
              <a:ext uri="{FF2B5EF4-FFF2-40B4-BE49-F238E27FC236}">
                <a16:creationId xmlns:a16="http://schemas.microsoft.com/office/drawing/2014/main" id="{E2BB04C6-B303-42D9-B14F-3694DEFA99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2780928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">
            <a:extLst>
              <a:ext uri="{FF2B5EF4-FFF2-40B4-BE49-F238E27FC236}">
                <a16:creationId xmlns:a16="http://schemas.microsoft.com/office/drawing/2014/main" id="{90194B36-7A64-49E7-898D-CEB1EC44DF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1529" y="3966756"/>
            <a:ext cx="8140952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Cómo Contactar al Profesor: </a:t>
            </a:r>
            <a:r>
              <a:rPr lang="es-PR" altLang="es-PR" sz="2600" b="1" i="1" dirty="0">
                <a:latin typeface="Arial" panose="020B0604020202020204" pitchFamily="34" charset="0"/>
                <a:cs typeface="Arial" panose="020B0604020202020204" pitchFamily="34" charset="0"/>
              </a:rPr>
              <a:t>Edgar Lopategui</a:t>
            </a:r>
          </a:p>
        </p:txBody>
      </p:sp>
      <p:pic>
        <p:nvPicPr>
          <p:cNvPr id="40" name="Picture 12" descr="PntBlue1">
            <a:extLst>
              <a:ext uri="{FF2B5EF4-FFF2-40B4-BE49-F238E27FC236}">
                <a16:creationId xmlns:a16="http://schemas.microsoft.com/office/drawing/2014/main" id="{5CC44D52-E011-40EE-B9BF-822A43FD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722" y="3933056"/>
            <a:ext cx="442395" cy="403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636C0FE7-6AE1-4269-BA43-69CF72A961BE}"/>
              </a:ext>
            </a:extLst>
          </p:cNvPr>
          <p:cNvSpPr>
            <a:spLocks/>
          </p:cNvSpPr>
          <p:nvPr/>
        </p:nvSpPr>
        <p:spPr bwMode="auto">
          <a:xfrm>
            <a:off x="2243545" y="812825"/>
            <a:ext cx="6782071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>
              <a:defRPr sz="4000">
                <a:solidFill>
                  <a:schemeClr val="tx2"/>
                </a:solidFill>
                <a:latin typeface="Trebuchet MS" pitchFamily="34" charset="0"/>
              </a:defRPr>
            </a:lvl1pPr>
            <a:lvl2pPr algn="l">
              <a:defRPr sz="4000">
                <a:solidFill>
                  <a:schemeClr val="tx2"/>
                </a:solidFill>
                <a:latin typeface="Trebuchet MS" pitchFamily="34" charset="0"/>
              </a:defRPr>
            </a:lvl2pPr>
            <a:lvl3pPr algn="l">
              <a:defRPr sz="4000">
                <a:solidFill>
                  <a:schemeClr val="tx2"/>
                </a:solidFill>
                <a:latin typeface="Trebuchet MS" pitchFamily="34" charset="0"/>
              </a:defRPr>
            </a:lvl3pPr>
            <a:lvl4pPr algn="l">
              <a:defRPr sz="4000">
                <a:solidFill>
                  <a:schemeClr val="tx2"/>
                </a:solidFill>
                <a:latin typeface="Trebuchet MS" pitchFamily="34" charset="0"/>
              </a:defRPr>
            </a:lvl4pPr>
            <a:lvl5pPr algn="l">
              <a:defRPr sz="4000">
                <a:solidFill>
                  <a:schemeClr val="tx2"/>
                </a:solidFill>
                <a:latin typeface="Trebuchet MS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itchFamily="34" charset="0"/>
              </a:defRPr>
            </a:lvl9pPr>
          </a:lstStyle>
          <a:p>
            <a:pPr algn="ctr">
              <a:lnSpc>
                <a:spcPct val="130000"/>
              </a:lnSpc>
            </a:pPr>
            <a:r>
              <a:rPr lang="es-PR" altLang="es-PR" sz="47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BOSQUEJO:</a:t>
            </a:r>
            <a:r>
              <a:rPr lang="es-PR" altLang="es-PR" sz="4700" b="1" i="1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Arial" charset="0"/>
              </a:rPr>
              <a:t> Parte 3</a:t>
            </a:r>
          </a:p>
        </p:txBody>
      </p:sp>
      <p:pic>
        <p:nvPicPr>
          <p:cNvPr id="3" name="Picture 2" descr="A picture containing outdoor, ground, person, walking&#10;&#10;Description automatically generated">
            <a:extLst>
              <a:ext uri="{FF2B5EF4-FFF2-40B4-BE49-F238E27FC236}">
                <a16:creationId xmlns:a16="http://schemas.microsoft.com/office/drawing/2014/main" id="{A93C23CA-BFAF-2907-1A84-78430661AC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84" y="517667"/>
            <a:ext cx="2182820" cy="1595442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Text Box 9">
            <a:extLst>
              <a:ext uri="{FF2B5EF4-FFF2-40B4-BE49-F238E27FC236}">
                <a16:creationId xmlns:a16="http://schemas.microsoft.com/office/drawing/2014/main" id="{A3F5859F-5E9D-6052-96A2-149D31C57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4335" y="2222674"/>
            <a:ext cx="8128146" cy="412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es-PR" altLang="es-PR" sz="2600" b="1" dirty="0">
                <a:latin typeface="Arial" panose="020B0604020202020204" pitchFamily="34" charset="0"/>
                <a:cs typeface="Arial" panose="020B0604020202020204" pitchFamily="34" charset="0"/>
              </a:rPr>
              <a:t>Conclusión</a:t>
            </a:r>
            <a:endParaRPr lang="es-PR" altLang="es-PR" sz="26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10" descr="PntBlue1">
            <a:extLst>
              <a:ext uri="{FF2B5EF4-FFF2-40B4-BE49-F238E27FC236}">
                <a16:creationId xmlns:a16="http://schemas.microsoft.com/office/drawing/2014/main" id="{9FA08D25-D847-3F33-28AB-E0BDA61110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04864"/>
            <a:ext cx="442395" cy="40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7C469156-3AA9-E79E-157C-D7399C1056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465" y="4536509"/>
            <a:ext cx="8718023" cy="2026843"/>
          </a:xfrm>
          <a:prstGeom prst="rect">
            <a:avLst/>
          </a:prstGeom>
          <a:effectLst>
            <a:softEdge rad="317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96259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8" name="chimes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D1F7F4BE-2BBB-4DCD-80F0-85379EC58A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980728"/>
            <a:ext cx="8001000" cy="527608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  <p:sndAc>
          <p:stSnd>
            <p:snd r:embed="rId4" name="breeze.wav"/>
          </p:stSnd>
        </p:sndAc>
      </p:transition>
    </mc:Choice>
    <mc:Fallback xmlns="">
      <p:transition spd="slow">
        <p:fade/>
        <p:sndAc>
          <p:stSnd>
            <p:snd r:embed="rId6" name="breeze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>
            <a:extLst>
              <a:ext uri="{FF2B5EF4-FFF2-40B4-BE49-F238E27FC236}">
                <a16:creationId xmlns:a16="http://schemas.microsoft.com/office/drawing/2014/main" id="{DCD19669-A1EF-4401-A186-7F6F1B1C3A53}"/>
              </a:ext>
            </a:extLst>
          </p:cNvPr>
          <p:cNvSpPr>
            <a:spLocks/>
          </p:cNvSpPr>
          <p:nvPr/>
        </p:nvSpPr>
        <p:spPr bwMode="auto">
          <a:xfrm>
            <a:off x="498038" y="764704"/>
            <a:ext cx="7776864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1pPr>
            <a:lvl2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2pPr>
            <a:lvl3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3pPr>
            <a:lvl4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4pPr>
            <a:lvl5pPr algn="l" eaLnBrk="0" hangingPunct="0"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Trebuchet MS" panose="020B0603020202020204" pitchFamily="34" charset="0"/>
              </a:defRPr>
            </a:lvl9pPr>
          </a:lstStyle>
          <a:p>
            <a:pPr algn="ctr"/>
            <a:r>
              <a:rPr lang="es-PR" altLang="es-PR" sz="5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DECLARACIONES FINANCIERAS Y</a:t>
            </a:r>
          </a:p>
          <a:p>
            <a:pPr algn="ctr"/>
            <a:r>
              <a:rPr lang="es-PR" altLang="es-PR" sz="540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CONFLICTO DE</a:t>
            </a:r>
          </a:p>
          <a:p>
            <a:pPr algn="ctr"/>
            <a:r>
              <a:rPr lang="es-PR" altLang="es-PR" sz="5400" b="0" dirty="0">
                <a:solidFill>
                  <a:srgbClr val="48487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INTERESES:</a:t>
            </a:r>
            <a:endParaRPr lang="es-PR" altLang="es-PR" sz="5400" b="0" i="1" dirty="0">
              <a:solidFill>
                <a:srgbClr val="48487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Box 2">
            <a:extLst>
              <a:ext uri="{FF2B5EF4-FFF2-40B4-BE49-F238E27FC236}">
                <a16:creationId xmlns:a16="http://schemas.microsoft.com/office/drawing/2014/main" id="{7E95D03C-7ADB-4208-832A-D828A0CB13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038" y="4221088"/>
            <a:ext cx="7776864" cy="233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PR" altLang="es-PR" sz="54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NINGUNA</a:t>
            </a:r>
          </a:p>
          <a:p>
            <a:pPr algn="ctr">
              <a:lnSpc>
                <a:spcPct val="90000"/>
              </a:lnSpc>
            </a:pPr>
            <a:r>
              <a:rPr lang="es-PR" altLang="es-PR" sz="5400" b="1" dirty="0">
                <a:solidFill>
                  <a:srgbClr val="D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Relacionada con esta Presentación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7674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shred pattern="rectangle"/>
        <p:sndAc>
          <p:stSnd>
            <p:snd r:embed="rId4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EXPANDSHOWBAR" val="True"/>
  <p:tag name="BULLETTYPE" val="0"/>
  <p:tag name="RESPCOUNTERSTYLE" val="-1"/>
  <p:tag name="INPUTSOURCE" val="1"/>
  <p:tag name="BACKUPMAINTENANCE" val="7"/>
  <p:tag name="ROTATIONINTERVAL" val="2"/>
  <p:tag name="RACERSMAXDISPLAYED" val="5"/>
  <p:tag name="TEAMSINLEADERBOARD" val="5"/>
  <p:tag name="BUBBLEVALUEFORMAT" val="0.0"/>
  <p:tag name="CUSTOMCELLFORECOLOR" val="-16777216"/>
  <p:tag name="CUSTOMCELLBACKCOLOR4" val="-8355712"/>
  <p:tag name="DISPLAYDEVICEID" val="True"/>
  <p:tag name="GRIDSIZE" val="{Width=800, Height=600}"/>
  <p:tag name="CHARTLABELS" val="1"/>
  <p:tag name="INCLUDEPPT" val="True"/>
  <p:tag name="REALTIMEBACKUP" val="False"/>
  <p:tag name="CHARTSCALE" val="True"/>
  <p:tag name="FIBINCLUDEOTHER" val="True"/>
  <p:tag name="PRRESPONSE3" val="8"/>
  <p:tag name="PRRESPONSE7" val="4"/>
  <p:tag name="SHOWFLASHWARNING" val="True"/>
  <p:tag name="SHOWBARVISIBLE" val="True"/>
  <p:tag name="ANSWERNOWSTYLE" val="-1"/>
  <p:tag name="RESPTABLESTYLE" val="-1"/>
  <p:tag name="BACKUPSESSIONS" val="True"/>
  <p:tag name="AUTOUPDATEALIASES" val="True"/>
  <p:tag name="SKIPREMAININGRACESLIDES" val="True"/>
  <p:tag name="BUBBLESIZEVISIBLE" val="True"/>
  <p:tag name="CUSTOMCELLBACKCOLOR1" val="-657956"/>
  <p:tag name="DISPLAYNAME" val="True"/>
  <p:tag name="AUTOSIZEGRID" val="True"/>
  <p:tag name="RESETCHARTS" val="True"/>
  <p:tag name="CORRECTPOINTVALUE" val="1"/>
  <p:tag name="AUTOADJUSTPARTRANGE" val="True"/>
  <p:tag name="FIBDISPLAYKEYWORDS" val="True"/>
  <p:tag name="PRRESPONSE5" val="6"/>
  <p:tag name="PRRESPONSE10" val="1"/>
  <p:tag name="USESECONDARYMONITOR" val="True"/>
  <p:tag name="COUNTDOWNSTYLE" val="-1"/>
  <p:tag name="ALLOWDUPLICATES" val="False"/>
  <p:tag name="STDCHART" val="1"/>
  <p:tag name="MAXRESPONDERS" val="20"/>
  <p:tag name="CUSTOMGRIDBACKCOLOR" val="-2830136"/>
  <p:tag name="DISPLAYDEVICENUMBER" val="True"/>
  <p:tag name="POLLINGCYCLE" val="2"/>
  <p:tag name="ALLOWUSERFEEDBACK" val="True"/>
  <p:tag name="ADVANCEDSETTINGSVIEW" val="False"/>
  <p:tag name="PRRESPONSE2" val="9"/>
  <p:tag name="PRRESPONSE9" val="2"/>
  <p:tag name="SAVECSVWITHSESSION" val="True"/>
  <p:tag name="COUNTDOWNSECONDS" val="10"/>
  <p:tag name="REVIEWONLY" val="False"/>
  <p:tag name="BUBBLENAMEVISIBLE" val="True"/>
  <p:tag name="CUSTOMCELLBACKCOLOR3" val="-268652"/>
  <p:tag name="GRIDPOSITION" val="1"/>
  <p:tag name="INCORRECTPOINTVALUE" val="0"/>
  <p:tag name="FIBNUMRESULTS" val="5"/>
  <p:tag name="PRRESPONSE8" val="3"/>
  <p:tag name="CSVFORMAT" val="0"/>
  <p:tag name="CHARTVALUEFORMAT" val="0%"/>
  <p:tag name="PARTICIPANTSINLEADERBOARD" val="20"/>
  <p:tag name="USESCHEMECOLORS" val="True"/>
  <p:tag name="INCLUDENONRESPONDERS" val="False"/>
  <p:tag name="FIBDISPLAYRESULTS" val="True"/>
  <p:tag name="ALWAYSOPENPOLL" val="False"/>
  <p:tag name="RESPCOUNTERFORMAT" val="0"/>
  <p:tag name="RACEANIMATIONSPEED" val="3"/>
  <p:tag name="GRIDOPACITY" val="90"/>
  <p:tag name="REALTIMEBACKUPPATH" val="(None)"/>
  <p:tag name="PRRESPONSE6" val="5"/>
  <p:tag name="NUMRESPONSES" val="1"/>
  <p:tag name="DEFAULTNUMTEAMS" val="5"/>
  <p:tag name="MULTIRESPDIVISOR" val="1"/>
  <p:tag name="TPVERSION" val="2008"/>
  <p:tag name="RACEENDPOINTS" val="100"/>
  <p:tag name="CHARTCOLORS" val="0"/>
  <p:tag name="POWERPOINTVERSION" val="14.0"/>
  <p:tag name="CUSTOMCELLBACKCOLOR2" val="-13395457"/>
  <p:tag name="PRRESPONSE4" val="7"/>
  <p:tag name="GRIDROTATIONINTERVAL" val="2"/>
  <p:tag name="AUTOADVANCE" val="False"/>
  <p:tag name="ANSWERNOWTEXT" val="Answer Now"/>
  <p:tag name="BUBBLEGROUPING" val="3"/>
  <p:tag name="PRRESPONSE1" val="10"/>
  <p:tag name="ZEROBASED" val="False"/>
  <p:tag name="DELIMITERS" val="3.1"/>
  <p:tag name="TPFULLVERSION" val="4.2.4.101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OPREFERENCE" val="False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">
  <a:themeElements>
    <a:clrScheme name="Urban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60220</TotalTime>
  <Words>1966</Words>
  <Application>Microsoft Office PowerPoint</Application>
  <PresentationFormat>On-screen Show (4:3)</PresentationFormat>
  <Paragraphs>343</Paragraphs>
  <Slides>67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67</vt:i4>
      </vt:variant>
    </vt:vector>
  </HeadingPairs>
  <TitlesOfParts>
    <vt:vector size="76" baseType="lpstr">
      <vt:lpstr>Arial</vt:lpstr>
      <vt:lpstr>Arial Black</vt:lpstr>
      <vt:lpstr>Calibri</vt:lpstr>
      <vt:lpstr>Georgia</vt:lpstr>
      <vt:lpstr>Times New Roman</vt:lpstr>
      <vt:lpstr>Trebuchet MS</vt:lpstr>
      <vt:lpstr>Verdana</vt:lpstr>
      <vt:lpstr>Wingdings 2</vt:lpstr>
      <vt:lpstr>Urban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Actividad Física y el Comportamiento Sedentario</dc:title>
  <dc:creator>Valued Acer Customer;Edgar Lopaegui-Corsino</dc:creator>
  <cp:lastModifiedBy>Edgar Lopategui Corsino</cp:lastModifiedBy>
  <cp:revision>5105</cp:revision>
  <cp:lastPrinted>2016-10-09T22:16:41Z</cp:lastPrinted>
  <dcterms:created xsi:type="dcterms:W3CDTF">2012-03-25T21:01:47Z</dcterms:created>
  <dcterms:modified xsi:type="dcterms:W3CDTF">2023-10-13T07:56:16Z</dcterms:modified>
</cp:coreProperties>
</file>