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5" r:id="rId9"/>
    <p:sldId id="262" r:id="rId10"/>
    <p:sldId id="264" r:id="rId11"/>
    <p:sldId id="267" r:id="rId12"/>
    <p:sldId id="268" r:id="rId13"/>
    <p:sldId id="269" r:id="rId14"/>
    <p:sldId id="270" r:id="rId15"/>
    <p:sldId id="273" r:id="rId16"/>
    <p:sldId id="274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6" r:id="rId27"/>
    <p:sldId id="272" r:id="rId28"/>
    <p:sldId id="288" r:id="rId29"/>
    <p:sldId id="290" r:id="rId30"/>
    <p:sldId id="291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292" r:id="rId46"/>
    <p:sldId id="293" r:id="rId47"/>
    <p:sldId id="311" r:id="rId48"/>
    <p:sldId id="310" r:id="rId49"/>
    <p:sldId id="313" r:id="rId50"/>
    <p:sldId id="314" r:id="rId51"/>
    <p:sldId id="315" r:id="rId52"/>
    <p:sldId id="312" r:id="rId53"/>
    <p:sldId id="316" r:id="rId54"/>
    <p:sldId id="317" r:id="rId55"/>
    <p:sldId id="318" r:id="rId56"/>
    <p:sldId id="319" r:id="rId57"/>
    <p:sldId id="321" r:id="rId58"/>
    <p:sldId id="322" r:id="rId59"/>
    <p:sldId id="294" r:id="rId60"/>
    <p:sldId id="295" r:id="rId61"/>
    <p:sldId id="325" r:id="rId62"/>
    <p:sldId id="329" r:id="rId63"/>
    <p:sldId id="330" r:id="rId64"/>
    <p:sldId id="331" r:id="rId65"/>
    <p:sldId id="332" r:id="rId66"/>
    <p:sldId id="333" r:id="rId67"/>
    <p:sldId id="335" r:id="rId68"/>
    <p:sldId id="336" r:id="rId69"/>
    <p:sldId id="337" r:id="rId70"/>
    <p:sldId id="327" r:id="rId71"/>
    <p:sldId id="328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006600"/>
    <a:srgbClr val="800000"/>
    <a:srgbClr val="FF3300"/>
    <a:srgbClr val="0000FF"/>
    <a:srgbClr val="000066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7910"/>
    </p:cViewPr>
  </p:sorterViewPr>
  <p:notesViewPr>
    <p:cSldViewPr>
      <p:cViewPr varScale="1">
        <p:scale>
          <a:sx n="25" d="100"/>
          <a:sy n="25" d="100"/>
        </p:scale>
        <p:origin x="-133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75A8BEC0-B345-4C5A-B1B9-EB6BCBBAA9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37A8C9F-A7C9-4B21-A055-122C54CE12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9349AA05-4CD9-41BA-82C0-6CC44F845D5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198CD44D-07FC-43D4-BF0A-526677B7F7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2710" name="Rectangle 6">
            <a:extLst>
              <a:ext uri="{FF2B5EF4-FFF2-40B4-BE49-F238E27FC236}">
                <a16:creationId xmlns:a16="http://schemas.microsoft.com/office/drawing/2014/main" id="{340414EA-6FB8-4221-BC60-CE56E2F82B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2711" name="Rectangle 7">
            <a:extLst>
              <a:ext uri="{FF2B5EF4-FFF2-40B4-BE49-F238E27FC236}">
                <a16:creationId xmlns:a16="http://schemas.microsoft.com/office/drawing/2014/main" id="{897F041B-02C1-4C01-80C9-D3B8BDAD61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15419C-17A6-4D86-B925-5C730EF75D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F5A5DB-B6C2-42EB-9A55-2121E4368E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B1CF7-08EF-4E61-840C-5657400AC18F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B7BCFEF5-18FD-4C23-A116-74A7CE3A4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30285DDB-9B12-4617-9FCE-3BCCC00FB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E79C-7B83-4E08-9A0B-3985F7C1C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C3638-1BD2-4C28-821C-48BFD25F0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A4D97-718A-48AF-8F74-9D37987EC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FD6A5-DD79-4BDE-9999-5C1264BE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F970-525F-4A86-8DF3-EEDB948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A0D81-1E1B-4915-918D-44DF4AA91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3175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891C-0408-4967-AA59-A6516208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254BF-8324-4D27-B798-655C8F58A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CCEBC-DD0D-4EA1-8936-F4DAB33D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673C3-CBF4-466E-A325-43EC0DD4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DC83E-5374-419A-AFDC-F8B766AD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AF31A-0EA2-469B-B490-91DF2BB615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916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6B6826-858A-4112-9EC7-90E6774315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BD227-DFE1-4B75-B392-7562C3704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6AC9-53E7-4579-80F0-DAA0FE3F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F895E-7E83-478F-9235-0045001F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CF68C-B7BA-4132-8857-6D9E6DEC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ECBD6-12D1-4724-B49F-7D0B737FB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21457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C4BBC-B70A-453F-97C5-F72B3B26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DD02F-10BA-4AA9-AE36-AC708A2BB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A8F87-A7B4-470A-9CB1-86EE8A28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3F23-02EB-4FEC-A609-F3D80F5A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561AF-D5EA-4780-95B1-82269777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D09DA-4801-4341-AE25-511504BA92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04208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E1CC-F2FB-48C0-AB1C-AD5F3DA4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60D6E-B06B-48D0-9E06-F67375194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D1BD9-3417-43C7-A81D-13FAFB38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47D29-8807-47A7-92C6-DF2E2D81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92DA-88D3-4EF3-887A-BB98AC69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080E7-E094-421D-8668-AFFD6E5F85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6566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E5AE-2DE8-40E9-8231-2990A16AF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5265-2E90-42E7-B946-0B7CF0907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61A91-727A-41DD-A58D-040CA6CF0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80945-7A40-462E-AD72-F0EC47B8C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32E63-5142-4B51-90A4-A8BDEBDA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951B7-F18B-4743-896D-DB9A467F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D86C2-106C-410B-A3C8-AF260CD7FB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3609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72B1-8407-4783-97BD-E1B46B6AD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3EBC2-F055-4CC0-BF52-9569E5541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F321C-EF97-4221-8FA9-EA90F8C29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86E34-5D6E-4376-B69D-C2C8737FA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6375B-D57F-4383-8AC6-D01E9E6BA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5B3A5-A0F5-4874-B445-924F80A7F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44772-1E00-4924-9952-6AF6D98FB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2C020-A41E-40F1-98C4-FC798CE8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C487B-9B66-4F5D-92AB-3A11DA8144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70368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E508-9423-4041-8062-4BE2F489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97D04-E7B9-4144-A111-17624B35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856F7-5DEE-49CC-8DB2-648754A1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3D1EE-FCD6-49CC-87DA-E6A457F3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E5334-C59E-4062-BA04-E64D3C35DD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37549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744C8-6EA2-42CA-8073-DF9F8772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EE6F64-D5B4-4640-8B7F-F2B9DC50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3A6CD-977C-45E5-BF48-74BA7D0C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24130-5256-49A8-A15E-C9ACAD3B5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00645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676A1-A890-43F9-ADD6-984C0524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183B-9DD0-4463-AC8C-4B4879D9A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C7933-F4DC-4144-849A-503C3789B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C1F62-AD10-420F-A421-6943AD81C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E5C56-E0D3-4598-8631-048F066E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FCA3E-82BE-4E17-B271-DE95D6D9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B0C88-CB51-4A2B-BEED-814EE4B2E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063046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2A2C-E0EF-4860-AD8C-970B415C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1E13E-C0BF-44E8-BA67-534708D1B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68BD8-16A6-486B-A508-14C37268F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0A53B-AFE7-4254-B8B1-D3A517D5E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E8763-1E54-4535-AD2B-EBD6D12AC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4281B-DCE8-4C74-ADFC-D8895B39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14F4B-6389-4877-80E9-6A45A503EB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16260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BC5DF91-BB06-459E-90FF-4E71C6870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8F448F-052B-4D6E-A79E-F57B25BC4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C419769-A9E4-4B88-B916-DC94EA1873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066A939-6CEA-4545-BC65-5535197469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CB89FE-396F-4190-A05E-7C9EFC3F6D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C50C33-5D6E-4823-8393-AEAE51343C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reativecommons.org/licenses/by-nc-nd/3.0/pr/" TargetMode="External"/><Relationship Id="rId5" Type="http://schemas.openxmlformats.org/officeDocument/2006/relationships/hyperlink" Target="http://www.saludmed.com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11" Type="http://schemas.openxmlformats.org/officeDocument/2006/relationships/image" Target="../media/image35.wmf"/><Relationship Id="rId5" Type="http://schemas.openxmlformats.org/officeDocument/2006/relationships/image" Target="../media/image29.wmf"/><Relationship Id="rId10" Type="http://schemas.openxmlformats.org/officeDocument/2006/relationships/image" Target="../media/image34.wmf"/><Relationship Id="rId4" Type="http://schemas.openxmlformats.org/officeDocument/2006/relationships/image" Target="../media/image28.wmf"/><Relationship Id="rId9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11" Type="http://schemas.openxmlformats.org/officeDocument/2006/relationships/image" Target="../media/image46.jpg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69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77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2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80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90.wmf"/><Relationship Id="rId7" Type="http://schemas.openxmlformats.org/officeDocument/2006/relationships/image" Target="../media/image94.wmf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wmf"/><Relationship Id="rId5" Type="http://schemas.openxmlformats.org/officeDocument/2006/relationships/image" Target="../media/image47.wmf"/><Relationship Id="rId4" Type="http://schemas.openxmlformats.org/officeDocument/2006/relationships/image" Target="../media/image2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wmf"/><Relationship Id="rId4" Type="http://schemas.openxmlformats.org/officeDocument/2006/relationships/image" Target="../media/image2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wmf"/><Relationship Id="rId4" Type="http://schemas.openxmlformats.org/officeDocument/2006/relationships/image" Target="../media/image2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7" Type="http://schemas.openxmlformats.org/officeDocument/2006/relationships/image" Target="../media/image127.wmf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7" Type="http://schemas.openxmlformats.org/officeDocument/2006/relationships/image" Target="../media/image132.wmf"/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wmf"/><Relationship Id="rId5" Type="http://schemas.openxmlformats.org/officeDocument/2006/relationships/image" Target="../media/image125.wmf"/><Relationship Id="rId4" Type="http://schemas.openxmlformats.org/officeDocument/2006/relationships/image" Target="../media/image13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7" Type="http://schemas.openxmlformats.org/officeDocument/2006/relationships/image" Target="../media/image135.wmf"/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wmf"/><Relationship Id="rId5" Type="http://schemas.openxmlformats.org/officeDocument/2006/relationships/image" Target="../media/image125.wmf"/><Relationship Id="rId4" Type="http://schemas.openxmlformats.org/officeDocument/2006/relationships/image" Target="../media/image13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37.wmf"/><Relationship Id="rId7" Type="http://schemas.openxmlformats.org/officeDocument/2006/relationships/image" Target="../media/image141.wmf"/><Relationship Id="rId2" Type="http://schemas.openxmlformats.org/officeDocument/2006/relationships/image" Target="../media/image13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7" Type="http://schemas.openxmlformats.org/officeDocument/2006/relationships/image" Target="../media/image147.wmf"/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wmf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13" Type="http://schemas.openxmlformats.org/officeDocument/2006/relationships/image" Target="../media/image159.wmf"/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12" Type="http://schemas.openxmlformats.org/officeDocument/2006/relationships/image" Target="../media/image158.wmf"/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wmf"/><Relationship Id="rId11" Type="http://schemas.openxmlformats.org/officeDocument/2006/relationships/image" Target="../media/image157.wmf"/><Relationship Id="rId5" Type="http://schemas.openxmlformats.org/officeDocument/2006/relationships/image" Target="../media/image151.wmf"/><Relationship Id="rId10" Type="http://schemas.openxmlformats.org/officeDocument/2006/relationships/image" Target="../media/image156.wmf"/><Relationship Id="rId4" Type="http://schemas.openxmlformats.org/officeDocument/2006/relationships/image" Target="../media/image150.wmf"/><Relationship Id="rId9" Type="http://schemas.openxmlformats.org/officeDocument/2006/relationships/image" Target="../media/image155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wmf"/><Relationship Id="rId3" Type="http://schemas.openxmlformats.org/officeDocument/2006/relationships/image" Target="../media/image164.wmf"/><Relationship Id="rId7" Type="http://schemas.openxmlformats.org/officeDocument/2006/relationships/image" Target="../media/image168.wmf"/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wmf"/><Relationship Id="rId5" Type="http://schemas.openxmlformats.org/officeDocument/2006/relationships/image" Target="../media/image166.wmf"/><Relationship Id="rId4" Type="http://schemas.openxmlformats.org/officeDocument/2006/relationships/image" Target="../media/image165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image" Target="../media/image171.wmf"/><Relationship Id="rId7" Type="http://schemas.openxmlformats.org/officeDocument/2006/relationships/image" Target="../media/image175.wmf"/><Relationship Id="rId12" Type="http://schemas.openxmlformats.org/officeDocument/2006/relationships/image" Target="../media/image180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wmf"/><Relationship Id="rId11" Type="http://schemas.openxmlformats.org/officeDocument/2006/relationships/image" Target="../media/image179.wmf"/><Relationship Id="rId5" Type="http://schemas.openxmlformats.org/officeDocument/2006/relationships/image" Target="../media/image173.wmf"/><Relationship Id="rId10" Type="http://schemas.openxmlformats.org/officeDocument/2006/relationships/image" Target="../media/image178.wmf"/><Relationship Id="rId4" Type="http://schemas.openxmlformats.org/officeDocument/2006/relationships/image" Target="../media/image172.wmf"/><Relationship Id="rId9" Type="http://schemas.openxmlformats.org/officeDocument/2006/relationships/image" Target="../media/image177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wmf"/><Relationship Id="rId5" Type="http://schemas.openxmlformats.org/officeDocument/2006/relationships/image" Target="../media/image184.wmf"/><Relationship Id="rId4" Type="http://schemas.openxmlformats.org/officeDocument/2006/relationships/image" Target="../media/image183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wmf"/><Relationship Id="rId3" Type="http://schemas.openxmlformats.org/officeDocument/2006/relationships/image" Target="../media/image186.wmf"/><Relationship Id="rId7" Type="http://schemas.openxmlformats.org/officeDocument/2006/relationships/image" Target="../media/image19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wmf"/><Relationship Id="rId5" Type="http://schemas.openxmlformats.org/officeDocument/2006/relationships/image" Target="../media/image188.wmf"/><Relationship Id="rId4" Type="http://schemas.openxmlformats.org/officeDocument/2006/relationships/image" Target="../media/image187.wmf"/><Relationship Id="rId9" Type="http://schemas.openxmlformats.org/officeDocument/2006/relationships/image" Target="../media/image19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wmf"/><Relationship Id="rId3" Type="http://schemas.openxmlformats.org/officeDocument/2006/relationships/image" Target="../media/image195.wmf"/><Relationship Id="rId7" Type="http://schemas.openxmlformats.org/officeDocument/2006/relationships/image" Target="../media/image199.wmf"/><Relationship Id="rId2" Type="http://schemas.openxmlformats.org/officeDocument/2006/relationships/image" Target="../media/image19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wmf"/><Relationship Id="rId5" Type="http://schemas.openxmlformats.org/officeDocument/2006/relationships/image" Target="../media/image197.wmf"/><Relationship Id="rId10" Type="http://schemas.openxmlformats.org/officeDocument/2006/relationships/image" Target="../media/image202.wmf"/><Relationship Id="rId4" Type="http://schemas.openxmlformats.org/officeDocument/2006/relationships/image" Target="../media/image196.wmf"/><Relationship Id="rId9" Type="http://schemas.openxmlformats.org/officeDocument/2006/relationships/image" Target="../media/image201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wmf"/><Relationship Id="rId3" Type="http://schemas.openxmlformats.org/officeDocument/2006/relationships/image" Target="../media/image204.wmf"/><Relationship Id="rId7" Type="http://schemas.openxmlformats.org/officeDocument/2006/relationships/image" Target="../media/image208.wmf"/><Relationship Id="rId2" Type="http://schemas.openxmlformats.org/officeDocument/2006/relationships/image" Target="../media/image20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wmf"/><Relationship Id="rId5" Type="http://schemas.openxmlformats.org/officeDocument/2006/relationships/image" Target="../media/image206.wmf"/><Relationship Id="rId4" Type="http://schemas.openxmlformats.org/officeDocument/2006/relationships/image" Target="../media/image205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21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21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wmf"/><Relationship Id="rId4" Type="http://schemas.openxmlformats.org/officeDocument/2006/relationships/image" Target="../media/image215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wmf"/><Relationship Id="rId2" Type="http://schemas.openxmlformats.org/officeDocument/2006/relationships/image" Target="../media/image2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wmf"/><Relationship Id="rId2" Type="http://schemas.openxmlformats.org/officeDocument/2006/relationships/image" Target="../media/image22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wmf"/><Relationship Id="rId4" Type="http://schemas.openxmlformats.org/officeDocument/2006/relationships/image" Target="../media/image223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wmf"/><Relationship Id="rId2" Type="http://schemas.openxmlformats.org/officeDocument/2006/relationships/image" Target="../media/image22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wmf"/><Relationship Id="rId5" Type="http://schemas.openxmlformats.org/officeDocument/2006/relationships/image" Target="../media/image227.wmf"/><Relationship Id="rId4" Type="http://schemas.openxmlformats.org/officeDocument/2006/relationships/image" Target="../media/image224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wmf"/><Relationship Id="rId2" Type="http://schemas.openxmlformats.org/officeDocument/2006/relationships/image" Target="../media/image22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wmf"/><Relationship Id="rId2" Type="http://schemas.openxmlformats.org/officeDocument/2006/relationships/image" Target="../media/image23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wmf"/><Relationship Id="rId2" Type="http://schemas.openxmlformats.org/officeDocument/2006/relationships/image" Target="../media/image234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wmf"/><Relationship Id="rId2" Type="http://schemas.openxmlformats.org/officeDocument/2006/relationships/image" Target="../media/image23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>
            <a:extLst>
              <a:ext uri="{FF2B5EF4-FFF2-40B4-BE49-F238E27FC236}">
                <a16:creationId xmlns:a16="http://schemas.microsoft.com/office/drawing/2014/main" id="{95AC3BDE-4A54-47F3-A92D-B0238BAA1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540" y="914400"/>
            <a:ext cx="694953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METODOLOGÍA PARA EL DISEÑO</a:t>
            </a:r>
          </a:p>
          <a:p>
            <a:pPr algn="ctr"/>
            <a:r>
              <a:rPr lang="en-US" alt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 UN PROGRAMA DE </a:t>
            </a:r>
          </a:p>
          <a:p>
            <a:pPr algn="ctr"/>
            <a:r>
              <a:rPr lang="en-US" alt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ENTRENAMIENTO CON RESISTENCIAS</a:t>
            </a:r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C811BE62-7D69-4F20-A7A6-30EFAAF8C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53000"/>
            <a:ext cx="4737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2700" b="1">
                <a:solidFill>
                  <a:srgbClr val="FFFF00"/>
                </a:solidFill>
              </a:rPr>
              <a:t>Prof. Edgar Lopategui Corsino</a:t>
            </a:r>
          </a:p>
          <a:p>
            <a:pPr algn="ctr"/>
            <a:r>
              <a:rPr lang="es-PR" altLang="en-US" sz="2700" b="1">
                <a:solidFill>
                  <a:srgbClr val="FFFF00"/>
                </a:solidFill>
              </a:rPr>
              <a:t>M.A., Fisiología del Ejercicio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22CCAEE-03E2-4D34-9F83-04A12BD1D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39624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0617D1-014E-422A-93BA-A50AD1514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38669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713978-4E97-4458-875E-1635CAA7A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6211669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solidFill>
                  <a:schemeClr val="bg1"/>
                </a:solidFill>
                <a:latin typeface="Arial" charset="0"/>
              </a:rPr>
              <a:t>Saludmed</a:t>
            </a:r>
            <a:r>
              <a:rPr lang="es-PR" altLang="es-PR" sz="1200" dirty="0">
                <a:solidFill>
                  <a:schemeClr val="bg1"/>
                </a:solidFill>
                <a:latin typeface="Arial" charset="0"/>
              </a:rPr>
              <a:t> 2020, por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 Lopategui Corsino</a:t>
            </a:r>
            <a:r>
              <a:rPr lang="es-PR" altLang="es-PR" sz="1200" dirty="0">
                <a:solidFill>
                  <a:schemeClr val="bg1"/>
                </a:solidFill>
                <a:latin typeface="Arial" charset="0"/>
              </a:rPr>
              <a:t>, se encuentra bajo una licencia 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solidFill>
                  <a:schemeClr val="bg1"/>
                </a:solidFill>
                <a:latin typeface="Arial" charset="0"/>
              </a:rPr>
              <a:t>de tipo</a:t>
            </a:r>
            <a:r>
              <a:rPr lang="es-PR" altLang="es-PR" sz="1200" dirty="0">
                <a:latin typeface="Arial" charset="0"/>
              </a:rPr>
              <a:t>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Reconocimiento-</a:t>
            </a:r>
            <a:r>
              <a:rPr lang="es-PR" altLang="es-PR" sz="1200" b="1" i="1" dirty="0" err="1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NoComercial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solidFill>
                  <a:schemeClr val="bg1"/>
                </a:solidFill>
                <a:latin typeface="Arial" charset="0"/>
              </a:rPr>
              <a:t>Basado en las páginas publicadas para el sitio Web</a:t>
            </a:r>
            <a:r>
              <a:rPr lang="es-PR" altLang="es-PR" sz="1200" dirty="0">
                <a:latin typeface="Arial" charset="0"/>
              </a:rPr>
              <a:t>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>
            <a:extLst>
              <a:ext uri="{FF2B5EF4-FFF2-40B4-BE49-F238E27FC236}">
                <a16:creationId xmlns:a16="http://schemas.microsoft.com/office/drawing/2014/main" id="{73C33E7D-2890-4A32-AA08-D9895A24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90700"/>
            <a:ext cx="171450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>
            <a:extLst>
              <a:ext uri="{FF2B5EF4-FFF2-40B4-BE49-F238E27FC236}">
                <a16:creationId xmlns:a16="http://schemas.microsoft.com/office/drawing/2014/main" id="{7D3CB63E-8A41-4A2D-98D4-2AAE3792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1693863"/>
            <a:ext cx="16160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21">
            <a:extLst>
              <a:ext uri="{FF2B5EF4-FFF2-40B4-BE49-F238E27FC236}">
                <a16:creationId xmlns:a16="http://schemas.microsoft.com/office/drawing/2014/main" id="{F830694A-EF67-40F4-BF24-65D50971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838200"/>
            <a:ext cx="5951537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id="{4EF7BEAA-0D99-4F4B-8752-82E62064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1524000"/>
            <a:ext cx="330517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3" name="Picture 23">
            <a:extLst>
              <a:ext uri="{FF2B5EF4-FFF2-40B4-BE49-F238E27FC236}">
                <a16:creationId xmlns:a16="http://schemas.microsoft.com/office/drawing/2014/main" id="{A395D54E-74E7-47B3-8F59-459754017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2667000"/>
            <a:ext cx="3208337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4" name="Picture 24">
            <a:extLst>
              <a:ext uri="{FF2B5EF4-FFF2-40B4-BE49-F238E27FC236}">
                <a16:creationId xmlns:a16="http://schemas.microsoft.com/office/drawing/2014/main" id="{91F60823-D3A3-428F-8454-AB8F10943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429000"/>
            <a:ext cx="2460625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5" name="Picture 25">
            <a:extLst>
              <a:ext uri="{FF2B5EF4-FFF2-40B4-BE49-F238E27FC236}">
                <a16:creationId xmlns:a16="http://schemas.microsoft.com/office/drawing/2014/main" id="{DB1DA9D2-4BE1-4516-A7D1-5052F83F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733800"/>
            <a:ext cx="1801813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6" name="Picture 26">
            <a:extLst>
              <a:ext uri="{FF2B5EF4-FFF2-40B4-BE49-F238E27FC236}">
                <a16:creationId xmlns:a16="http://schemas.microsoft.com/office/drawing/2014/main" id="{863FBE15-F2C2-424A-BBB3-A724DEC4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733800"/>
            <a:ext cx="2054225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7" name="Picture 27">
            <a:extLst>
              <a:ext uri="{FF2B5EF4-FFF2-40B4-BE49-F238E27FC236}">
                <a16:creationId xmlns:a16="http://schemas.microsoft.com/office/drawing/2014/main" id="{60F573DE-6B2D-4087-AD9D-3B599195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3429000"/>
            <a:ext cx="2674937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1850941E-8030-4E0D-9648-51238817D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>
            <a:extLst>
              <a:ext uri="{FF2B5EF4-FFF2-40B4-BE49-F238E27FC236}">
                <a16:creationId xmlns:a16="http://schemas.microsoft.com/office/drawing/2014/main" id="{B5D17D5A-23E0-473B-9749-2AD1DFE5C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305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7E1AA06A-2DBD-407B-8452-F08D30BD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>
            <a:extLst>
              <a:ext uri="{FF2B5EF4-FFF2-40B4-BE49-F238E27FC236}">
                <a16:creationId xmlns:a16="http://schemas.microsoft.com/office/drawing/2014/main" id="{9B184C00-4AF5-4D79-BA4E-A2156B1A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71628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EFB9870B-AD0C-417D-8FAC-C337102F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65250"/>
            <a:ext cx="350202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ED0AA67D-06EA-44DE-8BE5-2BCBFA8C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474913"/>
            <a:ext cx="3490913" cy="111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7" name="Picture 17">
            <a:extLst>
              <a:ext uri="{FF2B5EF4-FFF2-40B4-BE49-F238E27FC236}">
                <a16:creationId xmlns:a16="http://schemas.microsoft.com/office/drawing/2014/main" id="{ECDB7485-C830-434E-BCC0-B26D4A7C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06750"/>
            <a:ext cx="22637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9" name="Picture 19">
            <a:extLst>
              <a:ext uri="{FF2B5EF4-FFF2-40B4-BE49-F238E27FC236}">
                <a16:creationId xmlns:a16="http://schemas.microsoft.com/office/drawing/2014/main" id="{D7D48EA2-CEC8-471C-B532-0738969C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54150"/>
            <a:ext cx="19367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0" name="Picture 20">
            <a:extLst>
              <a:ext uri="{FF2B5EF4-FFF2-40B4-BE49-F238E27FC236}">
                <a16:creationId xmlns:a16="http://schemas.microsoft.com/office/drawing/2014/main" id="{D1624BD9-5338-4539-91F6-45530A96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30350"/>
            <a:ext cx="18288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58E8AD7A-C07A-4AF7-BCAF-52D2E1B0E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821482-6EC3-43E0-8FCE-E5696F0DA2BF}"/>
              </a:ext>
            </a:extLst>
          </p:cNvPr>
          <p:cNvGrpSpPr/>
          <p:nvPr/>
        </p:nvGrpSpPr>
        <p:grpSpPr>
          <a:xfrm>
            <a:off x="762000" y="3130550"/>
            <a:ext cx="2324100" cy="2743200"/>
            <a:chOff x="762000" y="3130550"/>
            <a:chExt cx="2324100" cy="2743200"/>
          </a:xfrm>
        </p:grpSpPr>
        <p:pic>
          <p:nvPicPr>
            <p:cNvPr id="15374" name="Picture 14">
              <a:extLst>
                <a:ext uri="{FF2B5EF4-FFF2-40B4-BE49-F238E27FC236}">
                  <a16:creationId xmlns:a16="http://schemas.microsoft.com/office/drawing/2014/main" id="{E0A045B3-0700-4DDF-AD03-BFE6E56EF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130550"/>
              <a:ext cx="23241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 descr="A picture containing person, table, holding, plate&#10;&#10;Description automatically generated">
              <a:extLst>
                <a:ext uri="{FF2B5EF4-FFF2-40B4-BE49-F238E27FC236}">
                  <a16:creationId xmlns:a16="http://schemas.microsoft.com/office/drawing/2014/main" id="{DDCA4090-0B8A-4B9D-853C-FCEA3A3A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68" y="4410074"/>
              <a:ext cx="2233832" cy="146367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C4F504-903F-4892-908A-70CD4A7DEA0B}"/>
              </a:ext>
            </a:extLst>
          </p:cNvPr>
          <p:cNvGrpSpPr/>
          <p:nvPr/>
        </p:nvGrpSpPr>
        <p:grpSpPr>
          <a:xfrm>
            <a:off x="3505200" y="3571875"/>
            <a:ext cx="1943100" cy="2301875"/>
            <a:chOff x="3505200" y="3571875"/>
            <a:chExt cx="1943100" cy="2301875"/>
          </a:xfrm>
        </p:grpSpPr>
        <p:pic>
          <p:nvPicPr>
            <p:cNvPr id="15376" name="Picture 16">
              <a:extLst>
                <a:ext uri="{FF2B5EF4-FFF2-40B4-BE49-F238E27FC236}">
                  <a16:creationId xmlns:a16="http://schemas.microsoft.com/office/drawing/2014/main" id="{5BC8ED9E-E2A3-47BF-8E33-3172A9964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571875"/>
              <a:ext cx="1943100" cy="230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91B306-0D8A-4153-824E-18F07BE4C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4410390"/>
              <a:ext cx="1905000" cy="146335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>
            <a:extLst>
              <a:ext uri="{FF2B5EF4-FFF2-40B4-BE49-F238E27FC236}">
                <a16:creationId xmlns:a16="http://schemas.microsoft.com/office/drawing/2014/main" id="{0B7E742E-3564-4847-8277-F800C192F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2057400"/>
            <a:ext cx="41767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Metas del Programa:</a:t>
            </a: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A94EF9F9-59D5-4C11-BE9B-73393498A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763963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6B7CB88C-CA0C-42BC-828C-6E7C47F2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165350"/>
            <a:ext cx="430212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BE902450-A6A1-48D6-BCFB-4C403C68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3602038"/>
            <a:ext cx="38973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Hipertrofia muscular</a:t>
            </a: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96C70C96-7FE0-4B6A-A7C7-43BF14696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4278313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Text Box 9">
            <a:extLst>
              <a:ext uri="{FF2B5EF4-FFF2-40B4-BE49-F238E27FC236}">
                <a16:creationId xmlns:a16="http://schemas.microsoft.com/office/drawing/2014/main" id="{02B74102-20A0-490D-B902-55A5B12C5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4144963"/>
            <a:ext cx="6618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Cambios en la composición corporal:</a:t>
            </a:r>
          </a:p>
        </p:txBody>
      </p:sp>
      <p:pic>
        <p:nvPicPr>
          <p:cNvPr id="16394" name="Picture 10">
            <a:extLst>
              <a:ext uri="{FF2B5EF4-FFF2-40B4-BE49-F238E27FC236}">
                <a16:creationId xmlns:a16="http://schemas.microsoft.com/office/drawing/2014/main" id="{8C8647F3-AB4E-4DD6-977A-686EF1BD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844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5" name="Text Box 11">
            <a:extLst>
              <a:ext uri="{FF2B5EF4-FFF2-40B4-BE49-F238E27FC236}">
                <a16:creationId xmlns:a16="http://schemas.microsoft.com/office/drawing/2014/main" id="{B5CF6AFC-4870-40C9-8970-5301E6D55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2708275"/>
            <a:ext cx="7700962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Desarrollo o mantenimiento de la fortaleza,</a:t>
            </a:r>
          </a:p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potencia y/o tolerancia muscular</a:t>
            </a:r>
          </a:p>
        </p:txBody>
      </p:sp>
      <p:pic>
        <p:nvPicPr>
          <p:cNvPr id="16404" name="Picture 20">
            <a:extLst>
              <a:ext uri="{FF2B5EF4-FFF2-40B4-BE49-F238E27FC236}">
                <a16:creationId xmlns:a16="http://schemas.microsoft.com/office/drawing/2014/main" id="{C63DC882-E792-4FA8-AA32-CC54C6EF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4846638"/>
            <a:ext cx="2460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5" name="Text Box 21">
            <a:extLst>
              <a:ext uri="{FF2B5EF4-FFF2-40B4-BE49-F238E27FC236}">
                <a16:creationId xmlns:a16="http://schemas.microsoft.com/office/drawing/2014/main" id="{D299D8E8-75FF-4923-9E12-9B79EF3F3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4724400"/>
            <a:ext cx="35210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Porciento de grasa</a:t>
            </a:r>
          </a:p>
        </p:txBody>
      </p:sp>
      <p:pic>
        <p:nvPicPr>
          <p:cNvPr id="16406" name="Picture 22">
            <a:extLst>
              <a:ext uri="{FF2B5EF4-FFF2-40B4-BE49-F238E27FC236}">
                <a16:creationId xmlns:a16="http://schemas.microsoft.com/office/drawing/2014/main" id="{FE80BA08-16B8-4CEF-B34D-53B4A978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5380038"/>
            <a:ext cx="2460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7" name="Text Box 23">
            <a:extLst>
              <a:ext uri="{FF2B5EF4-FFF2-40B4-BE49-F238E27FC236}">
                <a16:creationId xmlns:a16="http://schemas.microsoft.com/office/drawing/2014/main" id="{42010C0A-B461-40F0-BC95-7A8AE09BB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5257800"/>
            <a:ext cx="39544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Masa corporal activa</a:t>
            </a:r>
          </a:p>
        </p:txBody>
      </p:sp>
      <p:pic>
        <p:nvPicPr>
          <p:cNvPr id="16408" name="Picture 24">
            <a:extLst>
              <a:ext uri="{FF2B5EF4-FFF2-40B4-BE49-F238E27FC236}">
                <a16:creationId xmlns:a16="http://schemas.microsoft.com/office/drawing/2014/main" id="{B27FA554-2150-4520-B03F-51995495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5989638"/>
            <a:ext cx="2460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9" name="Text Box 25">
            <a:extLst>
              <a:ext uri="{FF2B5EF4-FFF2-40B4-BE49-F238E27FC236}">
                <a16:creationId xmlns:a16="http://schemas.microsoft.com/office/drawing/2014/main" id="{EFB166E8-0C48-46A1-AA06-BABAB07F1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5867400"/>
            <a:ext cx="29575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Masa muscular</a:t>
            </a:r>
          </a:p>
        </p:txBody>
      </p:sp>
      <p:pic>
        <p:nvPicPr>
          <p:cNvPr id="16410" name="Picture 26">
            <a:extLst>
              <a:ext uri="{FF2B5EF4-FFF2-40B4-BE49-F238E27FC236}">
                <a16:creationId xmlns:a16="http://schemas.microsoft.com/office/drawing/2014/main" id="{C7816F90-F0F4-460F-A1AB-70D0D7DB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4013"/>
            <a:ext cx="7696200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11" name="Picture 27">
            <a:extLst>
              <a:ext uri="{FF2B5EF4-FFF2-40B4-BE49-F238E27FC236}">
                <a16:creationId xmlns:a16="http://schemas.microsoft.com/office/drawing/2014/main" id="{8A4A1B51-FEBC-4AC8-A8B5-FF5EE5D9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53000"/>
            <a:ext cx="22860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FE49DC2D-1A92-4F24-8240-B93C9565E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6" name="Picture 18">
            <a:extLst>
              <a:ext uri="{FF2B5EF4-FFF2-40B4-BE49-F238E27FC236}">
                <a16:creationId xmlns:a16="http://schemas.microsoft.com/office/drawing/2014/main" id="{386A8D7F-0B83-465B-AEA1-2ADE4BB1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7720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7" name="Picture 19">
            <a:extLst>
              <a:ext uri="{FF2B5EF4-FFF2-40B4-BE49-F238E27FC236}">
                <a16:creationId xmlns:a16="http://schemas.microsoft.com/office/drawing/2014/main" id="{ED6C9E90-D9EB-4B28-8904-F429760D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7316788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833FF0D8-F46F-4628-AB49-AD5F848CB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>
            <a:extLst>
              <a:ext uri="{FF2B5EF4-FFF2-40B4-BE49-F238E27FC236}">
                <a16:creationId xmlns:a16="http://schemas.microsoft.com/office/drawing/2014/main" id="{620D3E6F-7751-4852-BE61-8800DCF4B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1143000"/>
            <a:ext cx="3794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DEFINICIONES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DAD0CD88-0252-4D21-8CF9-F30D4F616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263" y="4860925"/>
            <a:ext cx="24685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BÁSICAS</a:t>
            </a: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103D4AFA-106B-44B8-94E5-61E6EAF9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1813"/>
            <a:ext cx="45720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29C55C1D-0552-4A94-AFC8-527EBB170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utoUpdateAnimBg="0"/>
      <p:bldP spid="2048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5766BC1-58AD-4798-B743-D3479CBFA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813EECDC-A391-4665-A5E6-6A2C2718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D021C427-2EEC-461B-80B1-DDE2A2BCE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581400"/>
            <a:ext cx="6704013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Suma de la Fortaleza,</a:t>
            </a:r>
          </a:p>
          <a:p>
            <a:pPr algn="ctr"/>
            <a:r>
              <a:rPr lang="es-PR" alt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Potencia y Tolerancia</a:t>
            </a:r>
          </a:p>
          <a:p>
            <a:pPr algn="ctr"/>
            <a:r>
              <a:rPr lang="es-PR" alt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Muscular</a:t>
            </a:r>
            <a:endParaRPr lang="en-US" altLang="en-US" sz="4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E74D198C-4BE8-46F8-B1D7-0C331534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74713"/>
            <a:ext cx="3048000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A6C42227-F12F-4B84-B5A4-7014EB7E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00088"/>
            <a:ext cx="1524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7FC514BF-B689-42DA-B78B-CB9CC3D2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47713"/>
            <a:ext cx="18288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398DE6F7-AA66-461D-96A5-D013FD5A3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70DE369-DA2C-41B4-ACF9-D8722EB5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28383600-F167-4CAF-BCB6-0B05F9EB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id="{59D082B4-7F7D-48BB-ADDB-32F27609E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13" y="3581400"/>
            <a:ext cx="6615112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3400" b="1">
                <a:solidFill>
                  <a:schemeClr val="bg1"/>
                </a:solidFill>
              </a:rPr>
              <a:t>La Habilidad que Posee un</a:t>
            </a:r>
          </a:p>
          <a:p>
            <a:pPr algn="ctr"/>
            <a:r>
              <a:rPr lang="es-PR" altLang="en-US" sz="3400" b="1">
                <a:solidFill>
                  <a:schemeClr val="bg1"/>
                </a:solidFill>
              </a:rPr>
              <a:t>Músculo para Generar una Fuerza</a:t>
            </a:r>
          </a:p>
          <a:p>
            <a:pPr algn="ctr"/>
            <a:r>
              <a:rPr lang="es-PR" altLang="en-US" sz="3400" b="1">
                <a:solidFill>
                  <a:schemeClr val="bg1"/>
                </a:solidFill>
              </a:rPr>
              <a:t>Máxima Contra una Resistencia</a:t>
            </a:r>
          </a:p>
          <a:p>
            <a:pPr algn="ctr"/>
            <a:r>
              <a:rPr lang="es-PR" altLang="en-US" sz="3400" b="1">
                <a:solidFill>
                  <a:schemeClr val="bg1"/>
                </a:solidFill>
              </a:rPr>
              <a:t>y Velocidad Específica</a:t>
            </a:r>
            <a:endParaRPr lang="en-US" altLang="en-US" sz="3400" b="1">
              <a:solidFill>
                <a:schemeClr val="bg1"/>
              </a:solidFill>
            </a:endParaRP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98CE873E-6A80-47DC-907A-EC92C0089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957888"/>
            <a:ext cx="535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M Kent, 1994, p. 291; Knuttgen &amp; Kraemer, 1987</a:t>
            </a:r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5609" name="Picture 9">
            <a:extLst>
              <a:ext uri="{FF2B5EF4-FFF2-40B4-BE49-F238E27FC236}">
                <a16:creationId xmlns:a16="http://schemas.microsoft.com/office/drawing/2014/main" id="{97F9F3E8-DB07-436C-9CEA-37D7740C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048000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3AF463EB-2934-49C7-BD13-A7D9C1A68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685800"/>
            <a:ext cx="161131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1" name="Picture 11">
            <a:extLst>
              <a:ext uri="{FF2B5EF4-FFF2-40B4-BE49-F238E27FC236}">
                <a16:creationId xmlns:a16="http://schemas.microsoft.com/office/drawing/2014/main" id="{C53BBB59-EC13-4A50-950A-4AA6694A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36600"/>
            <a:ext cx="16764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B9FF9103-F0DB-4CDD-882C-384E25E46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A42B220B-49D7-4C6B-A00E-AC343ECE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5762A186-9F60-4C4B-8F1F-6FC20CF7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1637C642-09DB-496A-89AD-C525A3C51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505200"/>
            <a:ext cx="6810375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3700" b="1">
                <a:solidFill>
                  <a:schemeClr val="bg1"/>
                </a:solidFill>
              </a:rPr>
              <a:t>La Capacidad que Posee un</a:t>
            </a:r>
          </a:p>
          <a:p>
            <a:pPr algn="ctr"/>
            <a:r>
              <a:rPr lang="es-PR" altLang="en-US" sz="3700" b="1">
                <a:solidFill>
                  <a:schemeClr val="bg1"/>
                </a:solidFill>
              </a:rPr>
              <a:t>Músculo para Aplicar una</a:t>
            </a:r>
          </a:p>
          <a:p>
            <a:pPr algn="ctr"/>
            <a:r>
              <a:rPr lang="es-PR" altLang="en-US" sz="3700" b="1">
                <a:solidFill>
                  <a:schemeClr val="bg1"/>
                </a:solidFill>
              </a:rPr>
              <a:t> Fuerza Máxima en el Período de</a:t>
            </a:r>
          </a:p>
          <a:p>
            <a:pPr algn="ctr"/>
            <a:r>
              <a:rPr lang="es-PR" altLang="en-US" sz="3700" b="1">
                <a:solidFill>
                  <a:schemeClr val="bg1"/>
                </a:solidFill>
              </a:rPr>
              <a:t>Tiempo más Corto Posible</a:t>
            </a:r>
            <a:endParaRPr lang="en-US" altLang="en-US" sz="3700" b="1">
              <a:solidFill>
                <a:schemeClr val="bg1"/>
              </a:solidFill>
            </a:endParaRP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36A06C95-E5C4-440F-BAB3-5159298B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50" y="595788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M Kent, 1994, p. 291</a:t>
            </a:r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6633" name="Picture 9">
            <a:extLst>
              <a:ext uri="{FF2B5EF4-FFF2-40B4-BE49-F238E27FC236}">
                <a16:creationId xmlns:a16="http://schemas.microsoft.com/office/drawing/2014/main" id="{1E5CFC24-8723-4267-8B9F-C86421004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96938"/>
            <a:ext cx="29718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BF9DC669-BDD5-4781-9F6C-6416C6424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1850"/>
            <a:ext cx="1752600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1">
            <a:extLst>
              <a:ext uri="{FF2B5EF4-FFF2-40B4-BE49-F238E27FC236}">
                <a16:creationId xmlns:a16="http://schemas.microsoft.com/office/drawing/2014/main" id="{C4E5E806-2DF1-443B-A318-B887DF98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57250"/>
            <a:ext cx="17526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55C75CCC-1429-4C1E-AC6C-0ED85B29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2D173938-2089-4807-9F22-5D1D889B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DD8DEA1E-8165-4DF1-8E06-B4893660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9CDDBC2D-74AA-44A6-8055-42356E89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505200"/>
            <a:ext cx="67532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R" altLang="en-US" b="1">
                <a:solidFill>
                  <a:schemeClr val="bg1"/>
                </a:solidFill>
              </a:rPr>
              <a:t>La Habilidad del Sistema Neuromuscular</a:t>
            </a:r>
          </a:p>
          <a:p>
            <a:pPr algn="ctr">
              <a:lnSpc>
                <a:spcPct val="120000"/>
              </a:lnSpc>
            </a:pPr>
            <a:r>
              <a:rPr lang="es-PR" altLang="en-US" b="1">
                <a:solidFill>
                  <a:schemeClr val="bg1"/>
                </a:solidFill>
              </a:rPr>
              <a:t>para Ejecutar Repetidas Contracciones Dinámicas</a:t>
            </a:r>
          </a:p>
          <a:p>
            <a:pPr algn="ctr">
              <a:lnSpc>
                <a:spcPct val="120000"/>
              </a:lnSpc>
            </a:pPr>
            <a:r>
              <a:rPr lang="es-PR" altLang="en-US" b="1">
                <a:solidFill>
                  <a:schemeClr val="bg1"/>
                </a:solidFill>
              </a:rPr>
              <a:t>e Isocinéticas, o para Sostener una Contracción</a:t>
            </a:r>
          </a:p>
          <a:p>
            <a:pPr algn="ctr">
              <a:lnSpc>
                <a:spcPct val="120000"/>
              </a:lnSpc>
            </a:pPr>
            <a:r>
              <a:rPr lang="es-PR" altLang="en-US" b="1">
                <a:solidFill>
                  <a:schemeClr val="bg1"/>
                </a:solidFill>
              </a:rPr>
              <a:t>Isométrica Contra una Resistencia Moderada</a:t>
            </a:r>
          </a:p>
          <a:p>
            <a:pPr algn="ctr">
              <a:lnSpc>
                <a:spcPct val="120000"/>
              </a:lnSpc>
            </a:pPr>
            <a:r>
              <a:rPr lang="es-PR" altLang="en-US" b="1">
                <a:solidFill>
                  <a:schemeClr val="bg1"/>
                </a:solidFill>
              </a:rPr>
              <a:t>Durante un Período de Tiempo Prolongado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11EAB8DB-0F21-4143-8197-B74AA3557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50" y="595788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M Kent, 1994, p. 291</a:t>
            </a:r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7657" name="Picture 9">
            <a:extLst>
              <a:ext uri="{FF2B5EF4-FFF2-40B4-BE49-F238E27FC236}">
                <a16:creationId xmlns:a16="http://schemas.microsoft.com/office/drawing/2014/main" id="{86521F96-4637-43B1-A65F-5807E538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971800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1" name="Picture 13">
            <a:extLst>
              <a:ext uri="{FF2B5EF4-FFF2-40B4-BE49-F238E27FC236}">
                <a16:creationId xmlns:a16="http://schemas.microsoft.com/office/drawing/2014/main" id="{CA6378A4-0FF1-4897-AE33-89CC4719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71525"/>
            <a:ext cx="17526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2" name="Picture 14">
            <a:extLst>
              <a:ext uri="{FF2B5EF4-FFF2-40B4-BE49-F238E27FC236}">
                <a16:creationId xmlns:a16="http://schemas.microsoft.com/office/drawing/2014/main" id="{22441F00-7070-4674-B4B3-9BD3B13B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160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F8046A30-BA06-4F12-9182-686952BA5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>
            <a:extLst>
              <a:ext uri="{FF2B5EF4-FFF2-40B4-BE49-F238E27FC236}">
                <a16:creationId xmlns:a16="http://schemas.microsoft.com/office/drawing/2014/main" id="{6DCA7CFC-3F14-40B4-8726-D00CC1044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1143000"/>
            <a:ext cx="5176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CONSIDERACIONES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3CAFD61A-B220-41B2-8DB0-574C3206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8" y="4860925"/>
            <a:ext cx="4019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PRELIMINARES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A20B1123-1D9B-4418-B50F-401492CD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4267200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B2002559-F914-4617-AEC1-D920AF118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FA3A12E2-CEE3-4400-A923-88EC51E2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2234D29D-BDBB-458F-988E-CA20CD888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93E83E4B-901C-4C27-873F-4226B54E7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8" y="3663950"/>
            <a:ext cx="5910262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Aquello que Tiende a Cambiar el Estado</a:t>
            </a:r>
          </a:p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de Reposo o Movimiento de un Cuerpo</a:t>
            </a:r>
            <a:endParaRPr lang="en-US" altLang="en-US" sz="2600" b="1">
              <a:solidFill>
                <a:schemeClr val="bg1"/>
              </a:solidFill>
            </a:endParaRPr>
          </a:p>
        </p:txBody>
      </p:sp>
      <p:pic>
        <p:nvPicPr>
          <p:cNvPr id="28681" name="Picture 9">
            <a:extLst>
              <a:ext uri="{FF2B5EF4-FFF2-40B4-BE49-F238E27FC236}">
                <a16:creationId xmlns:a16="http://schemas.microsoft.com/office/drawing/2014/main" id="{112C608B-CBE3-4C63-A172-55927A52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3810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2" name="Text Box 10">
            <a:extLst>
              <a:ext uri="{FF2B5EF4-FFF2-40B4-BE49-F238E27FC236}">
                <a16:creationId xmlns:a16="http://schemas.microsoft.com/office/drawing/2014/main" id="{7FBC45B4-1E51-4EFC-921F-92EACE4B9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700" y="4725988"/>
            <a:ext cx="619125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Aquello que Genera el Músculo Cuando</a:t>
            </a:r>
          </a:p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 se encuentra en un Estado de Contracción</a:t>
            </a:r>
            <a:endParaRPr lang="en-US" altLang="en-US" sz="2600" b="1">
              <a:solidFill>
                <a:schemeClr val="bg1"/>
              </a:solidFill>
            </a:endParaRPr>
          </a:p>
        </p:txBody>
      </p:sp>
      <p:pic>
        <p:nvPicPr>
          <p:cNvPr id="28683" name="Picture 11">
            <a:extLst>
              <a:ext uri="{FF2B5EF4-FFF2-40B4-BE49-F238E27FC236}">
                <a16:creationId xmlns:a16="http://schemas.microsoft.com/office/drawing/2014/main" id="{4C162FED-E051-4B59-BBE1-33AB5D09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56163"/>
            <a:ext cx="3810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4" name="Text Box 12">
            <a:extLst>
              <a:ext uri="{FF2B5EF4-FFF2-40B4-BE49-F238E27FC236}">
                <a16:creationId xmlns:a16="http://schemas.microsoft.com/office/drawing/2014/main" id="{18FEDC99-BFE8-4873-9BCD-2238AC365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957888"/>
            <a:ext cx="535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M Kent, 1994, p. 174; Knuttgen &amp; Kraemer, 1987</a:t>
            </a:r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8685" name="Picture 13">
            <a:extLst>
              <a:ext uri="{FF2B5EF4-FFF2-40B4-BE49-F238E27FC236}">
                <a16:creationId xmlns:a16="http://schemas.microsoft.com/office/drawing/2014/main" id="{09A15701-90CE-4060-9C08-01E95753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2547938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7" name="Picture 15">
            <a:extLst>
              <a:ext uri="{FF2B5EF4-FFF2-40B4-BE49-F238E27FC236}">
                <a16:creationId xmlns:a16="http://schemas.microsoft.com/office/drawing/2014/main" id="{D94266F8-B456-4B84-845B-A62185B24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2036763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8" name="Picture 16">
            <a:extLst>
              <a:ext uri="{FF2B5EF4-FFF2-40B4-BE49-F238E27FC236}">
                <a16:creationId xmlns:a16="http://schemas.microsoft.com/office/drawing/2014/main" id="{C020CC7D-7E9D-42A4-8FE6-A7F8E947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25500"/>
            <a:ext cx="20574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14C57CBB-0A9A-40AF-9B86-9C000F7D8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B70367EB-81BB-4E80-9DD7-C5322A5B4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07596837-6C72-4DEA-A5BD-60ACDB04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8" name="Text Box 12">
            <a:extLst>
              <a:ext uri="{FF2B5EF4-FFF2-40B4-BE49-F238E27FC236}">
                <a16:creationId xmlns:a16="http://schemas.microsoft.com/office/drawing/2014/main" id="{DB3B8DB4-3724-4075-B7AA-206FAF44F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50" y="595788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M Kent, 1994, p. 291</a:t>
            </a:r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7D0FF41A-C420-419E-963D-21F203EA9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3673475"/>
            <a:ext cx="6688137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Modalidad de Entrenamiento para el</a:t>
            </a:r>
          </a:p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Desarrollo de la Capacidad Muscular</a:t>
            </a:r>
          </a:p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Utilizando Pesas Libres,</a:t>
            </a:r>
          </a:p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Máquinas Especiales, entre otras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29710" name="Picture 14">
            <a:extLst>
              <a:ext uri="{FF2B5EF4-FFF2-40B4-BE49-F238E27FC236}">
                <a16:creationId xmlns:a16="http://schemas.microsoft.com/office/drawing/2014/main" id="{9759F00A-1A48-4C76-89C9-B0B714B61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685800"/>
            <a:ext cx="13033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>
            <a:extLst>
              <a:ext uri="{FF2B5EF4-FFF2-40B4-BE49-F238E27FC236}">
                <a16:creationId xmlns:a16="http://schemas.microsoft.com/office/drawing/2014/main" id="{358C0AC3-8988-4A9B-B152-2B6FB107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14400"/>
            <a:ext cx="51054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51F5882-F676-4F86-9D8C-325D2F407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03B030D0-08EA-4392-9FD6-524052FE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1D2CAB9C-251B-4D5B-8E84-EF3128C6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33B74D36-3E33-404F-86CF-10AA3EED5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950" y="595788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M Kent, 1994, p. 350</a:t>
            </a:r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574EF1E9-45A5-4C10-ACF0-DB5D8FC0A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3429000"/>
            <a:ext cx="668655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Ejercicios en el cual se aplican las</a:t>
            </a:r>
          </a:p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Cargas de Forma Gradual, Según sea</a:t>
            </a:r>
          </a:p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la Capacidad Generadora de Fuerza</a:t>
            </a:r>
          </a:p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que Posea el Músculo</a:t>
            </a:r>
          </a:p>
          <a:p>
            <a:pPr algn="ctr"/>
            <a:r>
              <a:rPr lang="es-PR" altLang="en-US" sz="3200" b="1">
                <a:solidFill>
                  <a:schemeClr val="bg1"/>
                </a:solidFill>
              </a:rPr>
              <a:t> o Grupo Muscular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30728" name="Picture 8">
            <a:extLst>
              <a:ext uri="{FF2B5EF4-FFF2-40B4-BE49-F238E27FC236}">
                <a16:creationId xmlns:a16="http://schemas.microsoft.com/office/drawing/2014/main" id="{6D2E9BA9-D377-4C52-AEB2-C93673CAD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104933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9" name="Picture 9">
            <a:extLst>
              <a:ext uri="{FF2B5EF4-FFF2-40B4-BE49-F238E27FC236}">
                <a16:creationId xmlns:a16="http://schemas.microsoft.com/office/drawing/2014/main" id="{F18322CB-C9D9-45EC-B320-DFE41A2C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54102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14241FC4-A3EF-4846-858E-92CEE356A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Text Box 8">
            <a:extLst>
              <a:ext uri="{FF2B5EF4-FFF2-40B4-BE49-F238E27FC236}">
                <a16:creationId xmlns:a16="http://schemas.microsoft.com/office/drawing/2014/main" id="{43674784-1C3A-4755-B536-D4B8FC9B1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288" y="1143000"/>
            <a:ext cx="2863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ACCIONES</a:t>
            </a: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AE498350-448C-43D8-AC0D-CBF2FBB1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50" y="4800600"/>
            <a:ext cx="3765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MUSCULARES</a:t>
            </a:r>
          </a:p>
        </p:txBody>
      </p:sp>
      <p:pic>
        <p:nvPicPr>
          <p:cNvPr id="31754" name="Picture 10">
            <a:extLst>
              <a:ext uri="{FF2B5EF4-FFF2-40B4-BE49-F238E27FC236}">
                <a16:creationId xmlns:a16="http://schemas.microsoft.com/office/drawing/2014/main" id="{EDECE997-94F4-44E0-A739-A3F1872E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410200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F7881FDA-67DF-4532-AA8A-049D46A17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utoUpdateAnimBg="0"/>
      <p:bldP spid="3175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96A9CE7-236A-49C1-828E-A057FBD24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79CDFDD7-BCE6-4973-A118-8B76A0A5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47AC6917-9894-4229-B4F6-B178FA56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3663950"/>
            <a:ext cx="6027737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Los Tipos de Contracciones que Efectúan</a:t>
            </a:r>
          </a:p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los Músculos Esqueléticos</a:t>
            </a:r>
            <a:endParaRPr lang="en-US" altLang="en-US" sz="2600" b="1">
              <a:solidFill>
                <a:schemeClr val="bg1"/>
              </a:solidFill>
            </a:endParaRP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91747800-972E-4B0B-A470-25700D82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810000"/>
            <a:ext cx="3810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>
            <a:extLst>
              <a:ext uri="{FF2B5EF4-FFF2-40B4-BE49-F238E27FC236}">
                <a16:creationId xmlns:a16="http://schemas.microsoft.com/office/drawing/2014/main" id="{EE42CB2B-CD0E-41D0-8EE7-84511895C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5" y="4725988"/>
            <a:ext cx="5148263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El Efecto Producido por la Tensión</a:t>
            </a:r>
          </a:p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Generada en un Músculo</a:t>
            </a:r>
            <a:endParaRPr lang="en-US" altLang="en-US" sz="2600" b="1">
              <a:solidFill>
                <a:schemeClr val="bg1"/>
              </a:solidFill>
            </a:endParaRPr>
          </a:p>
        </p:txBody>
      </p:sp>
      <p:pic>
        <p:nvPicPr>
          <p:cNvPr id="32775" name="Picture 7">
            <a:extLst>
              <a:ext uri="{FF2B5EF4-FFF2-40B4-BE49-F238E27FC236}">
                <a16:creationId xmlns:a16="http://schemas.microsoft.com/office/drawing/2014/main" id="{BF7B950A-1FC6-49D9-93CC-1DCAA853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4856163"/>
            <a:ext cx="3810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Text Box 8">
            <a:extLst>
              <a:ext uri="{FF2B5EF4-FFF2-40B4-BE49-F238E27FC236}">
                <a16:creationId xmlns:a16="http://schemas.microsoft.com/office/drawing/2014/main" id="{9437A128-8CCA-4EB8-9B91-3402F7759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957888"/>
            <a:ext cx="535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M Kent, 1994, p. 288; Knuttgen &amp; Kraemer, 1987</a:t>
            </a:r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2785" name="Picture 17">
            <a:extLst>
              <a:ext uri="{FF2B5EF4-FFF2-40B4-BE49-F238E27FC236}">
                <a16:creationId xmlns:a16="http://schemas.microsoft.com/office/drawing/2014/main" id="{AF3BE9DA-808C-4A3A-9FB2-C82241CB2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17303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6" name="Picture 18">
            <a:extLst>
              <a:ext uri="{FF2B5EF4-FFF2-40B4-BE49-F238E27FC236}">
                <a16:creationId xmlns:a16="http://schemas.microsoft.com/office/drawing/2014/main" id="{A0C549AA-617A-4BF1-B760-844F576F0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8" name="Picture 20">
            <a:extLst>
              <a:ext uri="{FF2B5EF4-FFF2-40B4-BE49-F238E27FC236}">
                <a16:creationId xmlns:a16="http://schemas.microsoft.com/office/drawing/2014/main" id="{7976845C-BB37-4F67-A806-208371F30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74320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B0E59832-4E80-4082-91AC-9AEA106D6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F135CCF2-4F0F-4FA0-B598-627712E5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D81F86F2-1C62-43C9-BBBD-D4880747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9B215218-E68E-4E16-B733-02F9DA00B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63" y="3586163"/>
            <a:ext cx="4791075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El  Estado Activo de un Músculo</a:t>
            </a:r>
            <a:endParaRPr lang="en-US" altLang="en-US" sz="2600" b="1">
              <a:solidFill>
                <a:schemeClr val="bg1"/>
              </a:solidFill>
            </a:endParaRP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A06587CE-87FB-49A4-869E-9A3036BCA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722688"/>
            <a:ext cx="3810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 Box 6">
            <a:extLst>
              <a:ext uri="{FF2B5EF4-FFF2-40B4-BE49-F238E27FC236}">
                <a16:creationId xmlns:a16="http://schemas.microsoft.com/office/drawing/2014/main" id="{A035F674-B8B2-40BD-8E5E-8C24CFB44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5" y="4191000"/>
            <a:ext cx="58356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600" b="1">
                <a:solidFill>
                  <a:schemeClr val="bg1"/>
                </a:solidFill>
              </a:rPr>
              <a:t>La Generación de Tensión Dentro de un</a:t>
            </a:r>
          </a:p>
          <a:p>
            <a:r>
              <a:rPr lang="es-PR" altLang="en-US" sz="2600" b="1">
                <a:solidFill>
                  <a:schemeClr val="bg1"/>
                </a:solidFill>
              </a:rPr>
              <a:t>Músculo</a:t>
            </a:r>
            <a:endParaRPr lang="en-US" altLang="en-US" sz="2600" b="1">
              <a:solidFill>
                <a:schemeClr val="bg1"/>
              </a:solidFill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96152D58-A25A-493A-8979-1D1D7AC3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4289425"/>
            <a:ext cx="3810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Text Box 8">
            <a:extLst>
              <a:ext uri="{FF2B5EF4-FFF2-40B4-BE49-F238E27FC236}">
                <a16:creationId xmlns:a16="http://schemas.microsoft.com/office/drawing/2014/main" id="{FCB89A22-261C-4CEB-AF91-349F2A22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957888"/>
            <a:ext cx="535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1800" b="1" i="1">
                <a:solidFill>
                  <a:schemeClr val="bg1"/>
                </a:solidFill>
                <a:latin typeface="Arial" panose="020B0604020202020204" pitchFamily="34" charset="0"/>
              </a:rPr>
              <a:t>M Kent, 1994, p. 289; Knuttgen &amp; Kraemer, 1987</a:t>
            </a:r>
            <a:endParaRPr lang="en-US" altLang="en-US" sz="18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ABCA454F-6EB1-4C74-9B63-99878BCAF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0" y="5041900"/>
            <a:ext cx="60134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El Intento de una Célula Muscular en</a:t>
            </a:r>
          </a:p>
          <a:p>
            <a:pPr>
              <a:lnSpc>
                <a:spcPct val="90000"/>
              </a:lnSpc>
            </a:pPr>
            <a:r>
              <a:rPr lang="es-PR" altLang="en-US" sz="2600" b="1">
                <a:solidFill>
                  <a:schemeClr val="bg1"/>
                </a:solidFill>
              </a:rPr>
              <a:t>Acortarse, lo cual Resulta en Movimiento</a:t>
            </a:r>
            <a:endParaRPr lang="en-US" altLang="en-US" sz="2600" b="1">
              <a:solidFill>
                <a:schemeClr val="bg1"/>
              </a:solidFill>
            </a:endParaRPr>
          </a:p>
        </p:txBody>
      </p:sp>
      <p:pic>
        <p:nvPicPr>
          <p:cNvPr id="34829" name="Picture 13">
            <a:extLst>
              <a:ext uri="{FF2B5EF4-FFF2-40B4-BE49-F238E27FC236}">
                <a16:creationId xmlns:a16="http://schemas.microsoft.com/office/drawing/2014/main" id="{FAFEBFB4-3169-43E6-A780-1F4CC2E7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5108575"/>
            <a:ext cx="3810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6" name="Picture 20">
            <a:extLst>
              <a:ext uri="{FF2B5EF4-FFF2-40B4-BE49-F238E27FC236}">
                <a16:creationId xmlns:a16="http://schemas.microsoft.com/office/drawing/2014/main" id="{209BCB6F-34A1-447C-9983-D5E505EAF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129857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7" name="Picture 21">
            <a:extLst>
              <a:ext uri="{FF2B5EF4-FFF2-40B4-BE49-F238E27FC236}">
                <a16:creationId xmlns:a16="http://schemas.microsoft.com/office/drawing/2014/main" id="{BB42E6F2-93EF-46EC-B3B8-981D2729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23900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8" name="Picture 22">
            <a:extLst>
              <a:ext uri="{FF2B5EF4-FFF2-40B4-BE49-F238E27FC236}">
                <a16:creationId xmlns:a16="http://schemas.microsoft.com/office/drawing/2014/main" id="{FF3BC817-CA2E-4251-B85D-E782972E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511550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1C83B5D2-13B7-4A4B-8106-06DAB76AC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20" name="Picture 28">
            <a:extLst>
              <a:ext uri="{FF2B5EF4-FFF2-40B4-BE49-F238E27FC236}">
                <a16:creationId xmlns:a16="http://schemas.microsoft.com/office/drawing/2014/main" id="{F4D451D1-E1F9-4639-9F23-1AE5BF9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04938"/>
            <a:ext cx="3021013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21" name="Picture 29">
            <a:extLst>
              <a:ext uri="{FF2B5EF4-FFF2-40B4-BE49-F238E27FC236}">
                <a16:creationId xmlns:a16="http://schemas.microsoft.com/office/drawing/2014/main" id="{71ACA269-25CF-4732-B66D-B4B9120F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819275"/>
            <a:ext cx="2054225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22" name="Picture 30">
            <a:extLst>
              <a:ext uri="{FF2B5EF4-FFF2-40B4-BE49-F238E27FC236}">
                <a16:creationId xmlns:a16="http://schemas.microsoft.com/office/drawing/2014/main" id="{0D926410-909D-48F0-BC6B-8B9240133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38275"/>
            <a:ext cx="24733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16" name="Picture 24">
            <a:extLst>
              <a:ext uri="{FF2B5EF4-FFF2-40B4-BE49-F238E27FC236}">
                <a16:creationId xmlns:a16="http://schemas.microsoft.com/office/drawing/2014/main" id="{92B37C0D-6D39-42DC-BC8E-91E96739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49974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FA170AF7-94D3-4A9E-998D-86702C459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8" name="Text Box 12">
            <a:extLst>
              <a:ext uri="{FF2B5EF4-FFF2-40B4-BE49-F238E27FC236}">
                <a16:creationId xmlns:a16="http://schemas.microsoft.com/office/drawing/2014/main" id="{B648E904-A171-406E-A929-D3457CA70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1143000"/>
            <a:ext cx="39639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PRINCIPIOS DE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274B2F35-D1D3-4CD7-A6EF-810D66DA3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860925"/>
            <a:ext cx="46116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ENTRENAMIENTO</a:t>
            </a:r>
          </a:p>
        </p:txBody>
      </p:sp>
      <p:pic>
        <p:nvPicPr>
          <p:cNvPr id="19471" name="Picture 15">
            <a:extLst>
              <a:ext uri="{FF2B5EF4-FFF2-40B4-BE49-F238E27FC236}">
                <a16:creationId xmlns:a16="http://schemas.microsoft.com/office/drawing/2014/main" id="{EA0F2B14-20F9-4789-A7B9-B8BE2D34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95463"/>
            <a:ext cx="5181600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7FD802A2-2A61-49C6-A175-5D6EA7473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 autoUpdateAnimBg="0"/>
      <p:bldP spid="1946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EEC7616-EFF9-4747-A8D5-7862E203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163"/>
            <a:ext cx="8001000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8062E01F-EF92-4487-A401-A3CEE43E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2209800"/>
            <a:ext cx="33813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F0AAAAB0-3095-438E-9C5A-F9E3B1B3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3304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617AC516-0F6E-47A6-9D31-C34616D7A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2209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Especificidad</a:t>
            </a:r>
          </a:p>
        </p:txBody>
      </p:sp>
      <p:pic>
        <p:nvPicPr>
          <p:cNvPr id="35853" name="Picture 13">
            <a:extLst>
              <a:ext uri="{FF2B5EF4-FFF2-40B4-BE49-F238E27FC236}">
                <a16:creationId xmlns:a16="http://schemas.microsoft.com/office/drawing/2014/main" id="{0E423C50-1510-45F9-BCD1-C26EB725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8638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4" name="Text Box 14">
            <a:extLst>
              <a:ext uri="{FF2B5EF4-FFF2-40B4-BE49-F238E27FC236}">
                <a16:creationId xmlns:a16="http://schemas.microsoft.com/office/drawing/2014/main" id="{7A63DF5B-0D5A-4D4F-A0A4-0C76CC8F6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27432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Sobrecarga</a:t>
            </a:r>
          </a:p>
        </p:txBody>
      </p:sp>
      <p:pic>
        <p:nvPicPr>
          <p:cNvPr id="35855" name="Picture 15">
            <a:extLst>
              <a:ext uri="{FF2B5EF4-FFF2-40B4-BE49-F238E27FC236}">
                <a16:creationId xmlns:a16="http://schemas.microsoft.com/office/drawing/2014/main" id="{7C5BDC57-00D2-4F2B-AC2A-59069042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3972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6" name="Text Box 16">
            <a:extLst>
              <a:ext uri="{FF2B5EF4-FFF2-40B4-BE49-F238E27FC236}">
                <a16:creationId xmlns:a16="http://schemas.microsoft.com/office/drawing/2014/main" id="{95666AA8-5B5B-44FE-8F73-BD715A696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32766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Progresión</a:t>
            </a:r>
          </a:p>
        </p:txBody>
      </p:sp>
      <p:pic>
        <p:nvPicPr>
          <p:cNvPr id="35857" name="Picture 17">
            <a:extLst>
              <a:ext uri="{FF2B5EF4-FFF2-40B4-BE49-F238E27FC236}">
                <a16:creationId xmlns:a16="http://schemas.microsoft.com/office/drawing/2014/main" id="{E5EEA937-2A25-447E-BE9B-8045AD3E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9306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8" name="Text Box 18">
            <a:extLst>
              <a:ext uri="{FF2B5EF4-FFF2-40B4-BE49-F238E27FC236}">
                <a16:creationId xmlns:a16="http://schemas.microsoft.com/office/drawing/2014/main" id="{3E723C39-2D40-4F30-9BE0-1BE10858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38100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Individualización</a:t>
            </a:r>
          </a:p>
        </p:txBody>
      </p:sp>
      <p:pic>
        <p:nvPicPr>
          <p:cNvPr id="35859" name="Picture 19">
            <a:extLst>
              <a:ext uri="{FF2B5EF4-FFF2-40B4-BE49-F238E27FC236}">
                <a16:creationId xmlns:a16="http://schemas.microsoft.com/office/drawing/2014/main" id="{1892F62B-F936-4DF1-8AFB-DC824D9F8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4640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60" name="Text Box 20">
            <a:extLst>
              <a:ext uri="{FF2B5EF4-FFF2-40B4-BE49-F238E27FC236}">
                <a16:creationId xmlns:a16="http://schemas.microsoft.com/office/drawing/2014/main" id="{5131A94E-FDE8-4739-837F-8E5048298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4343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Variabilidad</a:t>
            </a:r>
          </a:p>
        </p:txBody>
      </p:sp>
      <p:pic>
        <p:nvPicPr>
          <p:cNvPr id="35861" name="Picture 21">
            <a:extLst>
              <a:ext uri="{FF2B5EF4-FFF2-40B4-BE49-F238E27FC236}">
                <a16:creationId xmlns:a16="http://schemas.microsoft.com/office/drawing/2014/main" id="{6362406E-845F-4696-AA42-FAAA8ECAA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9974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62" name="Text Box 22">
            <a:extLst>
              <a:ext uri="{FF2B5EF4-FFF2-40B4-BE49-F238E27FC236}">
                <a16:creationId xmlns:a16="http://schemas.microsoft.com/office/drawing/2014/main" id="{5182FDF1-A338-4E93-9171-9E435FEB5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4876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Adaptabilidad</a:t>
            </a:r>
          </a:p>
        </p:txBody>
      </p:sp>
      <p:pic>
        <p:nvPicPr>
          <p:cNvPr id="35863" name="Picture 23">
            <a:extLst>
              <a:ext uri="{FF2B5EF4-FFF2-40B4-BE49-F238E27FC236}">
                <a16:creationId xmlns:a16="http://schemas.microsoft.com/office/drawing/2014/main" id="{35E278EE-0025-488D-B270-4AB02554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55308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64" name="Text Box 24">
            <a:extLst>
              <a:ext uri="{FF2B5EF4-FFF2-40B4-BE49-F238E27FC236}">
                <a16:creationId xmlns:a16="http://schemas.microsoft.com/office/drawing/2014/main" id="{E5BC342A-8961-4858-AE37-0267F0ED4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5410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Mantenimiento</a:t>
            </a:r>
          </a:p>
        </p:txBody>
      </p:sp>
      <p:pic>
        <p:nvPicPr>
          <p:cNvPr id="35865" name="Picture 25">
            <a:extLst>
              <a:ext uri="{FF2B5EF4-FFF2-40B4-BE49-F238E27FC236}">
                <a16:creationId xmlns:a16="http://schemas.microsoft.com/office/drawing/2014/main" id="{49FB284E-6E1E-4170-8E76-4FB24311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60642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66" name="Text Box 26">
            <a:extLst>
              <a:ext uri="{FF2B5EF4-FFF2-40B4-BE49-F238E27FC236}">
                <a16:creationId xmlns:a16="http://schemas.microsoft.com/office/drawing/2014/main" id="{6699F4B1-3515-4317-82EC-E6BE59E73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59436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Retrogresión - Estancamiento - Reversibilidad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83920CE-AE89-406E-96B4-C269EA078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0A93A195-15F1-430F-B643-4C1B7E0E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1203325"/>
            <a:ext cx="5457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VARIABLES AGUDAS</a:t>
            </a: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0C264693-581C-4139-81D5-62E0B0735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800600"/>
            <a:ext cx="4359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DEL PROGRAMA</a:t>
            </a: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2D358111-6BCA-4BE4-B8FF-C72DB1346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65313"/>
            <a:ext cx="50292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6D3484B0-4338-4B8B-B1D9-D2A4C8ACE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AB295F44-E711-4707-9A72-EEBA9770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19250"/>
            <a:ext cx="17716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DB8BACC5-8351-45FA-8522-54ADB1302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600200"/>
            <a:ext cx="16573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D3500E87-DD05-4823-9C7A-5AAA433B9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381000"/>
            <a:ext cx="7778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PROGRAMA DE ENTRENAMIENTO</a:t>
            </a:r>
          </a:p>
          <a:p>
            <a:pPr algn="ctr"/>
            <a:r>
              <a:rPr lang="en-US" alt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CON RESISTENCIAS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59E636C3-F2B4-4ED7-A499-EFA0E367F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346325"/>
            <a:ext cx="4081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Metas/Objetivos</a:t>
            </a:r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F4005D47-F366-49BD-B9DF-442E2595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794125"/>
            <a:ext cx="7666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Desarrollo de la Aptitud Muscular</a:t>
            </a:r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2167C8A8-2A4D-4740-A55A-F4ACAE120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887913"/>
            <a:ext cx="2506663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Fortaleza</a:t>
            </a:r>
          </a:p>
          <a:p>
            <a:pPr algn="ctr">
              <a:lnSpc>
                <a:spcPct val="90000"/>
              </a:lnSpc>
            </a:pPr>
            <a:r>
              <a:rPr lang="es-PR" altLang="en-US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Muscular</a:t>
            </a:r>
          </a:p>
          <a:p>
            <a:pPr algn="ctr">
              <a:lnSpc>
                <a:spcPct val="90000"/>
              </a:lnSpc>
            </a:pPr>
            <a:r>
              <a:rPr lang="es-PR" altLang="en-US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(Hipertrofia)</a:t>
            </a:r>
            <a:endParaRPr lang="en-US" altLang="en-US" sz="32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8AC4167A-8F1A-47BE-B241-FF996EC9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4887913"/>
            <a:ext cx="1965325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Potencia</a:t>
            </a:r>
          </a:p>
          <a:p>
            <a:pPr algn="ctr">
              <a:lnSpc>
                <a:spcPct val="90000"/>
              </a:lnSpc>
            </a:pPr>
            <a:r>
              <a:rPr lang="es-PR" altLang="en-US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Muscular</a:t>
            </a:r>
            <a:endParaRPr lang="en-US" altLang="en-US" sz="32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CD927A70-61A2-40D4-A51E-1E4C16143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4887913"/>
            <a:ext cx="2212975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Tolerancia</a:t>
            </a:r>
          </a:p>
          <a:p>
            <a:pPr algn="ctr">
              <a:lnSpc>
                <a:spcPct val="90000"/>
              </a:lnSpc>
            </a:pPr>
            <a:r>
              <a:rPr lang="es-PR" altLang="en-US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Muscular</a:t>
            </a:r>
            <a:endParaRPr lang="en-US" altLang="en-US" sz="32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108" name="Line 12">
            <a:extLst>
              <a:ext uri="{FF2B5EF4-FFF2-40B4-BE49-F238E27FC236}">
                <a16:creationId xmlns:a16="http://schemas.microsoft.com/office/drawing/2014/main" id="{8B5C9E69-BA91-48C2-82F1-B9A0F8AA8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524000"/>
            <a:ext cx="0" cy="838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Line 13">
            <a:extLst>
              <a:ext uri="{FF2B5EF4-FFF2-40B4-BE49-F238E27FC236}">
                <a16:creationId xmlns:a16="http://schemas.microsoft.com/office/drawing/2014/main" id="{4987C101-F041-46D4-995A-58ADDB3EB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048000"/>
            <a:ext cx="0" cy="838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Line 14">
            <a:extLst>
              <a:ext uri="{FF2B5EF4-FFF2-40B4-BE49-F238E27FC236}">
                <a16:creationId xmlns:a16="http://schemas.microsoft.com/office/drawing/2014/main" id="{19191C69-E267-41D3-9FFE-9B95281B9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419600"/>
            <a:ext cx="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5">
            <a:extLst>
              <a:ext uri="{FF2B5EF4-FFF2-40B4-BE49-F238E27FC236}">
                <a16:creationId xmlns:a16="http://schemas.microsoft.com/office/drawing/2014/main" id="{8C3E63E6-5211-45DF-B557-8D19FD191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419600"/>
            <a:ext cx="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6">
            <a:extLst>
              <a:ext uri="{FF2B5EF4-FFF2-40B4-BE49-F238E27FC236}">
                <a16:creationId xmlns:a16="http://schemas.microsoft.com/office/drawing/2014/main" id="{BA680BC9-06C0-441E-B22B-39CACD999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4419600"/>
            <a:ext cx="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706B6D71-F3A0-409C-8919-8096D2995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  <p:bldP spid="4103" grpId="0" autoUpdateAnimBg="0"/>
      <p:bldP spid="4104" grpId="0" autoUpdateAnimBg="0"/>
      <p:bldP spid="4105" grpId="0" autoUpdateAnimBg="0"/>
      <p:bldP spid="4106" grpId="0" autoUpdateAnimBg="0"/>
      <p:bldP spid="410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>
            <a:extLst>
              <a:ext uri="{FF2B5EF4-FFF2-40B4-BE49-F238E27FC236}">
                <a16:creationId xmlns:a16="http://schemas.microsoft.com/office/drawing/2014/main" id="{FCB3C34E-2D95-4042-9A7A-A0A68FE5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354263"/>
            <a:ext cx="2424112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6D932B3F-99A9-4C10-A574-A509A6EEC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895600"/>
            <a:ext cx="21082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BD6BD800-DCD8-4FA0-B741-32B3EA58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830513"/>
            <a:ext cx="2401888" cy="35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BC4C88C3-1690-46CB-88A4-81F84E3EE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430463"/>
            <a:ext cx="2527300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6B66940C-7855-4CC6-A43E-193C9BC5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2886075"/>
            <a:ext cx="2297112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CA1EC166-2A37-4D66-B23B-F82C8534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5450"/>
            <a:ext cx="6705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F937379C-3171-40BE-9364-4274EA94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1177925"/>
            <a:ext cx="320040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EF3B4E0B-1E7E-4D0D-AC0D-C9B2E01B0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9">
            <a:extLst>
              <a:ext uri="{FF2B5EF4-FFF2-40B4-BE49-F238E27FC236}">
                <a16:creationId xmlns:a16="http://schemas.microsoft.com/office/drawing/2014/main" id="{088C5864-C7F5-4E25-9B61-F835EAB60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477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4" name="Picture 12">
            <a:extLst>
              <a:ext uri="{FF2B5EF4-FFF2-40B4-BE49-F238E27FC236}">
                <a16:creationId xmlns:a16="http://schemas.microsoft.com/office/drawing/2014/main" id="{6BA5EF2A-B8BD-41AB-B2D8-3B00DCDD3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6050"/>
            <a:ext cx="77724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5" name="Text Box 13">
            <a:extLst>
              <a:ext uri="{FF2B5EF4-FFF2-40B4-BE49-F238E27FC236}">
                <a16:creationId xmlns:a16="http://schemas.microsoft.com/office/drawing/2014/main" id="{404E8E1C-CBB2-42E6-91FB-4DBCC2105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5867400"/>
            <a:ext cx="69707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“Muscle strength training: Techniques and considerations,” por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W. J. Kraemer, &amp; L. P. Koziris, 1993,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Physical Therapy Practice</a:t>
            </a:r>
            <a:r>
              <a:rPr lang="es-PR" altLang="en-US" sz="1600" b="1">
                <a:solidFill>
                  <a:schemeClr val="bg1"/>
                </a:solidFill>
              </a:rPr>
              <a:t>, 2, 54-68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05F7C9F-C9AE-4CA4-8D95-7E5FF6117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>
            <a:extLst>
              <a:ext uri="{FF2B5EF4-FFF2-40B4-BE49-F238E27FC236}">
                <a16:creationId xmlns:a16="http://schemas.microsoft.com/office/drawing/2014/main" id="{1F64C65F-862C-4D1D-9143-F5F4A8EC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2141538"/>
            <a:ext cx="4402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Ejercicios Dinámicos:</a:t>
            </a:r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BB7C1799-E5DE-40CE-9391-D878E1F8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836863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974A9CF4-C9B5-4325-95FC-69E219AF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249488"/>
            <a:ext cx="430213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4" name="Text Box 8">
            <a:extLst>
              <a:ext uri="{FF2B5EF4-FFF2-40B4-BE49-F238E27FC236}">
                <a16:creationId xmlns:a16="http://schemas.microsoft.com/office/drawing/2014/main" id="{84B4575C-2BBC-4478-9C9D-D803102DA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2674938"/>
            <a:ext cx="7027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Indicado para el Entrenamiento General</a:t>
            </a:r>
          </a:p>
        </p:txBody>
      </p:sp>
      <p:pic>
        <p:nvPicPr>
          <p:cNvPr id="45077" name="Picture 21">
            <a:extLst>
              <a:ext uri="{FF2B5EF4-FFF2-40B4-BE49-F238E27FC236}">
                <a16:creationId xmlns:a16="http://schemas.microsoft.com/office/drawing/2014/main" id="{9B61A4E6-A1FE-46B4-B926-E740B9E3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78" name="Text Box 22">
            <a:extLst>
              <a:ext uri="{FF2B5EF4-FFF2-40B4-BE49-F238E27FC236}">
                <a16:creationId xmlns:a16="http://schemas.microsoft.com/office/drawing/2014/main" id="{50D33BB8-A9D1-4043-B581-22D1EAA6E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3306763"/>
            <a:ext cx="4627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Ejercicios Isométricos:</a:t>
            </a:r>
          </a:p>
        </p:txBody>
      </p:sp>
      <p:pic>
        <p:nvPicPr>
          <p:cNvPr id="45079" name="Picture 23">
            <a:extLst>
              <a:ext uri="{FF2B5EF4-FFF2-40B4-BE49-F238E27FC236}">
                <a16:creationId xmlns:a16="http://schemas.microsoft.com/office/drawing/2014/main" id="{7CC58082-8F12-4F00-BF45-47BB7EB49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40020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0" name="Picture 24">
            <a:extLst>
              <a:ext uri="{FF2B5EF4-FFF2-40B4-BE49-F238E27FC236}">
                <a16:creationId xmlns:a16="http://schemas.microsoft.com/office/drawing/2014/main" id="{FC83BAF2-E59E-4672-864A-781D4260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414713"/>
            <a:ext cx="430212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1" name="Text Box 25">
            <a:extLst>
              <a:ext uri="{FF2B5EF4-FFF2-40B4-BE49-F238E27FC236}">
                <a16:creationId xmlns:a16="http://schemas.microsoft.com/office/drawing/2014/main" id="{74A208E0-B42E-43FD-81B2-FF6C2123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3840163"/>
            <a:ext cx="72405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Utilizado en la Rehabilitación de Lesiones</a:t>
            </a:r>
          </a:p>
        </p:txBody>
      </p:sp>
      <p:sp>
        <p:nvSpPr>
          <p:cNvPr id="45082" name="Text Box 26">
            <a:extLst>
              <a:ext uri="{FF2B5EF4-FFF2-40B4-BE49-F238E27FC236}">
                <a16:creationId xmlns:a16="http://schemas.microsoft.com/office/drawing/2014/main" id="{1C65F7B6-F5C7-4E3B-94F7-79E0F79E2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4449763"/>
            <a:ext cx="613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Clasificación de los Ejercicios:</a:t>
            </a:r>
          </a:p>
        </p:txBody>
      </p:sp>
      <p:pic>
        <p:nvPicPr>
          <p:cNvPr id="45083" name="Picture 27">
            <a:extLst>
              <a:ext uri="{FF2B5EF4-FFF2-40B4-BE49-F238E27FC236}">
                <a16:creationId xmlns:a16="http://schemas.microsoft.com/office/drawing/2014/main" id="{ACF0E565-1495-40C3-B989-0A8F900F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51450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4" name="Picture 28">
            <a:extLst>
              <a:ext uri="{FF2B5EF4-FFF2-40B4-BE49-F238E27FC236}">
                <a16:creationId xmlns:a16="http://schemas.microsoft.com/office/drawing/2014/main" id="{BC74A41B-EF3A-41B9-B78F-9A99C3F5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4557713"/>
            <a:ext cx="430212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5" name="Text Box 29">
            <a:extLst>
              <a:ext uri="{FF2B5EF4-FFF2-40B4-BE49-F238E27FC236}">
                <a16:creationId xmlns:a16="http://schemas.microsoft.com/office/drawing/2014/main" id="{FEA9B06B-DD2A-47C5-936C-3C893E21A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4983163"/>
            <a:ext cx="18557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Primarios</a:t>
            </a:r>
          </a:p>
        </p:txBody>
      </p:sp>
      <p:pic>
        <p:nvPicPr>
          <p:cNvPr id="45086" name="Picture 30">
            <a:extLst>
              <a:ext uri="{FF2B5EF4-FFF2-40B4-BE49-F238E27FC236}">
                <a16:creationId xmlns:a16="http://schemas.microsoft.com/office/drawing/2014/main" id="{C19A22FB-C90E-463F-BB83-FE167FA1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564832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7" name="Text Box 31">
            <a:extLst>
              <a:ext uri="{FF2B5EF4-FFF2-40B4-BE49-F238E27FC236}">
                <a16:creationId xmlns:a16="http://schemas.microsoft.com/office/drawing/2014/main" id="{66A99C54-71C8-4410-A12E-8AEBE0B8F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5486400"/>
            <a:ext cx="1924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Auxiliares</a:t>
            </a:r>
          </a:p>
        </p:txBody>
      </p:sp>
      <p:pic>
        <p:nvPicPr>
          <p:cNvPr id="45088" name="Picture 32">
            <a:extLst>
              <a:ext uri="{FF2B5EF4-FFF2-40B4-BE49-F238E27FC236}">
                <a16:creationId xmlns:a16="http://schemas.microsoft.com/office/drawing/2014/main" id="{CCFB00BF-64DD-4AD8-8ED4-ACEB0D70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1356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9" name="Text Box 33">
            <a:extLst>
              <a:ext uri="{FF2B5EF4-FFF2-40B4-BE49-F238E27FC236}">
                <a16:creationId xmlns:a16="http://schemas.microsoft.com/office/drawing/2014/main" id="{B78C3FE3-8D98-429B-85F8-138969907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5973763"/>
            <a:ext cx="2444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Estructurales</a:t>
            </a:r>
          </a:p>
        </p:txBody>
      </p:sp>
      <p:pic>
        <p:nvPicPr>
          <p:cNvPr id="45090" name="Picture 34">
            <a:extLst>
              <a:ext uri="{FF2B5EF4-FFF2-40B4-BE49-F238E27FC236}">
                <a16:creationId xmlns:a16="http://schemas.microsoft.com/office/drawing/2014/main" id="{B52AFC42-E761-4DD3-B752-DA22FC159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51450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91" name="Text Box 35">
            <a:extLst>
              <a:ext uri="{FF2B5EF4-FFF2-40B4-BE49-F238E27FC236}">
                <a16:creationId xmlns:a16="http://schemas.microsoft.com/office/drawing/2014/main" id="{55312C6E-B636-4563-84FA-0D42D054F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4983163"/>
            <a:ext cx="29178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Multiarticulares</a:t>
            </a:r>
          </a:p>
        </p:txBody>
      </p:sp>
      <p:pic>
        <p:nvPicPr>
          <p:cNvPr id="45092" name="Picture 36">
            <a:extLst>
              <a:ext uri="{FF2B5EF4-FFF2-40B4-BE49-F238E27FC236}">
                <a16:creationId xmlns:a16="http://schemas.microsoft.com/office/drawing/2014/main" id="{0279EA0F-C4AC-41AB-90A5-E6D83986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56784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93" name="Text Box 37">
            <a:extLst>
              <a:ext uri="{FF2B5EF4-FFF2-40B4-BE49-F238E27FC236}">
                <a16:creationId xmlns:a16="http://schemas.microsoft.com/office/drawing/2014/main" id="{0B05F86F-D082-4023-95A5-A4AE5983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5516563"/>
            <a:ext cx="2986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Monoarticulares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B3B7CE6E-948A-4239-B868-16E5CEABD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3" name="Picture 23">
            <a:extLst>
              <a:ext uri="{FF2B5EF4-FFF2-40B4-BE49-F238E27FC236}">
                <a16:creationId xmlns:a16="http://schemas.microsoft.com/office/drawing/2014/main" id="{DEF91E86-9853-49B5-A31E-D23C8BE62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4163"/>
            <a:ext cx="64770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04" name="Picture 24">
            <a:extLst>
              <a:ext uri="{FF2B5EF4-FFF2-40B4-BE49-F238E27FC236}">
                <a16:creationId xmlns:a16="http://schemas.microsoft.com/office/drawing/2014/main" id="{85DD7FE6-1581-4CCC-868E-0946B6193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58900"/>
            <a:ext cx="78486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05" name="Text Box 25">
            <a:extLst>
              <a:ext uri="{FF2B5EF4-FFF2-40B4-BE49-F238E27FC236}">
                <a16:creationId xmlns:a16="http://schemas.microsoft.com/office/drawing/2014/main" id="{F6287FDF-F01B-4508-A0EF-D201F318E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5867400"/>
            <a:ext cx="7629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p. 93),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536A02C-AB9D-4EA2-8F2F-DE5115FAF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>
            <a:extLst>
              <a:ext uri="{FF2B5EF4-FFF2-40B4-BE49-F238E27FC236}">
                <a16:creationId xmlns:a16="http://schemas.microsoft.com/office/drawing/2014/main" id="{EFA0A96C-D252-4812-950D-C70DDBAB6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7724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0" name="Text Box 6">
            <a:extLst>
              <a:ext uri="{FF2B5EF4-FFF2-40B4-BE49-F238E27FC236}">
                <a16:creationId xmlns:a16="http://schemas.microsoft.com/office/drawing/2014/main" id="{B430CCC5-FFA8-46FB-AB23-8F0FB841B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981200"/>
            <a:ext cx="3768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¿Cual es el Mejor?</a:t>
            </a:r>
          </a:p>
        </p:txBody>
      </p:sp>
      <p:pic>
        <p:nvPicPr>
          <p:cNvPr id="47112" name="Picture 8">
            <a:extLst>
              <a:ext uri="{FF2B5EF4-FFF2-40B4-BE49-F238E27FC236}">
                <a16:creationId xmlns:a16="http://schemas.microsoft.com/office/drawing/2014/main" id="{E8198D3F-8C65-40C5-B327-0C95439F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089150"/>
            <a:ext cx="430212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>
            <a:extLst>
              <a:ext uri="{FF2B5EF4-FFF2-40B4-BE49-F238E27FC236}">
                <a16:creationId xmlns:a16="http://schemas.microsoft.com/office/drawing/2014/main" id="{87BE4915-ECEE-4B4D-ACA7-2AA31BA1C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7082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7" name="Text Box 13">
            <a:extLst>
              <a:ext uri="{FF2B5EF4-FFF2-40B4-BE49-F238E27FC236}">
                <a16:creationId xmlns:a16="http://schemas.microsoft.com/office/drawing/2014/main" id="{ECD0EFEE-0C14-42BD-A192-86DCADA73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2632075"/>
            <a:ext cx="28702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Determinantes:</a:t>
            </a:r>
          </a:p>
        </p:txBody>
      </p:sp>
      <p:pic>
        <p:nvPicPr>
          <p:cNvPr id="47118" name="Picture 14">
            <a:extLst>
              <a:ext uri="{FF2B5EF4-FFF2-40B4-BE49-F238E27FC236}">
                <a16:creationId xmlns:a16="http://schemas.microsoft.com/office/drawing/2014/main" id="{E21CC521-BDF1-42C3-8FB5-638106CF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3246438"/>
            <a:ext cx="2460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9" name="Text Box 15">
            <a:extLst>
              <a:ext uri="{FF2B5EF4-FFF2-40B4-BE49-F238E27FC236}">
                <a16:creationId xmlns:a16="http://schemas.microsoft.com/office/drawing/2014/main" id="{4C1C9A17-9E29-4951-97EE-534DBB452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3124200"/>
            <a:ext cx="66087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Necesidades Particulares del Atleta:</a:t>
            </a:r>
          </a:p>
        </p:txBody>
      </p:sp>
      <p:pic>
        <p:nvPicPr>
          <p:cNvPr id="47122" name="Picture 18">
            <a:extLst>
              <a:ext uri="{FF2B5EF4-FFF2-40B4-BE49-F238E27FC236}">
                <a16:creationId xmlns:a16="http://schemas.microsoft.com/office/drawing/2014/main" id="{78E1C0C4-A110-46CE-AADE-017339EE0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4922838"/>
            <a:ext cx="2460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3" name="Text Box 19">
            <a:extLst>
              <a:ext uri="{FF2B5EF4-FFF2-40B4-BE49-F238E27FC236}">
                <a16:creationId xmlns:a16="http://schemas.microsoft.com/office/drawing/2014/main" id="{B8B9D699-5871-439C-8DE5-C0BB6CA2F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4800600"/>
            <a:ext cx="72310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El Tiempo que Dispone el Participante:</a:t>
            </a:r>
          </a:p>
        </p:txBody>
      </p:sp>
      <p:pic>
        <p:nvPicPr>
          <p:cNvPr id="47125" name="Picture 21">
            <a:extLst>
              <a:ext uri="{FF2B5EF4-FFF2-40B4-BE49-F238E27FC236}">
                <a16:creationId xmlns:a16="http://schemas.microsoft.com/office/drawing/2014/main" id="{F9EABAE3-B3A9-4FF3-B7F9-22ABC312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810000"/>
            <a:ext cx="4572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6" name="Text Box 22">
            <a:extLst>
              <a:ext uri="{FF2B5EF4-FFF2-40B4-BE49-F238E27FC236}">
                <a16:creationId xmlns:a16="http://schemas.microsoft.com/office/drawing/2014/main" id="{6378CA19-5AB1-4F1D-BB7B-D2B8F461C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3657600"/>
            <a:ext cx="6521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rgbClr val="66FF33"/>
                </a:solidFill>
                <a:latin typeface="Arial" panose="020B0604020202020204" pitchFamily="34" charset="0"/>
              </a:rPr>
              <a:t>EJEMPLO</a:t>
            </a:r>
            <a:r>
              <a:rPr lang="es-PR" altLang="en-US" sz="3200" b="1" i="1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PR" altLang="en-US" sz="3200" b="1" i="1">
                <a:solidFill>
                  <a:schemeClr val="bg1"/>
                </a:solidFill>
                <a:latin typeface="Arial" panose="020B0604020202020204" pitchFamily="34" charset="0"/>
              </a:rPr>
              <a:t>Deportes Explosivos:</a:t>
            </a:r>
          </a:p>
        </p:txBody>
      </p:sp>
      <p:sp>
        <p:nvSpPr>
          <p:cNvPr id="47127" name="Text Box 23">
            <a:extLst>
              <a:ext uri="{FF2B5EF4-FFF2-40B4-BE49-F238E27FC236}">
                <a16:creationId xmlns:a16="http://schemas.microsoft.com/office/drawing/2014/main" id="{B259CC6D-D3F4-47E0-8402-6F0D20950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4267200"/>
            <a:ext cx="48482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Ejercicios Multiarticulares</a:t>
            </a:r>
          </a:p>
        </p:txBody>
      </p:sp>
      <p:pic>
        <p:nvPicPr>
          <p:cNvPr id="47128" name="Picture 24">
            <a:extLst>
              <a:ext uri="{FF2B5EF4-FFF2-40B4-BE49-F238E27FC236}">
                <a16:creationId xmlns:a16="http://schemas.microsoft.com/office/drawing/2014/main" id="{0CCC6139-D76A-42F1-9B2B-D0FB1F55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5537200"/>
            <a:ext cx="4572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9" name="Text Box 25">
            <a:extLst>
              <a:ext uri="{FF2B5EF4-FFF2-40B4-BE49-F238E27FC236}">
                <a16:creationId xmlns:a16="http://schemas.microsoft.com/office/drawing/2014/main" id="{CB03B01E-46BF-4535-9D3C-722C1FCE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5384800"/>
            <a:ext cx="3452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  <a:latin typeface="Arial" panose="020B0604020202020204" pitchFamily="34" charset="0"/>
              </a:rPr>
              <a:t>Recomendación:</a:t>
            </a:r>
          </a:p>
        </p:txBody>
      </p:sp>
      <p:sp>
        <p:nvSpPr>
          <p:cNvPr id="47130" name="Text Box 26">
            <a:extLst>
              <a:ext uri="{FF2B5EF4-FFF2-40B4-BE49-F238E27FC236}">
                <a16:creationId xmlns:a16="http://schemas.microsoft.com/office/drawing/2014/main" id="{5A898F50-F8C3-4B00-B0CC-BACDBD17C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5994400"/>
            <a:ext cx="43529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Ejercicios Estructurales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AAF6540-8B1C-4034-88A3-7760B8256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>
            <a:extLst>
              <a:ext uri="{FF2B5EF4-FFF2-40B4-BE49-F238E27FC236}">
                <a16:creationId xmlns:a16="http://schemas.microsoft.com/office/drawing/2014/main" id="{5F9BF6ED-2052-44BB-BDB6-F37AB720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7663"/>
            <a:ext cx="7848600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48" name="Text Box 20">
            <a:extLst>
              <a:ext uri="{FF2B5EF4-FFF2-40B4-BE49-F238E27FC236}">
                <a16:creationId xmlns:a16="http://schemas.microsoft.com/office/drawing/2014/main" id="{DC7B10AE-FED5-454F-83CE-6CD70093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1905000"/>
            <a:ext cx="3489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Secuencia General:</a:t>
            </a:r>
          </a:p>
        </p:txBody>
      </p:sp>
      <p:pic>
        <p:nvPicPr>
          <p:cNvPr id="48150" name="Picture 22">
            <a:extLst>
              <a:ext uri="{FF2B5EF4-FFF2-40B4-BE49-F238E27FC236}">
                <a16:creationId xmlns:a16="http://schemas.microsoft.com/office/drawing/2014/main" id="{C5955038-1EDB-4AA1-AECE-06B14D5E5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79613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51" name="Text Box 23">
            <a:extLst>
              <a:ext uri="{FF2B5EF4-FFF2-40B4-BE49-F238E27FC236}">
                <a16:creationId xmlns:a16="http://schemas.microsoft.com/office/drawing/2014/main" id="{8436288C-36DA-43A2-8EB4-D686988E7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16163"/>
            <a:ext cx="6851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chemeClr val="bg1"/>
                </a:solidFill>
              </a:rPr>
              <a:t>Músculos Grandes           Músculos Pequeños</a:t>
            </a:r>
          </a:p>
        </p:txBody>
      </p:sp>
      <p:sp>
        <p:nvSpPr>
          <p:cNvPr id="48152" name="Text Box 24">
            <a:extLst>
              <a:ext uri="{FF2B5EF4-FFF2-40B4-BE49-F238E27FC236}">
                <a16:creationId xmlns:a16="http://schemas.microsoft.com/office/drawing/2014/main" id="{B4DC1502-72E3-4FCC-A0D7-E5AAFB6C0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2865438"/>
            <a:ext cx="82137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Primero los más Complejos (Ej: Estructurales)</a:t>
            </a:r>
          </a:p>
        </p:txBody>
      </p:sp>
      <p:sp>
        <p:nvSpPr>
          <p:cNvPr id="48156" name="Text Box 28">
            <a:extLst>
              <a:ext uri="{FF2B5EF4-FFF2-40B4-BE49-F238E27FC236}">
                <a16:creationId xmlns:a16="http://schemas.microsoft.com/office/drawing/2014/main" id="{3C517B7B-1F0C-4EFC-9765-13E5DB623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3322638"/>
            <a:ext cx="5329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Trabajar Músculos en Parejas:</a:t>
            </a:r>
          </a:p>
        </p:txBody>
      </p:sp>
      <p:pic>
        <p:nvPicPr>
          <p:cNvPr id="48157" name="Picture 29">
            <a:extLst>
              <a:ext uri="{FF2B5EF4-FFF2-40B4-BE49-F238E27FC236}">
                <a16:creationId xmlns:a16="http://schemas.microsoft.com/office/drawing/2014/main" id="{DEA59702-F381-4407-988B-0B6DD3D4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394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59" name="Text Box 31">
            <a:extLst>
              <a:ext uri="{FF2B5EF4-FFF2-40B4-BE49-F238E27FC236}">
                <a16:creationId xmlns:a16="http://schemas.microsoft.com/office/drawing/2014/main" id="{91588339-7FD9-4A23-A7BC-43FB4617A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3810000"/>
            <a:ext cx="49577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MÚSCULOS</a:t>
            </a:r>
            <a:r>
              <a:rPr lang="es-PR" altLang="en-US" sz="2800" b="1" i="1">
                <a:solidFill>
                  <a:schemeClr val="bg1"/>
                </a:solidFill>
              </a:rPr>
              <a:t>: Empujan y Halan</a:t>
            </a:r>
          </a:p>
        </p:txBody>
      </p:sp>
      <p:sp>
        <p:nvSpPr>
          <p:cNvPr id="48161" name="Text Box 33">
            <a:extLst>
              <a:ext uri="{FF2B5EF4-FFF2-40B4-BE49-F238E27FC236}">
                <a16:creationId xmlns:a16="http://schemas.microsoft.com/office/drawing/2014/main" id="{829BCE1C-B463-4F19-A28A-96F4323EC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25" y="4313238"/>
            <a:ext cx="6022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MÚSCULOS</a:t>
            </a:r>
            <a:r>
              <a:rPr lang="es-PR" altLang="en-US" sz="2800" b="1" i="1">
                <a:solidFill>
                  <a:schemeClr val="bg1"/>
                </a:solidFill>
              </a:rPr>
              <a:t>: Agonistas y Antagonistas</a:t>
            </a:r>
          </a:p>
        </p:txBody>
      </p:sp>
      <p:sp>
        <p:nvSpPr>
          <p:cNvPr id="48169" name="Line 41">
            <a:extLst>
              <a:ext uri="{FF2B5EF4-FFF2-40B4-BE49-F238E27FC236}">
                <a16:creationId xmlns:a16="http://schemas.microsoft.com/office/drawing/2014/main" id="{8BD6B425-9322-4836-95CA-18EF4A64B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565400"/>
            <a:ext cx="762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70" name="Text Box 42">
            <a:extLst>
              <a:ext uri="{FF2B5EF4-FFF2-40B4-BE49-F238E27FC236}">
                <a16:creationId xmlns:a16="http://schemas.microsoft.com/office/drawing/2014/main" id="{EBEEED0C-A9A4-4565-8921-7FB928EA2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4846638"/>
            <a:ext cx="50911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Alternar Grupos Musculares:</a:t>
            </a:r>
          </a:p>
        </p:txBody>
      </p:sp>
      <p:sp>
        <p:nvSpPr>
          <p:cNvPr id="48173" name="Text Box 45">
            <a:extLst>
              <a:ext uri="{FF2B5EF4-FFF2-40B4-BE49-F238E27FC236}">
                <a16:creationId xmlns:a16="http://schemas.microsoft.com/office/drawing/2014/main" id="{6B0A0E07-5099-4521-B453-5B6C0536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5378450"/>
            <a:ext cx="6124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INDICACIÓN</a:t>
            </a:r>
            <a:r>
              <a:rPr lang="es-PR" altLang="en-US" sz="2800" b="1" i="1">
                <a:solidFill>
                  <a:schemeClr val="bg1"/>
                </a:solidFill>
              </a:rPr>
              <a:t>: Varios Ejercicios/Sesión</a:t>
            </a:r>
          </a:p>
        </p:txBody>
      </p:sp>
      <p:sp>
        <p:nvSpPr>
          <p:cNvPr id="48175" name="Text Box 47">
            <a:extLst>
              <a:ext uri="{FF2B5EF4-FFF2-40B4-BE49-F238E27FC236}">
                <a16:creationId xmlns:a16="http://schemas.microsoft.com/office/drawing/2014/main" id="{CD0F5FF7-DECB-4451-85FC-36D48032D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5881688"/>
            <a:ext cx="6897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chemeClr val="bg1"/>
                </a:solidFill>
              </a:rPr>
              <a:t>Un Grupo Entrena mientras otro se Recupera</a:t>
            </a:r>
          </a:p>
        </p:txBody>
      </p:sp>
      <p:pic>
        <p:nvPicPr>
          <p:cNvPr id="48176" name="Picture 48">
            <a:extLst>
              <a:ext uri="{FF2B5EF4-FFF2-40B4-BE49-F238E27FC236}">
                <a16:creationId xmlns:a16="http://schemas.microsoft.com/office/drawing/2014/main" id="{25106C7D-DCFC-480E-A2CD-88E77B851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8775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77" name="Picture 49">
            <a:extLst>
              <a:ext uri="{FF2B5EF4-FFF2-40B4-BE49-F238E27FC236}">
                <a16:creationId xmlns:a16="http://schemas.microsoft.com/office/drawing/2014/main" id="{55C0ABA1-084F-4A45-B81A-0CC268077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4550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78" name="Picture 50">
            <a:extLst>
              <a:ext uri="{FF2B5EF4-FFF2-40B4-BE49-F238E27FC236}">
                <a16:creationId xmlns:a16="http://schemas.microsoft.com/office/drawing/2014/main" id="{03ABDAA0-BBE7-4A00-8EC0-201C36EB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4448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81" name="Picture 53">
            <a:extLst>
              <a:ext uri="{FF2B5EF4-FFF2-40B4-BE49-F238E27FC236}">
                <a16:creationId xmlns:a16="http://schemas.microsoft.com/office/drawing/2014/main" id="{5696DCE1-82FD-4F79-8DE9-B4FC973D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9825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82" name="Picture 54">
            <a:extLst>
              <a:ext uri="{FF2B5EF4-FFF2-40B4-BE49-F238E27FC236}">
                <a16:creationId xmlns:a16="http://schemas.microsoft.com/office/drawing/2014/main" id="{2A879175-B400-4BAD-AB48-11C7ECE86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48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83" name="Picture 55">
            <a:extLst>
              <a:ext uri="{FF2B5EF4-FFF2-40B4-BE49-F238E27FC236}">
                <a16:creationId xmlns:a16="http://schemas.microsoft.com/office/drawing/2014/main" id="{4FC994CC-62A2-45A4-A8AB-4A0307CDA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9626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6991F46-5509-4662-AD08-555D7E656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7" name="Text Box 21">
            <a:extLst>
              <a:ext uri="{FF2B5EF4-FFF2-40B4-BE49-F238E27FC236}">
                <a16:creationId xmlns:a16="http://schemas.microsoft.com/office/drawing/2014/main" id="{BF19D327-9FFE-4B70-A22C-AEFE55BA6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88038"/>
            <a:ext cx="801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92-93),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0198" name="Picture 22">
            <a:extLst>
              <a:ext uri="{FF2B5EF4-FFF2-40B4-BE49-F238E27FC236}">
                <a16:creationId xmlns:a16="http://schemas.microsoft.com/office/drawing/2014/main" id="{DC11B368-9113-4D13-B9E0-D6615E20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1263"/>
            <a:ext cx="7467600" cy="47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99" name="Picture 23">
            <a:extLst>
              <a:ext uri="{FF2B5EF4-FFF2-40B4-BE49-F238E27FC236}">
                <a16:creationId xmlns:a16="http://schemas.microsoft.com/office/drawing/2014/main" id="{4835D0A6-44C7-4B41-845A-918202E47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80060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83DA985F-0007-442B-A0A4-E751E64E7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>
            <a:extLst>
              <a:ext uri="{FF2B5EF4-FFF2-40B4-BE49-F238E27FC236}">
                <a16:creationId xmlns:a16="http://schemas.microsoft.com/office/drawing/2014/main" id="{8734E010-9839-4FD8-886B-C5D097E4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50213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Text Box 6">
            <a:extLst>
              <a:ext uri="{FF2B5EF4-FFF2-40B4-BE49-F238E27FC236}">
                <a16:creationId xmlns:a16="http://schemas.microsoft.com/office/drawing/2014/main" id="{D50F4C76-6C60-4E5B-A1B8-0A6F2729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133600"/>
            <a:ext cx="7026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RESISTENCIA</a:t>
            </a:r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: Repetición Máxima (RM):</a:t>
            </a:r>
          </a:p>
        </p:txBody>
      </p:sp>
      <p:pic>
        <p:nvPicPr>
          <p:cNvPr id="51207" name="Picture 7">
            <a:extLst>
              <a:ext uri="{FF2B5EF4-FFF2-40B4-BE49-F238E27FC236}">
                <a16:creationId xmlns:a16="http://schemas.microsoft.com/office/drawing/2014/main" id="{C8913B92-4FC1-4CDA-B860-36C420B4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2208213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0" name="Text Box 10">
            <a:extLst>
              <a:ext uri="{FF2B5EF4-FFF2-40B4-BE49-F238E27FC236}">
                <a16:creationId xmlns:a16="http://schemas.microsoft.com/office/drawing/2014/main" id="{435047B9-5E9C-486A-BF84-6DA578E7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3733800"/>
            <a:ext cx="5546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Cuantificación de la Intensidad:</a:t>
            </a:r>
          </a:p>
        </p:txBody>
      </p:sp>
      <p:pic>
        <p:nvPicPr>
          <p:cNvPr id="51211" name="Picture 11">
            <a:extLst>
              <a:ext uri="{FF2B5EF4-FFF2-40B4-BE49-F238E27FC236}">
                <a16:creationId xmlns:a16="http://schemas.microsoft.com/office/drawing/2014/main" id="{DDB13038-7C32-4512-8BC5-067ACD30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4354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2" name="Text Box 12">
            <a:extLst>
              <a:ext uri="{FF2B5EF4-FFF2-40B4-BE49-F238E27FC236}">
                <a16:creationId xmlns:a16="http://schemas.microsoft.com/office/drawing/2014/main" id="{95AE7A4C-3369-460D-8BEF-D1A61C56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221163"/>
            <a:ext cx="6484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Zona de Entrenamiento</a:t>
            </a:r>
            <a:r>
              <a:rPr lang="es-PR" altLang="en-US" sz="2800" b="1" i="1">
                <a:solidFill>
                  <a:schemeClr val="bg1"/>
                </a:solidFill>
              </a:rPr>
              <a:t>: Ej: 5-RM a 8-RM</a:t>
            </a:r>
          </a:p>
        </p:txBody>
      </p:sp>
      <p:sp>
        <p:nvSpPr>
          <p:cNvPr id="51213" name="Text Box 13">
            <a:extLst>
              <a:ext uri="{FF2B5EF4-FFF2-40B4-BE49-F238E27FC236}">
                <a16:creationId xmlns:a16="http://schemas.microsoft.com/office/drawing/2014/main" id="{2FCB9B13-70ED-43CE-B01A-25480DA0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4724400"/>
            <a:ext cx="508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Por ciento del RM</a:t>
            </a:r>
            <a:r>
              <a:rPr lang="es-PR" altLang="en-US" sz="2800" b="1" i="1">
                <a:solidFill>
                  <a:schemeClr val="bg1"/>
                </a:solidFill>
              </a:rPr>
              <a:t>: Ej: 50% 1RM</a:t>
            </a:r>
          </a:p>
        </p:txBody>
      </p:sp>
      <p:sp>
        <p:nvSpPr>
          <p:cNvPr id="51215" name="Text Box 15">
            <a:extLst>
              <a:ext uri="{FF2B5EF4-FFF2-40B4-BE49-F238E27FC236}">
                <a16:creationId xmlns:a16="http://schemas.microsoft.com/office/drawing/2014/main" id="{3061BFAA-69BC-46AA-8687-8B41105F2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5318125"/>
            <a:ext cx="64722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Aumentos en Fortaleza</a:t>
            </a:r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s-PR" altLang="en-US" sz="2800" b="1" i="1">
                <a:solidFill>
                  <a:schemeClr val="bg1"/>
                </a:solidFill>
              </a:rPr>
              <a:t>6-RM o menos</a:t>
            </a:r>
            <a:endParaRPr lang="es-PR" altLang="en-US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1219" name="Picture 19">
            <a:extLst>
              <a:ext uri="{FF2B5EF4-FFF2-40B4-BE49-F238E27FC236}">
                <a16:creationId xmlns:a16="http://schemas.microsoft.com/office/drawing/2014/main" id="{50651B55-F3A4-4D01-A3AB-CF15D2480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795713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>
            <a:extLst>
              <a:ext uri="{FF2B5EF4-FFF2-40B4-BE49-F238E27FC236}">
                <a16:creationId xmlns:a16="http://schemas.microsoft.com/office/drawing/2014/main" id="{6E4677F9-C884-4BD4-937F-FED7131D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4859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1" name="Picture 21">
            <a:extLst>
              <a:ext uri="{FF2B5EF4-FFF2-40B4-BE49-F238E27FC236}">
                <a16:creationId xmlns:a16="http://schemas.microsoft.com/office/drawing/2014/main" id="{7796D8E0-8E50-4D1F-95CF-36208655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421313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4" name="Text Box 24">
            <a:extLst>
              <a:ext uri="{FF2B5EF4-FFF2-40B4-BE49-F238E27FC236}">
                <a16:creationId xmlns:a16="http://schemas.microsoft.com/office/drawing/2014/main" id="{90150A8E-EB6F-4D58-8636-5907D4258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2635250"/>
            <a:ext cx="6859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chemeClr val="bg1"/>
                </a:solidFill>
              </a:rPr>
              <a:t>Carga Máx. Levantada Durante un # de Reps</a:t>
            </a:r>
          </a:p>
        </p:txBody>
      </p:sp>
      <p:sp>
        <p:nvSpPr>
          <p:cNvPr id="51225" name="Text Box 25">
            <a:extLst>
              <a:ext uri="{FF2B5EF4-FFF2-40B4-BE49-F238E27FC236}">
                <a16:creationId xmlns:a16="http://schemas.microsoft.com/office/drawing/2014/main" id="{FD70BC0F-623F-4F62-8FD2-E0636195C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3138488"/>
            <a:ext cx="671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1-RM</a:t>
            </a:r>
            <a:r>
              <a:rPr lang="es-PR" altLang="en-US" sz="2800" b="1" i="1">
                <a:solidFill>
                  <a:schemeClr val="bg1"/>
                </a:solidFill>
              </a:rPr>
              <a:t>: Carga Máx. Levantada Una Sola Vez</a:t>
            </a:r>
          </a:p>
        </p:txBody>
      </p:sp>
      <p:pic>
        <p:nvPicPr>
          <p:cNvPr id="51226" name="Picture 26">
            <a:extLst>
              <a:ext uri="{FF2B5EF4-FFF2-40B4-BE49-F238E27FC236}">
                <a16:creationId xmlns:a16="http://schemas.microsoft.com/office/drawing/2014/main" id="{6EDADB2D-064D-48C2-8A58-6447CDD3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740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7" name="Picture 27">
            <a:extLst>
              <a:ext uri="{FF2B5EF4-FFF2-40B4-BE49-F238E27FC236}">
                <a16:creationId xmlns:a16="http://schemas.microsoft.com/office/drawing/2014/main" id="{68E4DE8D-38AF-48BB-A1DD-92A8FF13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219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8" name="Text Box 28">
            <a:extLst>
              <a:ext uri="{FF2B5EF4-FFF2-40B4-BE49-F238E27FC236}">
                <a16:creationId xmlns:a16="http://schemas.microsoft.com/office/drawing/2014/main" id="{3F3CDDE8-A88C-4A5F-B2D9-A7F6C21C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5881688"/>
            <a:ext cx="6846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Aumentos en Tolerancia</a:t>
            </a:r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s-PR" altLang="en-US" sz="2800" b="1" i="1">
                <a:solidFill>
                  <a:schemeClr val="bg1"/>
                </a:solidFill>
              </a:rPr>
              <a:t>20-RM o mayor</a:t>
            </a:r>
            <a:endParaRPr lang="es-PR" altLang="en-US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1229" name="Picture 29">
            <a:extLst>
              <a:ext uri="{FF2B5EF4-FFF2-40B4-BE49-F238E27FC236}">
                <a16:creationId xmlns:a16="http://schemas.microsoft.com/office/drawing/2014/main" id="{92BFE5A8-AB9A-4719-AD5B-D0D3603BF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984875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F9AB493F-9D79-4E94-BCED-DD71FBE37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3" name="Text Box 19">
            <a:extLst>
              <a:ext uri="{FF2B5EF4-FFF2-40B4-BE49-F238E27FC236}">
                <a16:creationId xmlns:a16="http://schemas.microsoft.com/office/drawing/2014/main" id="{7BE6A890-FA8B-4509-9A68-59D53613B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88038"/>
            <a:ext cx="8115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98-101),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2244" name="Picture 20">
            <a:extLst>
              <a:ext uri="{FF2B5EF4-FFF2-40B4-BE49-F238E27FC236}">
                <a16:creationId xmlns:a16="http://schemas.microsoft.com/office/drawing/2014/main" id="{848B35D8-1DAF-4565-AFC5-D98E6375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56260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45" name="Picture 21">
            <a:extLst>
              <a:ext uri="{FF2B5EF4-FFF2-40B4-BE49-F238E27FC236}">
                <a16:creationId xmlns:a16="http://schemas.microsoft.com/office/drawing/2014/main" id="{5D8AE27B-0579-45FE-8814-5B60EDDC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25550"/>
            <a:ext cx="73152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30FC4D5-46DF-42D9-865F-C757A7798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>
            <a:extLst>
              <a:ext uri="{FF2B5EF4-FFF2-40B4-BE49-F238E27FC236}">
                <a16:creationId xmlns:a16="http://schemas.microsoft.com/office/drawing/2014/main" id="{8AC7B502-93A8-4209-87BF-1D4066028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7663"/>
            <a:ext cx="731520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id="{E22C72B7-0E72-408E-B26A-DB8FCB040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1828800"/>
            <a:ext cx="2405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Determinantes: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3255" name="Picture 7">
            <a:extLst>
              <a:ext uri="{FF2B5EF4-FFF2-40B4-BE49-F238E27FC236}">
                <a16:creationId xmlns:a16="http://schemas.microsoft.com/office/drawing/2014/main" id="{D3F5199D-6191-4879-BDDE-90CCA559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905000"/>
            <a:ext cx="2714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4" name="Text Box 16">
            <a:extLst>
              <a:ext uri="{FF2B5EF4-FFF2-40B4-BE49-F238E27FC236}">
                <a16:creationId xmlns:a16="http://schemas.microsoft.com/office/drawing/2014/main" id="{D76DBCB1-A5B8-4852-8F68-CB195233D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2286000"/>
            <a:ext cx="4702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Sistema Energético Predominante:</a:t>
            </a:r>
          </a:p>
        </p:txBody>
      </p:sp>
      <p:sp>
        <p:nvSpPr>
          <p:cNvPr id="53265" name="Text Box 17">
            <a:extLst>
              <a:ext uri="{FF2B5EF4-FFF2-40B4-BE49-F238E27FC236}">
                <a16:creationId xmlns:a16="http://schemas.microsoft.com/office/drawing/2014/main" id="{457C4464-3C51-4B95-89C8-C9DDFAB32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2667000"/>
            <a:ext cx="494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</a:rPr>
              <a:t>Anaeróbico (Fosfagénico/Glucolítico)</a:t>
            </a:r>
          </a:p>
        </p:txBody>
      </p:sp>
      <p:pic>
        <p:nvPicPr>
          <p:cNvPr id="53266" name="Picture 18">
            <a:extLst>
              <a:ext uri="{FF2B5EF4-FFF2-40B4-BE49-F238E27FC236}">
                <a16:creationId xmlns:a16="http://schemas.microsoft.com/office/drawing/2014/main" id="{A5F2352A-6BD2-43CC-910A-FC56957F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417763"/>
            <a:ext cx="227013" cy="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0" name="Picture 22">
            <a:extLst>
              <a:ext uri="{FF2B5EF4-FFF2-40B4-BE49-F238E27FC236}">
                <a16:creationId xmlns:a16="http://schemas.microsoft.com/office/drawing/2014/main" id="{A60885FE-C9FF-4513-AC27-708854B29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27686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91" name="Text Box 43">
            <a:extLst>
              <a:ext uri="{FF2B5EF4-FFF2-40B4-BE49-F238E27FC236}">
                <a16:creationId xmlns:a16="http://schemas.microsoft.com/office/drawing/2014/main" id="{53F4F6BE-1A85-44FB-B989-6D5F6DB67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312420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Metas:</a:t>
            </a:r>
          </a:p>
        </p:txBody>
      </p:sp>
      <p:sp>
        <p:nvSpPr>
          <p:cNvPr id="53292" name="Text Box 44">
            <a:extLst>
              <a:ext uri="{FF2B5EF4-FFF2-40B4-BE49-F238E27FC236}">
                <a16:creationId xmlns:a16="http://schemas.microsoft.com/office/drawing/2014/main" id="{0C720098-034D-4CA2-A366-83001D844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3505200"/>
            <a:ext cx="561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</a:rPr>
              <a:t>Cualidad Muscular Deseada (Ej: Potencia)</a:t>
            </a:r>
          </a:p>
        </p:txBody>
      </p:sp>
      <p:pic>
        <p:nvPicPr>
          <p:cNvPr id="53293" name="Picture 45">
            <a:extLst>
              <a:ext uri="{FF2B5EF4-FFF2-40B4-BE49-F238E27FC236}">
                <a16:creationId xmlns:a16="http://schemas.microsoft.com/office/drawing/2014/main" id="{06F3F27B-FC79-43D1-BA08-2E3D6C1F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3255963"/>
            <a:ext cx="227012" cy="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94" name="Picture 46">
            <a:extLst>
              <a:ext uri="{FF2B5EF4-FFF2-40B4-BE49-F238E27FC236}">
                <a16:creationId xmlns:a16="http://schemas.microsoft.com/office/drawing/2014/main" id="{146351DA-C3E5-416B-A022-92DBAC0B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6068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95" name="Text Box 47">
            <a:extLst>
              <a:ext uri="{FF2B5EF4-FFF2-40B4-BE49-F238E27FC236}">
                <a16:creationId xmlns:a16="http://schemas.microsoft.com/office/drawing/2014/main" id="{8E4EF71D-0DF8-4D53-8F8A-D23330944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3962400"/>
            <a:ext cx="297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Recomendaciones: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3296" name="Picture 48">
            <a:extLst>
              <a:ext uri="{FF2B5EF4-FFF2-40B4-BE49-F238E27FC236}">
                <a16:creationId xmlns:a16="http://schemas.microsoft.com/office/drawing/2014/main" id="{6E1EDFD3-086D-4524-A0FD-C85803899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038600"/>
            <a:ext cx="2714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97" name="Text Box 49">
            <a:extLst>
              <a:ext uri="{FF2B5EF4-FFF2-40B4-BE49-F238E27FC236}">
                <a16:creationId xmlns:a16="http://schemas.microsoft.com/office/drawing/2014/main" id="{1ADA342A-D93F-433B-B499-585729E9C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419600"/>
            <a:ext cx="276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Breves (10 - 60 seg.)</a:t>
            </a:r>
          </a:p>
        </p:txBody>
      </p:sp>
      <p:sp>
        <p:nvSpPr>
          <p:cNvPr id="53298" name="Text Box 50">
            <a:extLst>
              <a:ext uri="{FF2B5EF4-FFF2-40B4-BE49-F238E27FC236}">
                <a16:creationId xmlns:a16="http://schemas.microsoft.com/office/drawing/2014/main" id="{71A5E0D6-85EE-4437-9B91-8E3DE3AFF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4800600"/>
            <a:ext cx="536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rgbClr val="66FF33"/>
                </a:solidFill>
              </a:rPr>
              <a:t>META</a:t>
            </a:r>
            <a:r>
              <a:rPr lang="es-PR" altLang="en-US" b="1" i="1">
                <a:solidFill>
                  <a:schemeClr val="bg1"/>
                </a:solidFill>
              </a:rPr>
              <a:t>: Hipertrofia/Definición Muscular</a:t>
            </a:r>
          </a:p>
        </p:txBody>
      </p:sp>
      <p:pic>
        <p:nvPicPr>
          <p:cNvPr id="53299" name="Picture 51">
            <a:extLst>
              <a:ext uri="{FF2B5EF4-FFF2-40B4-BE49-F238E27FC236}">
                <a16:creationId xmlns:a16="http://schemas.microsoft.com/office/drawing/2014/main" id="{DF9A2357-E222-4E89-9B48-BA1D6706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4551363"/>
            <a:ext cx="227013" cy="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00" name="Picture 52">
            <a:extLst>
              <a:ext uri="{FF2B5EF4-FFF2-40B4-BE49-F238E27FC236}">
                <a16:creationId xmlns:a16="http://schemas.microsoft.com/office/drawing/2014/main" id="{EFFC04E7-CC13-4E0A-93C8-BD3C66E4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9022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01" name="Text Box 53">
            <a:extLst>
              <a:ext uri="{FF2B5EF4-FFF2-40B4-BE49-F238E27FC236}">
                <a16:creationId xmlns:a16="http://schemas.microsoft.com/office/drawing/2014/main" id="{A0EBB09F-C71D-49EF-988D-97B73669B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5638800"/>
            <a:ext cx="422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Prolongado (Mayor de 2 min.):</a:t>
            </a:r>
          </a:p>
        </p:txBody>
      </p:sp>
      <p:sp>
        <p:nvSpPr>
          <p:cNvPr id="53302" name="Text Box 54">
            <a:extLst>
              <a:ext uri="{FF2B5EF4-FFF2-40B4-BE49-F238E27FC236}">
                <a16:creationId xmlns:a16="http://schemas.microsoft.com/office/drawing/2014/main" id="{2AA16EAD-EBD3-4264-AC57-B635252C8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6019800"/>
            <a:ext cx="5700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rgbClr val="66FF33"/>
                </a:solidFill>
              </a:rPr>
              <a:t>META</a:t>
            </a:r>
            <a:r>
              <a:rPr lang="es-PR" altLang="en-US" b="1" i="1">
                <a:solidFill>
                  <a:schemeClr val="bg1"/>
                </a:solidFill>
              </a:rPr>
              <a:t>: Desarrollo de la Fortaleza/Potencia</a:t>
            </a:r>
          </a:p>
        </p:txBody>
      </p:sp>
      <p:pic>
        <p:nvPicPr>
          <p:cNvPr id="53303" name="Picture 55">
            <a:extLst>
              <a:ext uri="{FF2B5EF4-FFF2-40B4-BE49-F238E27FC236}">
                <a16:creationId xmlns:a16="http://schemas.microsoft.com/office/drawing/2014/main" id="{1C1CA71C-F0E6-4412-9A89-6177B48F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770563"/>
            <a:ext cx="227012" cy="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04" name="Picture 56">
            <a:extLst>
              <a:ext uri="{FF2B5EF4-FFF2-40B4-BE49-F238E27FC236}">
                <a16:creationId xmlns:a16="http://schemas.microsoft.com/office/drawing/2014/main" id="{236B3311-B326-40BD-A6F7-01E79C1E6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61214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05" name="Text Box 57">
            <a:extLst>
              <a:ext uri="{FF2B5EF4-FFF2-40B4-BE49-F238E27FC236}">
                <a16:creationId xmlns:a16="http://schemas.microsoft.com/office/drawing/2014/main" id="{D28C6E9A-EE80-4E3F-971E-92759B0B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5181600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</a:rPr>
              <a:t>Deportes Anaeróbicos</a:t>
            </a:r>
          </a:p>
        </p:txBody>
      </p:sp>
      <p:pic>
        <p:nvPicPr>
          <p:cNvPr id="53306" name="Picture 58">
            <a:extLst>
              <a:ext uri="{FF2B5EF4-FFF2-40B4-BE49-F238E27FC236}">
                <a16:creationId xmlns:a16="http://schemas.microsoft.com/office/drawing/2014/main" id="{D0E01410-6453-4EE9-9316-67B952E7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52832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57E0760B-3EB9-4F82-A1EE-6CA39740E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Saludmed.com</a:t>
            </a:r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>
            <a:extLst>
              <a:ext uri="{FF2B5EF4-FFF2-40B4-BE49-F238E27FC236}">
                <a16:creationId xmlns:a16="http://schemas.microsoft.com/office/drawing/2014/main" id="{F1911723-6F16-43E8-AC83-3B33E914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8475"/>
            <a:ext cx="7689850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931A2403-CA55-4AA7-BB8E-F9B4C043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52750"/>
            <a:ext cx="7543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5AAE5F1F-0385-4ABD-B302-269B6BC65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7" name="Text Box 25">
            <a:extLst>
              <a:ext uri="{FF2B5EF4-FFF2-40B4-BE49-F238E27FC236}">
                <a16:creationId xmlns:a16="http://schemas.microsoft.com/office/drawing/2014/main" id="{C268D3D3-3D3D-4C69-8290-3BB2CDBE7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56288"/>
            <a:ext cx="801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96-97),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4298" name="Picture 26">
            <a:extLst>
              <a:ext uri="{FF2B5EF4-FFF2-40B4-BE49-F238E27FC236}">
                <a16:creationId xmlns:a16="http://schemas.microsoft.com/office/drawing/2014/main" id="{F770A757-D9C5-4C55-88C2-B314747A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3700"/>
            <a:ext cx="6477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99" name="Picture 27">
            <a:extLst>
              <a:ext uri="{FF2B5EF4-FFF2-40B4-BE49-F238E27FC236}">
                <a16:creationId xmlns:a16="http://schemas.microsoft.com/office/drawing/2014/main" id="{6FA89BFB-88F3-4FC2-ADEA-D3AEF5808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8875"/>
            <a:ext cx="8153400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B2F73F83-A666-4562-82E8-8CC42401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Saludmed.com</a:t>
            </a:r>
          </a:p>
        </p:txBody>
      </p:sp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>
            <a:extLst>
              <a:ext uri="{FF2B5EF4-FFF2-40B4-BE49-F238E27FC236}">
                <a16:creationId xmlns:a16="http://schemas.microsoft.com/office/drawing/2014/main" id="{0754061E-6E4A-42C7-8DFE-0FE2D5E6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467600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6">
            <a:extLst>
              <a:ext uri="{FF2B5EF4-FFF2-40B4-BE49-F238E27FC236}">
                <a16:creationId xmlns:a16="http://schemas.microsoft.com/office/drawing/2014/main" id="{C6FA6A3E-06B2-454F-B53C-3F951B38B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1830388"/>
            <a:ext cx="658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Principiantes: </a:t>
            </a:r>
            <a:r>
              <a:rPr lang="es-PR" altLang="en-US" b="1" i="1">
                <a:solidFill>
                  <a:schemeClr val="bg1"/>
                </a:solidFill>
              </a:rPr>
              <a:t>3 días/sem., días Alternos Reposar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5303" name="Picture 7">
            <a:extLst>
              <a:ext uri="{FF2B5EF4-FFF2-40B4-BE49-F238E27FC236}">
                <a16:creationId xmlns:a16="http://schemas.microsoft.com/office/drawing/2014/main" id="{AA814280-8CEE-4C22-989A-10CED8F8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905000"/>
            <a:ext cx="2714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2" name="Text Box 16">
            <a:extLst>
              <a:ext uri="{FF2B5EF4-FFF2-40B4-BE49-F238E27FC236}">
                <a16:creationId xmlns:a16="http://schemas.microsoft.com/office/drawing/2014/main" id="{11BDF11F-223A-4AA6-AB06-B75CDC35F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3368675"/>
            <a:ext cx="626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Levantadores Olímpicos: </a:t>
            </a:r>
            <a:r>
              <a:rPr lang="es-PR" altLang="en-US" b="1" i="1">
                <a:solidFill>
                  <a:schemeClr val="bg1"/>
                </a:solidFill>
              </a:rPr>
              <a:t>5 - 7 días Seguidos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5313" name="Picture 17">
            <a:extLst>
              <a:ext uri="{FF2B5EF4-FFF2-40B4-BE49-F238E27FC236}">
                <a16:creationId xmlns:a16="http://schemas.microsoft.com/office/drawing/2014/main" id="{35293505-0C51-409D-AA96-642691CC1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3443288"/>
            <a:ext cx="271462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4" name="Text Box 18">
            <a:extLst>
              <a:ext uri="{FF2B5EF4-FFF2-40B4-BE49-F238E27FC236}">
                <a16:creationId xmlns:a16="http://schemas.microsoft.com/office/drawing/2014/main" id="{BD211803-1C57-466D-B02B-94187FAA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3824288"/>
            <a:ext cx="235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Recomendación:</a:t>
            </a:r>
          </a:p>
        </p:txBody>
      </p:sp>
      <p:sp>
        <p:nvSpPr>
          <p:cNvPr id="55315" name="Text Box 19">
            <a:extLst>
              <a:ext uri="{FF2B5EF4-FFF2-40B4-BE49-F238E27FC236}">
                <a16:creationId xmlns:a16="http://schemas.microsoft.com/office/drawing/2014/main" id="{C8DFBE24-FC05-4835-8613-D7DBC8728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4281488"/>
            <a:ext cx="555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rgbClr val="66FF33"/>
                </a:solidFill>
              </a:rPr>
              <a:t>Rutina/Programa Dividido</a:t>
            </a:r>
            <a:r>
              <a:rPr lang="es-PR" altLang="en-US" b="1" i="1">
                <a:solidFill>
                  <a:schemeClr val="bg1"/>
                </a:solidFill>
              </a:rPr>
              <a:t>: Misma Región</a:t>
            </a:r>
          </a:p>
        </p:txBody>
      </p:sp>
      <p:pic>
        <p:nvPicPr>
          <p:cNvPr id="55316" name="Picture 20">
            <a:extLst>
              <a:ext uri="{FF2B5EF4-FFF2-40B4-BE49-F238E27FC236}">
                <a16:creationId xmlns:a16="http://schemas.microsoft.com/office/drawing/2014/main" id="{0781E410-3845-422D-95C8-310C3EC4E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3956050"/>
            <a:ext cx="227013" cy="2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7" name="Picture 21">
            <a:extLst>
              <a:ext uri="{FF2B5EF4-FFF2-40B4-BE49-F238E27FC236}">
                <a16:creationId xmlns:a16="http://schemas.microsoft.com/office/drawing/2014/main" id="{58A38985-CE2C-4530-80D3-1C2083902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383088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8" name="Text Box 22">
            <a:extLst>
              <a:ext uri="{FF2B5EF4-FFF2-40B4-BE49-F238E27FC236}">
                <a16:creationId xmlns:a16="http://schemas.microsoft.com/office/drawing/2014/main" id="{1B532341-BE19-4FB1-B2EE-B4B6EB1F3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4738688"/>
            <a:ext cx="549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Manifestaciones de Sobreentrenamiento:</a:t>
            </a:r>
          </a:p>
        </p:txBody>
      </p:sp>
      <p:sp>
        <p:nvSpPr>
          <p:cNvPr id="55319" name="Text Box 23">
            <a:extLst>
              <a:ext uri="{FF2B5EF4-FFF2-40B4-BE49-F238E27FC236}">
                <a16:creationId xmlns:a16="http://schemas.microsoft.com/office/drawing/2014/main" id="{722DF5E2-1B9F-41FB-8451-89E5794B1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5195888"/>
            <a:ext cx="544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Molestias Musculares/Pobre Rendimiento</a:t>
            </a:r>
          </a:p>
        </p:txBody>
      </p:sp>
      <p:pic>
        <p:nvPicPr>
          <p:cNvPr id="55320" name="Picture 24">
            <a:extLst>
              <a:ext uri="{FF2B5EF4-FFF2-40B4-BE49-F238E27FC236}">
                <a16:creationId xmlns:a16="http://schemas.microsoft.com/office/drawing/2014/main" id="{1B014FC0-51F1-4A97-9C67-387C765D9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870450"/>
            <a:ext cx="227012" cy="2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5">
            <a:extLst>
              <a:ext uri="{FF2B5EF4-FFF2-40B4-BE49-F238E27FC236}">
                <a16:creationId xmlns:a16="http://schemas.microsoft.com/office/drawing/2014/main" id="{F89CB0D7-B558-4558-8F74-55FE282D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5297488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4" name="Text Box 28">
            <a:extLst>
              <a:ext uri="{FF2B5EF4-FFF2-40B4-BE49-F238E27FC236}">
                <a16:creationId xmlns:a16="http://schemas.microsoft.com/office/drawing/2014/main" id="{2D41ED34-E93B-4993-8DCD-3B3F7900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2300288"/>
            <a:ext cx="399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Entrenados: </a:t>
            </a:r>
            <a:r>
              <a:rPr lang="es-PR" altLang="en-US" b="1" i="1">
                <a:solidFill>
                  <a:schemeClr val="bg1"/>
                </a:solidFill>
              </a:rPr>
              <a:t>3 días Seguidos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5325" name="Picture 29">
            <a:extLst>
              <a:ext uri="{FF2B5EF4-FFF2-40B4-BE49-F238E27FC236}">
                <a16:creationId xmlns:a16="http://schemas.microsoft.com/office/drawing/2014/main" id="{74DB7F85-9D64-4057-BB47-EE6B63C5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374900"/>
            <a:ext cx="2714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6" name="Text Box 30">
            <a:extLst>
              <a:ext uri="{FF2B5EF4-FFF2-40B4-BE49-F238E27FC236}">
                <a16:creationId xmlns:a16="http://schemas.microsoft.com/office/drawing/2014/main" id="{7FEB1C0F-DDA2-4BF9-991A-EF54360A6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2833688"/>
            <a:ext cx="483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Alto Rendimiento: </a:t>
            </a:r>
            <a:r>
              <a:rPr lang="es-PR" altLang="en-US" b="1" i="1">
                <a:solidFill>
                  <a:schemeClr val="bg1"/>
                </a:solidFill>
              </a:rPr>
              <a:t>5 días Seguidos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5327" name="Picture 31">
            <a:extLst>
              <a:ext uri="{FF2B5EF4-FFF2-40B4-BE49-F238E27FC236}">
                <a16:creationId xmlns:a16="http://schemas.microsoft.com/office/drawing/2014/main" id="{4A01A79B-5862-4C27-8A6B-201D62DB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908300"/>
            <a:ext cx="2714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8" name="Text Box 32">
            <a:extLst>
              <a:ext uri="{FF2B5EF4-FFF2-40B4-BE49-F238E27FC236}">
                <a16:creationId xmlns:a16="http://schemas.microsoft.com/office/drawing/2014/main" id="{FBE748E4-77AB-4283-B1C7-B3572F4B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653088"/>
            <a:ext cx="229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Recomendación:</a:t>
            </a:r>
          </a:p>
        </p:txBody>
      </p:sp>
      <p:pic>
        <p:nvPicPr>
          <p:cNvPr id="55329" name="Picture 33">
            <a:extLst>
              <a:ext uri="{FF2B5EF4-FFF2-40B4-BE49-F238E27FC236}">
                <a16:creationId xmlns:a16="http://schemas.microsoft.com/office/drawing/2014/main" id="{778C4B41-64A5-4919-8418-D8436F2A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54688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30" name="Text Box 34">
            <a:extLst>
              <a:ext uri="{FF2B5EF4-FFF2-40B4-BE49-F238E27FC236}">
                <a16:creationId xmlns:a16="http://schemas.microsoft.com/office/drawing/2014/main" id="{BFC23958-5CCC-4D40-B372-1F56D5D04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80125"/>
            <a:ext cx="565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000" b="1" i="1">
                <a:solidFill>
                  <a:schemeClr val="bg1"/>
                </a:solidFill>
                <a:latin typeface="Arial" panose="020B0604020202020204" pitchFamily="34" charset="0"/>
              </a:rPr>
              <a:t>Re-evaluar/Re-ajustar Pausas Entre Sesiones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966B24C-0C1B-48A6-BC1E-C23051B58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2" name="Text Box 22">
            <a:extLst>
              <a:ext uri="{FF2B5EF4-FFF2-40B4-BE49-F238E27FC236}">
                <a16:creationId xmlns:a16="http://schemas.microsoft.com/office/drawing/2014/main" id="{91D87DF9-F660-4719-837A-C9F1CF2A2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56288"/>
            <a:ext cx="801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97-98),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6343" name="Picture 23">
            <a:extLst>
              <a:ext uri="{FF2B5EF4-FFF2-40B4-BE49-F238E27FC236}">
                <a16:creationId xmlns:a16="http://schemas.microsoft.com/office/drawing/2014/main" id="{7DBD14DD-F25F-4843-A13C-2D066EFA0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3075"/>
            <a:ext cx="63246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4" name="Picture 24">
            <a:extLst>
              <a:ext uri="{FF2B5EF4-FFF2-40B4-BE49-F238E27FC236}">
                <a16:creationId xmlns:a16="http://schemas.microsoft.com/office/drawing/2014/main" id="{8D1B2A28-DBAA-4EE2-88CA-22F11FC9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50950"/>
            <a:ext cx="731520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637BD43-FB4E-4229-A265-F78193036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>
            <a:extLst>
              <a:ext uri="{FF2B5EF4-FFF2-40B4-BE49-F238E27FC236}">
                <a16:creationId xmlns:a16="http://schemas.microsoft.com/office/drawing/2014/main" id="{A02E6CDF-35B2-4DA7-9348-7A3ECEE89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88" y="2590800"/>
            <a:ext cx="645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Ganancias Óptimas en Fortaleza</a:t>
            </a:r>
          </a:p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Muscular:</a:t>
            </a:r>
          </a:p>
        </p:txBody>
      </p:sp>
      <p:pic>
        <p:nvPicPr>
          <p:cNvPr id="57351" name="Picture 7">
            <a:extLst>
              <a:ext uri="{FF2B5EF4-FFF2-40B4-BE49-F238E27FC236}">
                <a16:creationId xmlns:a16="http://schemas.microsoft.com/office/drawing/2014/main" id="{7719A5C2-1B9E-4565-B6D8-22499B2C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8750"/>
            <a:ext cx="430213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1">
            <a:extLst>
              <a:ext uri="{FF2B5EF4-FFF2-40B4-BE49-F238E27FC236}">
                <a16:creationId xmlns:a16="http://schemas.microsoft.com/office/drawing/2014/main" id="{9827578B-EAB7-463D-AD98-82FA0D45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9274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6" name="Text Box 12">
            <a:extLst>
              <a:ext uri="{FF2B5EF4-FFF2-40B4-BE49-F238E27FC236}">
                <a16:creationId xmlns:a16="http://schemas.microsoft.com/office/drawing/2014/main" id="{9D61C2BE-D966-4668-9C53-31C321618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3851275"/>
            <a:ext cx="23971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Multi-series:</a:t>
            </a:r>
            <a:endParaRPr lang="es-PR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58" name="Text Box 14">
            <a:extLst>
              <a:ext uri="{FF2B5EF4-FFF2-40B4-BE49-F238E27FC236}">
                <a16:creationId xmlns:a16="http://schemas.microsoft.com/office/drawing/2014/main" id="{78ED175A-FC45-40B9-BF11-56FE369D9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4419600"/>
            <a:ext cx="63912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3 - 6 Series por Sesión de Ejercicio</a:t>
            </a:r>
          </a:p>
        </p:txBody>
      </p:sp>
      <p:pic>
        <p:nvPicPr>
          <p:cNvPr id="57364" name="Picture 20">
            <a:extLst>
              <a:ext uri="{FF2B5EF4-FFF2-40B4-BE49-F238E27FC236}">
                <a16:creationId xmlns:a16="http://schemas.microsoft.com/office/drawing/2014/main" id="{8D7EF21D-6044-4B28-B80C-15A30D40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52990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5" name="Text Box 21">
            <a:extLst>
              <a:ext uri="{FF2B5EF4-FFF2-40B4-BE49-F238E27FC236}">
                <a16:creationId xmlns:a16="http://schemas.microsoft.com/office/drawing/2014/main" id="{EEE8201B-26D2-4BE0-A22D-C5B4287EB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5222875"/>
            <a:ext cx="65373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Principiantes (Primeras 2 Semanas):</a:t>
            </a:r>
            <a:endParaRPr lang="es-PR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66" name="Text Box 22">
            <a:extLst>
              <a:ext uri="{FF2B5EF4-FFF2-40B4-BE49-F238E27FC236}">
                <a16:creationId xmlns:a16="http://schemas.microsoft.com/office/drawing/2014/main" id="{532F6004-DA26-4E72-BCB8-5D079EC48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5791200"/>
            <a:ext cx="14208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1 Serie</a:t>
            </a:r>
          </a:p>
        </p:txBody>
      </p:sp>
      <p:pic>
        <p:nvPicPr>
          <p:cNvPr id="57368" name="Picture 24">
            <a:extLst>
              <a:ext uri="{FF2B5EF4-FFF2-40B4-BE49-F238E27FC236}">
                <a16:creationId xmlns:a16="http://schemas.microsoft.com/office/drawing/2014/main" id="{CA7B67DE-09EF-4CDC-8973-84E5C60E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325"/>
            <a:ext cx="8077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2D5422CD-A4A0-4DF1-AE66-3ABBCB321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9" name="Picture 11">
            <a:extLst>
              <a:ext uri="{FF2B5EF4-FFF2-40B4-BE49-F238E27FC236}">
                <a16:creationId xmlns:a16="http://schemas.microsoft.com/office/drawing/2014/main" id="{C954DF2B-17FD-4E94-B778-1CD0596A3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0525"/>
            <a:ext cx="6705600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80" name="Text Box 12">
            <a:extLst>
              <a:ext uri="{FF2B5EF4-FFF2-40B4-BE49-F238E27FC236}">
                <a16:creationId xmlns:a16="http://schemas.microsoft.com/office/drawing/2014/main" id="{2B2E2DF2-77B0-4E58-9541-241CBE79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56288"/>
            <a:ext cx="801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93-94),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8381" name="Picture 13">
            <a:extLst>
              <a:ext uri="{FF2B5EF4-FFF2-40B4-BE49-F238E27FC236}">
                <a16:creationId xmlns:a16="http://schemas.microsoft.com/office/drawing/2014/main" id="{E12F8261-40ED-46DB-9040-6040E680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3950"/>
            <a:ext cx="7924800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9A92E13B-C4FA-4E60-A2E6-A1A56CB8B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900044E8-9DC9-4F65-997E-220F1AE65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1203325"/>
            <a:ext cx="481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MANIPULACIONES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7D190ECB-7CBE-4E4D-807A-AEFCF752D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76800"/>
            <a:ext cx="2892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CRÓNICAS</a:t>
            </a:r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F5748EDB-206C-4840-87D6-E3344855E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93888"/>
            <a:ext cx="5562600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59DC84B-B72D-4B6C-8C1F-4C19D00AD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39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741E0C0A-3DBE-418F-B4D7-AA32DABF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ECCF9FC1-9B04-4E67-95E1-6CE341DF7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>
            <a:extLst>
              <a:ext uri="{FF2B5EF4-FFF2-40B4-BE49-F238E27FC236}">
                <a16:creationId xmlns:a16="http://schemas.microsoft.com/office/drawing/2014/main" id="{FD762101-5B1E-47CC-9FDD-4CD48A449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3429000"/>
            <a:ext cx="6713538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Forma de Organizar/Dividir el Plan Anual del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Entrenamiento en Ciclos/Fases y de Variar los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Parámetros Agudos del Programa con Resistencias con el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fin Principal de Alcanzar un Nivel Óptimo de Ejecutoria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durante la Fase Competitiva y Prevenir el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Sobre-entrenamiento o Estancamiento del Competidor</a:t>
            </a:r>
            <a:endParaRPr lang="en-US" altLang="en-US" sz="2100" b="1">
              <a:solidFill>
                <a:schemeClr val="bg1"/>
              </a:solidFill>
            </a:endParaRPr>
          </a:p>
        </p:txBody>
      </p:sp>
      <p:pic>
        <p:nvPicPr>
          <p:cNvPr id="40969" name="Picture 9">
            <a:extLst>
              <a:ext uri="{FF2B5EF4-FFF2-40B4-BE49-F238E27FC236}">
                <a16:creationId xmlns:a16="http://schemas.microsoft.com/office/drawing/2014/main" id="{A100C2CE-97FD-4F93-9E66-4594E6E3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15144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0" name="Picture 10">
            <a:extLst>
              <a:ext uri="{FF2B5EF4-FFF2-40B4-BE49-F238E27FC236}">
                <a16:creationId xmlns:a16="http://schemas.microsoft.com/office/drawing/2014/main" id="{37914786-1580-4291-B68E-BC2E1F185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5213"/>
            <a:ext cx="3733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11">
            <a:extLst>
              <a:ext uri="{FF2B5EF4-FFF2-40B4-BE49-F238E27FC236}">
                <a16:creationId xmlns:a16="http://schemas.microsoft.com/office/drawing/2014/main" id="{E505049C-4EA7-4184-99BC-79B6FB83C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13811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0596BBEF-CC69-4CA4-9BB1-EDA5E5843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30" name="Picture 14">
            <a:extLst>
              <a:ext uri="{FF2B5EF4-FFF2-40B4-BE49-F238E27FC236}">
                <a16:creationId xmlns:a16="http://schemas.microsoft.com/office/drawing/2014/main" id="{48E41E5B-C96C-44C4-8E67-6152034AE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90988"/>
            <a:ext cx="693420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9" name="Picture 13">
            <a:extLst>
              <a:ext uri="{FF2B5EF4-FFF2-40B4-BE49-F238E27FC236}">
                <a16:creationId xmlns:a16="http://schemas.microsoft.com/office/drawing/2014/main" id="{958D9B7E-6AB6-463A-9A29-30C24D6F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2451100"/>
            <a:ext cx="269398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8" name="Picture 12">
            <a:extLst>
              <a:ext uri="{FF2B5EF4-FFF2-40B4-BE49-F238E27FC236}">
                <a16:creationId xmlns:a16="http://schemas.microsoft.com/office/drawing/2014/main" id="{E32A24C6-4F02-46B4-BC8B-521B8144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890588"/>
            <a:ext cx="4667250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4" name="Picture 8">
            <a:extLst>
              <a:ext uri="{FF2B5EF4-FFF2-40B4-BE49-F238E27FC236}">
                <a16:creationId xmlns:a16="http://schemas.microsoft.com/office/drawing/2014/main" id="{9B5A4E67-B12F-47FA-B366-1607AB27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934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3" name="Picture 17">
            <a:extLst>
              <a:ext uri="{FF2B5EF4-FFF2-40B4-BE49-F238E27FC236}">
                <a16:creationId xmlns:a16="http://schemas.microsoft.com/office/drawing/2014/main" id="{B3C0A948-D005-43A0-AFA8-A2820537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124200"/>
            <a:ext cx="26035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4" name="Picture 18">
            <a:extLst>
              <a:ext uri="{FF2B5EF4-FFF2-40B4-BE49-F238E27FC236}">
                <a16:creationId xmlns:a16="http://schemas.microsoft.com/office/drawing/2014/main" id="{5B1977A5-D5D0-44A2-A28D-C7264C7B6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2520950" cy="17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641A720A-AC05-464D-B080-0307C607E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7" name="Picture 15">
            <a:extLst>
              <a:ext uri="{FF2B5EF4-FFF2-40B4-BE49-F238E27FC236}">
                <a16:creationId xmlns:a16="http://schemas.microsoft.com/office/drawing/2014/main" id="{C3B3A543-4AEE-4531-BEC8-284FC6AD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52913"/>
            <a:ext cx="6862763" cy="214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6" name="Picture 14">
            <a:extLst>
              <a:ext uri="{FF2B5EF4-FFF2-40B4-BE49-F238E27FC236}">
                <a16:creationId xmlns:a16="http://schemas.microsoft.com/office/drawing/2014/main" id="{B9054C37-66F0-4C0A-91C3-93B56A8B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616200"/>
            <a:ext cx="1398587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5" name="Picture 13">
            <a:extLst>
              <a:ext uri="{FF2B5EF4-FFF2-40B4-BE49-F238E27FC236}">
                <a16:creationId xmlns:a16="http://schemas.microsoft.com/office/drawing/2014/main" id="{85336F65-0902-4CB7-8431-55C614A4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996950"/>
            <a:ext cx="2900362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4" name="Picture 12">
            <a:extLst>
              <a:ext uri="{FF2B5EF4-FFF2-40B4-BE49-F238E27FC236}">
                <a16:creationId xmlns:a16="http://schemas.microsoft.com/office/drawing/2014/main" id="{6A83CC40-D91B-4263-971F-78AD096E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934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8" name="Picture 16">
            <a:extLst>
              <a:ext uri="{FF2B5EF4-FFF2-40B4-BE49-F238E27FC236}">
                <a16:creationId xmlns:a16="http://schemas.microsoft.com/office/drawing/2014/main" id="{B830E160-9E4A-4BF0-99C1-BF095F0F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23209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9" name="Picture 17">
            <a:extLst>
              <a:ext uri="{FF2B5EF4-FFF2-40B4-BE49-F238E27FC236}">
                <a16:creationId xmlns:a16="http://schemas.microsoft.com/office/drawing/2014/main" id="{A8A56953-A3DD-4735-98A2-B17297A4E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36220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E63541B0-A804-4B6B-8B2F-AD0C9375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5" name="Picture 11">
            <a:extLst>
              <a:ext uri="{FF2B5EF4-FFF2-40B4-BE49-F238E27FC236}">
                <a16:creationId xmlns:a16="http://schemas.microsoft.com/office/drawing/2014/main" id="{7298FA8F-0D94-4BEA-AF27-D2CA3D45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49713"/>
            <a:ext cx="6553200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>
            <a:extLst>
              <a:ext uri="{FF2B5EF4-FFF2-40B4-BE49-F238E27FC236}">
                <a16:creationId xmlns:a16="http://schemas.microsoft.com/office/drawing/2014/main" id="{1E1950CD-5F63-483A-AA91-F65A3472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616200"/>
            <a:ext cx="1398587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>
            <a:extLst>
              <a:ext uri="{FF2B5EF4-FFF2-40B4-BE49-F238E27FC236}">
                <a16:creationId xmlns:a16="http://schemas.microsoft.com/office/drawing/2014/main" id="{95B77E26-D8A4-45CB-8F42-A2FB390C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996950"/>
            <a:ext cx="2900362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26DD9FBD-43BF-4BC5-A383-FB77A371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934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8">
            <a:extLst>
              <a:ext uri="{FF2B5EF4-FFF2-40B4-BE49-F238E27FC236}">
                <a16:creationId xmlns:a16="http://schemas.microsoft.com/office/drawing/2014/main" id="{58FCE2B1-0FC0-4339-9EB0-A0868D75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47173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3" name="Picture 9">
            <a:extLst>
              <a:ext uri="{FF2B5EF4-FFF2-40B4-BE49-F238E27FC236}">
                <a16:creationId xmlns:a16="http://schemas.microsoft.com/office/drawing/2014/main" id="{B6305DE9-1DC9-4D34-A0B0-98585809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52600"/>
            <a:ext cx="2449512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02F4AA15-CC42-47F7-A268-4A596A023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20BB3E19-BE92-4EC8-93E9-1EA93CE7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696200" cy="17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18AEF601-135C-40E0-9A83-8C797CB8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2100"/>
            <a:ext cx="73914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70123D11-475D-4FDD-A5EE-AE2F20A23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1" name="Picture 13">
            <a:extLst>
              <a:ext uri="{FF2B5EF4-FFF2-40B4-BE49-F238E27FC236}">
                <a16:creationId xmlns:a16="http://schemas.microsoft.com/office/drawing/2014/main" id="{6853125B-846D-455C-8550-FF72B5E5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094163"/>
            <a:ext cx="3122612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00" name="Picture 12">
            <a:extLst>
              <a:ext uri="{FF2B5EF4-FFF2-40B4-BE49-F238E27FC236}">
                <a16:creationId xmlns:a16="http://schemas.microsoft.com/office/drawing/2014/main" id="{4E12581E-8A35-4B5F-B42B-C58D89B26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4419600"/>
            <a:ext cx="2514600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9" name="Picture 11">
            <a:extLst>
              <a:ext uri="{FF2B5EF4-FFF2-40B4-BE49-F238E27FC236}">
                <a16:creationId xmlns:a16="http://schemas.microsoft.com/office/drawing/2014/main" id="{9690BF7A-3068-46F4-9BD5-5902CD6C8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419600"/>
            <a:ext cx="2141538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8" name="Picture 10">
            <a:extLst>
              <a:ext uri="{FF2B5EF4-FFF2-40B4-BE49-F238E27FC236}">
                <a16:creationId xmlns:a16="http://schemas.microsoft.com/office/drawing/2014/main" id="{FE09C26F-70F6-4E50-AE2F-DC6C0E21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038600"/>
            <a:ext cx="310515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7" name="Picture 9">
            <a:extLst>
              <a:ext uri="{FF2B5EF4-FFF2-40B4-BE49-F238E27FC236}">
                <a16:creationId xmlns:a16="http://schemas.microsoft.com/office/drawing/2014/main" id="{C2F706EB-7E90-4955-8F21-9F285F58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2819400"/>
            <a:ext cx="175260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6" name="Picture 8">
            <a:extLst>
              <a:ext uri="{FF2B5EF4-FFF2-40B4-BE49-F238E27FC236}">
                <a16:creationId xmlns:a16="http://schemas.microsoft.com/office/drawing/2014/main" id="{942CA4A6-3C68-498D-9EB9-7A06443A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944563"/>
            <a:ext cx="56197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>
            <a:extLst>
              <a:ext uri="{FF2B5EF4-FFF2-40B4-BE49-F238E27FC236}">
                <a16:creationId xmlns:a16="http://schemas.microsoft.com/office/drawing/2014/main" id="{5DEA2B43-EBB5-400B-B59C-356E27C01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381000"/>
            <a:ext cx="6934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41CA66ED-C1A9-40C1-A8B2-267926681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30" name="Picture 18">
            <a:extLst>
              <a:ext uri="{FF2B5EF4-FFF2-40B4-BE49-F238E27FC236}">
                <a16:creationId xmlns:a16="http://schemas.microsoft.com/office/drawing/2014/main" id="{C4BA7326-95EC-4BE4-B6F4-48B517A68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49763"/>
            <a:ext cx="5843588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9" name="Picture 17">
            <a:extLst>
              <a:ext uri="{FF2B5EF4-FFF2-40B4-BE49-F238E27FC236}">
                <a16:creationId xmlns:a16="http://schemas.microsoft.com/office/drawing/2014/main" id="{42C96E5A-5ED1-42D2-A7A0-CE5B59717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5788"/>
            <a:ext cx="25527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8" name="Picture 16">
            <a:extLst>
              <a:ext uri="{FF2B5EF4-FFF2-40B4-BE49-F238E27FC236}">
                <a16:creationId xmlns:a16="http://schemas.microsoft.com/office/drawing/2014/main" id="{1E9D7A4E-4760-4553-9CE2-7A4764333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4188"/>
            <a:ext cx="60198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9">
            <a:extLst>
              <a:ext uri="{FF2B5EF4-FFF2-40B4-BE49-F238E27FC236}">
                <a16:creationId xmlns:a16="http://schemas.microsoft.com/office/drawing/2014/main" id="{BBC5F627-8EC9-4A45-98A0-B88AB590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399088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31" name="Picture 19">
            <a:extLst>
              <a:ext uri="{FF2B5EF4-FFF2-40B4-BE49-F238E27FC236}">
                <a16:creationId xmlns:a16="http://schemas.microsoft.com/office/drawing/2014/main" id="{87514A47-75A0-4D54-886C-572BACF1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2255838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32" name="Picture 20">
            <a:extLst>
              <a:ext uri="{FF2B5EF4-FFF2-40B4-BE49-F238E27FC236}">
                <a16:creationId xmlns:a16="http://schemas.microsoft.com/office/drawing/2014/main" id="{7A556F58-D186-4505-BB93-B04D2F30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00413"/>
            <a:ext cx="236220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F59237BE-D2D9-41D9-8A72-948FD65B8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8" name="Picture 18">
            <a:extLst>
              <a:ext uri="{FF2B5EF4-FFF2-40B4-BE49-F238E27FC236}">
                <a16:creationId xmlns:a16="http://schemas.microsoft.com/office/drawing/2014/main" id="{41DB3E37-82CB-461C-BF5A-7AD00D5C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63650"/>
            <a:ext cx="44958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4" name="Picture 14">
            <a:extLst>
              <a:ext uri="{FF2B5EF4-FFF2-40B4-BE49-F238E27FC236}">
                <a16:creationId xmlns:a16="http://schemas.microsoft.com/office/drawing/2014/main" id="{058BDBB5-478E-47A6-B546-FD04DF91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370388"/>
            <a:ext cx="107315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5" name="Picture 15">
            <a:extLst>
              <a:ext uri="{FF2B5EF4-FFF2-40B4-BE49-F238E27FC236}">
                <a16:creationId xmlns:a16="http://schemas.microsoft.com/office/drawing/2014/main" id="{5567E333-43A0-431D-AEAF-F4B25265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25913"/>
            <a:ext cx="1195388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7" name="Picture 17">
            <a:extLst>
              <a:ext uri="{FF2B5EF4-FFF2-40B4-BE49-F238E27FC236}">
                <a16:creationId xmlns:a16="http://schemas.microsoft.com/office/drawing/2014/main" id="{A233250C-194B-4644-82EB-79B35CA8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4125913"/>
            <a:ext cx="1811337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6" name="Picture 16">
            <a:extLst>
              <a:ext uri="{FF2B5EF4-FFF2-40B4-BE49-F238E27FC236}">
                <a16:creationId xmlns:a16="http://schemas.microsoft.com/office/drawing/2014/main" id="{CF7C0A10-8100-45EE-BF04-485F882F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360863"/>
            <a:ext cx="17653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1" name="Picture 11">
            <a:extLst>
              <a:ext uri="{FF2B5EF4-FFF2-40B4-BE49-F238E27FC236}">
                <a16:creationId xmlns:a16="http://schemas.microsoft.com/office/drawing/2014/main" id="{9BDA44E7-A2DB-43BD-A68F-83D3A035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2973388"/>
            <a:ext cx="2670175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3" name="Picture 13">
            <a:extLst>
              <a:ext uri="{FF2B5EF4-FFF2-40B4-BE49-F238E27FC236}">
                <a16:creationId xmlns:a16="http://schemas.microsoft.com/office/drawing/2014/main" id="{9FC3A52F-D51C-4B8C-95CB-F8A7A739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411663"/>
            <a:ext cx="1265238" cy="145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2" name="Picture 12">
            <a:extLst>
              <a:ext uri="{FF2B5EF4-FFF2-40B4-BE49-F238E27FC236}">
                <a16:creationId xmlns:a16="http://schemas.microsoft.com/office/drawing/2014/main" id="{064E4CAF-8DD2-43BB-A815-971495DA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1663"/>
            <a:ext cx="19526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10">
            <a:extLst>
              <a:ext uri="{FF2B5EF4-FFF2-40B4-BE49-F238E27FC236}">
                <a16:creationId xmlns:a16="http://schemas.microsoft.com/office/drawing/2014/main" id="{77EA809A-E14A-4F20-BB64-E5E82C42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38463"/>
            <a:ext cx="25273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E39ECEF3-3FA1-4011-8DBF-DCE91235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163"/>
            <a:ext cx="3352800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9" name="Picture 19">
            <a:extLst>
              <a:ext uri="{FF2B5EF4-FFF2-40B4-BE49-F238E27FC236}">
                <a16:creationId xmlns:a16="http://schemas.microsoft.com/office/drawing/2014/main" id="{CDD2B803-D9DD-4274-9F3A-9C9D3DF8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4663"/>
            <a:ext cx="1795463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0" name="Picture 20">
            <a:extLst>
              <a:ext uri="{FF2B5EF4-FFF2-40B4-BE49-F238E27FC236}">
                <a16:creationId xmlns:a16="http://schemas.microsoft.com/office/drawing/2014/main" id="{1B5FFAA4-715B-43FB-8E28-1DF3BC13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57200"/>
            <a:ext cx="1795462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9DB32CCA-5739-46DB-BE0C-D32366C70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>
            <a:extLst>
              <a:ext uri="{FF2B5EF4-FFF2-40B4-BE49-F238E27FC236}">
                <a16:creationId xmlns:a16="http://schemas.microsoft.com/office/drawing/2014/main" id="{6F0228EB-CE97-4BEE-8F52-6ACB12CD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85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204389A8-1966-466F-AD34-AA7E247F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371600"/>
            <a:ext cx="796925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5CAE5E68-34D0-4B3A-B12F-FA76487C6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98E6EBEB-D226-41C5-92C1-99CBCBAD7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2438400"/>
            <a:ext cx="3228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Características: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9770BBE2-FCCC-490C-9E2F-20350F51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3924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>
            <a:extLst>
              <a:ext uri="{FF2B5EF4-FFF2-40B4-BE49-F238E27FC236}">
                <a16:creationId xmlns:a16="http://schemas.microsoft.com/office/drawing/2014/main" id="{F184F88A-E251-4AF8-A9FC-E0FFFDFE7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546350"/>
            <a:ext cx="430213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>
            <a:extLst>
              <a:ext uri="{FF2B5EF4-FFF2-40B4-BE49-F238E27FC236}">
                <a16:creationId xmlns:a16="http://schemas.microsoft.com/office/drawing/2014/main" id="{6AEA217F-C8CA-442C-AFEB-DA4290CE0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3230563"/>
            <a:ext cx="7153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Varía Volumen e Intensidad del Ejercicio</a:t>
            </a:r>
          </a:p>
        </p:txBody>
      </p:sp>
      <p:pic>
        <p:nvPicPr>
          <p:cNvPr id="66566" name="Picture 6">
            <a:extLst>
              <a:ext uri="{FF2B5EF4-FFF2-40B4-BE49-F238E27FC236}">
                <a16:creationId xmlns:a16="http://schemas.microsoft.com/office/drawing/2014/main" id="{782D8AAE-5E70-4DF9-9B04-7CB6D4B77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248150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7" name="Text Box 7">
            <a:extLst>
              <a:ext uri="{FF2B5EF4-FFF2-40B4-BE49-F238E27FC236}">
                <a16:creationId xmlns:a16="http://schemas.microsoft.com/office/drawing/2014/main" id="{0E6A424D-0CA2-4C6C-A20B-559BB039F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4114800"/>
            <a:ext cx="57848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Estímulos (Sobrecarga) Cambian</a:t>
            </a:r>
          </a:p>
          <a:p>
            <a:r>
              <a:rPr lang="es-PR" altLang="en-US" sz="3200" b="1" i="1">
                <a:solidFill>
                  <a:schemeClr val="bg1"/>
                </a:solidFill>
              </a:rPr>
              <a:t>Frecuentemente</a:t>
            </a:r>
          </a:p>
        </p:txBody>
      </p:sp>
      <p:pic>
        <p:nvPicPr>
          <p:cNvPr id="66570" name="Picture 10">
            <a:extLst>
              <a:ext uri="{FF2B5EF4-FFF2-40B4-BE49-F238E27FC236}">
                <a16:creationId xmlns:a16="http://schemas.microsoft.com/office/drawing/2014/main" id="{DBA3497B-B9DF-4443-BAE9-8D93542B1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48322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1" name="Text Box 11">
            <a:extLst>
              <a:ext uri="{FF2B5EF4-FFF2-40B4-BE49-F238E27FC236}">
                <a16:creationId xmlns:a16="http://schemas.microsoft.com/office/drawing/2014/main" id="{9B9BF795-1BF0-4D1A-BADB-D6019A10F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5334000"/>
            <a:ext cx="57626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Rápida Adaptabilidad (Respuesta</a:t>
            </a:r>
          </a:p>
          <a:p>
            <a:r>
              <a:rPr lang="es-PR" altLang="en-US" sz="3200" b="1" i="1">
                <a:solidFill>
                  <a:schemeClr val="bg1"/>
                </a:solidFill>
              </a:rPr>
              <a:t>Efectiva al Estímulo)</a:t>
            </a:r>
          </a:p>
        </p:txBody>
      </p:sp>
      <p:pic>
        <p:nvPicPr>
          <p:cNvPr id="66579" name="Picture 19">
            <a:extLst>
              <a:ext uri="{FF2B5EF4-FFF2-40B4-BE49-F238E27FC236}">
                <a16:creationId xmlns:a16="http://schemas.microsoft.com/office/drawing/2014/main" id="{1041C938-AE17-468F-B21F-E4FE7C664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5763"/>
            <a:ext cx="8382000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79530FFC-D9DC-493C-B99B-CE7728E5B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1" name="Picture 7">
            <a:extLst>
              <a:ext uri="{FF2B5EF4-FFF2-40B4-BE49-F238E27FC236}">
                <a16:creationId xmlns:a16="http://schemas.microsoft.com/office/drawing/2014/main" id="{EED15285-F4B1-465D-8B3D-066883A0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124200"/>
            <a:ext cx="31892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>
            <a:extLst>
              <a:ext uri="{FF2B5EF4-FFF2-40B4-BE49-F238E27FC236}">
                <a16:creationId xmlns:a16="http://schemas.microsoft.com/office/drawing/2014/main" id="{F7B49645-F6CF-42BF-9F45-4BA39D4C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3124200"/>
            <a:ext cx="22161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>
            <a:extLst>
              <a:ext uri="{FF2B5EF4-FFF2-40B4-BE49-F238E27FC236}">
                <a16:creationId xmlns:a16="http://schemas.microsoft.com/office/drawing/2014/main" id="{F79F3241-90BE-4995-9766-A755F31E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4860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4">
            <a:extLst>
              <a:ext uri="{FF2B5EF4-FFF2-40B4-BE49-F238E27FC236}">
                <a16:creationId xmlns:a16="http://schemas.microsoft.com/office/drawing/2014/main" id="{7038202C-1966-460A-9255-2F33B0FE7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371600"/>
            <a:ext cx="46767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>
            <a:extLst>
              <a:ext uri="{FF2B5EF4-FFF2-40B4-BE49-F238E27FC236}">
                <a16:creationId xmlns:a16="http://schemas.microsoft.com/office/drawing/2014/main" id="{C9F7DEF6-11D2-465D-9FB3-69C168B5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4960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3" name="Picture 9">
            <a:extLst>
              <a:ext uri="{FF2B5EF4-FFF2-40B4-BE49-F238E27FC236}">
                <a16:creationId xmlns:a16="http://schemas.microsoft.com/office/drawing/2014/main" id="{568F16DE-CF71-4E3D-B827-C883DFDE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81200"/>
            <a:ext cx="18288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4" name="Picture 10">
            <a:extLst>
              <a:ext uri="{FF2B5EF4-FFF2-40B4-BE49-F238E27FC236}">
                <a16:creationId xmlns:a16="http://schemas.microsoft.com/office/drawing/2014/main" id="{0E5C9E07-A298-4969-A2EB-37A4A53B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7732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70ADE744-A3E7-4AAD-918B-45E6565A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2" name="Picture 14">
            <a:extLst>
              <a:ext uri="{FF2B5EF4-FFF2-40B4-BE49-F238E27FC236}">
                <a16:creationId xmlns:a16="http://schemas.microsoft.com/office/drawing/2014/main" id="{6A875AA8-DE5B-4DDD-AA4A-D3CBDED1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74638"/>
            <a:ext cx="2582862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1" name="Picture 23">
            <a:extLst>
              <a:ext uri="{FF2B5EF4-FFF2-40B4-BE49-F238E27FC236}">
                <a16:creationId xmlns:a16="http://schemas.microsoft.com/office/drawing/2014/main" id="{0DF136B4-066A-45B5-9DE2-A9197F3C9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421188"/>
            <a:ext cx="20161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2" name="Picture 24">
            <a:extLst>
              <a:ext uri="{FF2B5EF4-FFF2-40B4-BE49-F238E27FC236}">
                <a16:creationId xmlns:a16="http://schemas.microsoft.com/office/drawing/2014/main" id="{0BB57BDD-EBC9-42E7-8E4F-D9D881A6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8388"/>
            <a:ext cx="2057400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3" name="Picture 25">
            <a:extLst>
              <a:ext uri="{FF2B5EF4-FFF2-40B4-BE49-F238E27FC236}">
                <a16:creationId xmlns:a16="http://schemas.microsoft.com/office/drawing/2014/main" id="{B27C4F6F-70EF-4A98-9E56-6473FA02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21188"/>
            <a:ext cx="2057400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4" name="Picture 26">
            <a:extLst>
              <a:ext uri="{FF2B5EF4-FFF2-40B4-BE49-F238E27FC236}">
                <a16:creationId xmlns:a16="http://schemas.microsoft.com/office/drawing/2014/main" id="{E3C9A595-EC3C-4262-8E96-5C259E3C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2188"/>
            <a:ext cx="49784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5" name="Picture 27">
            <a:extLst>
              <a:ext uri="{FF2B5EF4-FFF2-40B4-BE49-F238E27FC236}">
                <a16:creationId xmlns:a16="http://schemas.microsoft.com/office/drawing/2014/main" id="{AC6B73EC-A274-4564-B6E0-3E37BC90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11388"/>
            <a:ext cx="3592513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6" name="Picture 28">
            <a:extLst>
              <a:ext uri="{FF2B5EF4-FFF2-40B4-BE49-F238E27FC236}">
                <a16:creationId xmlns:a16="http://schemas.microsoft.com/office/drawing/2014/main" id="{30436076-2243-4A4E-A9F2-867291C2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30588"/>
            <a:ext cx="441960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7" name="Picture 29">
            <a:extLst>
              <a:ext uri="{FF2B5EF4-FFF2-40B4-BE49-F238E27FC236}">
                <a16:creationId xmlns:a16="http://schemas.microsoft.com/office/drawing/2014/main" id="{9E41FAD0-35EB-422F-9D8E-60EDCA2D6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6238"/>
            <a:ext cx="1765300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8" name="Picture 30">
            <a:extLst>
              <a:ext uri="{FF2B5EF4-FFF2-40B4-BE49-F238E27FC236}">
                <a16:creationId xmlns:a16="http://schemas.microsoft.com/office/drawing/2014/main" id="{C672DD36-9D84-46E8-952F-AC57E534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6764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9" name="Picture 31">
            <a:extLst>
              <a:ext uri="{FF2B5EF4-FFF2-40B4-BE49-F238E27FC236}">
                <a16:creationId xmlns:a16="http://schemas.microsoft.com/office/drawing/2014/main" id="{CC289ADA-FBEB-44D5-91C4-DFF04067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46363"/>
            <a:ext cx="17240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40" name="Picture 32">
            <a:extLst>
              <a:ext uri="{FF2B5EF4-FFF2-40B4-BE49-F238E27FC236}">
                <a16:creationId xmlns:a16="http://schemas.microsoft.com/office/drawing/2014/main" id="{713C95E9-89E0-42F5-9B79-99D9EEB26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2570163"/>
            <a:ext cx="1655762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0893672F-9D4A-41E7-A32B-87420EA2D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77" name="Picture 21">
            <a:extLst>
              <a:ext uri="{FF2B5EF4-FFF2-40B4-BE49-F238E27FC236}">
                <a16:creationId xmlns:a16="http://schemas.microsoft.com/office/drawing/2014/main" id="{910C291A-F5E2-4EF7-9803-33A1E35E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632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6" name="Picture 20">
            <a:extLst>
              <a:ext uri="{FF2B5EF4-FFF2-40B4-BE49-F238E27FC236}">
                <a16:creationId xmlns:a16="http://schemas.microsoft.com/office/drawing/2014/main" id="{09BD3E92-3FD1-430B-B49D-F6FB787A3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3148013"/>
            <a:ext cx="26304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5" name="Picture 19">
            <a:extLst>
              <a:ext uri="{FF2B5EF4-FFF2-40B4-BE49-F238E27FC236}">
                <a16:creationId xmlns:a16="http://schemas.microsoft.com/office/drawing/2014/main" id="{BC6372E6-216B-49C1-8B94-1685510C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632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4" name="Picture 18">
            <a:extLst>
              <a:ext uri="{FF2B5EF4-FFF2-40B4-BE49-F238E27FC236}">
                <a16:creationId xmlns:a16="http://schemas.microsoft.com/office/drawing/2014/main" id="{1F99C564-A93C-4783-9AE8-9011BDCB0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81800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3" name="Picture 17">
            <a:extLst>
              <a:ext uri="{FF2B5EF4-FFF2-40B4-BE49-F238E27FC236}">
                <a16:creationId xmlns:a16="http://schemas.microsoft.com/office/drawing/2014/main" id="{BFF0E084-57FD-4B98-A820-F4764C862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256463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823C4AC-FB64-4675-B5C4-907639DB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0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2" name="Picture 22">
            <a:extLst>
              <a:ext uri="{FF2B5EF4-FFF2-40B4-BE49-F238E27FC236}">
                <a16:creationId xmlns:a16="http://schemas.microsoft.com/office/drawing/2014/main" id="{4E53296A-9CCA-4F36-AB9E-7E3CC9529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60400"/>
            <a:ext cx="76200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3" name="Picture 23">
            <a:extLst>
              <a:ext uri="{FF2B5EF4-FFF2-40B4-BE49-F238E27FC236}">
                <a16:creationId xmlns:a16="http://schemas.microsoft.com/office/drawing/2014/main" id="{A2D051EE-4AF2-42F5-841B-8028F502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1262063"/>
            <a:ext cx="128746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4" name="Picture 24">
            <a:extLst>
              <a:ext uri="{FF2B5EF4-FFF2-40B4-BE49-F238E27FC236}">
                <a16:creationId xmlns:a16="http://schemas.microsoft.com/office/drawing/2014/main" id="{BCE26C5E-BCD0-49DC-98B6-21AE3E89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741488"/>
            <a:ext cx="3633787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5" name="Picture 25">
            <a:extLst>
              <a:ext uri="{FF2B5EF4-FFF2-40B4-BE49-F238E27FC236}">
                <a16:creationId xmlns:a16="http://schemas.microsoft.com/office/drawing/2014/main" id="{491F68C7-5BC3-4EE9-B78F-05385EBC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2100263"/>
            <a:ext cx="203358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6" name="Picture 26">
            <a:extLst>
              <a:ext uri="{FF2B5EF4-FFF2-40B4-BE49-F238E27FC236}">
                <a16:creationId xmlns:a16="http://schemas.microsoft.com/office/drawing/2014/main" id="{E4FD635F-3A91-4A69-940D-CB9196CA7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2100263"/>
            <a:ext cx="1971675" cy="25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7" name="Picture 27">
            <a:extLst>
              <a:ext uri="{FF2B5EF4-FFF2-40B4-BE49-F238E27FC236}">
                <a16:creationId xmlns:a16="http://schemas.microsoft.com/office/drawing/2014/main" id="{623E5D38-6739-45A5-943C-73722631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795463"/>
            <a:ext cx="3552825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8" name="Picture 28">
            <a:extLst>
              <a:ext uri="{FF2B5EF4-FFF2-40B4-BE49-F238E27FC236}">
                <a16:creationId xmlns:a16="http://schemas.microsoft.com/office/drawing/2014/main" id="{55102FFB-B03D-4436-BC7F-BBD0805EF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5154613"/>
            <a:ext cx="4773612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5FE08EBD-8BC9-4AAA-BA98-AB8E1ADC0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95885018-A57C-4A6F-AECF-87ABE2963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265238"/>
            <a:ext cx="62611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500" b="1">
                <a:solidFill>
                  <a:schemeClr val="bg1"/>
                </a:solidFill>
                <a:latin typeface="Arial" panose="020B0604020202020204" pitchFamily="34" charset="0"/>
              </a:rPr>
              <a:t>TIPOS DE ENTRENAMIENTO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EDCD183E-F93A-4420-839F-2A8A36DF6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3" y="4938713"/>
            <a:ext cx="458152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500" b="1">
                <a:solidFill>
                  <a:schemeClr val="bg1"/>
                </a:solidFill>
                <a:latin typeface="Arial" panose="020B0604020202020204" pitchFamily="34" charset="0"/>
              </a:rPr>
              <a:t>CON RESISTENCIAS</a:t>
            </a:r>
          </a:p>
        </p:txBody>
      </p:sp>
      <p:pic>
        <p:nvPicPr>
          <p:cNvPr id="41989" name="Picture 5">
            <a:extLst>
              <a:ext uri="{FF2B5EF4-FFF2-40B4-BE49-F238E27FC236}">
                <a16:creationId xmlns:a16="http://schemas.microsoft.com/office/drawing/2014/main" id="{52528E88-2D48-43A5-8FB5-F8503747C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31975"/>
            <a:ext cx="5181600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81EC3E6C-5DF8-4A45-AD53-86F38259A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  <p:bldP spid="4198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Oval 12">
            <a:extLst>
              <a:ext uri="{FF2B5EF4-FFF2-40B4-BE49-F238E27FC236}">
                <a16:creationId xmlns:a16="http://schemas.microsoft.com/office/drawing/2014/main" id="{A1BA8209-B047-4588-85A7-AD8F0E4E4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304800"/>
            <a:ext cx="1524000" cy="1524000"/>
          </a:xfrm>
          <a:prstGeom prst="ellipse">
            <a:avLst/>
          </a:prstGeom>
          <a:gradFill rotWithShape="0">
            <a:gsLst>
              <a:gs pos="0">
                <a:srgbClr val="008000"/>
              </a:gs>
              <a:gs pos="50000">
                <a:srgbClr val="333300"/>
              </a:gs>
              <a:gs pos="100000">
                <a:srgbClr val="008000"/>
              </a:gs>
            </a:gsLst>
            <a:lin ang="5400000" scaled="1"/>
          </a:gra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Oval 9">
            <a:extLst>
              <a:ext uri="{FF2B5EF4-FFF2-40B4-BE49-F238E27FC236}">
                <a16:creationId xmlns:a16="http://schemas.microsoft.com/office/drawing/2014/main" id="{8C0E779A-C376-42A0-9682-18DD0E9B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2286000"/>
            <a:ext cx="2133600" cy="2057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50000">
                <a:srgbClr val="800000"/>
              </a:gs>
              <a:gs pos="100000">
                <a:srgbClr val="FF3300"/>
              </a:gs>
            </a:gsLst>
            <a:lin ang="5400000" scaled="1"/>
          </a:gra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4A88DA88-A616-472A-BB7A-05EFF38CC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013" y="2846388"/>
            <a:ext cx="214312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Entrenamiento</a:t>
            </a:r>
          </a:p>
          <a:p>
            <a:pPr algn="ctr">
              <a:lnSpc>
                <a:spcPct val="11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Resistencias</a:t>
            </a:r>
          </a:p>
          <a:p>
            <a:pPr algn="ctr">
              <a:lnSpc>
                <a:spcPct val="11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(Población)</a:t>
            </a:r>
            <a:endParaRPr lang="en-US" alt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D2D8E47D-C6D0-40DF-8F2C-5F45C5D21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688" y="609600"/>
            <a:ext cx="13652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Población</a:t>
            </a:r>
          </a:p>
          <a:p>
            <a:pPr algn="ctr">
              <a:lnSpc>
                <a:spcPct val="12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</a:t>
            </a:r>
            <a:endParaRPr lang="en-US" alt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1" name="Oval 13">
            <a:extLst>
              <a:ext uri="{FF2B5EF4-FFF2-40B4-BE49-F238E27FC236}">
                <a16:creationId xmlns:a16="http://schemas.microsoft.com/office/drawing/2014/main" id="{3259D797-E89F-4065-8FCB-3FAFE0809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2514600"/>
            <a:ext cx="1524000" cy="1524000"/>
          </a:xfrm>
          <a:prstGeom prst="ellipse">
            <a:avLst/>
          </a:prstGeom>
          <a:gradFill rotWithShape="0">
            <a:gsLst>
              <a:gs pos="0">
                <a:srgbClr val="008000"/>
              </a:gs>
              <a:gs pos="50000">
                <a:srgbClr val="333300"/>
              </a:gs>
              <a:gs pos="100000">
                <a:srgbClr val="008000"/>
              </a:gs>
            </a:gsLst>
            <a:lin ang="5400000" scaled="1"/>
          </a:gra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51DBDE18-978D-4D83-9C19-C07846617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3011488"/>
            <a:ext cx="15176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Lesionados</a:t>
            </a:r>
            <a:endParaRPr lang="en-US" alt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3" name="Oval 15">
            <a:extLst>
              <a:ext uri="{FF2B5EF4-FFF2-40B4-BE49-F238E27FC236}">
                <a16:creationId xmlns:a16="http://schemas.microsoft.com/office/drawing/2014/main" id="{AD2EE686-50F6-47F8-A011-55D5F2C4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938" y="2590800"/>
            <a:ext cx="1524000" cy="1524000"/>
          </a:xfrm>
          <a:prstGeom prst="ellipse">
            <a:avLst/>
          </a:prstGeom>
          <a:gradFill rotWithShape="0">
            <a:gsLst>
              <a:gs pos="0">
                <a:srgbClr val="008000"/>
              </a:gs>
              <a:gs pos="50000">
                <a:srgbClr val="333300"/>
              </a:gs>
              <a:gs pos="100000">
                <a:srgbClr val="008000"/>
              </a:gs>
            </a:gsLst>
            <a:lin ang="5400000" scaled="1"/>
          </a:gra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14979AA8-A8C4-4B1A-A76A-A9D042C14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88" y="2895600"/>
            <a:ext cx="13652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Población</a:t>
            </a:r>
          </a:p>
          <a:p>
            <a:pPr algn="ctr">
              <a:lnSpc>
                <a:spcPct val="12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Especial</a:t>
            </a:r>
            <a:endParaRPr lang="en-US" alt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5" name="Oval 17">
            <a:extLst>
              <a:ext uri="{FF2B5EF4-FFF2-40B4-BE49-F238E27FC236}">
                <a16:creationId xmlns:a16="http://schemas.microsoft.com/office/drawing/2014/main" id="{5FBA16C0-C936-4036-83DC-D698D6DD1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4876800"/>
            <a:ext cx="1524000" cy="1524000"/>
          </a:xfrm>
          <a:prstGeom prst="ellipse">
            <a:avLst/>
          </a:prstGeom>
          <a:gradFill rotWithShape="0">
            <a:gsLst>
              <a:gs pos="0">
                <a:srgbClr val="008000"/>
              </a:gs>
              <a:gs pos="50000">
                <a:srgbClr val="333300"/>
              </a:gs>
              <a:gs pos="100000">
                <a:srgbClr val="008000"/>
              </a:gs>
            </a:gsLst>
            <a:lin ang="5400000" scaled="1"/>
          </a:gra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DE1021D6-1E58-4F32-8B9D-70D860D38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550" y="5410200"/>
            <a:ext cx="10223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R" alt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Atletas</a:t>
            </a:r>
            <a:endParaRPr lang="en-US" alt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94" name="Picture 26">
            <a:extLst>
              <a:ext uri="{FF2B5EF4-FFF2-40B4-BE49-F238E27FC236}">
                <a16:creationId xmlns:a16="http://schemas.microsoft.com/office/drawing/2014/main" id="{FCAC477F-AF26-41EE-8F71-1D2636D37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1835150"/>
            <a:ext cx="838200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>
            <a:extLst>
              <a:ext uri="{FF2B5EF4-FFF2-40B4-BE49-F238E27FC236}">
                <a16:creationId xmlns:a16="http://schemas.microsoft.com/office/drawing/2014/main" id="{01FE2FC4-E256-4ECF-8E48-16A0F9252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941638"/>
            <a:ext cx="12954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>
            <a:extLst>
              <a:ext uri="{FF2B5EF4-FFF2-40B4-BE49-F238E27FC236}">
                <a16:creationId xmlns:a16="http://schemas.microsoft.com/office/drawing/2014/main" id="{C2458642-B21B-4775-84EF-602904FC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2971800"/>
            <a:ext cx="1371600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>
            <a:extLst>
              <a:ext uri="{FF2B5EF4-FFF2-40B4-BE49-F238E27FC236}">
                <a16:creationId xmlns:a16="http://schemas.microsoft.com/office/drawing/2014/main" id="{2A1F551A-794B-4A9A-AF2F-1BD72B95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419600"/>
            <a:ext cx="9667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35">
            <a:extLst>
              <a:ext uri="{FF2B5EF4-FFF2-40B4-BE49-F238E27FC236}">
                <a16:creationId xmlns:a16="http://schemas.microsoft.com/office/drawing/2014/main" id="{3542DB7A-DFD7-4147-A7C4-1778E316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95275"/>
            <a:ext cx="2900362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04" name="Picture 36">
            <a:extLst>
              <a:ext uri="{FF2B5EF4-FFF2-40B4-BE49-F238E27FC236}">
                <a16:creationId xmlns:a16="http://schemas.microsoft.com/office/drawing/2014/main" id="{1E5770AC-EDD4-4D0A-820F-26AFD28D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361950"/>
            <a:ext cx="3227387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05" name="Picture 37">
            <a:extLst>
              <a:ext uri="{FF2B5EF4-FFF2-40B4-BE49-F238E27FC236}">
                <a16:creationId xmlns:a16="http://schemas.microsoft.com/office/drawing/2014/main" id="{3E319782-8D62-4FC8-B6E2-49DE189D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22763"/>
            <a:ext cx="2971800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06" name="Picture 38">
            <a:extLst>
              <a:ext uri="{FF2B5EF4-FFF2-40B4-BE49-F238E27FC236}">
                <a16:creationId xmlns:a16="http://schemas.microsoft.com/office/drawing/2014/main" id="{8510004A-00FC-43BA-A38D-6E053D234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54513"/>
            <a:ext cx="2895600" cy="18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6F3779DF-5C51-41EC-815B-55DC540B4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6" name="Picture 8">
            <a:extLst>
              <a:ext uri="{FF2B5EF4-FFF2-40B4-BE49-F238E27FC236}">
                <a16:creationId xmlns:a16="http://schemas.microsoft.com/office/drawing/2014/main" id="{AADE570E-C097-4B1C-98C1-60272497D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2590800"/>
            <a:ext cx="195421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7">
            <a:extLst>
              <a:ext uri="{FF2B5EF4-FFF2-40B4-BE49-F238E27FC236}">
                <a16:creationId xmlns:a16="http://schemas.microsoft.com/office/drawing/2014/main" id="{2E7E99BB-7627-4959-992E-CF0DF1D5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09850"/>
            <a:ext cx="19558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9A30DCF1-7909-4A9E-9ADA-D84F7735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133600"/>
            <a:ext cx="236855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7" name="Picture 9">
            <a:extLst>
              <a:ext uri="{FF2B5EF4-FFF2-40B4-BE49-F238E27FC236}">
                <a16:creationId xmlns:a16="http://schemas.microsoft.com/office/drawing/2014/main" id="{416F8267-C668-463B-9AA7-E42E0670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60575"/>
            <a:ext cx="31718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562B097D-B39E-46EB-A7C9-06D5F4C1E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96963"/>
            <a:ext cx="2873375" cy="1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F3957833-B94D-413D-B7A0-4380831D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05313"/>
            <a:ext cx="1587500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D4EA9CFD-05A6-4468-8892-222F243D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4405313"/>
            <a:ext cx="1584325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9" name="Picture 11">
            <a:extLst>
              <a:ext uri="{FF2B5EF4-FFF2-40B4-BE49-F238E27FC236}">
                <a16:creationId xmlns:a16="http://schemas.microsoft.com/office/drawing/2014/main" id="{336241D2-ECF0-4703-B61C-DB77B534A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56125"/>
            <a:ext cx="3200400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2BC23986-BE7E-4F19-818E-498CAFFB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7056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2578492-010F-4FC7-BB16-4B0FC7E1D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46" name="Picture 22">
            <a:extLst>
              <a:ext uri="{FF2B5EF4-FFF2-40B4-BE49-F238E27FC236}">
                <a16:creationId xmlns:a16="http://schemas.microsoft.com/office/drawing/2014/main" id="{D0236CDA-A5B0-44D8-A77B-A3C0A0F4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286000"/>
            <a:ext cx="2655887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44" name="Picture 20">
            <a:extLst>
              <a:ext uri="{FF2B5EF4-FFF2-40B4-BE49-F238E27FC236}">
                <a16:creationId xmlns:a16="http://schemas.microsoft.com/office/drawing/2014/main" id="{D0344C2F-1DBA-452C-9BF0-02FD1DD17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60960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5" name="Picture 11">
            <a:extLst>
              <a:ext uri="{FF2B5EF4-FFF2-40B4-BE49-F238E27FC236}">
                <a16:creationId xmlns:a16="http://schemas.microsoft.com/office/drawing/2014/main" id="{48645C50-29A8-4C9F-B941-72D769D1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4488"/>
            <a:ext cx="59436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6" name="Picture 12">
            <a:extLst>
              <a:ext uri="{FF2B5EF4-FFF2-40B4-BE49-F238E27FC236}">
                <a16:creationId xmlns:a16="http://schemas.microsoft.com/office/drawing/2014/main" id="{9FF356D9-CC3B-488E-95BE-FA2A5D62D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2063"/>
            <a:ext cx="19050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7" name="Picture 13">
            <a:extLst>
              <a:ext uri="{FF2B5EF4-FFF2-40B4-BE49-F238E27FC236}">
                <a16:creationId xmlns:a16="http://schemas.microsoft.com/office/drawing/2014/main" id="{99382446-2A92-4B8F-855E-4086925E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82700"/>
            <a:ext cx="17621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8" name="Picture 14">
            <a:extLst>
              <a:ext uri="{FF2B5EF4-FFF2-40B4-BE49-F238E27FC236}">
                <a16:creationId xmlns:a16="http://schemas.microsoft.com/office/drawing/2014/main" id="{6DC139F9-4B94-4142-AB39-8B053E6B6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0"/>
            <a:ext cx="1955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43" name="Picture 19">
            <a:extLst>
              <a:ext uri="{FF2B5EF4-FFF2-40B4-BE49-F238E27FC236}">
                <a16:creationId xmlns:a16="http://schemas.microsoft.com/office/drawing/2014/main" id="{B91CEBD6-7D6E-43D8-A9FE-538CC326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85850"/>
            <a:ext cx="3657600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5ADA3BCC-05B4-46DA-A138-1FB6A4758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3" name="Picture 13">
            <a:extLst>
              <a:ext uri="{FF2B5EF4-FFF2-40B4-BE49-F238E27FC236}">
                <a16:creationId xmlns:a16="http://schemas.microsoft.com/office/drawing/2014/main" id="{DCBFFC6A-D115-4506-B13E-4F117683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7100"/>
            <a:ext cx="861060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9" name="Picture 9">
            <a:extLst>
              <a:ext uri="{FF2B5EF4-FFF2-40B4-BE49-F238E27FC236}">
                <a16:creationId xmlns:a16="http://schemas.microsoft.com/office/drawing/2014/main" id="{21B8E226-DC3B-410F-890C-BC9C6CDD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0363"/>
            <a:ext cx="7620000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0" name="Picture 10">
            <a:extLst>
              <a:ext uri="{FF2B5EF4-FFF2-40B4-BE49-F238E27FC236}">
                <a16:creationId xmlns:a16="http://schemas.microsoft.com/office/drawing/2014/main" id="{CE098C7A-73AB-4603-BCE3-6F6BD1CD9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06938"/>
            <a:ext cx="3048000" cy="17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CD41B8F-1844-43BB-8687-73D2A0BD6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2" name="Picture 8">
            <a:extLst>
              <a:ext uri="{FF2B5EF4-FFF2-40B4-BE49-F238E27FC236}">
                <a16:creationId xmlns:a16="http://schemas.microsoft.com/office/drawing/2014/main" id="{0E9D57AC-E91C-4DAA-B14D-EE6E89F0C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65350"/>
            <a:ext cx="73914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9" name="Picture 5">
            <a:extLst>
              <a:ext uri="{FF2B5EF4-FFF2-40B4-BE49-F238E27FC236}">
                <a16:creationId xmlns:a16="http://schemas.microsoft.com/office/drawing/2014/main" id="{5FF1181E-4A45-4195-8F20-439AC277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077200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0" name="Picture 6">
            <a:extLst>
              <a:ext uri="{FF2B5EF4-FFF2-40B4-BE49-F238E27FC236}">
                <a16:creationId xmlns:a16="http://schemas.microsoft.com/office/drawing/2014/main" id="{B80480BC-4736-4152-AFFE-3D13BB12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2362200"/>
            <a:ext cx="1979612" cy="128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1" name="Picture 7">
            <a:extLst>
              <a:ext uri="{FF2B5EF4-FFF2-40B4-BE49-F238E27FC236}">
                <a16:creationId xmlns:a16="http://schemas.microsoft.com/office/drawing/2014/main" id="{5F411266-0A54-4FBB-B0F7-CE2B9589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27538"/>
            <a:ext cx="1781175" cy="128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49F3671E-5CE2-4518-A552-BAA7F78AF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7" name="Picture 9">
            <a:extLst>
              <a:ext uri="{FF2B5EF4-FFF2-40B4-BE49-F238E27FC236}">
                <a16:creationId xmlns:a16="http://schemas.microsoft.com/office/drawing/2014/main" id="{DADC94A5-5CF7-46E6-89A7-5DF66826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0100"/>
            <a:ext cx="78486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4" name="Picture 6">
            <a:extLst>
              <a:ext uri="{FF2B5EF4-FFF2-40B4-BE49-F238E27FC236}">
                <a16:creationId xmlns:a16="http://schemas.microsoft.com/office/drawing/2014/main" id="{04E2C32E-FA47-474B-8BCE-1D298C85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5" name="Picture 7">
            <a:extLst>
              <a:ext uri="{FF2B5EF4-FFF2-40B4-BE49-F238E27FC236}">
                <a16:creationId xmlns:a16="http://schemas.microsoft.com/office/drawing/2014/main" id="{8149868E-650F-4912-9FA0-51744B88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78163"/>
            <a:ext cx="20574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EE5FE0FE-1B32-4DB7-A63C-97C9E7331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>
            <a:extLst>
              <a:ext uri="{FF2B5EF4-FFF2-40B4-BE49-F238E27FC236}">
                <a16:creationId xmlns:a16="http://schemas.microsoft.com/office/drawing/2014/main" id="{9EDC7B20-C4E6-41AC-AB39-0F99F1F9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53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757CB9A7-A109-4F2D-AD8E-A9DE6F2E9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8F58FCB1-4A00-4ABE-A851-DCB4FA439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96000"/>
            <a:ext cx="88931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solidFill>
                  <a:schemeClr val="bg1"/>
                </a:solidFill>
                <a:latin typeface="Times New Roman" pitchFamily="18" charset="0"/>
              </a:rPr>
              <a:t>NOTA</a:t>
            </a:r>
            <a:r>
              <a:rPr lang="es-ES" altLang="es-PR" sz="1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s-ES" altLang="es-PR" sz="1200" b="0" dirty="0">
                <a:solidFill>
                  <a:schemeClr val="bg1"/>
                </a:solidFill>
                <a:latin typeface="Times New Roman" pitchFamily="18" charset="0"/>
              </a:rPr>
              <a:t> Reproducido de: </a:t>
            </a:r>
            <a:r>
              <a:rPr lang="en-US" altLang="es-PR" sz="1200" i="1" dirty="0">
                <a:solidFill>
                  <a:schemeClr val="bg1"/>
                </a:solidFill>
                <a:latin typeface="Times New Roman" pitchFamily="18" charset="0"/>
              </a:rPr>
              <a:t>Physiology of Sports and Exercise</a:t>
            </a:r>
            <a:r>
              <a:rPr lang="en-US" altLang="es-PR" sz="1200" b="0" dirty="0">
                <a:solidFill>
                  <a:schemeClr val="bg1"/>
                </a:solidFill>
                <a:latin typeface="Times New Roman" pitchFamily="18" charset="0"/>
              </a:rPr>
              <a:t>. (p. </a:t>
            </a:r>
            <a:r>
              <a:rPr lang="en-US" altLang="es-PR" sz="1200" dirty="0">
                <a:solidFill>
                  <a:schemeClr val="bg1"/>
                </a:solidFill>
                <a:latin typeface="Times New Roman" pitchFamily="18" charset="0"/>
              </a:rPr>
              <a:t>81</a:t>
            </a:r>
            <a:r>
              <a:rPr lang="en-US" altLang="es-PR" sz="1200" b="0" dirty="0">
                <a:solidFill>
                  <a:schemeClr val="bg1"/>
                </a:solidFill>
                <a:latin typeface="Times New Roman" pitchFamily="18" charset="0"/>
              </a:rPr>
              <a:t>), por J. H. Wilmore, &amp; D. L. </a:t>
            </a:r>
            <a:r>
              <a:rPr lang="en-US" altLang="es-PR" sz="1200" b="0" dirty="0" err="1">
                <a:solidFill>
                  <a:schemeClr val="bg1"/>
                </a:solidFill>
                <a:latin typeface="Times New Roman" pitchFamily="18" charset="0"/>
              </a:rPr>
              <a:t>Costill</a:t>
            </a:r>
            <a:r>
              <a:rPr lang="en-US" altLang="es-PR" sz="1200" b="0" dirty="0">
                <a:solidFill>
                  <a:schemeClr val="bg1"/>
                </a:solidFill>
                <a:latin typeface="Times New Roman" pitchFamily="18" charset="0"/>
              </a:rPr>
              <a:t>, 1994, Champaign, IL: Human </a:t>
            </a:r>
            <a:r>
              <a:rPr lang="en-US" altLang="es-PR" sz="1200" b="0" dirty="0" err="1">
                <a:solidFill>
                  <a:schemeClr val="bg1"/>
                </a:solidFill>
                <a:latin typeface="Times New Roman" pitchFamily="18" charset="0"/>
              </a:rPr>
              <a:t>Kinetics..Copyright</a:t>
            </a:r>
            <a:r>
              <a:rPr lang="en-US" altLang="es-PR" sz="1200" b="0" dirty="0">
                <a:solidFill>
                  <a:schemeClr val="bg1"/>
                </a:solidFill>
                <a:latin typeface="Times New Roman" pitchFamily="18" charset="0"/>
              </a:rPr>
              <a:t> 1994 por Jack H. Wilmore y David L. </a:t>
            </a:r>
            <a:r>
              <a:rPr lang="en-US" altLang="es-PR" sz="1200" b="0" dirty="0" err="1">
                <a:solidFill>
                  <a:schemeClr val="bg1"/>
                </a:solidFill>
                <a:latin typeface="Times New Roman" pitchFamily="18" charset="0"/>
              </a:rPr>
              <a:t>Costill</a:t>
            </a:r>
            <a:r>
              <a:rPr lang="en-US" altLang="es-PR" sz="1200" b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>
            <a:extLst>
              <a:ext uri="{FF2B5EF4-FFF2-40B4-BE49-F238E27FC236}">
                <a16:creationId xmlns:a16="http://schemas.microsoft.com/office/drawing/2014/main" id="{01CE335B-DA65-4867-8C20-A7259987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44500"/>
            <a:ext cx="2665412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5">
            <a:extLst>
              <a:ext uri="{FF2B5EF4-FFF2-40B4-BE49-F238E27FC236}">
                <a16:creationId xmlns:a16="http://schemas.microsoft.com/office/drawing/2014/main" id="{68D03467-969A-426B-BB54-86932E0DA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457200"/>
            <a:ext cx="2614612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2" name="Picture 6">
            <a:extLst>
              <a:ext uri="{FF2B5EF4-FFF2-40B4-BE49-F238E27FC236}">
                <a16:creationId xmlns:a16="http://schemas.microsoft.com/office/drawing/2014/main" id="{860AB59C-9125-457F-80FE-AB8D00551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1588"/>
            <a:ext cx="8305800" cy="51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3" name="Picture 7">
            <a:extLst>
              <a:ext uri="{FF2B5EF4-FFF2-40B4-BE49-F238E27FC236}">
                <a16:creationId xmlns:a16="http://schemas.microsoft.com/office/drawing/2014/main" id="{8FA4FD50-9377-4A1F-942B-EFB005FD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975"/>
            <a:ext cx="25908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7FBC8E7A-5931-497E-B53E-3244CFFF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4" name="Picture 10">
            <a:extLst>
              <a:ext uri="{FF2B5EF4-FFF2-40B4-BE49-F238E27FC236}">
                <a16:creationId xmlns:a16="http://schemas.microsoft.com/office/drawing/2014/main" id="{1A90A8E7-996A-49FD-B72C-C44D9A36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24025"/>
            <a:ext cx="8610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0" name="Picture 6">
            <a:extLst>
              <a:ext uri="{FF2B5EF4-FFF2-40B4-BE49-F238E27FC236}">
                <a16:creationId xmlns:a16="http://schemas.microsoft.com/office/drawing/2014/main" id="{D159EFEE-806B-4AD4-BD3C-161315D1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920875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1" name="Picture 7">
            <a:extLst>
              <a:ext uri="{FF2B5EF4-FFF2-40B4-BE49-F238E27FC236}">
                <a16:creationId xmlns:a16="http://schemas.microsoft.com/office/drawing/2014/main" id="{F4F70A72-1D17-4F02-9907-C238688C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3400"/>
            <a:ext cx="3252788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2" name="Picture 8">
            <a:extLst>
              <a:ext uri="{FF2B5EF4-FFF2-40B4-BE49-F238E27FC236}">
                <a16:creationId xmlns:a16="http://schemas.microsoft.com/office/drawing/2014/main" id="{25DA3847-ACB8-4CC3-B339-8207A9A87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"/>
            <a:ext cx="21336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3" name="Picture 9">
            <a:extLst>
              <a:ext uri="{FF2B5EF4-FFF2-40B4-BE49-F238E27FC236}">
                <a16:creationId xmlns:a16="http://schemas.microsoft.com/office/drawing/2014/main" id="{E1A54C12-7EAE-4F1C-A9FC-23A1977A4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98963"/>
            <a:ext cx="160020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76F8757-9E4E-4205-A6B8-A1F6A6D39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9" name="Picture 11">
            <a:extLst>
              <a:ext uri="{FF2B5EF4-FFF2-40B4-BE49-F238E27FC236}">
                <a16:creationId xmlns:a16="http://schemas.microsoft.com/office/drawing/2014/main" id="{259E5507-9DF4-4212-A1A1-AABF3864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8400"/>
            <a:ext cx="85344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5" name="Picture 7">
            <a:extLst>
              <a:ext uri="{FF2B5EF4-FFF2-40B4-BE49-F238E27FC236}">
                <a16:creationId xmlns:a16="http://schemas.microsoft.com/office/drawing/2014/main" id="{3E2FF8BF-8543-4DC9-B723-0CAA59EA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086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6" name="Picture 8">
            <a:extLst>
              <a:ext uri="{FF2B5EF4-FFF2-40B4-BE49-F238E27FC236}">
                <a16:creationId xmlns:a16="http://schemas.microsoft.com/office/drawing/2014/main" id="{F4D6E8DA-3684-460D-B0FD-F766C5716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87800"/>
            <a:ext cx="1785938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B93D9FF-BFA9-45CF-8BAD-62385B768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8" name="Picture 6">
            <a:extLst>
              <a:ext uri="{FF2B5EF4-FFF2-40B4-BE49-F238E27FC236}">
                <a16:creationId xmlns:a16="http://schemas.microsoft.com/office/drawing/2014/main" id="{7374D5E0-8F06-412E-82DD-EDA5B977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0525"/>
            <a:ext cx="4049713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0" name="Picture 8">
            <a:extLst>
              <a:ext uri="{FF2B5EF4-FFF2-40B4-BE49-F238E27FC236}">
                <a16:creationId xmlns:a16="http://schemas.microsoft.com/office/drawing/2014/main" id="{FCA4514F-F048-4679-AD1E-47ACAFD9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14400"/>
            <a:ext cx="4848225" cy="49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FC4791D8-723E-45B8-A3CF-BB187F74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9" name="Picture 21">
            <a:extLst>
              <a:ext uri="{FF2B5EF4-FFF2-40B4-BE49-F238E27FC236}">
                <a16:creationId xmlns:a16="http://schemas.microsoft.com/office/drawing/2014/main" id="{5A6F687D-D975-447F-95B3-70D404A5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22">
            <a:extLst>
              <a:ext uri="{FF2B5EF4-FFF2-40B4-BE49-F238E27FC236}">
                <a16:creationId xmlns:a16="http://schemas.microsoft.com/office/drawing/2014/main" id="{0D81A7D2-FCD0-4C72-972F-38E85A3C0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178050"/>
            <a:ext cx="3810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1" name="Text Box 23">
            <a:extLst>
              <a:ext uri="{FF2B5EF4-FFF2-40B4-BE49-F238E27FC236}">
                <a16:creationId xmlns:a16="http://schemas.microsoft.com/office/drawing/2014/main" id="{D1931027-E953-444E-A8C9-6FA576A8B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2057400"/>
            <a:ext cx="7729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¿</a:t>
            </a:r>
            <a:r>
              <a:rPr lang="es-PR" altLang="en-US" b="1">
                <a:solidFill>
                  <a:schemeClr val="bg1"/>
                </a:solidFill>
              </a:rPr>
              <a:t>Qué factores se deben considerar antes de comenzar un</a:t>
            </a:r>
          </a:p>
          <a:p>
            <a:r>
              <a:rPr lang="es-PR" altLang="en-US" b="1">
                <a:solidFill>
                  <a:schemeClr val="bg1"/>
                </a:solidFill>
              </a:rPr>
              <a:t>  programa para el desarrollo de la fortaleza, potencia, y/o</a:t>
            </a:r>
          </a:p>
          <a:p>
            <a:r>
              <a:rPr lang="es-PR" altLang="en-US" b="1">
                <a:solidFill>
                  <a:schemeClr val="bg1"/>
                </a:solidFill>
              </a:rPr>
              <a:t>  tolerancia muscular?</a:t>
            </a:r>
          </a:p>
        </p:txBody>
      </p:sp>
      <p:sp>
        <p:nvSpPr>
          <p:cNvPr id="12313" name="Text Box 25">
            <a:extLst>
              <a:ext uri="{FF2B5EF4-FFF2-40B4-BE49-F238E27FC236}">
                <a16:creationId xmlns:a16="http://schemas.microsoft.com/office/drawing/2014/main" id="{5ED4D6BE-95B8-4E7F-9EB7-A9C8EEB3B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3200400"/>
            <a:ext cx="77517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¿</a:t>
            </a:r>
            <a:r>
              <a:rPr lang="es-PR" altLang="en-US" b="1">
                <a:solidFill>
                  <a:schemeClr val="bg1"/>
                </a:solidFill>
              </a:rPr>
              <a:t>Cuáles son los principios de entrenamiento que rigen este</a:t>
            </a:r>
          </a:p>
          <a:p>
            <a:r>
              <a:rPr lang="es-PR" altLang="en-US" b="1">
                <a:solidFill>
                  <a:schemeClr val="bg1"/>
                </a:solidFill>
              </a:rPr>
              <a:t>   programa?</a:t>
            </a:r>
          </a:p>
        </p:txBody>
      </p:sp>
      <p:pic>
        <p:nvPicPr>
          <p:cNvPr id="12314" name="Picture 26">
            <a:extLst>
              <a:ext uri="{FF2B5EF4-FFF2-40B4-BE49-F238E27FC236}">
                <a16:creationId xmlns:a16="http://schemas.microsoft.com/office/drawing/2014/main" id="{9FCD7631-2CE4-4089-AFB7-70B99240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130675"/>
            <a:ext cx="3810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5" name="Text Box 27">
            <a:extLst>
              <a:ext uri="{FF2B5EF4-FFF2-40B4-BE49-F238E27FC236}">
                <a16:creationId xmlns:a16="http://schemas.microsoft.com/office/drawing/2014/main" id="{455413D8-7662-4A8B-9C62-13E116F54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038600"/>
            <a:ext cx="7931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¿</a:t>
            </a:r>
            <a:r>
              <a:rPr lang="es-PR" altLang="en-US" b="1">
                <a:solidFill>
                  <a:schemeClr val="bg1"/>
                </a:solidFill>
              </a:rPr>
              <a:t>Que factores afectan el desarrollo de la fortaleza, potencia,</a:t>
            </a:r>
          </a:p>
          <a:p>
            <a:r>
              <a:rPr lang="es-PR" altLang="en-US" b="1">
                <a:solidFill>
                  <a:schemeClr val="bg1"/>
                </a:solidFill>
              </a:rPr>
              <a:t>   y/o tolerancia muscular?</a:t>
            </a:r>
          </a:p>
        </p:txBody>
      </p:sp>
      <p:pic>
        <p:nvPicPr>
          <p:cNvPr id="12316" name="Picture 28">
            <a:extLst>
              <a:ext uri="{FF2B5EF4-FFF2-40B4-BE49-F238E27FC236}">
                <a16:creationId xmlns:a16="http://schemas.microsoft.com/office/drawing/2014/main" id="{729B9974-EA36-4A0E-95C4-20C0C1D84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997450"/>
            <a:ext cx="3810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7" name="Text Box 29">
            <a:extLst>
              <a:ext uri="{FF2B5EF4-FFF2-40B4-BE49-F238E27FC236}">
                <a16:creationId xmlns:a16="http://schemas.microsoft.com/office/drawing/2014/main" id="{0A3EC424-E4DA-4E6D-B9C8-5E00787A1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876800"/>
            <a:ext cx="7896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¿</a:t>
            </a:r>
            <a:r>
              <a:rPr lang="es-PR" altLang="en-US" b="1">
                <a:solidFill>
                  <a:schemeClr val="bg1"/>
                </a:solidFill>
              </a:rPr>
              <a:t>Cuáles son los mejores métodos actuales de entrenamiento</a:t>
            </a:r>
          </a:p>
          <a:p>
            <a:r>
              <a:rPr lang="es-PR" altLang="en-US" b="1">
                <a:solidFill>
                  <a:schemeClr val="bg1"/>
                </a:solidFill>
              </a:rPr>
              <a:t>  para el desarrollo de la fortaleza, potencia, y/o tolerancia</a:t>
            </a:r>
          </a:p>
          <a:p>
            <a:r>
              <a:rPr lang="es-PR" altLang="en-US" b="1">
                <a:solidFill>
                  <a:schemeClr val="bg1"/>
                </a:solidFill>
              </a:rPr>
              <a:t>  muscular?</a:t>
            </a:r>
          </a:p>
        </p:txBody>
      </p:sp>
      <p:pic>
        <p:nvPicPr>
          <p:cNvPr id="12318" name="Picture 30">
            <a:extLst>
              <a:ext uri="{FF2B5EF4-FFF2-40B4-BE49-F238E27FC236}">
                <a16:creationId xmlns:a16="http://schemas.microsoft.com/office/drawing/2014/main" id="{33321659-6A33-4E08-A1A5-AB5269161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6127750"/>
            <a:ext cx="3810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9" name="Text Box 31">
            <a:extLst>
              <a:ext uri="{FF2B5EF4-FFF2-40B4-BE49-F238E27FC236}">
                <a16:creationId xmlns:a16="http://schemas.microsoft.com/office/drawing/2014/main" id="{9B4EE7A1-3DA1-4C30-BDC2-325DBCDA7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6019800"/>
            <a:ext cx="6970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¿</a:t>
            </a:r>
            <a:r>
              <a:rPr lang="es-PR" altLang="en-US" b="1">
                <a:solidFill>
                  <a:schemeClr val="bg1"/>
                </a:solidFill>
              </a:rPr>
              <a:t>Cuál representa el mejor diseño de entrenamiento?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29BA818-9544-4548-AB8D-A3E432CC5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>
            <a:extLst>
              <a:ext uri="{FF2B5EF4-FFF2-40B4-BE49-F238E27FC236}">
                <a16:creationId xmlns:a16="http://schemas.microsoft.com/office/drawing/2014/main" id="{B82D0658-6EC3-4951-81AF-AC39825F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010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83" name="Picture 11">
            <a:extLst>
              <a:ext uri="{FF2B5EF4-FFF2-40B4-BE49-F238E27FC236}">
                <a16:creationId xmlns:a16="http://schemas.microsoft.com/office/drawing/2014/main" id="{EA6F49A0-B4D8-41DC-9439-C97B45426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95413"/>
            <a:ext cx="8305800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67583EFB-3E68-40C1-9335-4B3217CEC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>
            <a:extLst>
              <a:ext uri="{FF2B5EF4-FFF2-40B4-BE49-F238E27FC236}">
                <a16:creationId xmlns:a16="http://schemas.microsoft.com/office/drawing/2014/main" id="{FE9F29DF-2546-44A7-B025-3F892765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79638"/>
            <a:ext cx="8810625" cy="422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0D30287F-AE9D-4A40-9DDA-96AACDA77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04587B-1C8B-4CCC-8644-8773165E9E42}"/>
              </a:ext>
            </a:extLst>
          </p:cNvPr>
          <p:cNvGrpSpPr/>
          <p:nvPr/>
        </p:nvGrpSpPr>
        <p:grpSpPr>
          <a:xfrm>
            <a:off x="609600" y="436562"/>
            <a:ext cx="8001000" cy="1493838"/>
            <a:chOff x="609600" y="436562"/>
            <a:chExt cx="8001000" cy="1493838"/>
          </a:xfrm>
        </p:grpSpPr>
        <p:pic>
          <p:nvPicPr>
            <p:cNvPr id="80900" name="Picture 4">
              <a:extLst>
                <a:ext uri="{FF2B5EF4-FFF2-40B4-BE49-F238E27FC236}">
                  <a16:creationId xmlns:a16="http://schemas.microsoft.com/office/drawing/2014/main" id="{B2566C87-B252-4852-9A3F-C9D656C60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36563"/>
              <a:ext cx="8001000" cy="149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 descr="A person standing posing for the camera&#10;&#10;Description automatically generated">
              <a:extLst>
                <a:ext uri="{FF2B5EF4-FFF2-40B4-BE49-F238E27FC236}">
                  <a16:creationId xmlns:a16="http://schemas.microsoft.com/office/drawing/2014/main" id="{3B2B9078-8DD6-4DBA-835F-3B1913DBD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3" r="17053"/>
            <a:stretch/>
          </p:blipFill>
          <p:spPr>
            <a:xfrm>
              <a:off x="665185" y="436562"/>
              <a:ext cx="1697015" cy="149383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4" name="Picture 20">
            <a:extLst>
              <a:ext uri="{FF2B5EF4-FFF2-40B4-BE49-F238E27FC236}">
                <a16:creationId xmlns:a16="http://schemas.microsoft.com/office/drawing/2014/main" id="{E428AA52-F071-4AFA-8133-FA4662EF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8925"/>
            <a:ext cx="83820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6" name="Text Box 22">
            <a:extLst>
              <a:ext uri="{FF2B5EF4-FFF2-40B4-BE49-F238E27FC236}">
                <a16:creationId xmlns:a16="http://schemas.microsoft.com/office/drawing/2014/main" id="{C2869348-33C9-4FA0-8CC7-9EE8410FE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1981200"/>
            <a:ext cx="31384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Determinantes:</a:t>
            </a:r>
          </a:p>
        </p:txBody>
      </p:sp>
      <p:pic>
        <p:nvPicPr>
          <p:cNvPr id="11289" name="Picture 25">
            <a:extLst>
              <a:ext uri="{FF2B5EF4-FFF2-40B4-BE49-F238E27FC236}">
                <a16:creationId xmlns:a16="http://schemas.microsoft.com/office/drawing/2014/main" id="{28974D12-F8E3-4C89-853E-4F5454FE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60032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>
            <a:extLst>
              <a:ext uri="{FF2B5EF4-FFF2-40B4-BE49-F238E27FC236}">
                <a16:creationId xmlns:a16="http://schemas.microsoft.com/office/drawing/2014/main" id="{08222660-5FB8-4A24-B456-FECC0C7C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89150"/>
            <a:ext cx="430213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1" name="Text Box 27">
            <a:extLst>
              <a:ext uri="{FF2B5EF4-FFF2-40B4-BE49-F238E27FC236}">
                <a16:creationId xmlns:a16="http://schemas.microsoft.com/office/drawing/2014/main" id="{E628177D-43CA-4F09-BBED-A1EE3CDF9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8400"/>
            <a:ext cx="56880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Metas y necesidades particulares</a:t>
            </a:r>
          </a:p>
        </p:txBody>
      </p:sp>
      <p:pic>
        <p:nvPicPr>
          <p:cNvPr id="11292" name="Picture 28">
            <a:extLst>
              <a:ext uri="{FF2B5EF4-FFF2-40B4-BE49-F238E27FC236}">
                <a16:creationId xmlns:a16="http://schemas.microsoft.com/office/drawing/2014/main" id="{1F4C62FE-F4AB-438A-82CE-C491258C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1146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3" name="Text Box 29">
            <a:extLst>
              <a:ext uri="{FF2B5EF4-FFF2-40B4-BE49-F238E27FC236}">
                <a16:creationId xmlns:a16="http://schemas.microsoft.com/office/drawing/2014/main" id="{8A22CD68-F578-4B3F-96C6-B1BED4624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2981325"/>
            <a:ext cx="10652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Edad</a:t>
            </a:r>
          </a:p>
        </p:txBody>
      </p:sp>
      <p:pic>
        <p:nvPicPr>
          <p:cNvPr id="11294" name="Picture 30">
            <a:extLst>
              <a:ext uri="{FF2B5EF4-FFF2-40B4-BE49-F238E27FC236}">
                <a16:creationId xmlns:a16="http://schemas.microsoft.com/office/drawing/2014/main" id="{A293CB2A-38B6-4ACF-94D3-335A058E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3581400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5" name="Text Box 31">
            <a:extLst>
              <a:ext uri="{FF2B5EF4-FFF2-40B4-BE49-F238E27FC236}">
                <a16:creationId xmlns:a16="http://schemas.microsoft.com/office/drawing/2014/main" id="{F1825947-CCEC-484B-B73E-B09E247EF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3505200"/>
            <a:ext cx="59340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 i="1">
                <a:solidFill>
                  <a:schemeClr val="bg1"/>
                </a:solidFill>
              </a:rPr>
              <a:t>Capacidades genéticas/diferencias</a:t>
            </a:r>
          </a:p>
          <a:p>
            <a:pPr>
              <a:lnSpc>
                <a:spcPct val="80000"/>
              </a:lnSpc>
            </a:pPr>
            <a:r>
              <a:rPr lang="es-PR" altLang="en-US" sz="3200" b="1" i="1">
                <a:solidFill>
                  <a:schemeClr val="bg1"/>
                </a:solidFill>
              </a:rPr>
              <a:t>individuales</a:t>
            </a:r>
          </a:p>
        </p:txBody>
      </p:sp>
      <p:pic>
        <p:nvPicPr>
          <p:cNvPr id="11296" name="Picture 32">
            <a:extLst>
              <a:ext uri="{FF2B5EF4-FFF2-40B4-BE49-F238E27FC236}">
                <a16:creationId xmlns:a16="http://schemas.microsoft.com/office/drawing/2014/main" id="{70BF2D91-6528-448D-B0E4-CCF42A3E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49262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7" name="Text Box 33">
            <a:extLst>
              <a:ext uri="{FF2B5EF4-FFF2-40B4-BE49-F238E27FC236}">
                <a16:creationId xmlns:a16="http://schemas.microsoft.com/office/drawing/2014/main" id="{490AD513-278E-4459-B7FA-9D161CFC9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4343400"/>
            <a:ext cx="754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Nivel inicial de aptitud física/entrenamiento</a:t>
            </a:r>
          </a:p>
        </p:txBody>
      </p:sp>
      <p:pic>
        <p:nvPicPr>
          <p:cNvPr id="11298" name="Picture 34">
            <a:extLst>
              <a:ext uri="{FF2B5EF4-FFF2-40B4-BE49-F238E27FC236}">
                <a16:creationId xmlns:a16="http://schemas.microsoft.com/office/drawing/2014/main" id="{E03138E8-111A-4A0A-B3AC-87D3E745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9799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9" name="Text Box 35">
            <a:extLst>
              <a:ext uri="{FF2B5EF4-FFF2-40B4-BE49-F238E27FC236}">
                <a16:creationId xmlns:a16="http://schemas.microsoft.com/office/drawing/2014/main" id="{22D7D8C9-7F99-4EF9-8F7C-A7835C83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4876800"/>
            <a:ext cx="6926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Estado de salud/condiciónes patológicas</a:t>
            </a:r>
          </a:p>
        </p:txBody>
      </p:sp>
      <p:pic>
        <p:nvPicPr>
          <p:cNvPr id="11300" name="Picture 36">
            <a:extLst>
              <a:ext uri="{FF2B5EF4-FFF2-40B4-BE49-F238E27FC236}">
                <a16:creationId xmlns:a16="http://schemas.microsoft.com/office/drawing/2014/main" id="{C51F1DB0-8E4E-4D33-A057-BBB316A8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55133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01" name="Text Box 37">
            <a:extLst>
              <a:ext uri="{FF2B5EF4-FFF2-40B4-BE49-F238E27FC236}">
                <a16:creationId xmlns:a16="http://schemas.microsoft.com/office/drawing/2014/main" id="{00C75835-B358-452F-92A5-B5A497D5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5410200"/>
            <a:ext cx="2871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Tipo de Deporte</a:t>
            </a:r>
          </a:p>
        </p:txBody>
      </p:sp>
      <p:pic>
        <p:nvPicPr>
          <p:cNvPr id="11302" name="Picture 38">
            <a:extLst>
              <a:ext uri="{FF2B5EF4-FFF2-40B4-BE49-F238E27FC236}">
                <a16:creationId xmlns:a16="http://schemas.microsoft.com/office/drawing/2014/main" id="{28D01C8F-DEB6-4538-AC51-60838FA0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60991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03" name="Text Box 39">
            <a:extLst>
              <a:ext uri="{FF2B5EF4-FFF2-40B4-BE49-F238E27FC236}">
                <a16:creationId xmlns:a16="http://schemas.microsoft.com/office/drawing/2014/main" id="{DC2322FD-DF1C-40E2-9BB5-B17FA31D2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5943600"/>
            <a:ext cx="70945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Duración y frecuencia del entrenamiento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51B0BC9-9120-4D96-8020-39CE8B5A5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9" name="Text Box 17">
            <a:extLst>
              <a:ext uri="{FF2B5EF4-FFF2-40B4-BE49-F238E27FC236}">
                <a16:creationId xmlns:a16="http://schemas.microsoft.com/office/drawing/2014/main" id="{E3F5C3CB-09D0-461A-A380-CD8B5B007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38" y="1279525"/>
            <a:ext cx="6049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EVALUACIÓN/ANÁLISIS</a:t>
            </a:r>
          </a:p>
        </p:txBody>
      </p:sp>
      <p:sp>
        <p:nvSpPr>
          <p:cNvPr id="8210" name="Text Box 18">
            <a:extLst>
              <a:ext uri="{FF2B5EF4-FFF2-40B4-BE49-F238E27FC236}">
                <a16:creationId xmlns:a16="http://schemas.microsoft.com/office/drawing/2014/main" id="{E9E95FF0-F056-4819-A731-BC222119E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8" y="4800600"/>
            <a:ext cx="57673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NECESIDADES/METAS</a:t>
            </a:r>
          </a:p>
        </p:txBody>
      </p:sp>
      <p:pic>
        <p:nvPicPr>
          <p:cNvPr id="8212" name="Picture 20">
            <a:extLst>
              <a:ext uri="{FF2B5EF4-FFF2-40B4-BE49-F238E27FC236}">
                <a16:creationId xmlns:a16="http://schemas.microsoft.com/office/drawing/2014/main" id="{B43C6455-2F41-4225-85FD-8B174805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39925"/>
            <a:ext cx="4267200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5C92B3DF-AC40-436C-9E89-50FC679F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solidFill>
                  <a:schemeClr val="bg1"/>
                </a:solidFill>
                <a:latin typeface="Arial" charset="0"/>
              </a:rPr>
              <a:t>Copyright © 2020 Edgar Lopategui Corsino | </a:t>
            </a:r>
            <a:r>
              <a:rPr lang="en-US" altLang="es-PR" sz="1000" dirty="0" err="1">
                <a:solidFill>
                  <a:schemeClr val="bg1"/>
                </a:solidFill>
                <a:latin typeface="Arial" charset="0"/>
              </a:rPr>
              <a:t>Saludmed</a:t>
            </a:r>
            <a:endParaRPr lang="en-US" altLang="es-PR" sz="1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 autoUpdateAnimBg="0"/>
      <p:bldP spid="8210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1837</Words>
  <Application>Microsoft Office PowerPoint</Application>
  <PresentationFormat>On-screen Show (4:3)</PresentationFormat>
  <Paragraphs>286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Multimedia/Web &amp; Desktop Pub.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Edgar Lopategui</dc:creator>
  <cp:lastModifiedBy>Edgar Lopategui Corsino</cp:lastModifiedBy>
  <cp:revision>174</cp:revision>
  <dcterms:created xsi:type="dcterms:W3CDTF">1999-11-20T10:28:16Z</dcterms:created>
  <dcterms:modified xsi:type="dcterms:W3CDTF">2020-10-15T01:15:07Z</dcterms:modified>
</cp:coreProperties>
</file>