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tags/tag43.xml" ContentType="application/vnd.openxmlformats-officedocument.presentationml.tags+xml"/>
  <Override PartName="/ppt/notesSlides/notesSlide42.xml" ContentType="application/vnd.openxmlformats-officedocument.presentationml.notesSlide+xml"/>
  <Override PartName="/ppt/tags/tag44.xml" ContentType="application/vnd.openxmlformats-officedocument.presentationml.tags+xml"/>
  <Override PartName="/ppt/notesSlides/notesSlide43.xml" ContentType="application/vnd.openxmlformats-officedocument.presentationml.notesSlide+xml"/>
  <Override PartName="/ppt/tags/tag45.xml" ContentType="application/vnd.openxmlformats-officedocument.presentationml.tags+xml"/>
  <Override PartName="/ppt/notesSlides/notesSlide44.xml" ContentType="application/vnd.openxmlformats-officedocument.presentationml.notesSlide+xml"/>
  <Override PartName="/ppt/tags/tag46.xml" ContentType="application/vnd.openxmlformats-officedocument.presentationml.tags+xml"/>
  <Override PartName="/ppt/notesSlides/notesSlide45.xml" ContentType="application/vnd.openxmlformats-officedocument.presentationml.notesSlide+xml"/>
  <Override PartName="/ppt/tags/tag47.xml" ContentType="application/vnd.openxmlformats-officedocument.presentationml.tags+xml"/>
  <Override PartName="/ppt/notesSlides/notesSlide46.xml" ContentType="application/vnd.openxmlformats-officedocument.presentationml.notesSlide+xml"/>
  <Override PartName="/ppt/tags/tag48.xml" ContentType="application/vnd.openxmlformats-officedocument.presentationml.tags+xml"/>
  <Override PartName="/ppt/notesSlides/notesSlide47.xml" ContentType="application/vnd.openxmlformats-officedocument.presentationml.notesSlide+xml"/>
  <Override PartName="/ppt/tags/tag49.xml" ContentType="application/vnd.openxmlformats-officedocument.presentationml.tags+xml"/>
  <Override PartName="/ppt/notesSlides/notesSlide48.xml" ContentType="application/vnd.openxmlformats-officedocument.presentationml.notesSlide+xml"/>
  <Override PartName="/ppt/tags/tag50.xml" ContentType="application/vnd.openxmlformats-officedocument.presentationml.tags+xml"/>
  <Override PartName="/ppt/notesSlides/notesSlide49.xml" ContentType="application/vnd.openxmlformats-officedocument.presentationml.notesSlide+xml"/>
  <Override PartName="/ppt/tags/tag51.xml" ContentType="application/vnd.openxmlformats-officedocument.presentationml.tags+xml"/>
  <Override PartName="/ppt/notesSlides/notesSlide50.xml" ContentType="application/vnd.openxmlformats-officedocument.presentationml.notesSlide+xml"/>
  <Override PartName="/ppt/tags/tag52.xml" ContentType="application/vnd.openxmlformats-officedocument.presentationml.tags+xml"/>
  <Override PartName="/ppt/notesSlides/notesSlide51.xml" ContentType="application/vnd.openxmlformats-officedocument.presentationml.notesSlide+xml"/>
  <Override PartName="/ppt/tags/tag53.xml" ContentType="application/vnd.openxmlformats-officedocument.presentationml.tags+xml"/>
  <Override PartName="/ppt/notesSlides/notesSlide52.xml" ContentType="application/vnd.openxmlformats-officedocument.presentationml.notesSlide+xml"/>
  <Override PartName="/ppt/tags/tag54.xml" ContentType="application/vnd.openxmlformats-officedocument.presentationml.tags+xml"/>
  <Override PartName="/ppt/notesSlides/notesSlide53.xml" ContentType="application/vnd.openxmlformats-officedocument.presentationml.notesSlide+xml"/>
  <Override PartName="/ppt/tags/tag55.xml" ContentType="application/vnd.openxmlformats-officedocument.presentationml.tags+xml"/>
  <Override PartName="/ppt/notesSlides/notesSlide54.xml" ContentType="application/vnd.openxmlformats-officedocument.presentationml.notesSlide+xml"/>
  <Override PartName="/ppt/tags/tag56.xml" ContentType="application/vnd.openxmlformats-officedocument.presentationml.tags+xml"/>
  <Override PartName="/ppt/notesSlides/notesSlide55.xml" ContentType="application/vnd.openxmlformats-officedocument.presentationml.notesSlide+xml"/>
  <Override PartName="/ppt/tags/tag57.xml" ContentType="application/vnd.openxmlformats-officedocument.presentationml.tags+xml"/>
  <Override PartName="/ppt/notesSlides/notesSlide56.xml" ContentType="application/vnd.openxmlformats-officedocument.presentationml.notesSlide+xml"/>
  <Override PartName="/ppt/tags/tag58.xml" ContentType="application/vnd.openxmlformats-officedocument.presentationml.tags+xml"/>
  <Override PartName="/ppt/notesSlides/notesSlide57.xml" ContentType="application/vnd.openxmlformats-officedocument.presentationml.notesSlide+xml"/>
  <Override PartName="/ppt/tags/tag59.xml" ContentType="application/vnd.openxmlformats-officedocument.presentationml.tags+xml"/>
  <Override PartName="/ppt/notesSlides/notesSlide58.xml" ContentType="application/vnd.openxmlformats-officedocument.presentationml.notesSlide+xml"/>
  <Override PartName="/ppt/tags/tag60.xml" ContentType="application/vnd.openxmlformats-officedocument.presentationml.tags+xml"/>
  <Override PartName="/ppt/notesSlides/notesSlide59.xml" ContentType="application/vnd.openxmlformats-officedocument.presentationml.notesSlide+xml"/>
  <Override PartName="/ppt/tags/tag61.xml" ContentType="application/vnd.openxmlformats-officedocument.presentationml.tags+xml"/>
  <Override PartName="/ppt/notesSlides/notesSlide60.xml" ContentType="application/vnd.openxmlformats-officedocument.presentationml.notesSlide+xml"/>
  <Override PartName="/ppt/tags/tag62.xml" ContentType="application/vnd.openxmlformats-officedocument.presentationml.tags+xml"/>
  <Override PartName="/ppt/notesSlides/notesSlide61.xml" ContentType="application/vnd.openxmlformats-officedocument.presentationml.notesSlide+xml"/>
  <Override PartName="/ppt/tags/tag63.xml" ContentType="application/vnd.openxmlformats-officedocument.presentationml.tags+xml"/>
  <Override PartName="/ppt/notesSlides/notesSlide62.xml" ContentType="application/vnd.openxmlformats-officedocument.presentationml.notesSlide+xml"/>
  <Override PartName="/ppt/tags/tag64.xml" ContentType="application/vnd.openxmlformats-officedocument.presentationml.tags+xml"/>
  <Override PartName="/ppt/notesSlides/notesSlide63.xml" ContentType="application/vnd.openxmlformats-officedocument.presentationml.notesSlide+xml"/>
  <Override PartName="/ppt/tags/tag65.xml" ContentType="application/vnd.openxmlformats-officedocument.presentationml.tags+xml"/>
  <Override PartName="/ppt/notesSlides/notesSlide64.xml" ContentType="application/vnd.openxmlformats-officedocument.presentationml.notesSlide+xml"/>
  <Override PartName="/ppt/tags/tag66.xml" ContentType="application/vnd.openxmlformats-officedocument.presentationml.tags+xml"/>
  <Override PartName="/ppt/notesSlides/notesSlide65.xml" ContentType="application/vnd.openxmlformats-officedocument.presentationml.notesSlide+xml"/>
  <Override PartName="/ppt/tags/tag67.xml" ContentType="application/vnd.openxmlformats-officedocument.presentationml.tags+xml"/>
  <Override PartName="/ppt/notesSlides/notesSlide66.xml" ContentType="application/vnd.openxmlformats-officedocument.presentationml.notesSlide+xml"/>
  <Override PartName="/ppt/tags/tag68.xml" ContentType="application/vnd.openxmlformats-officedocument.presentationml.tags+xml"/>
  <Override PartName="/ppt/notesSlides/notesSlide67.xml" ContentType="application/vnd.openxmlformats-officedocument.presentationml.notesSlide+xml"/>
  <Override PartName="/ppt/tags/tag69.xml" ContentType="application/vnd.openxmlformats-officedocument.presentationml.tags+xml"/>
  <Override PartName="/ppt/notesSlides/notesSlide68.xml" ContentType="application/vnd.openxmlformats-officedocument.presentationml.notesSlide+xml"/>
  <Override PartName="/ppt/tags/tag70.xml" ContentType="application/vnd.openxmlformats-officedocument.presentationml.tags+xml"/>
  <Override PartName="/ppt/notesSlides/notesSlide69.xml" ContentType="application/vnd.openxmlformats-officedocument.presentationml.notesSlide+xml"/>
  <Override PartName="/ppt/tags/tag71.xml" ContentType="application/vnd.openxmlformats-officedocument.presentationml.tags+xml"/>
  <Override PartName="/ppt/notesSlides/notesSlide70.xml" ContentType="application/vnd.openxmlformats-officedocument.presentationml.notesSlide+xml"/>
  <Override PartName="/ppt/tags/tag72.xml" ContentType="application/vnd.openxmlformats-officedocument.presentationml.tags+xml"/>
  <Override PartName="/ppt/notesSlides/notesSlide71.xml" ContentType="application/vnd.openxmlformats-officedocument.presentationml.notesSlide+xml"/>
  <Override PartName="/ppt/tags/tag73.xml" ContentType="application/vnd.openxmlformats-officedocument.presentationml.tags+xml"/>
  <Override PartName="/ppt/notesSlides/notesSlide72.xml" ContentType="application/vnd.openxmlformats-officedocument.presentationml.notesSlide+xml"/>
  <Override PartName="/ppt/tags/tag74.xml" ContentType="application/vnd.openxmlformats-officedocument.presentationml.tags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5"/>
  </p:notesMasterIdLst>
  <p:handoutMasterIdLst>
    <p:handoutMasterId r:id="rId76"/>
  </p:handoutMasterIdLst>
  <p:sldIdLst>
    <p:sldId id="256" r:id="rId2"/>
    <p:sldId id="994" r:id="rId3"/>
    <p:sldId id="859" r:id="rId4"/>
    <p:sldId id="995" r:id="rId5"/>
    <p:sldId id="996" r:id="rId6"/>
    <p:sldId id="960" r:id="rId7"/>
    <p:sldId id="997" r:id="rId8"/>
    <p:sldId id="993" r:id="rId9"/>
    <p:sldId id="998" r:id="rId10"/>
    <p:sldId id="987" r:id="rId11"/>
    <p:sldId id="999" r:id="rId12"/>
    <p:sldId id="1000" r:id="rId13"/>
    <p:sldId id="1002" r:id="rId14"/>
    <p:sldId id="1003" r:id="rId15"/>
    <p:sldId id="1004" r:id="rId16"/>
    <p:sldId id="1005" r:id="rId17"/>
    <p:sldId id="1001" r:id="rId18"/>
    <p:sldId id="988" r:id="rId19"/>
    <p:sldId id="1018" r:id="rId20"/>
    <p:sldId id="1019" r:id="rId21"/>
    <p:sldId id="1013" r:id="rId22"/>
    <p:sldId id="1015" r:id="rId23"/>
    <p:sldId id="1014" r:id="rId24"/>
    <p:sldId id="1017" r:id="rId25"/>
    <p:sldId id="1016" r:id="rId26"/>
    <p:sldId id="1025" r:id="rId27"/>
    <p:sldId id="1026" r:id="rId28"/>
    <p:sldId id="1027" r:id="rId29"/>
    <p:sldId id="924" r:id="rId30"/>
    <p:sldId id="928" r:id="rId31"/>
    <p:sldId id="883" r:id="rId32"/>
    <p:sldId id="884" r:id="rId33"/>
    <p:sldId id="885" r:id="rId34"/>
    <p:sldId id="985" r:id="rId35"/>
    <p:sldId id="1021" r:id="rId36"/>
    <p:sldId id="1022" r:id="rId37"/>
    <p:sldId id="1023" r:id="rId38"/>
    <p:sldId id="1024" r:id="rId39"/>
    <p:sldId id="1020" r:id="rId40"/>
    <p:sldId id="465" r:id="rId41"/>
    <p:sldId id="976" r:id="rId42"/>
    <p:sldId id="986" r:id="rId43"/>
    <p:sldId id="881" r:id="rId44"/>
    <p:sldId id="990" r:id="rId45"/>
    <p:sldId id="991" r:id="rId46"/>
    <p:sldId id="886" r:id="rId47"/>
    <p:sldId id="977" r:id="rId48"/>
    <p:sldId id="978" r:id="rId49"/>
    <p:sldId id="508" r:id="rId50"/>
    <p:sldId id="983" r:id="rId51"/>
    <p:sldId id="982" r:id="rId52"/>
    <p:sldId id="975" r:id="rId53"/>
    <p:sldId id="984" r:id="rId54"/>
    <p:sldId id="889" r:id="rId55"/>
    <p:sldId id="890" r:id="rId56"/>
    <p:sldId id="891" r:id="rId57"/>
    <p:sldId id="981" r:id="rId58"/>
    <p:sldId id="980" r:id="rId59"/>
    <p:sldId id="979" r:id="rId60"/>
    <p:sldId id="466" r:id="rId61"/>
    <p:sldId id="898" r:id="rId62"/>
    <p:sldId id="887" r:id="rId63"/>
    <p:sldId id="915" r:id="rId64"/>
    <p:sldId id="1006" r:id="rId65"/>
    <p:sldId id="1011" r:id="rId66"/>
    <p:sldId id="1010" r:id="rId67"/>
    <p:sldId id="1007" r:id="rId68"/>
    <p:sldId id="1008" r:id="rId69"/>
    <p:sldId id="1009" r:id="rId70"/>
    <p:sldId id="1012" r:id="rId71"/>
    <p:sldId id="857" r:id="rId72"/>
    <p:sldId id="858" r:id="rId73"/>
    <p:sldId id="961" r:id="rId74"/>
  </p:sldIdLst>
  <p:sldSz cx="9144000" cy="6858000" type="screen4x3"/>
  <p:notesSz cx="7010400" cy="9296400"/>
  <p:custDataLst>
    <p:tags r:id="rId77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123F"/>
    <a:srgbClr val="FF0000"/>
    <a:srgbClr val="000000"/>
    <a:srgbClr val="3C3C62"/>
    <a:srgbClr val="E6E6EF"/>
    <a:srgbClr val="99CCFF"/>
    <a:srgbClr val="484876"/>
    <a:srgbClr val="6600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41" autoAdjust="0"/>
    <p:restoredTop sz="94291" autoAdjust="0"/>
  </p:normalViewPr>
  <p:slideViewPr>
    <p:cSldViewPr>
      <p:cViewPr varScale="1">
        <p:scale>
          <a:sx n="68" d="100"/>
          <a:sy n="68" d="100"/>
        </p:scale>
        <p:origin x="11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>
                <a:latin typeface="Calibri" pitchFamily="34" charset="0"/>
              </a:defRPr>
            </a:lvl1pPr>
          </a:lstStyle>
          <a:p>
            <a:endParaRPr lang="es-PR" altLang="es-P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Calibri" pitchFamily="34" charset="0"/>
              </a:defRPr>
            </a:lvl1pPr>
          </a:lstStyle>
          <a:p>
            <a:fld id="{7FDE497C-9DE5-4538-B247-049F32EE14C8}" type="datetimeFigureOut">
              <a:rPr lang="en-US" altLang="es-PR"/>
              <a:pPr/>
              <a:t>1/9/2019</a:t>
            </a:fld>
            <a:endParaRPr lang="en-US" altLang="es-P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>
                <a:latin typeface="Calibri" pitchFamily="34" charset="0"/>
              </a:defRPr>
            </a:lvl1pPr>
          </a:lstStyle>
          <a:p>
            <a:endParaRPr lang="es-PR" alt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Calibri" pitchFamily="34" charset="0"/>
              </a:defRPr>
            </a:lvl1pPr>
          </a:lstStyle>
          <a:p>
            <a:fld id="{E2E9A458-7200-4815-8001-1DB553D11D4F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427145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>
                <a:latin typeface="Calibri" pitchFamily="34" charset="0"/>
              </a:defRPr>
            </a:lvl1pPr>
          </a:lstStyle>
          <a:p>
            <a:endParaRPr lang="es-PR" altLang="es-P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Calibri" pitchFamily="34" charset="0"/>
              </a:defRPr>
            </a:lvl1pPr>
          </a:lstStyle>
          <a:p>
            <a:fld id="{046D5318-CDF0-4BFE-82F4-0BF79184B57A}" type="datetimeFigureOut">
              <a:rPr lang="es-PR" altLang="es-PR"/>
              <a:pPr/>
              <a:t>01/09/2019</a:t>
            </a:fld>
            <a:endParaRPr lang="es-PR" altLang="es-P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s-P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P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>
                <a:latin typeface="Calibri" pitchFamily="34" charset="0"/>
              </a:defRPr>
            </a:lvl1pPr>
          </a:lstStyle>
          <a:p>
            <a:endParaRPr lang="es-PR" alt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Calibri" pitchFamily="34" charset="0"/>
              </a:defRPr>
            </a:lvl1pPr>
          </a:lstStyle>
          <a:p>
            <a:fld id="{84EB71D1-5EFF-4EE0-A202-A3B1D5BBFCE5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4117825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38BE2C05-E779-4E35-A33B-A29D1073C845}" type="slidenum">
              <a:rPr lang="es-PR" altLang="es-PR">
                <a:latin typeface="Calibri" pitchFamily="34" charset="0"/>
              </a:rPr>
              <a:pPr algn="r"/>
              <a:t>1</a:t>
            </a:fld>
            <a:endParaRPr lang="es-PR" altLang="es-P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10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940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07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12707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95B0BCA-52A3-44F0-A1A8-30B46F1F1703}" type="slidenum">
              <a:rPr lang="es-PR" altLang="es-PR" sz="1200">
                <a:latin typeface="Calibri" pitchFamily="34" charset="0"/>
              </a:rPr>
              <a:pPr algn="r"/>
              <a:t>11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62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07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12707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95B0BCA-52A3-44F0-A1A8-30B46F1F1703}" type="slidenum">
              <a:rPr lang="es-PR" altLang="es-PR" sz="1200">
                <a:latin typeface="Calibri" pitchFamily="34" charset="0"/>
              </a:rPr>
              <a:pPr algn="r"/>
              <a:t>12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640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13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064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07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12707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95B0BCA-52A3-44F0-A1A8-30B46F1F1703}" type="slidenum">
              <a:rPr lang="es-PR" altLang="es-PR" sz="1200">
                <a:latin typeface="Calibri" pitchFamily="34" charset="0"/>
              </a:rPr>
              <a:pPr algn="r"/>
              <a:t>14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644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15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286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07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12707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95B0BCA-52A3-44F0-A1A8-30B46F1F1703}" type="slidenum">
              <a:rPr lang="es-PR" altLang="es-PR" sz="1200">
                <a:latin typeface="Calibri" pitchFamily="34" charset="0"/>
              </a:rPr>
              <a:pPr algn="r"/>
              <a:t>16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208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17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151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18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902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19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388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07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12707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95B0BCA-52A3-44F0-A1A8-30B46F1F1703}" type="slidenum">
              <a:rPr lang="es-PR" altLang="es-PR" sz="1200">
                <a:latin typeface="Calibri" pitchFamily="34" charset="0"/>
              </a:rPr>
              <a:pPr algn="r"/>
              <a:t>2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725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20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0794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21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7764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22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5155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23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8994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24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751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25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1678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26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5903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27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9202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28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894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800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40800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64EFC9A-E2AA-4AD2-97FB-353A3D8D83BD}" type="slidenum">
              <a:rPr lang="es-PR" altLang="es-PR" sz="1200">
                <a:latin typeface="Calibri" pitchFamily="34" charset="0"/>
              </a:rPr>
              <a:pPr algn="r"/>
              <a:t>29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07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12707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95B0BCA-52A3-44F0-A1A8-30B46F1F1703}" type="slidenum">
              <a:rPr lang="es-PR" altLang="es-PR" sz="1200">
                <a:latin typeface="Calibri" pitchFamily="34" charset="0"/>
              </a:rPr>
              <a:pPr algn="r"/>
              <a:t>3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61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416196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51C2D272-DC40-4A9E-9477-7D1C666E706E}" type="slidenum">
              <a:rPr lang="es-PR" altLang="es-PR" sz="1200">
                <a:latin typeface="Calibri" pitchFamily="34" charset="0"/>
              </a:rPr>
              <a:pPr algn="r"/>
              <a:t>30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993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9940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F494DFEA-367F-44C2-9FAB-EFC78126AA6B}" type="slidenum">
              <a:rPr lang="es-PR" altLang="es-PR" sz="1200">
                <a:latin typeface="Calibri" pitchFamily="34" charset="0"/>
              </a:rPr>
              <a:pPr algn="r"/>
              <a:t>31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19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19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A02C4C8D-C8E7-42C4-BB42-513D22E8BA8E}" type="slidenum">
              <a:rPr lang="es-PR" altLang="es-PR" sz="1200">
                <a:latin typeface="Calibri" pitchFamily="34" charset="0"/>
              </a:rPr>
              <a:pPr algn="r"/>
              <a:t>32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403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4036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77166F16-3975-4A14-99FD-DEB5577F77EA}" type="slidenum">
              <a:rPr lang="es-PR" altLang="es-PR" sz="1200">
                <a:latin typeface="Calibri" pitchFamily="34" charset="0"/>
              </a:rPr>
              <a:pPr algn="r"/>
              <a:t>33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403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4036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77166F16-3975-4A14-99FD-DEB5577F77EA}" type="slidenum">
              <a:rPr lang="es-PR" altLang="es-PR" sz="1200">
                <a:latin typeface="Calibri" pitchFamily="34" charset="0"/>
              </a:rPr>
              <a:pPr algn="r"/>
              <a:t>34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3128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403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4036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77166F16-3975-4A14-99FD-DEB5577F77EA}" type="slidenum">
              <a:rPr lang="es-PR" altLang="es-PR" sz="1200">
                <a:latin typeface="Calibri" pitchFamily="34" charset="0"/>
              </a:rPr>
              <a:pPr algn="r"/>
              <a:t>35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3663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403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4036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77166F16-3975-4A14-99FD-DEB5577F77EA}" type="slidenum">
              <a:rPr lang="es-PR" altLang="es-PR" sz="1200">
                <a:latin typeface="Calibri" pitchFamily="34" charset="0"/>
              </a:rPr>
              <a:pPr algn="r"/>
              <a:t>36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537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403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4036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77166F16-3975-4A14-99FD-DEB5577F77EA}" type="slidenum">
              <a:rPr lang="es-PR" altLang="es-PR" sz="1200">
                <a:latin typeface="Calibri" pitchFamily="34" charset="0"/>
              </a:rPr>
              <a:pPr algn="r"/>
              <a:t>37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8894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403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4036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77166F16-3975-4A14-99FD-DEB5577F77EA}" type="slidenum">
              <a:rPr lang="es-PR" altLang="es-PR" sz="1200">
                <a:latin typeface="Calibri" pitchFamily="34" charset="0"/>
              </a:rPr>
              <a:pPr algn="r"/>
              <a:t>38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3156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403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4036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77166F16-3975-4A14-99FD-DEB5577F77EA}" type="slidenum">
              <a:rPr lang="es-PR" altLang="es-PR" sz="1200">
                <a:latin typeface="Calibri" pitchFamily="34" charset="0"/>
              </a:rPr>
              <a:pPr algn="r"/>
              <a:t>39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905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07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12707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95B0BCA-52A3-44F0-A1A8-30B46F1F1703}" type="slidenum">
              <a:rPr lang="es-PR" altLang="es-PR" sz="1200">
                <a:latin typeface="Calibri" pitchFamily="34" charset="0"/>
              </a:rPr>
              <a:pPr algn="r"/>
              <a:t>4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5725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44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444420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7F1F276B-CA94-4F95-A80B-51EBBF0AEA9A}" type="slidenum">
              <a:rPr lang="es-PR" altLang="es-PR" sz="1200">
                <a:latin typeface="Calibri" pitchFamily="34" charset="0"/>
              </a:rPr>
              <a:pPr algn="r"/>
              <a:t>40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60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60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538E274-D88E-4600-9E3A-7AF429013D1D}" type="slidenum">
              <a:rPr lang="es-PR" altLang="es-PR" sz="1200">
                <a:latin typeface="Calibri" pitchFamily="34" charset="0"/>
              </a:rPr>
              <a:pPr algn="r"/>
              <a:t>41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2368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60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60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538E274-D88E-4600-9E3A-7AF429013D1D}" type="slidenum">
              <a:rPr lang="es-PR" altLang="es-PR" sz="1200">
                <a:latin typeface="Calibri" pitchFamily="34" charset="0"/>
              </a:rPr>
              <a:pPr algn="r"/>
              <a:t>42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1286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43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44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439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45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851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60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60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538E274-D88E-4600-9E3A-7AF429013D1D}" type="slidenum">
              <a:rPr lang="es-PR" altLang="es-PR" sz="1200">
                <a:latin typeface="Calibri" pitchFamily="34" charset="0"/>
              </a:rPr>
              <a:pPr algn="r"/>
              <a:t>46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60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60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538E274-D88E-4600-9E3A-7AF429013D1D}" type="slidenum">
              <a:rPr lang="es-PR" altLang="es-PR" sz="1200">
                <a:latin typeface="Calibri" pitchFamily="34" charset="0"/>
              </a:rPr>
              <a:pPr algn="r"/>
              <a:t>47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82982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60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60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538E274-D88E-4600-9E3A-7AF429013D1D}" type="slidenum">
              <a:rPr lang="es-PR" altLang="es-PR" sz="1200">
                <a:latin typeface="Calibri" pitchFamily="34" charset="0"/>
              </a:rPr>
              <a:pPr algn="r"/>
              <a:t>48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6064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4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5324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402DC35-8092-439F-897E-6D5A97F037B6}" type="slidenum">
              <a:rPr lang="es-PR" altLang="es-PR" sz="1200">
                <a:latin typeface="Calibri" pitchFamily="34" charset="0"/>
              </a:rPr>
              <a:pPr algn="r"/>
              <a:t>49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07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12707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95B0BCA-52A3-44F0-A1A8-30B46F1F1703}" type="slidenum">
              <a:rPr lang="es-PR" altLang="es-PR" sz="1200">
                <a:latin typeface="Calibri" pitchFamily="34" charset="0"/>
              </a:rPr>
              <a:pPr algn="r"/>
              <a:t>5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86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4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5324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402DC35-8092-439F-897E-6D5A97F037B6}" type="slidenum">
              <a:rPr lang="es-PR" altLang="es-PR" sz="1200">
                <a:latin typeface="Calibri" pitchFamily="34" charset="0"/>
              </a:rPr>
              <a:pPr algn="r"/>
              <a:t>50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38613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4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5324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402DC35-8092-439F-897E-6D5A97F037B6}" type="slidenum">
              <a:rPr lang="es-PR" altLang="es-PR" sz="1200">
                <a:latin typeface="Calibri" pitchFamily="34" charset="0"/>
              </a:rPr>
              <a:pPr algn="r"/>
              <a:t>51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30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60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60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538E274-D88E-4600-9E3A-7AF429013D1D}" type="slidenum">
              <a:rPr lang="es-PR" altLang="es-PR" sz="1200">
                <a:latin typeface="Calibri" pitchFamily="34" charset="0"/>
              </a:rPr>
              <a:pPr algn="r"/>
              <a:t>52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44262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60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60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538E274-D88E-4600-9E3A-7AF429013D1D}" type="slidenum">
              <a:rPr lang="es-PR" altLang="es-PR" sz="1200">
                <a:latin typeface="Calibri" pitchFamily="34" charset="0"/>
              </a:rPr>
              <a:pPr algn="r"/>
              <a:t>53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51341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632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3632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F64EBCB-DCA7-4E35-B9C3-18B9E9F58E8A}" type="slidenum">
              <a:rPr lang="es-PR" altLang="es-PR" sz="1200">
                <a:latin typeface="Calibri" pitchFamily="34" charset="0"/>
              </a:rPr>
              <a:pPr algn="r"/>
              <a:t>54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83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3837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0F874657-DF23-470E-8BD8-5B348104FB44}" type="slidenum">
              <a:rPr lang="es-PR" altLang="es-PR" sz="1200">
                <a:latin typeface="Calibri" pitchFamily="34" charset="0"/>
              </a:rPr>
              <a:pPr algn="r"/>
              <a:t>55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04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40420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D3B94199-5368-4750-BD81-1C3F38DF8CF6}" type="slidenum">
              <a:rPr lang="es-PR" altLang="es-PR" sz="1200">
                <a:latin typeface="Calibri" pitchFamily="34" charset="0"/>
              </a:rPr>
              <a:pPr algn="r"/>
              <a:t>56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60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60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538E274-D88E-4600-9E3A-7AF429013D1D}" type="slidenum">
              <a:rPr lang="es-PR" altLang="es-PR" sz="1200">
                <a:latin typeface="Calibri" pitchFamily="34" charset="0"/>
              </a:rPr>
              <a:pPr algn="r"/>
              <a:t>57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55471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60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60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538E274-D88E-4600-9E3A-7AF429013D1D}" type="slidenum">
              <a:rPr lang="es-PR" altLang="es-PR" sz="1200">
                <a:latin typeface="Calibri" pitchFamily="34" charset="0"/>
              </a:rPr>
              <a:pPr algn="r"/>
              <a:t>58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31935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60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60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538E274-D88E-4600-9E3A-7AF429013D1D}" type="slidenum">
              <a:rPr lang="es-PR" altLang="es-PR" sz="1200">
                <a:latin typeface="Calibri" pitchFamily="34" charset="0"/>
              </a:rPr>
              <a:pPr algn="r"/>
              <a:t>59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826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07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12707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95B0BCA-52A3-44F0-A1A8-30B46F1F1703}" type="slidenum">
              <a:rPr lang="es-PR" altLang="es-PR" sz="1200">
                <a:latin typeface="Calibri" pitchFamily="34" charset="0"/>
              </a:rPr>
              <a:pPr algn="r"/>
              <a:t>6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53863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2DC5BB22-DB81-4C80-AB42-46F376CB4777}" type="slidenum">
              <a:rPr lang="es-PR" altLang="es-PR" sz="1200">
                <a:latin typeface="Calibri" pitchFamily="34" charset="0"/>
              </a:rPr>
              <a:pPr algn="r"/>
              <a:t>60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373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5373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CDF52ABB-9E34-44A9-9D73-4B882FEB72BC}" type="slidenum">
              <a:rPr lang="es-PR" altLang="es-PR" sz="1200">
                <a:latin typeface="Calibri" pitchFamily="34" charset="0"/>
              </a:rPr>
              <a:pPr algn="r"/>
              <a:t>61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813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813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5C01872D-B1BC-49C5-87AC-472129F94321}" type="slidenum">
              <a:rPr lang="es-PR" altLang="es-PR" sz="1200">
                <a:latin typeface="Calibri" pitchFamily="34" charset="0"/>
              </a:rPr>
              <a:pPr algn="r"/>
              <a:t>62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95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8957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882F895D-8EA9-405A-A91C-17ED91CC750A}" type="slidenum">
              <a:rPr lang="es-PR" altLang="es-PR" sz="1200">
                <a:latin typeface="Calibri" pitchFamily="34" charset="0"/>
              </a:rPr>
              <a:pPr algn="r"/>
              <a:t>63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95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8957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882F895D-8EA9-405A-A91C-17ED91CC750A}" type="slidenum">
              <a:rPr lang="es-PR" altLang="es-PR" sz="1200">
                <a:latin typeface="Calibri" pitchFamily="34" charset="0"/>
              </a:rPr>
              <a:pPr algn="r"/>
              <a:t>64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66638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95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8957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882F895D-8EA9-405A-A91C-17ED91CC750A}" type="slidenum">
              <a:rPr lang="es-PR" altLang="es-PR" sz="1200">
                <a:latin typeface="Calibri" pitchFamily="34" charset="0"/>
              </a:rPr>
              <a:pPr algn="r"/>
              <a:t>65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70431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95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8957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882F895D-8EA9-405A-A91C-17ED91CC750A}" type="slidenum">
              <a:rPr lang="es-PR" altLang="es-PR" sz="1200">
                <a:latin typeface="Calibri" pitchFamily="34" charset="0"/>
              </a:rPr>
              <a:pPr algn="r"/>
              <a:t>66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72311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95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8957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882F895D-8EA9-405A-A91C-17ED91CC750A}" type="slidenum">
              <a:rPr lang="es-PR" altLang="es-PR" sz="1200">
                <a:latin typeface="Calibri" pitchFamily="34" charset="0"/>
              </a:rPr>
              <a:pPr algn="r"/>
              <a:t>67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67121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95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8957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882F895D-8EA9-405A-A91C-17ED91CC750A}" type="slidenum">
              <a:rPr lang="es-PR" altLang="es-PR" sz="1200">
                <a:latin typeface="Calibri" pitchFamily="34" charset="0"/>
              </a:rPr>
              <a:pPr algn="r"/>
              <a:t>68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13750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95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8957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882F895D-8EA9-405A-A91C-17ED91CC750A}" type="slidenum">
              <a:rPr lang="es-PR" altLang="es-PR" sz="1200">
                <a:latin typeface="Calibri" pitchFamily="34" charset="0"/>
              </a:rPr>
              <a:pPr algn="r"/>
              <a:t>69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717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07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12707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95B0BCA-52A3-44F0-A1A8-30B46F1F1703}" type="slidenum">
              <a:rPr lang="es-PR" altLang="es-PR" sz="1200">
                <a:latin typeface="Calibri" pitchFamily="34" charset="0"/>
              </a:rPr>
              <a:pPr algn="r"/>
              <a:t>7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45865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95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8957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882F895D-8EA9-405A-A91C-17ED91CC750A}" type="slidenum">
              <a:rPr lang="es-PR" altLang="es-PR" sz="1200">
                <a:latin typeface="Calibri" pitchFamily="34" charset="0"/>
              </a:rPr>
              <a:pPr algn="r"/>
              <a:t>70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48575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669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26669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560CA7A4-C6F1-41EB-8916-6E225B893EE2}" type="slidenum">
              <a:rPr lang="es-PR" altLang="es-PR" sz="1200">
                <a:latin typeface="Calibri" pitchFamily="34" charset="0"/>
              </a:rPr>
              <a:pPr algn="r"/>
              <a:t>71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873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268740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D003E2EC-B81B-4957-9C15-68B6D3BBC4C7}" type="slidenum">
              <a:rPr lang="es-PR" altLang="es-PR" sz="1200">
                <a:latin typeface="Calibri" pitchFamily="34" charset="0"/>
              </a:rPr>
              <a:pPr algn="r"/>
              <a:t>72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873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268740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D003E2EC-B81B-4957-9C15-68B6D3BBC4C7}" type="slidenum">
              <a:rPr lang="es-PR" altLang="es-PR" sz="1200">
                <a:latin typeface="Calibri" pitchFamily="34" charset="0"/>
              </a:rPr>
              <a:pPr algn="r"/>
              <a:t>73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326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07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2707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95B0BCA-52A3-44F0-A1A8-30B46F1F1703}" type="slidenum">
              <a:rPr lang="es-PR" altLang="es-PR" sz="1200">
                <a:latin typeface="Calibri" pitchFamily="34" charset="0"/>
              </a:rPr>
              <a:pPr algn="r"/>
              <a:t>8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100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07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12707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95B0BCA-52A3-44F0-A1A8-30B46F1F1703}" type="slidenum">
              <a:rPr lang="es-PR" altLang="es-PR" sz="1200">
                <a:latin typeface="Calibri" pitchFamily="34" charset="0"/>
              </a:rPr>
              <a:pPr algn="r"/>
              <a:t>9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11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hyperlink" Target="http://creativecommons.org/licenses/by-nc-nd/3.0/pr/" TargetMode="External"/><Relationship Id="rId4" Type="http://schemas.openxmlformats.org/officeDocument/2006/relationships/hyperlink" Target="http://www.saludmed.com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rgbClr val="48487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36" descr="saludmed-com_Ban_PPT-MASTER-1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rgbClr val="8383BC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3" name="Slide Number Placeholder 28"/>
          <p:cNvSpPr>
            <a:spLocks noGrp="1"/>
          </p:cNvSpPr>
          <p:nvPr>
            <p:ph type="sldNum" sz="quarter" idx="10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7E008F4-276E-40F4-9E4A-AA2A740AED0C}" type="slidenum">
              <a:rPr lang="es-PR"/>
              <a:pPr>
                <a:defRPr/>
              </a:pPr>
              <a:t>‹#›</a:t>
            </a:fld>
            <a:endParaRPr lang="es-PR"/>
          </a:p>
        </p:txBody>
      </p:sp>
      <p:pic>
        <p:nvPicPr>
          <p:cNvPr id="44" name="Picture 1">
            <a:extLst>
              <a:ext uri="{FF2B5EF4-FFF2-40B4-BE49-F238E27FC236}">
                <a16:creationId xmlns:a16="http://schemas.microsoft.com/office/drawing/2014/main" id="{290C3A9C-44E1-4936-B28B-AC0FEB5216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6284913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2">
            <a:extLst>
              <a:ext uri="{FF2B5EF4-FFF2-40B4-BE49-F238E27FC236}">
                <a16:creationId xmlns:a16="http://schemas.microsoft.com/office/drawing/2014/main" id="{51169618-69A3-4BB5-8033-E6BCC981887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93863" y="6157913"/>
            <a:ext cx="741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s-PR" altLang="es-PR" sz="1200" dirty="0" err="1">
                <a:latin typeface="Arial" charset="0"/>
              </a:rPr>
              <a:t>Saludmed</a:t>
            </a:r>
            <a:r>
              <a:rPr lang="es-PR" altLang="es-PR" sz="1200" dirty="0">
                <a:latin typeface="Arial" charset="0"/>
              </a:rPr>
              <a:t> 2019, por </a:t>
            </a:r>
            <a:r>
              <a:rPr lang="es-PR" altLang="es-PR" sz="1200" b="1" i="1" dirty="0">
                <a:solidFill>
                  <a:srgbClr val="00B0F0"/>
                </a:solidFill>
                <a:latin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Edgar Lopategui Corsino</a:t>
            </a:r>
            <a:r>
              <a:rPr lang="es-PR" altLang="es-PR" sz="1200" dirty="0">
                <a:latin typeface="Arial" charset="0"/>
              </a:rPr>
              <a:t>, se encuentra bajo una licencia </a:t>
            </a:r>
            <a:r>
              <a:rPr lang="es-PR" altLang="es-PR" sz="1200" i="1" dirty="0">
                <a:solidFill>
                  <a:srgbClr val="00B0F0"/>
                </a:solidFill>
                <a:latin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</a:t>
            </a:r>
            <a:r>
              <a:rPr lang="es-PR" altLang="es-PR" sz="1200" i="1" dirty="0" err="1">
                <a:solidFill>
                  <a:srgbClr val="00B0F0"/>
                </a:solidFill>
                <a:latin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</a:t>
            </a:r>
            <a:r>
              <a:rPr lang="es-PR" altLang="es-PR" sz="1200" i="1" dirty="0">
                <a:solidFill>
                  <a:srgbClr val="00B0F0"/>
                </a:solidFill>
                <a:latin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PR" altLang="es-PR" sz="1200" i="1" dirty="0" err="1">
                <a:solidFill>
                  <a:srgbClr val="00B0F0"/>
                </a:solidFill>
                <a:latin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Commons</a:t>
            </a:r>
            <a:r>
              <a:rPr lang="es-PR" altLang="es-PR" sz="1200" i="1" dirty="0">
                <a:solidFill>
                  <a:srgbClr val="00B0F0"/>
                </a:solidFill>
                <a:latin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</a:t>
            </a:r>
            <a:r>
              <a:rPr lang="es-PR" altLang="es-PR" sz="1200" dirty="0">
                <a:latin typeface="Arial" charset="0"/>
              </a:rPr>
              <a:t>, </a:t>
            </a:r>
          </a:p>
          <a:p>
            <a:r>
              <a:rPr lang="es-PR" altLang="es-PR" sz="1200" dirty="0">
                <a:latin typeface="Arial" charset="0"/>
              </a:rPr>
              <a:t>de tipo: </a:t>
            </a:r>
            <a:r>
              <a:rPr lang="es-PR" altLang="es-PR" sz="1200" b="1" i="1" dirty="0">
                <a:solidFill>
                  <a:srgbClr val="00B0F0"/>
                </a:solidFill>
                <a:latin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Reconocimiento-</a:t>
            </a:r>
            <a:r>
              <a:rPr lang="es-PR" altLang="es-PR" sz="1200" b="1" i="1" dirty="0" err="1">
                <a:solidFill>
                  <a:srgbClr val="00B0F0"/>
                </a:solidFill>
                <a:latin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NoComercial</a:t>
            </a:r>
            <a:r>
              <a:rPr lang="es-PR" altLang="es-PR" sz="1200" b="1" i="1" dirty="0">
                <a:solidFill>
                  <a:srgbClr val="00B0F0"/>
                </a:solidFill>
                <a:latin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-Sin Obras Derivadas 3.0.  Licencia de Puerto Rico</a:t>
            </a:r>
            <a:r>
              <a:rPr lang="es-PR" altLang="es-PR" sz="1200" dirty="0">
                <a:latin typeface="Arial" charset="0"/>
              </a:rPr>
              <a:t>.  </a:t>
            </a:r>
          </a:p>
          <a:p>
            <a:r>
              <a:rPr lang="es-PR" altLang="es-PR" sz="1200" dirty="0">
                <a:latin typeface="Arial" charset="0"/>
              </a:rPr>
              <a:t>Basado en las páginas publicadas para el sitio Web: </a:t>
            </a:r>
            <a:r>
              <a:rPr lang="es-PR" altLang="es-PR" sz="1200" b="1" i="1" dirty="0">
                <a:solidFill>
                  <a:srgbClr val="00B0F0"/>
                </a:solidFill>
                <a:latin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www.saludmed.com</a:t>
            </a:r>
            <a:r>
              <a:rPr lang="es-PR" altLang="es-PR" sz="1200" dirty="0">
                <a:latin typeface="Arial" charset="0"/>
              </a:rPr>
              <a:t>.</a:t>
            </a:r>
            <a:endParaRPr lang="es-PR" altLang="es-PR" sz="1800" dirty="0"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194AC7-020E-45F9-A15A-A5F5E88154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279" y="3864625"/>
            <a:ext cx="4137924" cy="263422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326C215-3528-43F5-8ABB-0C0C56BD893F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EF26193-73EB-4D61-9CA1-3C349E3BF7D1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3933825"/>
            <a:ext cx="3733800" cy="192088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B75E89E-1E62-471F-9EAB-304FCB9F48A3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DB34C0-D07A-46B0-86AC-B0ACBC124D7C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64013"/>
            <a:ext cx="1966913" cy="19050"/>
          </a:xfrm>
          <a:prstGeom prst="rect">
            <a:avLst/>
          </a:prstGeom>
          <a:solidFill>
            <a:schemeClr val="accent2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AA0014B-770E-4C92-8E75-A89C29860BFD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98938"/>
            <a:ext cx="1966913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31" name="Rounded Rectangle 16">
            <a:extLst>
              <a:ext uri="{FF2B5EF4-FFF2-40B4-BE49-F238E27FC236}">
                <a16:creationId xmlns:a16="http://schemas.microsoft.com/office/drawing/2014/main" id="{0971A22E-C112-4D5C-8EBD-27B254E3F125}"/>
              </a:ext>
            </a:extLst>
          </p:cNvPr>
          <p:cNvSpPr/>
          <p:nvPr userDrawn="1"/>
        </p:nvSpPr>
        <p:spPr bwMode="white">
          <a:xfrm>
            <a:off x="5410200" y="3962400"/>
            <a:ext cx="3065463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32" name="Rounded Rectangle 17">
            <a:extLst>
              <a:ext uri="{FF2B5EF4-FFF2-40B4-BE49-F238E27FC236}">
                <a16:creationId xmlns:a16="http://schemas.microsoft.com/office/drawing/2014/main" id="{FE278765-0B2D-4644-888B-19AC33CCE6C0}"/>
              </a:ext>
            </a:extLst>
          </p:cNvPr>
          <p:cNvSpPr/>
          <p:nvPr userDrawn="1"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BBD8362-2755-4AD1-B339-3759A0D1F31F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6413500" y="3643313"/>
            <a:ext cx="2730500" cy="247650"/>
          </a:xfrm>
          <a:prstGeom prst="rect">
            <a:avLst/>
          </a:prstGeom>
          <a:solidFill>
            <a:srgbClr val="8383B5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4" name="Date Placeholder 27">
            <a:extLst>
              <a:ext uri="{FF2B5EF4-FFF2-40B4-BE49-F238E27FC236}">
                <a16:creationId xmlns:a16="http://schemas.microsoft.com/office/drawing/2014/main" id="{2BCDB6A1-1321-4686-B3CA-6F7312941C1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6A6EF-0438-4207-BCD2-FA4792A9B717}" type="datetimeFigureOut">
              <a:rPr lang="es-PR"/>
              <a:pPr>
                <a:defRPr/>
              </a:pPr>
              <a:t>01/09/2019</a:t>
            </a:fld>
            <a:endParaRPr lang="es-PR"/>
          </a:p>
        </p:txBody>
      </p:sp>
      <p:sp>
        <p:nvSpPr>
          <p:cNvPr id="35" name="Footer Placeholder 16">
            <a:extLst>
              <a:ext uri="{FF2B5EF4-FFF2-40B4-BE49-F238E27FC236}">
                <a16:creationId xmlns:a16="http://schemas.microsoft.com/office/drawing/2014/main" id="{A15818FB-AE12-4B92-A83A-41E3F0930B4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57012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BE465-EE2A-4FF9-9223-1AF0F3DF98E8}" type="datetimeFigureOut">
              <a:rPr lang="es-PR"/>
              <a:pPr>
                <a:defRPr/>
              </a:pPr>
              <a:t>01/09/2019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94BE7-C1CC-455F-BA6C-68097D69233B}" type="slidenum">
              <a:rPr lang="es-PR"/>
              <a:pPr>
                <a:defRPr/>
              </a:pPr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8515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886BA-19B2-4B24-A6E8-95F6E13F1CBF}" type="datetimeFigureOut">
              <a:rPr lang="es-PR"/>
              <a:pPr>
                <a:defRPr/>
              </a:pPr>
              <a:t>01/09/2019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1FB2B-A716-46C7-8CC9-0CD971DE0A67}" type="slidenum">
              <a:rPr lang="es-PR"/>
              <a:pPr>
                <a:defRPr/>
              </a:pPr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11616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0251C-514E-462D-8D04-8D6329D4DCCF}" type="datetimeFigureOut">
              <a:rPr lang="es-PR"/>
              <a:pPr>
                <a:defRPr/>
              </a:pPr>
              <a:t>01/09/2019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1FF47-CD25-4126-BF03-789B7B2B4769}" type="slidenum">
              <a:rPr lang="es-PR"/>
              <a:pPr>
                <a:defRPr/>
              </a:pPr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15057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79D06-3BC2-4648-860D-F15FBB58BF00}" type="datetimeFigureOut">
              <a:rPr lang="es-PR"/>
              <a:pPr>
                <a:defRPr/>
              </a:pPr>
              <a:t>01/09/2019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A3A89-FE4B-43AF-B7F3-74C4AE6FE085}" type="slidenum">
              <a:rPr lang="es-PR"/>
              <a:pPr>
                <a:defRPr/>
              </a:pPr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20168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70F40-C075-418C-BC34-12939BDB452F}" type="datetimeFigureOut">
              <a:rPr lang="es-PR"/>
              <a:pPr>
                <a:defRPr/>
              </a:pPr>
              <a:t>01/09/2019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0EC99-CE28-4B1B-BF7C-55C21D6C3309}" type="slidenum">
              <a:rPr lang="es-PR"/>
              <a:pPr>
                <a:defRPr/>
              </a:pPr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507987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13" name="Rounded Rectangle 12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Rectangle 13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6" name="Rectangle 15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7" name="Rectangle 16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8" name="Rectangle 17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9" name="Rectangle 18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20" name="Picture 21" descr="saludmed-com_Ban_PPT-MASTER-2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CB15D6D-0B72-4DEC-8659-D14798CB1094}" type="datetimeFigureOut">
              <a:rPr lang="es-PR"/>
              <a:pPr>
                <a:defRPr/>
              </a:pPr>
              <a:t>01/09/2019</a:t>
            </a:fld>
            <a:endParaRPr lang="es-PR"/>
          </a:p>
        </p:txBody>
      </p:sp>
      <p:sp>
        <p:nvSpPr>
          <p:cNvPr id="22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2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5DFC698-A635-438C-BFEF-9847F22D9B03}" type="slidenum">
              <a:rPr lang="es-PR"/>
              <a:pPr>
                <a:defRPr/>
              </a:pPr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31224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8" name="Rounded Rectangle 7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9" name="Rounded Rectangle 8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9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1" name="Rectangle 10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Rectangle 12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Rectangle 13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Rectangle 14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16" name="Picture 21" descr="saludmed-com_Ban_PPT-MASTER-2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88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5CFA9-E0F4-4CA5-817E-AF97ABC46EF1}" type="datetimeFigureOut">
              <a:rPr lang="es-PR"/>
              <a:pPr>
                <a:defRPr/>
              </a:pPr>
              <a:t>01/09/2019</a:t>
            </a:fld>
            <a:endParaRPr lang="es-PR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A0A34-65EB-44A3-8BCE-D0A57471AB6F}" type="slidenum">
              <a:rPr lang="es-PR"/>
              <a:pPr>
                <a:defRPr/>
              </a:pPr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824566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21616-CFD0-466F-9DDE-4716BCC9A625}" type="datetimeFigureOut">
              <a:rPr lang="es-PR"/>
              <a:pPr>
                <a:defRPr/>
              </a:pPr>
              <a:t>01/09/2019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E9623-524F-46ED-9478-56A7062C789B}" type="slidenum">
              <a:rPr lang="es-PR"/>
              <a:pPr>
                <a:defRPr/>
              </a:pPr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280859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B4B90-3EC6-4EF0-9337-A055305147E0}" type="datetimeFigureOut">
              <a:rPr lang="es-PR"/>
              <a:pPr>
                <a:defRPr/>
              </a:pPr>
              <a:t>01/09/2019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F3D3D-D186-4785-B66F-CBE1412A9E1D}" type="slidenum">
              <a:rPr lang="es-PR"/>
              <a:pPr>
                <a:defRPr/>
              </a:pPr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52234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CF118-3164-4764-A8B7-9EA7E3E4E258}" type="datetimeFigureOut">
              <a:rPr lang="es-PR"/>
              <a:pPr>
                <a:defRPr/>
              </a:pPr>
              <a:t>01/09/2019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705F-1DED-4DF3-A4A7-00733E144067}" type="slidenum">
              <a:rPr lang="es-PR"/>
              <a:pPr>
                <a:defRPr/>
              </a:pPr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776667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2" name="Rectangle 31"/>
          <p:cNvSpPr>
            <a:spLocks noChangeArrowheads="1"/>
          </p:cNvSpPr>
          <p:nvPr userDrawn="1"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8" name="Rectangle 37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0" name="Rectangle 39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R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R"/>
              <a:t>Click to edit Master text styles</a:t>
            </a:r>
          </a:p>
          <a:p>
            <a:pPr lvl="1"/>
            <a:r>
              <a:rPr lang="en-US" altLang="es-PR"/>
              <a:t>Second level</a:t>
            </a:r>
          </a:p>
          <a:p>
            <a:pPr lvl="2"/>
            <a:r>
              <a:rPr lang="en-US" altLang="es-PR"/>
              <a:t>Third level</a:t>
            </a:r>
          </a:p>
          <a:p>
            <a:pPr lvl="3"/>
            <a:r>
              <a:rPr lang="en-US" altLang="es-PR"/>
              <a:t>Fourth level</a:t>
            </a:r>
          </a:p>
          <a:p>
            <a:pPr lvl="4"/>
            <a:r>
              <a:rPr lang="en-US" altLang="es-PR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E41DA4D1-7184-4904-952E-5B07FB1F9471}" type="datetimeFigureOut">
              <a:rPr lang="es-PR"/>
              <a:pPr>
                <a:defRPr/>
              </a:pPr>
              <a:t>01/09/2019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pic>
        <p:nvPicPr>
          <p:cNvPr id="1058" name="Picture 34" descr="saludmed-com_Ban_PPT-MASTER-2_v0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4763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7D49CF2-3A25-4004-BAAB-507FDC05EAA1}" type="slidenum">
              <a:rPr lang="es-PR"/>
              <a:pPr>
                <a:defRPr/>
              </a:pPr>
              <a:t>‹#›</a:t>
            </a:fld>
            <a:endParaRPr lang="es-PR"/>
          </a:p>
        </p:txBody>
      </p:sp>
      <p:sp>
        <p:nvSpPr>
          <p:cNvPr id="10" name="Text Box 6"/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solidFill>
            <a:srgbClr val="E6E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s-PR" sz="1000" dirty="0">
                <a:latin typeface="Arial" charset="0"/>
              </a:rPr>
              <a:t>Copyright © 2019 Edgar Lopategui Corsino | </a:t>
            </a:r>
            <a:r>
              <a:rPr lang="en-US" altLang="es-PR" sz="1000" dirty="0" err="1">
                <a:latin typeface="Arial" charset="0"/>
              </a:rPr>
              <a:t>Saludmed</a:t>
            </a:r>
            <a:r>
              <a:rPr lang="en-US" altLang="es-PR" sz="1000" dirty="0">
                <a:latin typeface="Arial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88" r:id="rId3"/>
    <p:sldLayoutId id="2147483689" r:id="rId4"/>
    <p:sldLayoutId id="2147483696" r:id="rId5"/>
    <p:sldLayoutId id="2147483697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jpg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audio" Target="../media/audio2.wav"/><Relationship Id="rId5" Type="http://schemas.openxmlformats.org/officeDocument/2006/relationships/image" Target="../media/image19.jpe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hyperlink" Target="../videos/YouTube/volleyball%20training.mp4" TargetMode="External"/><Relationship Id="rId5" Type="http://schemas.openxmlformats.org/officeDocument/2006/relationships/hyperlink" Target="https://www.youtube.com/watch?v=4sRpsY7MECk" TargetMode="Externa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audio" Target="../media/audio2.wav"/><Relationship Id="rId5" Type="http://schemas.openxmlformats.org/officeDocument/2006/relationships/image" Target="../media/image21.jpe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audio" Target="../media/audio2.wav"/><Relationship Id="rId5" Type="http://schemas.openxmlformats.org/officeDocument/2006/relationships/image" Target="../media/image22.jpe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audio" Target="../media/audio2.wav"/><Relationship Id="rId9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27.jpg"/><Relationship Id="rId5" Type="http://schemas.openxmlformats.org/officeDocument/2006/relationships/image" Target="../media/image10.wmf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audio" Target="../media/audio2.wav"/><Relationship Id="rId5" Type="http://schemas.openxmlformats.org/officeDocument/2006/relationships/image" Target="../media/image10.wmf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0.wmf"/><Relationship Id="rId5" Type="http://schemas.openxmlformats.org/officeDocument/2006/relationships/image" Target="../media/image9.jpg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audio" Target="../media/audio2.wav"/><Relationship Id="rId5" Type="http://schemas.openxmlformats.org/officeDocument/2006/relationships/image" Target="../media/image31.jpg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5" Type="http://schemas.openxmlformats.org/officeDocument/2006/relationships/image" Target="../media/image32.jpg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audio" Target="../media/audio2.wav"/><Relationship Id="rId5" Type="http://schemas.openxmlformats.org/officeDocument/2006/relationships/image" Target="../media/image33.jpg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audio" Target="../media/audio2.wav"/><Relationship Id="rId5" Type="http://schemas.openxmlformats.org/officeDocument/2006/relationships/image" Target="../media/image34.jpg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audio" Target="../media/audio2.wav"/><Relationship Id="rId5" Type="http://schemas.openxmlformats.org/officeDocument/2006/relationships/image" Target="../media/image35.jpg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audio" Target="../media/audio2.wav"/><Relationship Id="rId5" Type="http://schemas.openxmlformats.org/officeDocument/2006/relationships/image" Target="../media/image36.jpg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5" Type="http://schemas.openxmlformats.org/officeDocument/2006/relationships/image" Target="../media/image37.jpg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audio" Target="../media/audio2.wav"/><Relationship Id="rId5" Type="http://schemas.openxmlformats.org/officeDocument/2006/relationships/image" Target="../media/image38.jpg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image" Target="../media/image40.jpg"/><Relationship Id="rId5" Type="http://schemas.openxmlformats.org/officeDocument/2006/relationships/image" Target="../media/image39.wmf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5" Type="http://schemas.openxmlformats.org/officeDocument/2006/relationships/image" Target="../media/image12.jpeg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audio" Target="../media/audio2.wav"/><Relationship Id="rId5" Type="http://schemas.openxmlformats.org/officeDocument/2006/relationships/image" Target="../media/image41.jpg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audio" Target="../media/audio2.wav"/><Relationship Id="rId5" Type="http://schemas.openxmlformats.org/officeDocument/2006/relationships/image" Target="../media/image42.jpg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6" Type="http://schemas.openxmlformats.org/officeDocument/2006/relationships/audio" Target="../media/audio2.wav"/><Relationship Id="rId5" Type="http://schemas.openxmlformats.org/officeDocument/2006/relationships/image" Target="../media/image43.jpg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audio" Target="../media/audio1.wav"/><Relationship Id="rId5" Type="http://schemas.openxmlformats.org/officeDocument/2006/relationships/image" Target="../media/image44.jpeg"/><Relationship Id="rId4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5" Type="http://schemas.openxmlformats.org/officeDocument/2006/relationships/image" Target="../media/image45.jpg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5" Type="http://schemas.openxmlformats.org/officeDocument/2006/relationships/image" Target="../media/image46.jpg"/><Relationship Id="rId4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5" Type="http://schemas.openxmlformats.org/officeDocument/2006/relationships/image" Target="../media/image47.jpg"/><Relationship Id="rId4" Type="http://schemas.openxmlformats.org/officeDocument/2006/relationships/audio" Target="../media/audio2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5" Type="http://schemas.openxmlformats.org/officeDocument/2006/relationships/image" Target="../media/image48.jpg"/><Relationship Id="rId4" Type="http://schemas.openxmlformats.org/officeDocument/2006/relationships/audio" Target="../media/audio2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5" Type="http://schemas.openxmlformats.org/officeDocument/2006/relationships/image" Target="../media/image49.jpg"/><Relationship Id="rId4" Type="http://schemas.openxmlformats.org/officeDocument/2006/relationships/audio" Target="../media/audio2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5" Type="http://schemas.openxmlformats.org/officeDocument/2006/relationships/image" Target="../media/image50.jp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6" Type="http://schemas.openxmlformats.org/officeDocument/2006/relationships/hyperlink" Target="http://pubmedcentralcanada.ca/pmcc/articles/PMC1424733/pdf/pubhealthrep00100-0016.pdf" TargetMode="External"/><Relationship Id="rId5" Type="http://schemas.openxmlformats.org/officeDocument/2006/relationships/image" Target="../media/image51.jpeg"/><Relationship Id="rId4" Type="http://schemas.openxmlformats.org/officeDocument/2006/relationships/audio" Target="../media/audio2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5" Type="http://schemas.openxmlformats.org/officeDocument/2006/relationships/image" Target="../media/image52.jpg"/><Relationship Id="rId4" Type="http://schemas.openxmlformats.org/officeDocument/2006/relationships/audio" Target="../media/audio1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5" Type="http://schemas.openxmlformats.org/officeDocument/2006/relationships/image" Target="../media/image53.jpg"/><Relationship Id="rId4" Type="http://schemas.openxmlformats.org/officeDocument/2006/relationships/audio" Target="../media/audio1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6" Type="http://schemas.openxmlformats.org/officeDocument/2006/relationships/audio" Target="../media/audio2.wav"/><Relationship Id="rId5" Type="http://schemas.openxmlformats.org/officeDocument/2006/relationships/image" Target="../media/image54.jpg"/><Relationship Id="rId4" Type="http://schemas.openxmlformats.org/officeDocument/2006/relationships/audio" Target="../media/audio2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6" Type="http://schemas.openxmlformats.org/officeDocument/2006/relationships/audio" Target="../media/audio2.wav"/><Relationship Id="rId5" Type="http://schemas.openxmlformats.org/officeDocument/2006/relationships/image" Target="../media/image55.jpg"/><Relationship Id="rId4" Type="http://schemas.openxmlformats.org/officeDocument/2006/relationships/audio" Target="../media/audio2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6" Type="http://schemas.openxmlformats.org/officeDocument/2006/relationships/audio" Target="../media/audio2.wav"/><Relationship Id="rId5" Type="http://schemas.openxmlformats.org/officeDocument/2006/relationships/image" Target="../media/image56.jpg"/><Relationship Id="rId4" Type="http://schemas.openxmlformats.org/officeDocument/2006/relationships/audio" Target="../media/audio2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6" Type="http://schemas.openxmlformats.org/officeDocument/2006/relationships/image" Target="../media/image57.jpg"/><Relationship Id="rId5" Type="http://schemas.openxmlformats.org/officeDocument/2006/relationships/image" Target="../media/image10.wmf"/><Relationship Id="rId4" Type="http://schemas.openxmlformats.org/officeDocument/2006/relationships/audio" Target="../media/audio2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Relationship Id="rId6" Type="http://schemas.openxmlformats.org/officeDocument/2006/relationships/audio" Target="../media/audio2.wav"/><Relationship Id="rId5" Type="http://schemas.openxmlformats.org/officeDocument/2006/relationships/image" Target="../media/image58.jpg"/><Relationship Id="rId4" Type="http://schemas.openxmlformats.org/officeDocument/2006/relationships/audio" Target="../media/audio2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Relationship Id="rId6" Type="http://schemas.openxmlformats.org/officeDocument/2006/relationships/image" Target="../media/image59.jpg"/><Relationship Id="rId5" Type="http://schemas.openxmlformats.org/officeDocument/2006/relationships/image" Target="../media/image10.wmf"/><Relationship Id="rId4" Type="http://schemas.openxmlformats.org/officeDocument/2006/relationships/audio" Target="../media/audio2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Relationship Id="rId6" Type="http://schemas.openxmlformats.org/officeDocument/2006/relationships/audio" Target="../media/audio2.wav"/><Relationship Id="rId5" Type="http://schemas.openxmlformats.org/officeDocument/2006/relationships/image" Target="../media/image60.jpe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audio" Target="../media/audio2.wav"/><Relationship Id="rId5" Type="http://schemas.openxmlformats.org/officeDocument/2006/relationships/image" Target="../media/image13.jpeg"/><Relationship Id="rId4" Type="http://schemas.openxmlformats.org/officeDocument/2006/relationships/audio" Target="../media/audio2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Relationship Id="rId6" Type="http://schemas.openxmlformats.org/officeDocument/2006/relationships/audio" Target="../media/audio2.wav"/><Relationship Id="rId5" Type="http://schemas.openxmlformats.org/officeDocument/2006/relationships/image" Target="../media/image61.jpeg"/><Relationship Id="rId4" Type="http://schemas.openxmlformats.org/officeDocument/2006/relationships/audio" Target="../media/audio2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Relationship Id="rId5" Type="http://schemas.openxmlformats.org/officeDocument/2006/relationships/image" Target="../media/image62.jpeg"/><Relationship Id="rId4" Type="http://schemas.openxmlformats.org/officeDocument/2006/relationships/audio" Target="../media/audio2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Relationship Id="rId5" Type="http://schemas.openxmlformats.org/officeDocument/2006/relationships/image" Target="../media/image63.jpg"/><Relationship Id="rId4" Type="http://schemas.openxmlformats.org/officeDocument/2006/relationships/audio" Target="../media/audio2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Relationship Id="rId6" Type="http://schemas.openxmlformats.org/officeDocument/2006/relationships/audio" Target="../media/audio1.wav"/><Relationship Id="rId5" Type="http://schemas.openxmlformats.org/officeDocument/2006/relationships/image" Target="../media/image64.jpeg"/><Relationship Id="rId4" Type="http://schemas.openxmlformats.org/officeDocument/2006/relationships/audio" Target="../media/audio1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Relationship Id="rId6" Type="http://schemas.openxmlformats.org/officeDocument/2006/relationships/audio" Target="../media/audio2.wav"/><Relationship Id="rId5" Type="http://schemas.openxmlformats.org/officeDocument/2006/relationships/image" Target="../media/image65.jpg"/><Relationship Id="rId4" Type="http://schemas.openxmlformats.org/officeDocument/2006/relationships/audio" Target="../media/audio2.wav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6.xml"/><Relationship Id="rId6" Type="http://schemas.openxmlformats.org/officeDocument/2006/relationships/audio" Target="../media/audio2.wav"/><Relationship Id="rId5" Type="http://schemas.openxmlformats.org/officeDocument/2006/relationships/image" Target="../media/image66.jpg"/><Relationship Id="rId4" Type="http://schemas.openxmlformats.org/officeDocument/2006/relationships/audio" Target="../media/audio2.wav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://ocw.um.es/cc.-de-la-salud/alimentacion-y-nutricion-actuales/otros-recursos-1/or-f-003.pdf" TargetMode="External"/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7.xml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audio" Target="../media/audio2.wav"/><Relationship Id="rId9" Type="http://schemas.openxmlformats.org/officeDocument/2006/relationships/image" Target="../media/image70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8.xml"/><Relationship Id="rId6" Type="http://schemas.openxmlformats.org/officeDocument/2006/relationships/image" Target="../media/image71.jpg"/><Relationship Id="rId5" Type="http://schemas.openxmlformats.org/officeDocument/2006/relationships/image" Target="../media/image10.wmf"/><Relationship Id="rId4" Type="http://schemas.openxmlformats.org/officeDocument/2006/relationships/audio" Target="../media/audio2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9.xml"/><Relationship Id="rId5" Type="http://schemas.openxmlformats.org/officeDocument/2006/relationships/image" Target="../media/image72.jpg"/><Relationship Id="rId4" Type="http://schemas.openxmlformats.org/officeDocument/2006/relationships/audio" Target="../media/audio1.wav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0.xml"/><Relationship Id="rId5" Type="http://schemas.openxmlformats.org/officeDocument/2006/relationships/image" Target="../media/image73.jp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4.jpg"/><Relationship Id="rId5" Type="http://schemas.openxmlformats.org/officeDocument/2006/relationships/image" Target="../media/image10.wmf"/><Relationship Id="rId4" Type="http://schemas.openxmlformats.org/officeDocument/2006/relationships/audio" Target="../media/audio1.wav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1.xml"/><Relationship Id="rId6" Type="http://schemas.openxmlformats.org/officeDocument/2006/relationships/image" Target="../media/image74.jpeg"/><Relationship Id="rId5" Type="http://schemas.openxmlformats.org/officeDocument/2006/relationships/hyperlink" Target="http://pubmedcentralcanada.ca/pmcc/articles/PMC1424733/pdf/pubhealthrep00100-0016.pdf" TargetMode="External"/><Relationship Id="rId4" Type="http://schemas.openxmlformats.org/officeDocument/2006/relationships/audio" Target="../media/audio2.wav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2.xml"/><Relationship Id="rId6" Type="http://schemas.openxmlformats.org/officeDocument/2006/relationships/audio" Target="../media/audio2.wav"/><Relationship Id="rId5" Type="http://schemas.openxmlformats.org/officeDocument/2006/relationships/image" Target="../media/image75.jpeg"/><Relationship Id="rId4" Type="http://schemas.openxmlformats.org/officeDocument/2006/relationships/audio" Target="../media/audio2.wav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3.xml"/><Relationship Id="rId6" Type="http://schemas.openxmlformats.org/officeDocument/2006/relationships/audio" Target="../media/audio2.wav"/><Relationship Id="rId5" Type="http://schemas.openxmlformats.org/officeDocument/2006/relationships/image" Target="../media/image76.jpg"/><Relationship Id="rId4" Type="http://schemas.openxmlformats.org/officeDocument/2006/relationships/audio" Target="../media/audio2.wav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4.xml"/><Relationship Id="rId6" Type="http://schemas.openxmlformats.org/officeDocument/2006/relationships/image" Target="../media/image77.jpg"/><Relationship Id="rId5" Type="http://schemas.openxmlformats.org/officeDocument/2006/relationships/image" Target="../media/image10.wmf"/><Relationship Id="rId4" Type="http://schemas.openxmlformats.org/officeDocument/2006/relationships/audio" Target="../media/audio2.wav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5.xml"/><Relationship Id="rId6" Type="http://schemas.openxmlformats.org/officeDocument/2006/relationships/audio" Target="../media/audio2.wav"/><Relationship Id="rId5" Type="http://schemas.openxmlformats.org/officeDocument/2006/relationships/image" Target="../media/image78.jpg"/><Relationship Id="rId4" Type="http://schemas.openxmlformats.org/officeDocument/2006/relationships/audio" Target="../media/audio2.wav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6.xml"/><Relationship Id="rId6" Type="http://schemas.openxmlformats.org/officeDocument/2006/relationships/audio" Target="../media/audio2.wav"/><Relationship Id="rId5" Type="http://schemas.openxmlformats.org/officeDocument/2006/relationships/image" Target="../media/image79.jpg"/><Relationship Id="rId4" Type="http://schemas.openxmlformats.org/officeDocument/2006/relationships/audio" Target="../media/audio2.wav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7.xml"/><Relationship Id="rId6" Type="http://schemas.openxmlformats.org/officeDocument/2006/relationships/audio" Target="../media/audio2.wav"/><Relationship Id="rId5" Type="http://schemas.openxmlformats.org/officeDocument/2006/relationships/image" Target="../media/image80.jpg"/><Relationship Id="rId4" Type="http://schemas.openxmlformats.org/officeDocument/2006/relationships/audio" Target="../media/audio2.wav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8.xml"/><Relationship Id="rId6" Type="http://schemas.openxmlformats.org/officeDocument/2006/relationships/audio" Target="../media/audio2.wav"/><Relationship Id="rId5" Type="http://schemas.openxmlformats.org/officeDocument/2006/relationships/image" Target="../media/image81.jpeg"/><Relationship Id="rId4" Type="http://schemas.openxmlformats.org/officeDocument/2006/relationships/audio" Target="../media/audio2.wav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9.xml"/><Relationship Id="rId6" Type="http://schemas.openxmlformats.org/officeDocument/2006/relationships/audio" Target="../media/audio2.wav"/><Relationship Id="rId5" Type="http://schemas.openxmlformats.org/officeDocument/2006/relationships/image" Target="../media/image82.jpeg"/><Relationship Id="rId4" Type="http://schemas.openxmlformats.org/officeDocument/2006/relationships/audio" Target="../media/audio2.wav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0.xml"/><Relationship Id="rId6" Type="http://schemas.openxmlformats.org/officeDocument/2006/relationships/audio" Target="../media/audio2.wav"/><Relationship Id="rId5" Type="http://schemas.openxmlformats.org/officeDocument/2006/relationships/image" Target="../media/image83.jpe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audio" Target="../media/audio2.wav"/><Relationship Id="rId5" Type="http://schemas.openxmlformats.org/officeDocument/2006/relationships/image" Target="../media/image15.jpeg"/><Relationship Id="rId4" Type="http://schemas.openxmlformats.org/officeDocument/2006/relationships/audio" Target="../media/audio2.wav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1.xml"/><Relationship Id="rId6" Type="http://schemas.openxmlformats.org/officeDocument/2006/relationships/audio" Target="../media/audio2.wav"/><Relationship Id="rId5" Type="http://schemas.openxmlformats.org/officeDocument/2006/relationships/image" Target="../media/image84.jpg"/><Relationship Id="rId4" Type="http://schemas.openxmlformats.org/officeDocument/2006/relationships/audio" Target="../media/audio2.wav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2.xml"/><Relationship Id="rId6" Type="http://schemas.openxmlformats.org/officeDocument/2006/relationships/audio" Target="../media/audio1.wav"/><Relationship Id="rId5" Type="http://schemas.openxmlformats.org/officeDocument/2006/relationships/image" Target="../media/image85.jpg"/><Relationship Id="rId4" Type="http://schemas.openxmlformats.org/officeDocument/2006/relationships/audio" Target="../media/audio1.wav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3.xml"/><Relationship Id="rId6" Type="http://schemas.openxmlformats.org/officeDocument/2006/relationships/audio" Target="../media/audio1.wav"/><Relationship Id="rId5" Type="http://schemas.openxmlformats.org/officeDocument/2006/relationships/image" Target="../media/image86.jpeg"/><Relationship Id="rId4" Type="http://schemas.openxmlformats.org/officeDocument/2006/relationships/audio" Target="../media/audio1.wav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notesSlide" Target="../notesSlides/notesSlide73.xml"/><Relationship Id="rId7" Type="http://schemas.openxmlformats.org/officeDocument/2006/relationships/image" Target="../media/image8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4.xml"/><Relationship Id="rId6" Type="http://schemas.openxmlformats.org/officeDocument/2006/relationships/image" Target="../media/image87.jpeg"/><Relationship Id="rId5" Type="http://schemas.openxmlformats.org/officeDocument/2006/relationships/image" Target="../media/image10.wmf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7.jpg"/><Relationship Id="rId5" Type="http://schemas.openxmlformats.org/officeDocument/2006/relationships/image" Target="../media/image16.wmf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audio" Target="../media/audio2.wav"/><Relationship Id="rId5" Type="http://schemas.openxmlformats.org/officeDocument/2006/relationships/image" Target="../media/image18.jpe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/>
          </p:cNvSpPr>
          <p:nvPr/>
        </p:nvSpPr>
        <p:spPr bwMode="auto">
          <a:xfrm>
            <a:off x="323850" y="3900488"/>
            <a:ext cx="47625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500" algn="ctr">
              <a:spcBef>
                <a:spcPts val="300"/>
              </a:spcBef>
              <a:buClr>
                <a:srgbClr val="A04DA3"/>
              </a:buClr>
              <a:buFont typeface="Georgia" pitchFamily="18" charset="0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ctr">
              <a:spcBef>
                <a:spcPts val="300"/>
              </a:spcBef>
              <a:buClr>
                <a:schemeClr val="accent2"/>
              </a:buClr>
              <a:buFont typeface="Georgia" pitchFamily="18" charset="0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algn="ctr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algn="ctr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algn="ctr">
              <a:spcBef>
                <a:spcPts val="300"/>
              </a:spcBef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s-PR" altLang="es-PR" sz="2400" b="1" dirty="0">
                <a:solidFill>
                  <a:srgbClr val="484876"/>
                </a:solidFill>
                <a:latin typeface="Arial" charset="0"/>
                <a:cs typeface="Arial" charset="0"/>
              </a:rPr>
              <a:t>Prof. Edgar Lopategui Corsino</a:t>
            </a:r>
          </a:p>
          <a:p>
            <a:pPr algn="l">
              <a:lnSpc>
                <a:spcPct val="90000"/>
              </a:lnSpc>
            </a:pPr>
            <a:r>
              <a:rPr lang="es-PR" altLang="es-PR" sz="2400" b="1" i="1" dirty="0">
                <a:solidFill>
                  <a:srgbClr val="484876"/>
                </a:solidFill>
                <a:latin typeface="Arial" charset="0"/>
                <a:cs typeface="Arial" charset="0"/>
              </a:rPr>
              <a:t>M.A., Fisiología del Ejercicio</a:t>
            </a:r>
          </a:p>
        </p:txBody>
      </p:sp>
      <p:pic>
        <p:nvPicPr>
          <p:cNvPr id="5130" name="Picture 10" descr="RSEAUX~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6350"/>
            <a:ext cx="287337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682625" y="4727575"/>
            <a:ext cx="47529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s-PR" sz="1800" b="1" dirty="0">
                <a:solidFill>
                  <a:srgbClr val="484876"/>
                </a:solidFill>
              </a:rPr>
              <a:t>Web:        </a:t>
            </a:r>
            <a:r>
              <a:rPr lang="es-PR" altLang="es-PR" sz="1800" b="1" i="1" dirty="0">
                <a:solidFill>
                  <a:srgbClr val="484876"/>
                </a:solidFill>
              </a:rPr>
              <a:t>http://www.saludmed.com/</a:t>
            </a:r>
            <a:endParaRPr lang="es-PR" altLang="es-PR" sz="2800" i="1" dirty="0">
              <a:solidFill>
                <a:srgbClr val="484876"/>
              </a:solidFill>
            </a:endParaRPr>
          </a:p>
        </p:txBody>
      </p:sp>
      <p:pic>
        <p:nvPicPr>
          <p:cNvPr id="5138" name="Picture 18" descr="IE 73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25988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682625" y="5086350"/>
            <a:ext cx="43211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s-PR" sz="1800" b="1" dirty="0">
                <a:solidFill>
                  <a:srgbClr val="484876"/>
                </a:solidFill>
              </a:rPr>
              <a:t>E-Mail:</a:t>
            </a:r>
            <a:r>
              <a:rPr lang="es-PR" altLang="es-PR" sz="1800" b="1" i="1" dirty="0">
                <a:solidFill>
                  <a:srgbClr val="484876"/>
                </a:solidFill>
              </a:rPr>
              <a:t>     elopategui@intermetro.edu</a:t>
            </a:r>
          </a:p>
        </p:txBody>
      </p:sp>
      <p:pic>
        <p:nvPicPr>
          <p:cNvPr id="5143" name="Picture 23" descr="IE 73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45224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7" name="Rectangle 27"/>
          <p:cNvSpPr>
            <a:spLocks noChangeArrowheads="1"/>
          </p:cNvSpPr>
          <p:nvPr/>
        </p:nvSpPr>
        <p:spPr bwMode="auto">
          <a:xfrm>
            <a:off x="684213" y="5591176"/>
            <a:ext cx="8459787" cy="415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s-PR" altLang="es-PR" sz="1700" b="1" dirty="0" err="1">
                <a:solidFill>
                  <a:srgbClr val="484876"/>
                </a:solidFill>
              </a:rPr>
              <a:t>Press</a:t>
            </a:r>
            <a:r>
              <a:rPr lang="es-PR" altLang="es-PR" sz="1700" b="1" dirty="0">
                <a:solidFill>
                  <a:srgbClr val="484876"/>
                </a:solidFill>
              </a:rPr>
              <a:t> PPTX:  </a:t>
            </a:r>
            <a:r>
              <a:rPr lang="es-PR" altLang="es-PR" sz="1700" b="1" i="1" dirty="0">
                <a:solidFill>
                  <a:srgbClr val="484876"/>
                </a:solidFill>
              </a:rPr>
              <a:t>http://www.saludmed.com/</a:t>
            </a:r>
            <a:br>
              <a:rPr lang="es-PR" altLang="es-PR" sz="1700" b="1" i="1" dirty="0">
                <a:solidFill>
                  <a:srgbClr val="484876"/>
                </a:solidFill>
              </a:rPr>
            </a:br>
            <a:r>
              <a:rPr lang="es-PR" altLang="es-PR" sz="1700" b="1" i="1" dirty="0" err="1">
                <a:solidFill>
                  <a:srgbClr val="484876"/>
                </a:solidFill>
              </a:rPr>
              <a:t>entrenadeportesindividuales</a:t>
            </a:r>
            <a:r>
              <a:rPr lang="es-PR" altLang="es-PR" sz="1700" b="1" i="1" dirty="0">
                <a:solidFill>
                  <a:srgbClr val="484876"/>
                </a:solidFill>
              </a:rPr>
              <a:t>/presentaciones/</a:t>
            </a:r>
          </a:p>
          <a:p>
            <a:pPr>
              <a:lnSpc>
                <a:spcPct val="85000"/>
              </a:lnSpc>
            </a:pPr>
            <a:r>
              <a:rPr lang="es-PR" altLang="es-PR" sz="1700" b="1" i="1" dirty="0">
                <a:solidFill>
                  <a:srgbClr val="484876"/>
                </a:solidFill>
              </a:rPr>
              <a:t>Aplicaciones_Cs-Mov-Hum</a:t>
            </a:r>
            <a:r>
              <a:rPr lang="es-PR" altLang="es-PR" sz="1700" b="1" i="1">
                <a:solidFill>
                  <a:srgbClr val="484876"/>
                </a:solidFill>
              </a:rPr>
              <a:t>_Deportes-Conj.</a:t>
            </a:r>
            <a:r>
              <a:rPr lang="es-PR" altLang="es-PR" sz="1700" b="1" i="1" dirty="0">
                <a:solidFill>
                  <a:srgbClr val="484876"/>
                </a:solidFill>
              </a:rPr>
              <a:t>pptx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8D83BCF-FC06-4941-B21E-DA582F9AC643}"/>
              </a:ext>
            </a:extLst>
          </p:cNvPr>
          <p:cNvSpPr>
            <a:spLocks/>
          </p:cNvSpPr>
          <p:nvPr/>
        </p:nvSpPr>
        <p:spPr bwMode="auto">
          <a:xfrm>
            <a:off x="0" y="764704"/>
            <a:ext cx="9144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s-PR" sz="2400" b="0" dirty="0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APLICACIONES – </a:t>
            </a:r>
            <a:r>
              <a:rPr lang="es-PR" altLang="es-PR" sz="2400" i="1" dirty="0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C</a:t>
            </a:r>
            <a:r>
              <a:rPr lang="es-PR" altLang="es-PR" sz="2400" b="0" i="1" dirty="0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IENCIAS MOVIMIENTO HUMANO:</a:t>
            </a:r>
            <a:br>
              <a:rPr lang="es-PR" altLang="es-PR" sz="2400" b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s-PR" altLang="es-PR" sz="2600" b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DEPORTES DE CONJUNTO:</a:t>
            </a:r>
          </a:p>
          <a:p>
            <a:pPr algn="ctr">
              <a:lnSpc>
                <a:spcPct val="90000"/>
              </a:lnSpc>
            </a:pPr>
            <a:r>
              <a:rPr lang="es-PR" altLang="es-PR" sz="2700" b="0" i="1" dirty="0">
                <a:solidFill>
                  <a:srgbClr val="E6E6E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Voleibol, </a:t>
            </a:r>
            <a:r>
              <a:rPr lang="es-PR" altLang="es-PR" sz="2700" i="1" dirty="0">
                <a:solidFill>
                  <a:srgbClr val="E6E6E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Baloncesto</a:t>
            </a:r>
            <a:r>
              <a:rPr lang="es-PR" altLang="es-PR" sz="2700" b="0" i="1" dirty="0">
                <a:solidFill>
                  <a:srgbClr val="E6E6E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, Softbol, </a:t>
            </a:r>
            <a:r>
              <a:rPr lang="es-PR" altLang="es-PR" sz="2700" b="0" i="1" dirty="0" err="1">
                <a:solidFill>
                  <a:srgbClr val="E6E6E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Balonpi</a:t>
            </a:r>
            <a:r>
              <a:rPr lang="es-PR" altLang="es-PR" sz="2700" i="1" dirty="0" err="1">
                <a:solidFill>
                  <a:srgbClr val="E6E6E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é</a:t>
            </a:r>
            <a:endParaRPr lang="es-PR" altLang="es-PR" sz="2700" b="0" i="1" dirty="0">
              <a:solidFill>
                <a:srgbClr val="E6E6E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6A9C8D84-D6EA-43C3-A462-BF98716B0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8520" y="3284661"/>
            <a:ext cx="932356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s-PR" altLang="es-PR" sz="1700" i="1" dirty="0">
                <a:solidFill>
                  <a:schemeClr val="bg1">
                    <a:lumMod val="95000"/>
                  </a:schemeClr>
                </a:solidFill>
              </a:rPr>
              <a:t>http://www.saludmed.com/entrenadeportesindividuales/entrenadeportesconjunto.html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FC0708-45F0-43B9-9863-3AB5C9C98C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309" y="1170141"/>
            <a:ext cx="9270309" cy="2568648"/>
          </a:xfrm>
          <a:prstGeom prst="rect">
            <a:avLst/>
          </a:prstGeom>
          <a:effectLst>
            <a:softEdge rad="6350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9804B78-F9E6-4374-81F3-834F63716397}"/>
              </a:ext>
            </a:extLst>
          </p:cNvPr>
          <p:cNvSpPr>
            <a:spLocks/>
          </p:cNvSpPr>
          <p:nvPr/>
        </p:nvSpPr>
        <p:spPr bwMode="auto">
          <a:xfrm>
            <a:off x="0" y="836613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s-PR" altLang="es-PR" sz="28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CONCEPTOS CIENCIAS MOV HUM: </a:t>
            </a:r>
            <a:r>
              <a:rPr lang="es-PR" altLang="es-PR" sz="28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AVALÚO </a:t>
            </a:r>
            <a:br>
              <a:rPr lang="es-PR" altLang="es-PR" sz="24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s-PR" sz="3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Lista Focalizada*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02841BE0-7B16-4820-82B2-1FA2D17A8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984375"/>
            <a:ext cx="8280400" cy="4440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s-PR" sz="3100" b="1" dirty="0" err="1">
                <a:latin typeface="Arial" panose="020B0604020202020204" pitchFamily="34" charset="0"/>
              </a:rPr>
              <a:t>Basado</a:t>
            </a:r>
            <a:r>
              <a:rPr lang="en-US" altLang="es-PR" sz="3100" b="1" dirty="0">
                <a:latin typeface="Arial" panose="020B0604020202020204" pitchFamily="34" charset="0"/>
              </a:rPr>
              <a:t> </a:t>
            </a:r>
            <a:r>
              <a:rPr lang="en-US" altLang="es-PR" sz="3100" b="1" dirty="0" err="1">
                <a:latin typeface="Arial" panose="020B0604020202020204" pitchFamily="34" charset="0"/>
              </a:rPr>
              <a:t>en</a:t>
            </a:r>
            <a:r>
              <a:rPr lang="en-US" altLang="es-PR" sz="3100" b="1" dirty="0">
                <a:latin typeface="Arial" panose="020B0604020202020204" pitchFamily="34" charset="0"/>
              </a:rPr>
              <a:t> la </a:t>
            </a:r>
            <a:r>
              <a:rPr lang="en-US" altLang="es-PR" sz="3100" b="1" dirty="0" err="1">
                <a:latin typeface="Arial" panose="020B0604020202020204" pitchFamily="34" charset="0"/>
              </a:rPr>
              <a:t>actividad</a:t>
            </a:r>
            <a:r>
              <a:rPr lang="en-US" altLang="es-PR" sz="3100" b="1" dirty="0">
                <a:latin typeface="Arial" panose="020B0604020202020204" pitchFamily="34" charset="0"/>
              </a:rPr>
              <a:t> previa, </a:t>
            </a:r>
            <a:r>
              <a:rPr lang="en-US" altLang="es-PR" sz="3100" b="1" dirty="0" err="1">
                <a:latin typeface="Arial" panose="020B0604020202020204" pitchFamily="34" charset="0"/>
              </a:rPr>
              <a:t>mencione</a:t>
            </a:r>
            <a:r>
              <a:rPr lang="en-US" altLang="es-PR" sz="3100" b="1" dirty="0">
                <a:latin typeface="Arial" panose="020B0604020202020204" pitchFamily="34" charset="0"/>
              </a:rPr>
              <a:t> </a:t>
            </a:r>
            <a:r>
              <a:rPr lang="en-US" altLang="es-PR" sz="3100" b="1" dirty="0" err="1">
                <a:latin typeface="Arial" panose="020B0604020202020204" pitchFamily="34" charset="0"/>
              </a:rPr>
              <a:t>tres</a:t>
            </a:r>
            <a:r>
              <a:rPr lang="en-US" altLang="es-PR" sz="3100" b="1" dirty="0">
                <a:latin typeface="Arial" panose="020B0604020202020204" pitchFamily="34" charset="0"/>
              </a:rPr>
              <a:t> ideas o </a:t>
            </a:r>
            <a:r>
              <a:rPr lang="en-US" altLang="es-PR" sz="3100" b="1" dirty="0" err="1">
                <a:latin typeface="Arial" panose="020B0604020202020204" pitchFamily="34" charset="0"/>
              </a:rPr>
              <a:t>conceptos</a:t>
            </a:r>
            <a:r>
              <a:rPr lang="en-US" altLang="es-PR" sz="3100" b="1" dirty="0">
                <a:latin typeface="Arial" panose="020B0604020202020204" pitchFamily="34" charset="0"/>
              </a:rPr>
              <a:t>, </a:t>
            </a:r>
            <a:r>
              <a:rPr lang="en-US" altLang="es-PR" sz="3100" b="1" dirty="0" err="1">
                <a:latin typeface="Arial" panose="020B0604020202020204" pitchFamily="34" charset="0"/>
              </a:rPr>
              <a:t>conectado</a:t>
            </a:r>
            <a:r>
              <a:rPr lang="en-US" altLang="es-PR" sz="3100" b="1" dirty="0">
                <a:latin typeface="Arial" panose="020B0604020202020204" pitchFamily="34" charset="0"/>
              </a:rPr>
              <a:t> con </a:t>
            </a:r>
            <a:r>
              <a:rPr lang="en-US" altLang="es-PR" sz="3100" b="1" dirty="0" err="1">
                <a:latin typeface="Arial" panose="020B0604020202020204" pitchFamily="34" charset="0"/>
              </a:rPr>
              <a:t>su</a:t>
            </a:r>
            <a:r>
              <a:rPr lang="en-US" altLang="es-PR" sz="3100" b="1" dirty="0">
                <a:latin typeface="Arial" panose="020B0604020202020204" pitchFamily="34" charset="0"/>
              </a:rPr>
              <a:t> </a:t>
            </a:r>
            <a:r>
              <a:rPr lang="en-US" altLang="es-PR" sz="3100" b="1" dirty="0" err="1">
                <a:latin typeface="Arial" panose="020B0604020202020204" pitchFamily="34" charset="0"/>
              </a:rPr>
              <a:t>experiencia</a:t>
            </a:r>
            <a:r>
              <a:rPr lang="en-US" altLang="es-PR" sz="3100" b="1" dirty="0">
                <a:latin typeface="Arial" panose="020B0604020202020204" pitchFamily="34" charset="0"/>
              </a:rPr>
              <a:t> </a:t>
            </a:r>
            <a:r>
              <a:rPr lang="en-US" altLang="es-PR" sz="3100" b="1" dirty="0" err="1">
                <a:latin typeface="Arial" panose="020B0604020202020204" pitchFamily="34" charset="0"/>
              </a:rPr>
              <a:t>académica</a:t>
            </a:r>
            <a:r>
              <a:rPr lang="en-US" altLang="es-PR" sz="3100" b="1" dirty="0">
                <a:latin typeface="Arial" panose="020B0604020202020204" pitchFamily="34" charset="0"/>
              </a:rPr>
              <a:t> </a:t>
            </a:r>
            <a:r>
              <a:rPr lang="en-US" altLang="es-PR" sz="3100" b="1" dirty="0" err="1">
                <a:latin typeface="Arial" panose="020B0604020202020204" pitchFamily="34" charset="0"/>
              </a:rPr>
              <a:t>teórica</a:t>
            </a:r>
            <a:r>
              <a:rPr lang="en-US" altLang="es-PR" sz="3100" b="1" dirty="0">
                <a:latin typeface="Arial" panose="020B0604020202020204" pitchFamily="34" charset="0"/>
              </a:rPr>
              <a:t> y </a:t>
            </a:r>
            <a:r>
              <a:rPr lang="en-US" altLang="es-PR" sz="3100" b="1" dirty="0" err="1">
                <a:latin typeface="Arial" panose="020B0604020202020204" pitchFamily="34" charset="0"/>
              </a:rPr>
              <a:t>práctica</a:t>
            </a:r>
            <a:r>
              <a:rPr lang="en-US" altLang="es-PR" sz="3100" b="1" dirty="0">
                <a:latin typeface="Arial" panose="020B0604020202020204" pitchFamily="34" charset="0"/>
              </a:rPr>
              <a:t>.  Tienen 3 </a:t>
            </a:r>
            <a:r>
              <a:rPr lang="en-US" altLang="es-PR" sz="3100" b="1" dirty="0" err="1">
                <a:latin typeface="Arial" panose="020B0604020202020204" pitchFamily="34" charset="0"/>
              </a:rPr>
              <a:t>minutos</a:t>
            </a:r>
            <a:r>
              <a:rPr lang="en-US" altLang="es-PR" sz="3100" b="1" dirty="0">
                <a:latin typeface="Arial" panose="020B0604020202020204" pitchFamily="34" charset="0"/>
              </a:rPr>
              <a:t> para </a:t>
            </a:r>
            <a:r>
              <a:rPr lang="en-US" altLang="es-PR" sz="3100" b="1" dirty="0" err="1">
                <a:latin typeface="Arial" panose="020B0604020202020204" pitchFamily="34" charset="0"/>
              </a:rPr>
              <a:t>completar</a:t>
            </a:r>
            <a:r>
              <a:rPr lang="en-US" altLang="es-PR" sz="3100" b="1" dirty="0">
                <a:latin typeface="Arial" panose="020B0604020202020204" pitchFamily="34" charset="0"/>
              </a:rPr>
              <a:t> </a:t>
            </a:r>
            <a:r>
              <a:rPr lang="en-US" altLang="es-PR" sz="3100" b="1" dirty="0" err="1">
                <a:latin typeface="Arial" panose="020B0604020202020204" pitchFamily="34" charset="0"/>
              </a:rPr>
              <a:t>esta</a:t>
            </a:r>
            <a:r>
              <a:rPr lang="en-US" altLang="es-PR" sz="3100" b="1" dirty="0">
                <a:latin typeface="Arial" panose="020B0604020202020204" pitchFamily="34" charset="0"/>
              </a:rPr>
              <a:t> </a:t>
            </a:r>
            <a:r>
              <a:rPr lang="en-US" altLang="es-PR" sz="3100" b="1" dirty="0" err="1">
                <a:latin typeface="Arial" panose="020B0604020202020204" pitchFamily="34" charset="0"/>
              </a:rPr>
              <a:t>actividad</a:t>
            </a:r>
            <a:r>
              <a:rPr lang="en-US" altLang="es-PR" sz="3100" b="1" dirty="0">
                <a:latin typeface="Arial" panose="020B0604020202020204" pitchFamily="34" charset="0"/>
              </a:rPr>
              <a:t>:</a:t>
            </a:r>
          </a:p>
          <a:p>
            <a:pPr algn="l">
              <a:lnSpc>
                <a:spcPct val="90000"/>
              </a:lnSpc>
            </a:pPr>
            <a:endParaRPr lang="en-US" altLang="es-PR" sz="3100" b="1" dirty="0">
              <a:latin typeface="Arial" panose="020B0604020202020204" pitchFamily="34" charset="0"/>
            </a:endParaRPr>
          </a:p>
          <a:p>
            <a:pPr algn="l">
              <a:lnSpc>
                <a:spcPct val="90000"/>
              </a:lnSpc>
            </a:pPr>
            <a:r>
              <a:rPr lang="en-US" altLang="es-PR" sz="3100" b="1" dirty="0">
                <a:latin typeface="Arial" panose="020B0604020202020204" pitchFamily="34" charset="0"/>
              </a:rPr>
              <a:t>1.</a:t>
            </a:r>
          </a:p>
          <a:p>
            <a:pPr algn="l">
              <a:lnSpc>
                <a:spcPct val="70000"/>
              </a:lnSpc>
            </a:pPr>
            <a:endParaRPr lang="en-US" altLang="es-PR" sz="3100" b="1" dirty="0">
              <a:latin typeface="Arial" panose="020B0604020202020204" pitchFamily="34" charset="0"/>
            </a:endParaRPr>
          </a:p>
          <a:p>
            <a:pPr algn="l">
              <a:lnSpc>
                <a:spcPct val="70000"/>
              </a:lnSpc>
            </a:pPr>
            <a:r>
              <a:rPr lang="en-US" altLang="es-PR" sz="3100" b="1" dirty="0">
                <a:latin typeface="Arial" panose="020B0604020202020204" pitchFamily="34" charset="0"/>
              </a:rPr>
              <a:t>2.</a:t>
            </a:r>
          </a:p>
          <a:p>
            <a:pPr algn="l">
              <a:lnSpc>
                <a:spcPct val="70000"/>
              </a:lnSpc>
            </a:pPr>
            <a:endParaRPr lang="en-US" altLang="es-PR" sz="3100" b="1" dirty="0">
              <a:latin typeface="Arial" panose="020B0604020202020204" pitchFamily="34" charset="0"/>
            </a:endParaRPr>
          </a:p>
          <a:p>
            <a:pPr algn="l">
              <a:lnSpc>
                <a:spcPct val="70000"/>
              </a:lnSpc>
            </a:pPr>
            <a:r>
              <a:rPr lang="en-US" altLang="es-PR" sz="3100" b="1" dirty="0">
                <a:latin typeface="Arial" panose="020B0604020202020204" pitchFamily="34" charset="0"/>
              </a:rPr>
              <a:t>3.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371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680F58-405D-4387-9922-3F04DA8D3C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8" y="817208"/>
            <a:ext cx="8001000" cy="5276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009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77390AF4-AFEA-4EC5-B29E-A93905643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877272"/>
            <a:ext cx="885710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tabLst>
                <a:tab pos="7485063" algn="l"/>
              </a:tabLst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tabLst>
                <a:tab pos="7485063" algn="l"/>
              </a:tabLst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tabLst>
                <a:tab pos="7485063" algn="l"/>
              </a:tabLst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PR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n-US" altLang="es-P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s-P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P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Reproducido</a:t>
            </a:r>
            <a:r>
              <a:rPr lang="en-US" altLang="es-P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de: ilek88 (2012, 21 de mayo). </a:t>
            </a:r>
            <a:r>
              <a:rPr lang="en-US" altLang="es-PR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Volleyball </a:t>
            </a:r>
            <a:r>
              <a:rPr lang="en-US" altLang="es-PR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Trainingi</a:t>
            </a:r>
            <a:r>
              <a:rPr lang="en-US" altLang="es-P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altLang="es-P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Archivo</a:t>
            </a:r>
            <a:r>
              <a:rPr lang="en-US" altLang="es-P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video]. </a:t>
            </a:r>
            <a:r>
              <a:rPr lang="en-US" altLang="es-P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6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https://www.youtube.com/watch?v=4sRpsY7MECk</a:t>
            </a:r>
            <a:endParaRPr lang="en-US" altLang="es-PR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hlinkClick r:id="rId6" action="ppaction://hlinkfile"/>
            <a:extLst>
              <a:ext uri="{FF2B5EF4-FFF2-40B4-BE49-F238E27FC236}">
                <a16:creationId xmlns:a16="http://schemas.microsoft.com/office/drawing/2014/main" id="{30B77CD4-4939-4765-9329-7EC718B862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96" y="980728"/>
            <a:ext cx="8599008" cy="45446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758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9804B78-F9E6-4374-81F3-834F63716397}"/>
              </a:ext>
            </a:extLst>
          </p:cNvPr>
          <p:cNvSpPr>
            <a:spLocks/>
          </p:cNvSpPr>
          <p:nvPr/>
        </p:nvSpPr>
        <p:spPr bwMode="auto">
          <a:xfrm>
            <a:off x="0" y="836613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s-PR" altLang="es-PR" sz="28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CONCEPTOS CIENCIAS MOV HUM: </a:t>
            </a:r>
            <a:r>
              <a:rPr lang="es-PR" altLang="es-PR" sz="28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AVALÚO </a:t>
            </a:r>
            <a:br>
              <a:rPr lang="es-PR" altLang="es-PR" sz="24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s-PR" sz="3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Lista Focalizada*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02841BE0-7B16-4820-82B2-1FA2D17A8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984375"/>
            <a:ext cx="8280400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s-PR" sz="3100" b="1">
                <a:latin typeface="Arial" panose="020B0604020202020204" pitchFamily="34" charset="0"/>
              </a:rPr>
              <a:t>Fundamentado en la presentación del video anterior, mencione tres términos, palabras o frases que puedan surgir de su pensamiento al ver tal película. Tienen 3 minutos para completar esta actividad:</a:t>
            </a:r>
          </a:p>
          <a:p>
            <a:pPr algn="l">
              <a:lnSpc>
                <a:spcPct val="90000"/>
              </a:lnSpc>
            </a:pPr>
            <a:endParaRPr lang="en-US" altLang="es-PR" sz="3100" b="1">
              <a:latin typeface="Arial" panose="020B0604020202020204" pitchFamily="34" charset="0"/>
            </a:endParaRPr>
          </a:p>
          <a:p>
            <a:pPr algn="l">
              <a:lnSpc>
                <a:spcPct val="90000"/>
              </a:lnSpc>
            </a:pPr>
            <a:r>
              <a:rPr lang="en-US" altLang="es-PR" sz="3100" b="1">
                <a:latin typeface="Arial" panose="020B0604020202020204" pitchFamily="34" charset="0"/>
              </a:rPr>
              <a:t>1.</a:t>
            </a:r>
          </a:p>
          <a:p>
            <a:pPr algn="l">
              <a:lnSpc>
                <a:spcPct val="70000"/>
              </a:lnSpc>
            </a:pPr>
            <a:endParaRPr lang="en-US" altLang="es-PR" sz="3100" b="1">
              <a:latin typeface="Arial" panose="020B0604020202020204" pitchFamily="34" charset="0"/>
            </a:endParaRPr>
          </a:p>
          <a:p>
            <a:pPr algn="l">
              <a:lnSpc>
                <a:spcPct val="70000"/>
              </a:lnSpc>
            </a:pPr>
            <a:r>
              <a:rPr lang="en-US" altLang="es-PR" sz="3100" b="1">
                <a:latin typeface="Arial" panose="020B0604020202020204" pitchFamily="34" charset="0"/>
              </a:rPr>
              <a:t>2.</a:t>
            </a:r>
          </a:p>
          <a:p>
            <a:pPr algn="l">
              <a:lnSpc>
                <a:spcPct val="70000"/>
              </a:lnSpc>
            </a:pPr>
            <a:endParaRPr lang="en-US" altLang="es-PR" sz="3100" b="1">
              <a:latin typeface="Arial" panose="020B0604020202020204" pitchFamily="34" charset="0"/>
            </a:endParaRPr>
          </a:p>
          <a:p>
            <a:pPr algn="l">
              <a:lnSpc>
                <a:spcPct val="70000"/>
              </a:lnSpc>
            </a:pPr>
            <a:r>
              <a:rPr lang="en-US" altLang="es-PR" sz="3100" b="1">
                <a:latin typeface="Arial" panose="020B0604020202020204" pitchFamily="34" charset="0"/>
              </a:rPr>
              <a:t>3.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4621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CA6B0C-194C-4E9D-B82B-87F3EBED58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889216"/>
            <a:ext cx="8001000" cy="5276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365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AF646C8A-A78D-47A9-8111-FE5C74A26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887413"/>
            <a:ext cx="82804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838200" indent="-38100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295400" indent="-3810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752600" indent="-3810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209800" indent="-3810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667000" indent="-381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3124200" indent="-381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581400" indent="-381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4038600" indent="-381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s-ES" altLang="es-PR" b="1" dirty="0">
                <a:latin typeface="Arial" panose="020B0604020202020204" pitchFamily="34" charset="0"/>
              </a:rPr>
              <a:t>Dibuje sobre estos cuerpos celulares, que tú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s-ES" altLang="es-PR" b="1" dirty="0">
                <a:latin typeface="Arial" panose="020B0604020202020204" pitchFamily="34" charset="0"/>
              </a:rPr>
              <a:t>piensas es el largo y cantidad de dendritas tú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s-ES" altLang="es-PR" b="1" dirty="0">
                <a:latin typeface="Arial" panose="020B0604020202020204" pitchFamily="34" charset="0"/>
              </a:rPr>
              <a:t>posees en estos momentos:</a:t>
            </a:r>
            <a:endParaRPr lang="en-US" altLang="es-PR" b="1" dirty="0">
              <a:latin typeface="Arial" panose="020B0604020202020204" pitchFamily="34" charset="0"/>
            </a:endParaRP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9BE05B5E-BC08-4E73-B65C-206FF3D1B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286125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s-PR" altLang="en-US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28D3D8D4-C06E-485A-A246-06ECB6C50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4654550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s-PR" altLang="en-US"/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7F2DAD28-83DB-4638-87DB-034B616AF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3933825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s-PR" altLang="en-US"/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F9EE21F0-9F2E-4444-AA89-DFA52A664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150" y="2925763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s-PR" altLang="en-US"/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53FAC46A-E53B-4C32-8099-D233466E6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963" y="2998788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s-PR" altLang="en-US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123A5E16-0649-4165-8B06-B67A3117B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313" y="4870450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s-P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330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512462-EF30-43A4-AD13-ABF9C3708B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8" y="908720"/>
            <a:ext cx="8001000" cy="5276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560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88AC331-5EFD-4A34-8B16-5170CEC308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890" y="3569677"/>
            <a:ext cx="2074168" cy="26763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618C80-CCCE-40DE-911F-E54BA03E6D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02" y="524491"/>
            <a:ext cx="3962400" cy="2768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5C8643-E95F-4AE4-86F7-C36466B04F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988" y="3789040"/>
            <a:ext cx="3886200" cy="2832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81C8D4-AB6A-4536-9EE3-444D8E9D04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61452"/>
            <a:ext cx="2628900" cy="2819400"/>
          </a:xfrm>
          <a:prstGeom prst="rect">
            <a:avLst/>
          </a:prstGeom>
        </p:spPr>
      </p:pic>
      <p:sp>
        <p:nvSpPr>
          <p:cNvPr id="17" name="Rectangle 9">
            <a:extLst>
              <a:ext uri="{FF2B5EF4-FFF2-40B4-BE49-F238E27FC236}">
                <a16:creationId xmlns:a16="http://schemas.microsoft.com/office/drawing/2014/main" id="{8B141C8E-1A60-45A2-BA78-5E31FC60C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689428"/>
            <a:ext cx="2268860" cy="57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/>
            <a:r>
              <a:rPr lang="en-US" altLang="es-PR" sz="360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Voleibol</a:t>
            </a:r>
            <a:endParaRPr lang="en-US" altLang="es-PR" sz="360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0A37DF8C-4821-4CE0-9EEF-ED1423EF3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0102" y="2924274"/>
            <a:ext cx="3207196" cy="57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/>
            <a:r>
              <a:rPr lang="en-US" altLang="es-PR" sz="360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Baloncesto</a:t>
            </a:r>
            <a:endParaRPr lang="en-US" altLang="es-PR" sz="360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AB493D30-7875-486B-B7B3-A3479C1F6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846" y="3789040"/>
            <a:ext cx="2268860" cy="57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/>
            <a:r>
              <a:rPr lang="en-US" altLang="es-PR" sz="360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Sóftbol</a:t>
            </a:r>
            <a:endParaRPr lang="en-US" altLang="es-PR" sz="360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1226B864-9EAB-4B01-9241-39FAD06B5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994" y="4902300"/>
            <a:ext cx="2736304" cy="93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/>
            <a:r>
              <a:rPr lang="en-US" altLang="es-PR" sz="36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Fútbol</a:t>
            </a:r>
          </a:p>
          <a:p>
            <a:pPr algn="ctr" eaLnBrk="0" hangingPunct="0"/>
            <a:r>
              <a:rPr lang="en-US" altLang="es-PR" sz="36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(</a:t>
            </a:r>
            <a:r>
              <a:rPr lang="en-US" altLang="es-PR" sz="360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Balonpié</a:t>
            </a:r>
            <a:r>
              <a:rPr lang="en-US" altLang="es-PR" sz="36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336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9" name="breeze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B5E8EC3-CADA-4536-A040-43CD50AC7600}"/>
              </a:ext>
            </a:extLst>
          </p:cNvPr>
          <p:cNvSpPr>
            <a:spLocks/>
          </p:cNvSpPr>
          <p:nvPr/>
        </p:nvSpPr>
        <p:spPr bwMode="auto">
          <a:xfrm>
            <a:off x="2123033" y="1052736"/>
            <a:ext cx="676944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APLICACIONES – </a:t>
            </a:r>
            <a:r>
              <a:rPr lang="es-PR" altLang="es-PR" sz="2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CIENCIAS MOV HUMANO</a:t>
            </a:r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:</a:t>
            </a:r>
            <a:endParaRPr lang="es-PR" altLang="es-PR" sz="22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024A6C3-3478-4EF2-9EBA-150F8263A459}"/>
              </a:ext>
            </a:extLst>
          </p:cNvPr>
          <p:cNvSpPr>
            <a:spLocks/>
          </p:cNvSpPr>
          <p:nvPr/>
        </p:nvSpPr>
        <p:spPr bwMode="auto">
          <a:xfrm>
            <a:off x="2123034" y="2131517"/>
            <a:ext cx="626539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3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DIMENSIONES PR</a:t>
            </a:r>
            <a:r>
              <a:rPr lang="en-US" altLang="es-PR" sz="3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ÁCTICAS</a:t>
            </a:r>
            <a:endParaRPr lang="es-PR" altLang="es-PR" sz="32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69D00F7-6452-40DB-BF99-D792D0D983F3}"/>
              </a:ext>
            </a:extLst>
          </p:cNvPr>
          <p:cNvSpPr>
            <a:spLocks/>
          </p:cNvSpPr>
          <p:nvPr/>
        </p:nvSpPr>
        <p:spPr bwMode="auto">
          <a:xfrm>
            <a:off x="2123033" y="1484784"/>
            <a:ext cx="5328592" cy="34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DEPORTES DE CONJUNTO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B2A02201-6DE8-4D75-A783-1CF86C9FA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776" y="3068960"/>
            <a:ext cx="5705432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Evaluación funcional y fisiológica</a:t>
            </a:r>
          </a:p>
        </p:txBody>
      </p:sp>
      <p:pic>
        <p:nvPicPr>
          <p:cNvPr id="15" name="Picture 3" descr="PntBlue1">
            <a:extLst>
              <a:ext uri="{FF2B5EF4-FFF2-40B4-BE49-F238E27FC236}">
                <a16:creationId xmlns:a16="http://schemas.microsoft.com/office/drawing/2014/main" id="{828D509B-CE78-4CA2-8C65-77B76EB7F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68" y="3068960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4">
            <a:extLst>
              <a:ext uri="{FF2B5EF4-FFF2-40B4-BE49-F238E27FC236}">
                <a16:creationId xmlns:a16="http://schemas.microsoft.com/office/drawing/2014/main" id="{B6BEEC5E-B2DF-4302-9C62-2132E0233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776" y="3717851"/>
            <a:ext cx="5245347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Entrenamiento físico-deportivo</a:t>
            </a:r>
          </a:p>
        </p:txBody>
      </p:sp>
      <p:pic>
        <p:nvPicPr>
          <p:cNvPr id="17" name="Picture 5" descr="PntBlue1">
            <a:extLst>
              <a:ext uri="{FF2B5EF4-FFF2-40B4-BE49-F238E27FC236}">
                <a16:creationId xmlns:a16="http://schemas.microsoft.com/office/drawing/2014/main" id="{F0EFD119-F5A5-4EF3-8C39-948ECD705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68" y="3674667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9">
            <a:extLst>
              <a:ext uri="{FF2B5EF4-FFF2-40B4-BE49-F238E27FC236}">
                <a16:creationId xmlns:a16="http://schemas.microsoft.com/office/drawing/2014/main" id="{EA9B2EE3-1FB9-4F1E-BBC7-3CC6CF7D9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776" y="4383733"/>
            <a:ext cx="5535415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Kinesiología: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Análisis</a:t>
            </a:r>
          </a:p>
          <a:p>
            <a:pPr algn="l">
              <a:lnSpc>
                <a:spcPct val="80000"/>
              </a:lnSpc>
            </a:pP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muscular y articular</a:t>
            </a:r>
          </a:p>
        </p:txBody>
      </p:sp>
      <p:pic>
        <p:nvPicPr>
          <p:cNvPr id="19" name="Picture 10" descr="PntBlue1">
            <a:extLst>
              <a:ext uri="{FF2B5EF4-FFF2-40B4-BE49-F238E27FC236}">
                <a16:creationId xmlns:a16="http://schemas.microsoft.com/office/drawing/2014/main" id="{C359B103-A984-4806-98B4-824DAB73F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68" y="4365923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11">
            <a:extLst>
              <a:ext uri="{FF2B5EF4-FFF2-40B4-BE49-F238E27FC236}">
                <a16:creationId xmlns:a16="http://schemas.microsoft.com/office/drawing/2014/main" id="{C1E4EB2D-C569-408B-8700-482AAE43F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776" y="5245056"/>
            <a:ext cx="3635932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Análisis biomecánico</a:t>
            </a:r>
          </a:p>
        </p:txBody>
      </p:sp>
      <p:pic>
        <p:nvPicPr>
          <p:cNvPr id="21" name="Picture 12" descr="PntBlue1">
            <a:extLst>
              <a:ext uri="{FF2B5EF4-FFF2-40B4-BE49-F238E27FC236}">
                <a16:creationId xmlns:a16="http://schemas.microsoft.com/office/drawing/2014/main" id="{5B398B6D-D291-4A9D-B371-F9355FDA9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68" y="5211356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2">
            <a:extLst>
              <a:ext uri="{FF2B5EF4-FFF2-40B4-BE49-F238E27FC236}">
                <a16:creationId xmlns:a16="http://schemas.microsoft.com/office/drawing/2014/main" id="{249396C2-0A3B-486E-B48A-E84747907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776" y="5856888"/>
            <a:ext cx="3473184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Lesiones deportivas</a:t>
            </a:r>
          </a:p>
        </p:txBody>
      </p:sp>
      <p:pic>
        <p:nvPicPr>
          <p:cNvPr id="23" name="Picture 3" descr="PntBlue1">
            <a:extLst>
              <a:ext uri="{FF2B5EF4-FFF2-40B4-BE49-F238E27FC236}">
                <a16:creationId xmlns:a16="http://schemas.microsoft.com/office/drawing/2014/main" id="{E13FEAA0-ECD0-4645-A89F-3555FA30E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68" y="5856888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EB3204-5BC5-4005-9704-BED666A032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09258"/>
            <a:ext cx="2103163" cy="240361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64C83B-D830-4E04-8C12-7D42C405A4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82" y="2553101"/>
            <a:ext cx="2690550" cy="3937390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140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8" name="breeze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EE6CD-3861-43DC-90F0-25A74A854AB6}"/>
              </a:ext>
            </a:extLst>
          </p:cNvPr>
          <p:cNvSpPr>
            <a:spLocks/>
          </p:cNvSpPr>
          <p:nvPr/>
        </p:nvSpPr>
        <p:spPr bwMode="auto">
          <a:xfrm>
            <a:off x="2123033" y="764704"/>
            <a:ext cx="676944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APLICACIONES – </a:t>
            </a:r>
            <a:r>
              <a:rPr lang="es-PR" altLang="es-PR" sz="2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CIENCIAS MOV HUMANO</a:t>
            </a:r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:</a:t>
            </a:r>
            <a:endParaRPr lang="es-PR" altLang="es-PR" sz="22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DAEA48F-A8E8-41B1-9606-35DAB7A00B64}"/>
              </a:ext>
            </a:extLst>
          </p:cNvPr>
          <p:cNvSpPr>
            <a:spLocks/>
          </p:cNvSpPr>
          <p:nvPr/>
        </p:nvSpPr>
        <p:spPr bwMode="auto">
          <a:xfrm>
            <a:off x="2123034" y="1628800"/>
            <a:ext cx="626539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8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ANÁLISIS DE NECESIDADES</a:t>
            </a:r>
            <a:endParaRPr lang="es-PR" altLang="es-PR" sz="28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D79BB84-9CD7-4707-8DFB-2083DAAA6FED}"/>
              </a:ext>
            </a:extLst>
          </p:cNvPr>
          <p:cNvSpPr>
            <a:spLocks/>
          </p:cNvSpPr>
          <p:nvPr/>
        </p:nvSpPr>
        <p:spPr bwMode="auto">
          <a:xfrm>
            <a:off x="2123033" y="1196752"/>
            <a:ext cx="5328592" cy="34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DEPORTES DE CONJUNTO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CA6E0015-6AF8-4705-B4C2-0435E0949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776" y="2780928"/>
            <a:ext cx="7937680" cy="81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Cualidades físicas y motrices inherentes en el deporte</a:t>
            </a:r>
          </a:p>
        </p:txBody>
      </p:sp>
      <p:pic>
        <p:nvPicPr>
          <p:cNvPr id="6" name="Picture 3" descr="PntBlue1">
            <a:extLst>
              <a:ext uri="{FF2B5EF4-FFF2-40B4-BE49-F238E27FC236}">
                <a16:creationId xmlns:a16="http://schemas.microsoft.com/office/drawing/2014/main" id="{199636B7-9830-4E3C-9A54-A8CD59AA8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68" y="2780928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B3E3BE6A-EB4E-46B9-8220-986587E06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776" y="3717851"/>
            <a:ext cx="851515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>
                <a:latin typeface="Arial" panose="020B0604020202020204" pitchFamily="34" charset="0"/>
                <a:cs typeface="Arial" panose="020B0604020202020204" pitchFamily="34" charset="0"/>
              </a:rPr>
              <a:t>Entr</a:t>
            </a:r>
            <a:endParaRPr lang="es-PR" altLang="es-P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PntBlue1">
            <a:extLst>
              <a:ext uri="{FF2B5EF4-FFF2-40B4-BE49-F238E27FC236}">
                <a16:creationId xmlns:a16="http://schemas.microsoft.com/office/drawing/2014/main" id="{CF2DE50D-8AE4-4AA2-A8CB-3C2E16DCD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68" y="3674667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9">
            <a:extLst>
              <a:ext uri="{FF2B5EF4-FFF2-40B4-BE49-F238E27FC236}">
                <a16:creationId xmlns:a16="http://schemas.microsoft.com/office/drawing/2014/main" id="{982C7486-83B8-4148-AD17-1DEF6933E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776" y="4383733"/>
            <a:ext cx="5535415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Kinesiología: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Análisis</a:t>
            </a:r>
          </a:p>
          <a:p>
            <a:pPr algn="l">
              <a:lnSpc>
                <a:spcPct val="80000"/>
              </a:lnSpc>
            </a:pP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muscular y articular</a:t>
            </a:r>
          </a:p>
        </p:txBody>
      </p:sp>
      <p:pic>
        <p:nvPicPr>
          <p:cNvPr id="10" name="Picture 10" descr="PntBlue1">
            <a:extLst>
              <a:ext uri="{FF2B5EF4-FFF2-40B4-BE49-F238E27FC236}">
                <a16:creationId xmlns:a16="http://schemas.microsoft.com/office/drawing/2014/main" id="{29231D1F-96E1-4E1F-AA70-EB6971CB6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68" y="4365923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1">
            <a:extLst>
              <a:ext uri="{FF2B5EF4-FFF2-40B4-BE49-F238E27FC236}">
                <a16:creationId xmlns:a16="http://schemas.microsoft.com/office/drawing/2014/main" id="{04A86F72-FA7B-493A-B6DE-BD5E8415C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776" y="5245056"/>
            <a:ext cx="3635932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Análisis biomecánico</a:t>
            </a:r>
          </a:p>
        </p:txBody>
      </p:sp>
      <p:pic>
        <p:nvPicPr>
          <p:cNvPr id="12" name="Picture 12" descr="PntBlue1">
            <a:extLst>
              <a:ext uri="{FF2B5EF4-FFF2-40B4-BE49-F238E27FC236}">
                <a16:creationId xmlns:a16="http://schemas.microsoft.com/office/drawing/2014/main" id="{4B9E6E8D-3147-4BE0-B53E-600D0898C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68" y="5211356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>
            <a:extLst>
              <a:ext uri="{FF2B5EF4-FFF2-40B4-BE49-F238E27FC236}">
                <a16:creationId xmlns:a16="http://schemas.microsoft.com/office/drawing/2014/main" id="{53254E96-1C1A-450E-B1F0-71764D334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776" y="5856888"/>
            <a:ext cx="3473184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Lesiones deportivas</a:t>
            </a:r>
          </a:p>
        </p:txBody>
      </p:sp>
      <p:pic>
        <p:nvPicPr>
          <p:cNvPr id="14" name="Picture 3" descr="PntBlue1">
            <a:extLst>
              <a:ext uri="{FF2B5EF4-FFF2-40B4-BE49-F238E27FC236}">
                <a16:creationId xmlns:a16="http://schemas.microsoft.com/office/drawing/2014/main" id="{8E4E98A6-91F0-4559-8BAD-5800EA560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68" y="5856888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827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1">
            <a:extLst>
              <a:ext uri="{FF2B5EF4-FFF2-40B4-BE49-F238E27FC236}">
                <a16:creationId xmlns:a16="http://schemas.microsoft.com/office/drawing/2014/main" id="{ABB77804-ADB4-4DFF-9469-1A40FB6E17D0}"/>
              </a:ext>
            </a:extLst>
          </p:cNvPr>
          <p:cNvSpPr>
            <a:spLocks/>
          </p:cNvSpPr>
          <p:nvPr/>
        </p:nvSpPr>
        <p:spPr bwMode="auto">
          <a:xfrm>
            <a:off x="2840668" y="764704"/>
            <a:ext cx="432362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s-PR" altLang="es-PR" sz="51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BOSQUEJO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6177F6-AF70-4CEF-B809-3212FA13C8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104" y="-18272"/>
            <a:ext cx="2654368" cy="677711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7" name="Text Box 2">
            <a:extLst>
              <a:ext uri="{FF2B5EF4-FFF2-40B4-BE49-F238E27FC236}">
                <a16:creationId xmlns:a16="http://schemas.microsoft.com/office/drawing/2014/main" id="{9ECAE888-849F-4051-B179-DDA68B233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761" y="4538527"/>
            <a:ext cx="5463849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s-PR" sz="2600" b="1" dirty="0" err="1">
                <a:latin typeface="Arial" charset="0"/>
              </a:rPr>
              <a:t>Entendimiento</a:t>
            </a:r>
            <a:r>
              <a:rPr lang="en-US" altLang="es-PR" sz="2600" b="1" dirty="0">
                <a:latin typeface="Arial" charset="0"/>
              </a:rPr>
              <a:t> conceptual: </a:t>
            </a:r>
            <a:r>
              <a:rPr lang="en-US" altLang="es-PR" sz="2600" b="1" i="1" dirty="0" err="1">
                <a:latin typeface="Arial" charset="0"/>
              </a:rPr>
              <a:t>Inicial</a:t>
            </a:r>
            <a:endParaRPr lang="en-US" altLang="es-PR" sz="2600" b="1" i="1" dirty="0">
              <a:latin typeface="Arial" charset="0"/>
            </a:endParaRPr>
          </a:p>
        </p:txBody>
      </p:sp>
      <p:pic>
        <p:nvPicPr>
          <p:cNvPr id="28" name="Picture 3" descr="PntBlue1">
            <a:extLst>
              <a:ext uri="{FF2B5EF4-FFF2-40B4-BE49-F238E27FC236}">
                <a16:creationId xmlns:a16="http://schemas.microsoft.com/office/drawing/2014/main" id="{95F11FD4-53FD-4940-8B86-3789F7E78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55" y="4538527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Box 4">
            <a:extLst>
              <a:ext uri="{FF2B5EF4-FFF2-40B4-BE49-F238E27FC236}">
                <a16:creationId xmlns:a16="http://schemas.microsoft.com/office/drawing/2014/main" id="{20AC55BB-844F-404F-8917-4B27F02F8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37" y="2061431"/>
            <a:ext cx="432362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Acceso a la: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Presentación</a:t>
            </a:r>
          </a:p>
        </p:txBody>
      </p:sp>
      <p:pic>
        <p:nvPicPr>
          <p:cNvPr id="30" name="Picture 5" descr="PntBlue1">
            <a:extLst>
              <a:ext uri="{FF2B5EF4-FFF2-40B4-BE49-F238E27FC236}">
                <a16:creationId xmlns:a16="http://schemas.microsoft.com/office/drawing/2014/main" id="{E39DEEE1-B7EE-4048-944C-5AC9E2466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29" y="2018247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9">
            <a:extLst>
              <a:ext uri="{FF2B5EF4-FFF2-40B4-BE49-F238E27FC236}">
                <a16:creationId xmlns:a16="http://schemas.microsoft.com/office/drawing/2014/main" id="{F581A8F2-00CF-44BB-AC8B-7A1321024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37" y="2540113"/>
            <a:ext cx="5310058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Reflexión: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Conocimiento previo</a:t>
            </a:r>
          </a:p>
        </p:txBody>
      </p:sp>
      <p:pic>
        <p:nvPicPr>
          <p:cNvPr id="32" name="Picture 10" descr="PntBlue1">
            <a:extLst>
              <a:ext uri="{FF2B5EF4-FFF2-40B4-BE49-F238E27FC236}">
                <a16:creationId xmlns:a16="http://schemas.microsoft.com/office/drawing/2014/main" id="{6311479C-F428-4913-B3D4-2B0734313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29" y="2522303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Box 11">
            <a:extLst>
              <a:ext uri="{FF2B5EF4-FFF2-40B4-BE49-F238E27FC236}">
                <a16:creationId xmlns:a16="http://schemas.microsoft.com/office/drawing/2014/main" id="{131D612D-BFDD-4990-90EE-234DCD207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37" y="3060059"/>
            <a:ext cx="653419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Propósito principal de la: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Presentación</a:t>
            </a:r>
          </a:p>
        </p:txBody>
      </p:sp>
      <p:pic>
        <p:nvPicPr>
          <p:cNvPr id="34" name="Picture 12" descr="PntBlue1">
            <a:extLst>
              <a:ext uri="{FF2B5EF4-FFF2-40B4-BE49-F238E27FC236}">
                <a16:creationId xmlns:a16="http://schemas.microsoft.com/office/drawing/2014/main" id="{F5EE4361-EAD4-4B41-B448-5C3BA766A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29" y="3026359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Box 4">
            <a:extLst>
              <a:ext uri="{FF2B5EF4-FFF2-40B4-BE49-F238E27FC236}">
                <a16:creationId xmlns:a16="http://schemas.microsoft.com/office/drawing/2014/main" id="{933066DD-FFC1-4297-915D-D781E6704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37" y="3573599"/>
            <a:ext cx="3509858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es-PR" sz="2600" b="1" dirty="0" err="1">
                <a:latin typeface="Arial" charset="0"/>
              </a:rPr>
              <a:t>Dinámica</a:t>
            </a:r>
            <a:r>
              <a:rPr lang="en-US" altLang="es-PR" sz="2600" b="1" dirty="0">
                <a:latin typeface="Arial" charset="0"/>
              </a:rPr>
              <a:t>: </a:t>
            </a:r>
            <a:r>
              <a:rPr lang="en-US" altLang="es-PR" sz="2600" b="1" i="1" dirty="0" err="1">
                <a:latin typeface="Arial" charset="0"/>
              </a:rPr>
              <a:t>Inducción</a:t>
            </a:r>
            <a:endParaRPr lang="en-US" altLang="es-PR" sz="2600" b="1" i="1" dirty="0">
              <a:latin typeface="Arial" charset="0"/>
            </a:endParaRPr>
          </a:p>
        </p:txBody>
      </p:sp>
      <p:pic>
        <p:nvPicPr>
          <p:cNvPr id="36" name="Picture 5" descr="PntBlue1">
            <a:extLst>
              <a:ext uri="{FF2B5EF4-FFF2-40B4-BE49-F238E27FC236}">
                <a16:creationId xmlns:a16="http://schemas.microsoft.com/office/drawing/2014/main" id="{06C08E19-E318-46BC-BB81-1B34DCB2B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29" y="3530415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2">
            <a:extLst>
              <a:ext uri="{FF2B5EF4-FFF2-40B4-BE49-F238E27FC236}">
                <a16:creationId xmlns:a16="http://schemas.microsoft.com/office/drawing/2014/main" id="{7C2BF428-85DC-4ABB-BF7A-1AAB13441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36" y="4034471"/>
            <a:ext cx="5803153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s-PR" sz="2600" b="1" dirty="0" err="1">
                <a:latin typeface="Arial" charset="0"/>
              </a:rPr>
              <a:t>Asuntos</a:t>
            </a:r>
            <a:r>
              <a:rPr lang="en-US" altLang="es-PR" sz="2600" b="1" dirty="0">
                <a:latin typeface="Arial" charset="0"/>
              </a:rPr>
              <a:t> </a:t>
            </a:r>
            <a:r>
              <a:rPr lang="en-US" altLang="es-PR" sz="2600" b="1" dirty="0" err="1">
                <a:latin typeface="Arial" charset="0"/>
              </a:rPr>
              <a:t>preliminares</a:t>
            </a:r>
            <a:r>
              <a:rPr lang="en-US" altLang="es-PR" sz="2600" b="1" dirty="0">
                <a:latin typeface="Arial" charset="0"/>
              </a:rPr>
              <a:t>: </a:t>
            </a:r>
            <a:r>
              <a:rPr lang="en-US" altLang="es-PR" sz="2600" b="1" i="1" dirty="0" err="1">
                <a:latin typeface="Arial" charset="0"/>
              </a:rPr>
              <a:t>Introducción</a:t>
            </a:r>
            <a:endParaRPr lang="en-US" altLang="es-PR" sz="2600" b="1" i="1" dirty="0">
              <a:latin typeface="Arial" charset="0"/>
            </a:endParaRPr>
          </a:p>
        </p:txBody>
      </p:sp>
      <p:pic>
        <p:nvPicPr>
          <p:cNvPr id="38" name="Picture 3" descr="PntBlue1">
            <a:extLst>
              <a:ext uri="{FF2B5EF4-FFF2-40B4-BE49-F238E27FC236}">
                <a16:creationId xmlns:a16="http://schemas.microsoft.com/office/drawing/2014/main" id="{E2BB04C6-B303-42D9-B14F-3694DEFA9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29" y="4034471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Box 11">
            <a:extLst>
              <a:ext uri="{FF2B5EF4-FFF2-40B4-BE49-F238E27FC236}">
                <a16:creationId xmlns:a16="http://schemas.microsoft.com/office/drawing/2014/main" id="{90194B36-7A64-49E7-898D-CEB1EC44D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36" y="5076283"/>
            <a:ext cx="6124727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Aplicaciones: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Deportes Conjunto</a:t>
            </a:r>
          </a:p>
        </p:txBody>
      </p:sp>
      <p:pic>
        <p:nvPicPr>
          <p:cNvPr id="40" name="Picture 12" descr="PntBlue1">
            <a:extLst>
              <a:ext uri="{FF2B5EF4-FFF2-40B4-BE49-F238E27FC236}">
                <a16:creationId xmlns:a16="http://schemas.microsoft.com/office/drawing/2014/main" id="{5CC44D52-E011-40EE-B9BF-822A43FD4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29" y="5042583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 Box 4">
            <a:extLst>
              <a:ext uri="{FF2B5EF4-FFF2-40B4-BE49-F238E27FC236}">
                <a16:creationId xmlns:a16="http://schemas.microsoft.com/office/drawing/2014/main" id="{9790C15A-C1A7-4A4D-9F9D-0CC69BC69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37" y="5589823"/>
            <a:ext cx="6020389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es-PR" sz="2600" b="1" dirty="0" err="1">
                <a:latin typeface="Arial" charset="0"/>
              </a:rPr>
              <a:t>Preguntas</a:t>
            </a:r>
            <a:r>
              <a:rPr lang="en-US" altLang="es-PR" sz="2600" b="1" dirty="0">
                <a:latin typeface="Arial" charset="0"/>
              </a:rPr>
              <a:t>: </a:t>
            </a:r>
            <a:r>
              <a:rPr lang="en-US" altLang="es-PR" sz="2600" b="1" i="1" dirty="0" err="1">
                <a:latin typeface="Arial" charset="0"/>
              </a:rPr>
              <a:t>Dudas</a:t>
            </a:r>
            <a:r>
              <a:rPr lang="en-US" altLang="es-PR" sz="2600" b="1" i="1" dirty="0">
                <a:latin typeface="Arial" charset="0"/>
              </a:rPr>
              <a:t> de la </a:t>
            </a:r>
            <a:r>
              <a:rPr lang="en-US" altLang="es-PR" sz="2600" b="1" i="1" dirty="0" err="1">
                <a:latin typeface="Arial" charset="0"/>
              </a:rPr>
              <a:t>presentación</a:t>
            </a:r>
            <a:endParaRPr lang="en-US" altLang="es-PR" sz="2600" b="1" i="1" dirty="0">
              <a:latin typeface="Arial" charset="0"/>
            </a:endParaRPr>
          </a:p>
        </p:txBody>
      </p:sp>
      <p:pic>
        <p:nvPicPr>
          <p:cNvPr id="42" name="Picture 5" descr="PntBlue1">
            <a:extLst>
              <a:ext uri="{FF2B5EF4-FFF2-40B4-BE49-F238E27FC236}">
                <a16:creationId xmlns:a16="http://schemas.microsoft.com/office/drawing/2014/main" id="{94220AC8-C79E-4D10-BD2A-C5C4ABA6F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29" y="5546639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 Box 2">
            <a:extLst>
              <a:ext uri="{FF2B5EF4-FFF2-40B4-BE49-F238E27FC236}">
                <a16:creationId xmlns:a16="http://schemas.microsoft.com/office/drawing/2014/main" id="{91BFCA49-C233-4A07-9032-768C780FF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604" y="6072912"/>
            <a:ext cx="4791935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s-PR" sz="2600" b="1" dirty="0" err="1">
                <a:latin typeface="Arial" charset="0"/>
              </a:rPr>
              <a:t>Cómo</a:t>
            </a:r>
            <a:r>
              <a:rPr lang="en-US" altLang="es-PR" sz="2600" b="1" dirty="0">
                <a:latin typeface="Arial" charset="0"/>
              </a:rPr>
              <a:t> </a:t>
            </a:r>
            <a:r>
              <a:rPr lang="en-US" altLang="es-PR" sz="2600" b="1" dirty="0" err="1">
                <a:latin typeface="Arial" charset="0"/>
              </a:rPr>
              <a:t>contactar</a:t>
            </a:r>
            <a:r>
              <a:rPr lang="en-US" altLang="es-PR" sz="2600" b="1" dirty="0">
                <a:latin typeface="Arial" charset="0"/>
              </a:rPr>
              <a:t> al: </a:t>
            </a:r>
            <a:r>
              <a:rPr lang="en-US" altLang="es-PR" sz="2600" b="1" i="1" dirty="0" err="1">
                <a:latin typeface="Arial" charset="0"/>
              </a:rPr>
              <a:t>Profesor</a:t>
            </a:r>
            <a:endParaRPr lang="en-US" altLang="es-PR" sz="2600" b="1" i="1" dirty="0">
              <a:latin typeface="Arial" charset="0"/>
            </a:endParaRPr>
          </a:p>
        </p:txBody>
      </p:sp>
      <p:pic>
        <p:nvPicPr>
          <p:cNvPr id="44" name="Picture 3" descr="PntBlue1">
            <a:extLst>
              <a:ext uri="{FF2B5EF4-FFF2-40B4-BE49-F238E27FC236}">
                <a16:creationId xmlns:a16="http://schemas.microsoft.com/office/drawing/2014/main" id="{3218D53D-5836-4955-A53F-4B65A95E3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29" y="6050695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34D48F-3F72-4AD8-9C44-6AAE9E2219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5" y="478302"/>
            <a:ext cx="3009725" cy="1587547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143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4" name="chimes.wav"/>
          </p:stSnd>
        </p:sndAc>
      </p:transition>
    </mc:Choice>
    <mc:Fallback xmlns="">
      <p:transition spd="slow">
        <p:dissolve/>
        <p:sndAc>
          <p:stSnd>
            <p:snd r:embed="rId8" name="chimes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2236126" y="4290884"/>
            <a:ext cx="4671747" cy="72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0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MOVIMIENTOS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323776" y="4869160"/>
            <a:ext cx="813665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spcBef>
                <a:spcPct val="20000"/>
              </a:spcBef>
            </a:pPr>
            <a:r>
              <a:rPr lang="en-US" altLang="es-PR" sz="3600" b="1" dirty="0" err="1">
                <a:latin typeface="Arial" charset="0"/>
                <a:cs typeface="Arial" charset="0"/>
              </a:rPr>
              <a:t>Representan</a:t>
            </a:r>
            <a:r>
              <a:rPr lang="en-US" altLang="es-PR" sz="3600" b="1" dirty="0">
                <a:latin typeface="Arial" charset="0"/>
                <a:cs typeface="Arial" charset="0"/>
              </a:rPr>
              <a:t> los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constituyentes</a:t>
            </a:r>
            <a:r>
              <a:rPr lang="en-US" altLang="es-PR" sz="3600" b="1" dirty="0">
                <a:latin typeface="Arial" charset="0"/>
                <a:cs typeface="Arial" charset="0"/>
              </a:rPr>
              <a:t> de una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acción</a:t>
            </a:r>
            <a:r>
              <a:rPr lang="en-US" altLang="es-PR" sz="3600" b="1" dirty="0">
                <a:latin typeface="Arial" charset="0"/>
                <a:cs typeface="Arial" charset="0"/>
              </a:rPr>
              <a:t> o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destreza</a:t>
            </a:r>
            <a:r>
              <a:rPr lang="en-US" altLang="es-PR" sz="3600" b="1" dirty="0">
                <a:latin typeface="Arial" charset="0"/>
                <a:cs typeface="Arial" charset="0"/>
              </a:rPr>
              <a:t>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motriz</a:t>
            </a:r>
            <a:endParaRPr lang="en-US" altLang="es-PR" sz="3600" b="1" i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C5E65334-0E04-471B-81EE-C26551EF0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34" y="6093544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Motor Learning and Control</a:t>
            </a:r>
            <a:r>
              <a:rPr lang="en-US" altLang="es-PR" sz="1200" i="1" dirty="0">
                <a:latin typeface="Times New Roman" pitchFamily="18" charset="0"/>
              </a:rPr>
              <a:t>. 8va</a:t>
            </a:r>
            <a:r>
              <a:rPr lang="en-US" altLang="es-PR" sz="1200" dirty="0">
                <a:latin typeface="Times New Roman" pitchFamily="18" charset="0"/>
              </a:rPr>
              <a:t> ed., (pp. 3, 439), por R. A. Magill, 2007, New York, NY: McGraw-Hill Companies, Inc. Copyright 2007 por: The McGraw-Hill Companies, Inc.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D25036-9D8A-4719-B47E-40708C55A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6" y="692696"/>
            <a:ext cx="8399296" cy="19331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FD1080-081B-4B3C-9538-0CA68BEBE5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7608"/>
            <a:ext cx="9144000" cy="2011512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8392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5311156" y="1642114"/>
            <a:ext cx="3528392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DESTREZA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304452" y="4057701"/>
            <a:ext cx="8372004" cy="178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sz="4000" b="1" dirty="0" err="1">
                <a:latin typeface="Arial" charset="0"/>
                <a:cs typeface="Arial" charset="0"/>
              </a:rPr>
              <a:t>Todo</a:t>
            </a:r>
            <a:r>
              <a:rPr lang="en-US" altLang="es-PR" sz="4000" b="1" dirty="0">
                <a:latin typeface="Arial" charset="0"/>
                <a:cs typeface="Arial" charset="0"/>
              </a:rPr>
              <a:t> </a:t>
            </a:r>
            <a:r>
              <a:rPr lang="en-US" altLang="es-PR" sz="4000" b="1" dirty="0" err="1">
                <a:latin typeface="Arial" charset="0"/>
                <a:cs typeface="Arial" charset="0"/>
              </a:rPr>
              <a:t>tipo</a:t>
            </a:r>
            <a:r>
              <a:rPr lang="en-US" altLang="es-PR" sz="4000" b="1" dirty="0">
                <a:latin typeface="Arial" charset="0"/>
                <a:cs typeface="Arial" charset="0"/>
              </a:rPr>
              <a:t> de </a:t>
            </a:r>
            <a:r>
              <a:rPr lang="en-US" altLang="es-PR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actividad</a:t>
            </a:r>
            <a:r>
              <a:rPr lang="en-US" altLang="es-PR" sz="4000" b="1" dirty="0">
                <a:latin typeface="Arial" charset="0"/>
                <a:cs typeface="Arial" charset="0"/>
              </a:rPr>
              <a:t>, o </a:t>
            </a:r>
            <a:r>
              <a:rPr lang="en-US" altLang="es-PR" sz="4000" b="1" dirty="0" err="1">
                <a:latin typeface="Arial" charset="0"/>
                <a:cs typeface="Arial" charset="0"/>
              </a:rPr>
              <a:t>tarea</a:t>
            </a:r>
            <a:r>
              <a:rPr lang="en-US" altLang="es-PR" sz="4000" b="1" dirty="0">
                <a:latin typeface="Arial" charset="0"/>
                <a:cs typeface="Arial" charset="0"/>
              </a:rPr>
              <a:t>,</a:t>
            </a:r>
          </a:p>
          <a:p>
            <a:pPr algn="ctr"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sz="4000" b="1" dirty="0" err="1">
                <a:latin typeface="Arial" charset="0"/>
                <a:cs typeface="Arial" charset="0"/>
              </a:rPr>
              <a:t>caracterizada</a:t>
            </a:r>
            <a:r>
              <a:rPr lang="en-US" altLang="es-PR" sz="4000" b="1" dirty="0">
                <a:latin typeface="Arial" charset="0"/>
                <a:cs typeface="Arial" charset="0"/>
              </a:rPr>
              <a:t> por </a:t>
            </a:r>
            <a:r>
              <a:rPr lang="en-US" altLang="es-PR" sz="4000" b="1" dirty="0" err="1">
                <a:latin typeface="Arial" charset="0"/>
                <a:cs typeface="Arial" charset="0"/>
              </a:rPr>
              <a:t>contemplar</a:t>
            </a:r>
            <a:endParaRPr lang="en-US" altLang="es-PR" sz="4000" b="1" dirty="0">
              <a:latin typeface="Arial" charset="0"/>
              <a:cs typeface="Arial" charset="0"/>
            </a:endParaRPr>
          </a:p>
          <a:p>
            <a:pPr algn="ctr"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sz="4000" b="1" dirty="0">
                <a:latin typeface="Arial" charset="0"/>
                <a:cs typeface="Arial" charset="0"/>
              </a:rPr>
              <a:t>un </a:t>
            </a:r>
            <a:r>
              <a:rPr lang="en-US" altLang="es-PR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propósito</a:t>
            </a:r>
            <a:r>
              <a:rPr lang="en-US" altLang="es-PR" sz="4000" b="1" dirty="0">
                <a:latin typeface="Arial" charset="0"/>
                <a:cs typeface="Arial" charset="0"/>
              </a:rPr>
              <a:t> o </a:t>
            </a:r>
            <a:r>
              <a:rPr lang="en-US" altLang="es-PR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meta</a:t>
            </a:r>
            <a:endParaRPr lang="en-US" altLang="es-PR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906356-C45D-4DA1-990D-66B8F42779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52" y="692696"/>
            <a:ext cx="5125281" cy="319498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A83D939E-5DC0-4483-861B-29970F345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726" y="6021388"/>
            <a:ext cx="871277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Motor Learning and Control</a:t>
            </a:r>
            <a:r>
              <a:rPr lang="en-US" altLang="es-PR" sz="1200" i="1" dirty="0">
                <a:latin typeface="Times New Roman" pitchFamily="18" charset="0"/>
              </a:rPr>
              <a:t>. 8va</a:t>
            </a:r>
            <a:r>
              <a:rPr lang="en-US" altLang="es-PR" sz="1200" dirty="0">
                <a:latin typeface="Times New Roman" pitchFamily="18" charset="0"/>
              </a:rPr>
              <a:t> ed., (pp. 5, 442), por R. A. Magill, 2007, New York, NY: McGraw-Hill Companies, Inc. Copyright 2007 por: The McGraw-Hill Companies, Inc.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8279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4139787" y="714896"/>
            <a:ext cx="3990061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8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DESTREZA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4226869" y="1844824"/>
            <a:ext cx="4578891" cy="384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5100"/>
              </a:lnSpc>
              <a:spcBef>
                <a:spcPct val="20000"/>
              </a:spcBef>
            </a:pPr>
            <a:r>
              <a:rPr lang="en-US" altLang="es-PR" sz="5000" b="1" dirty="0">
                <a:latin typeface="Arial" charset="0"/>
                <a:cs typeface="Arial" charset="0"/>
              </a:rPr>
              <a:t>Un </a:t>
            </a:r>
            <a:r>
              <a:rPr lang="en-US" altLang="es-PR" sz="5000" b="1" dirty="0" err="1">
                <a:latin typeface="Arial" charset="0"/>
                <a:cs typeface="Arial" charset="0"/>
              </a:rPr>
              <a:t>indicador</a:t>
            </a:r>
            <a:endParaRPr lang="en-US" altLang="es-PR" sz="50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5100"/>
              </a:lnSpc>
              <a:spcBef>
                <a:spcPct val="20000"/>
              </a:spcBef>
            </a:pPr>
            <a:r>
              <a:rPr lang="en-US" altLang="es-PR" sz="5000" b="1" dirty="0">
                <a:latin typeface="Arial" charset="0"/>
                <a:cs typeface="Arial" charset="0"/>
              </a:rPr>
              <a:t>de </a:t>
            </a:r>
            <a:r>
              <a:rPr lang="en-US" altLang="es-PR" sz="5000" b="1" dirty="0" err="1">
                <a:latin typeface="Arial" charset="0"/>
                <a:cs typeface="Arial" charset="0"/>
              </a:rPr>
              <a:t>calidad</a:t>
            </a:r>
            <a:endParaRPr lang="en-US" altLang="es-PR" sz="50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5100"/>
              </a:lnSpc>
              <a:spcBef>
                <a:spcPct val="20000"/>
              </a:spcBef>
            </a:pPr>
            <a:r>
              <a:rPr lang="en-US" altLang="es-PR" sz="5000" b="1" dirty="0" err="1">
                <a:latin typeface="Arial" charset="0"/>
                <a:cs typeface="Arial" charset="0"/>
              </a:rPr>
              <a:t>respecto</a:t>
            </a:r>
            <a:r>
              <a:rPr lang="en-US" altLang="es-PR" sz="5000" b="1" dirty="0">
                <a:latin typeface="Arial" charset="0"/>
                <a:cs typeface="Arial" charset="0"/>
              </a:rPr>
              <a:t> a la</a:t>
            </a:r>
          </a:p>
          <a:p>
            <a:pPr eaLnBrk="0" hangingPunct="0">
              <a:lnSpc>
                <a:spcPts val="5100"/>
              </a:lnSpc>
              <a:spcBef>
                <a:spcPct val="20000"/>
              </a:spcBef>
            </a:pPr>
            <a:r>
              <a:rPr lang="en-US" altLang="es-PR" sz="5000" b="1" dirty="0" err="1">
                <a:latin typeface="Arial" charset="0"/>
                <a:cs typeface="Arial" charset="0"/>
              </a:rPr>
              <a:t>ejecutoria</a:t>
            </a:r>
            <a:r>
              <a:rPr lang="en-US" altLang="es-PR" sz="5000" b="1" dirty="0">
                <a:latin typeface="Arial" charset="0"/>
                <a:cs typeface="Arial" charset="0"/>
              </a:rPr>
              <a:t> o</a:t>
            </a:r>
          </a:p>
          <a:p>
            <a:pPr eaLnBrk="0" hangingPunct="0">
              <a:lnSpc>
                <a:spcPts val="5100"/>
              </a:lnSpc>
              <a:spcBef>
                <a:spcPct val="20000"/>
              </a:spcBef>
            </a:pPr>
            <a:r>
              <a:rPr lang="en-US" altLang="es-PR" sz="5000" b="1" dirty="0">
                <a:latin typeface="Arial" charset="0"/>
                <a:cs typeface="Arial" charset="0"/>
              </a:rPr>
              <a:t>al </a:t>
            </a:r>
            <a:r>
              <a:rPr lang="en-US" altLang="es-PR" sz="5000" b="1" dirty="0" err="1">
                <a:latin typeface="Arial" charset="0"/>
                <a:cs typeface="Arial" charset="0"/>
              </a:rPr>
              <a:t>rendimiento</a:t>
            </a:r>
            <a:endParaRPr lang="en-US" altLang="es-PR" sz="5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83D939E-5DC0-4483-861B-29970F345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726" y="6093296"/>
            <a:ext cx="871277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</a:t>
            </a:r>
            <a:r>
              <a:rPr lang="es-ES" altLang="es-PR" sz="1200" dirty="0" err="1">
                <a:latin typeface="Times New Roman" pitchFamily="18" charset="0"/>
              </a:rPr>
              <a:t>Repoducido</a:t>
            </a:r>
            <a:r>
              <a:rPr lang="es-ES" altLang="es-PR" sz="1200" dirty="0">
                <a:latin typeface="Times New Roman" pitchFamily="18" charset="0"/>
              </a:rPr>
              <a:t>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Motor Learning and Control</a:t>
            </a:r>
            <a:r>
              <a:rPr lang="en-US" altLang="es-PR" sz="1200" i="1" dirty="0">
                <a:latin typeface="Times New Roman" pitchFamily="18" charset="0"/>
              </a:rPr>
              <a:t>. 8va</a:t>
            </a:r>
            <a:r>
              <a:rPr lang="en-US" altLang="es-PR" sz="1200" dirty="0">
                <a:latin typeface="Times New Roman" pitchFamily="18" charset="0"/>
              </a:rPr>
              <a:t> ed., (pp. 5, 442), por R. A. Magill, 2007, New York, NY: McGraw-Hill Companies, Inc. Copyright 2007 por: The McGraw-Hill Companies, Inc.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8B3D8A-8311-467D-B940-C169FCD07D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2488"/>
            <a:ext cx="3773872" cy="5660808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7218427"/>
      </p:ext>
    </p:extLst>
  </p:cSld>
  <p:clrMapOvr>
    <a:masterClrMapping/>
  </p:clrMapOvr>
  <p:transition spd="slow">
    <p:comb/>
    <p:sndAc>
      <p:stSnd>
        <p:snd r:embed="rId4" name="breeze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5311156" y="1642113"/>
            <a:ext cx="3528392" cy="115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5700"/>
              </a:lnSpc>
            </a:pPr>
            <a:r>
              <a:rPr lang="en-US" altLang="es-PR" sz="4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DESTREZA</a:t>
            </a:r>
          </a:p>
          <a:p>
            <a:pPr eaLnBrk="0" hangingPunct="0">
              <a:lnSpc>
                <a:spcPts val="5700"/>
              </a:lnSpc>
            </a:pPr>
            <a:r>
              <a:rPr lang="en-US" altLang="es-PR" sz="4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MOTORA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0" y="3789040"/>
            <a:ext cx="9144000" cy="178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n-US" altLang="es-PR" sz="2500" b="1" dirty="0" err="1">
                <a:latin typeface="Arial" charset="0"/>
                <a:cs typeface="Arial" charset="0"/>
              </a:rPr>
              <a:t>Aquella</a:t>
            </a:r>
            <a:r>
              <a:rPr lang="en-US" altLang="es-PR" sz="2500" b="1" dirty="0">
                <a:latin typeface="Arial" charset="0"/>
                <a:cs typeface="Arial" charset="0"/>
              </a:rPr>
              <a:t> </a:t>
            </a:r>
            <a:r>
              <a:rPr lang="en-US" altLang="es-PR" sz="2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actividad</a:t>
            </a:r>
            <a:r>
              <a:rPr lang="en-US" altLang="es-PR" sz="2500" b="1" dirty="0">
                <a:latin typeface="Arial" charset="0"/>
                <a:cs typeface="Arial" charset="0"/>
              </a:rPr>
              <a:t>, o </a:t>
            </a:r>
            <a:r>
              <a:rPr lang="en-US" altLang="es-PR" sz="2500" b="1" dirty="0" err="1">
                <a:latin typeface="Arial" charset="0"/>
                <a:cs typeface="Arial" charset="0"/>
              </a:rPr>
              <a:t>tarea</a:t>
            </a:r>
            <a:r>
              <a:rPr lang="en-US" altLang="es-PR" sz="2500" b="1" dirty="0">
                <a:latin typeface="Arial" charset="0"/>
                <a:cs typeface="Arial" charset="0"/>
              </a:rPr>
              <a:t>, la </a:t>
            </a:r>
            <a:r>
              <a:rPr lang="en-US" altLang="es-PR" sz="2500" b="1" dirty="0" err="1">
                <a:latin typeface="Arial" charset="0"/>
                <a:cs typeface="Arial" charset="0"/>
              </a:rPr>
              <a:t>cual</a:t>
            </a:r>
            <a:r>
              <a:rPr lang="en-US" altLang="es-PR" sz="2500" b="1" dirty="0">
                <a:latin typeface="Arial" charset="0"/>
                <a:cs typeface="Arial" charset="0"/>
              </a:rPr>
              <a:t> </a:t>
            </a:r>
            <a:r>
              <a:rPr lang="en-US" altLang="es-PR" sz="2500" b="1" dirty="0" err="1">
                <a:latin typeface="Arial" charset="0"/>
                <a:cs typeface="Arial" charset="0"/>
              </a:rPr>
              <a:t>demanda</a:t>
            </a:r>
            <a:endParaRPr lang="en-US" altLang="es-PR" sz="2500" b="1" dirty="0">
              <a:latin typeface="Arial" charset="0"/>
              <a:cs typeface="Arial" charset="0"/>
            </a:endParaRP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n-US" altLang="es-PR" sz="2500" b="1" dirty="0">
                <a:latin typeface="Arial" charset="0"/>
                <a:cs typeface="Arial" charset="0"/>
              </a:rPr>
              <a:t>la </a:t>
            </a:r>
            <a:r>
              <a:rPr lang="en-US" altLang="es-PR" sz="2500" b="1" dirty="0" err="1">
                <a:latin typeface="Arial" charset="0"/>
                <a:cs typeface="Arial" charset="0"/>
              </a:rPr>
              <a:t>acción</a:t>
            </a:r>
            <a:r>
              <a:rPr lang="en-US" altLang="es-PR" sz="2500" b="1" dirty="0">
                <a:latin typeface="Arial" charset="0"/>
                <a:cs typeface="Arial" charset="0"/>
              </a:rPr>
              <a:t> de un </a:t>
            </a:r>
            <a:r>
              <a:rPr lang="en-US" altLang="es-PR" sz="2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movimiento</a:t>
            </a:r>
            <a:r>
              <a:rPr lang="en-US" altLang="es-PR" sz="2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corporal </a:t>
            </a:r>
            <a:r>
              <a:rPr lang="en-US" altLang="es-PR" sz="2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voluntario</a:t>
            </a:r>
            <a:r>
              <a:rPr lang="en-US" altLang="es-PR" sz="2500" b="1" dirty="0">
                <a:latin typeface="Arial" charset="0"/>
                <a:cs typeface="Arial" charset="0"/>
              </a:rPr>
              <a:t>,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n-US" altLang="es-PR" sz="2500" b="1" dirty="0">
                <a:latin typeface="Arial" charset="0"/>
                <a:cs typeface="Arial" charset="0"/>
              </a:rPr>
              <a:t>sea de la region </a:t>
            </a:r>
            <a:r>
              <a:rPr lang="en-US" altLang="es-PR" sz="2500" b="1" dirty="0" err="1">
                <a:latin typeface="Arial" charset="0"/>
                <a:cs typeface="Arial" charset="0"/>
              </a:rPr>
              <a:t>anatómica</a:t>
            </a:r>
            <a:r>
              <a:rPr lang="en-US" altLang="es-PR" sz="2500" b="1" dirty="0">
                <a:latin typeface="Arial" charset="0"/>
                <a:cs typeface="Arial" charset="0"/>
              </a:rPr>
              <a:t> axial o </a:t>
            </a:r>
            <a:r>
              <a:rPr lang="en-US" altLang="es-PR" sz="2500" b="1" dirty="0" err="1">
                <a:latin typeface="Arial" charset="0"/>
                <a:cs typeface="Arial" charset="0"/>
              </a:rPr>
              <a:t>apendicular</a:t>
            </a:r>
            <a:r>
              <a:rPr lang="en-US" altLang="es-PR" sz="2500" b="1" dirty="0">
                <a:latin typeface="Arial" charset="0"/>
                <a:cs typeface="Arial" charset="0"/>
              </a:rPr>
              <a:t>, con la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n-US" altLang="es-PR" sz="2500" b="1" dirty="0" err="1">
                <a:latin typeface="Arial" charset="0"/>
                <a:cs typeface="Arial" charset="0"/>
              </a:rPr>
              <a:t>expectativa</a:t>
            </a:r>
            <a:r>
              <a:rPr lang="en-US" altLang="es-PR" sz="2500" b="1" dirty="0">
                <a:latin typeface="Arial" charset="0"/>
                <a:cs typeface="Arial" charset="0"/>
              </a:rPr>
              <a:t> de </a:t>
            </a:r>
            <a:r>
              <a:rPr lang="en-US" altLang="es-PR" sz="2500" b="1" dirty="0" err="1">
                <a:latin typeface="Arial" charset="0"/>
                <a:cs typeface="Arial" charset="0"/>
              </a:rPr>
              <a:t>alcanzar</a:t>
            </a:r>
            <a:r>
              <a:rPr lang="en-US" altLang="es-PR" sz="2500" b="1" dirty="0">
                <a:latin typeface="Arial" charset="0"/>
                <a:cs typeface="Arial" charset="0"/>
              </a:rPr>
              <a:t> una </a:t>
            </a:r>
            <a:r>
              <a:rPr lang="en-US" altLang="es-PR" sz="2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meta</a:t>
            </a:r>
            <a:r>
              <a:rPr lang="en-US" altLang="es-PR" sz="2500" b="1" dirty="0">
                <a:latin typeface="Arial" charset="0"/>
                <a:cs typeface="Arial" charset="0"/>
              </a:rPr>
              <a:t> particular o </a:t>
            </a:r>
            <a:r>
              <a:rPr lang="en-US" altLang="es-PR" sz="2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propósito</a:t>
            </a:r>
            <a:endParaRPr lang="en-US" altLang="es-PR" sz="25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83D939E-5DC0-4483-861B-29970F345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34" y="5627239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Motor Learning and Control</a:t>
            </a:r>
            <a:r>
              <a:rPr lang="en-US" altLang="es-PR" sz="1200" i="1" dirty="0">
                <a:latin typeface="Times New Roman" pitchFamily="18" charset="0"/>
              </a:rPr>
              <a:t>. 8va</a:t>
            </a:r>
            <a:r>
              <a:rPr lang="en-US" altLang="es-PR" sz="1200" dirty="0">
                <a:latin typeface="Times New Roman" pitchFamily="18" charset="0"/>
              </a:rPr>
              <a:t> ed., (pp. 3, 439), por R. A. Magill, 2007, New York, NY: McGraw-Hill Companies, Inc. Copyright 2007 por: The McGraw-Hill Companies, Inc.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BC5A35-EECF-40B8-B846-2D4BCC37B6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66" y="547481"/>
            <a:ext cx="5265330" cy="3510220"/>
          </a:xfrm>
          <a:prstGeom prst="rect">
            <a:avLst/>
          </a:prstGeom>
          <a:effectLst>
            <a:softEdge rad="635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4033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5308310" y="1412776"/>
            <a:ext cx="3528392" cy="152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7400"/>
              </a:lnSpc>
            </a:pPr>
            <a:r>
              <a:rPr lang="en-US" altLang="es-PR" sz="43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DESTREZA</a:t>
            </a:r>
          </a:p>
          <a:p>
            <a:pPr eaLnBrk="0" hangingPunct="0">
              <a:lnSpc>
                <a:spcPts val="7400"/>
              </a:lnSpc>
            </a:pPr>
            <a:r>
              <a:rPr lang="en-US" altLang="es-PR" sz="43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MOTORA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395734" y="3789040"/>
            <a:ext cx="844381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sz="3600" b="1" dirty="0" err="1">
                <a:latin typeface="Arial" charset="0"/>
                <a:cs typeface="Arial" charset="0"/>
              </a:rPr>
              <a:t>Implica</a:t>
            </a:r>
            <a:r>
              <a:rPr lang="en-US" altLang="es-PR" sz="3600" b="1" dirty="0">
                <a:latin typeface="Arial" charset="0"/>
                <a:cs typeface="Arial" charset="0"/>
              </a:rPr>
              <a:t> el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movimiento</a:t>
            </a:r>
            <a:r>
              <a:rPr lang="en-US" altLang="es-PR" sz="3600" b="1" dirty="0">
                <a:latin typeface="Arial" charset="0"/>
                <a:cs typeface="Arial" charset="0"/>
              </a:rPr>
              <a:t> de</a:t>
            </a:r>
          </a:p>
          <a:p>
            <a:pPr algn="ctr"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sz="3600" b="1" dirty="0">
                <a:latin typeface="Arial" charset="0"/>
                <a:cs typeface="Arial" charset="0"/>
              </a:rPr>
              <a:t>la </a:t>
            </a:r>
            <a:r>
              <a:rPr lang="en-US" altLang="es-P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cabeza</a:t>
            </a:r>
            <a:r>
              <a:rPr lang="en-US" altLang="es-PR" sz="3600" b="1" dirty="0">
                <a:latin typeface="Arial" charset="0"/>
                <a:cs typeface="Arial" charset="0"/>
              </a:rPr>
              <a:t>, </a:t>
            </a:r>
            <a:r>
              <a:rPr lang="en-US" altLang="es-PR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cuerpo</a:t>
            </a:r>
            <a:r>
              <a:rPr lang="en-US" altLang="es-PR" sz="3600" b="1" dirty="0">
                <a:latin typeface="Arial" charset="0"/>
                <a:cs typeface="Arial" charset="0"/>
              </a:rPr>
              <a:t> o </a:t>
            </a:r>
            <a:r>
              <a:rPr lang="en-US" altLang="es-PR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extremidades</a:t>
            </a:r>
            <a:r>
              <a:rPr lang="en-US" altLang="es-PR" sz="3600" b="1" dirty="0">
                <a:latin typeface="Arial" charset="0"/>
                <a:cs typeface="Arial" charset="0"/>
              </a:rPr>
              <a:t>,</a:t>
            </a:r>
          </a:p>
          <a:p>
            <a:pPr algn="ctr"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sz="3600" b="1" dirty="0">
                <a:latin typeface="Arial" charset="0"/>
                <a:cs typeface="Arial" charset="0"/>
              </a:rPr>
              <a:t>o una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combinación</a:t>
            </a:r>
            <a:r>
              <a:rPr lang="en-US" altLang="es-PR" sz="3600" b="1" dirty="0">
                <a:latin typeface="Arial" charset="0"/>
                <a:cs typeface="Arial" charset="0"/>
              </a:rPr>
              <a:t> de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éstos</a:t>
            </a:r>
            <a:endParaRPr lang="en-US" altLang="es-PR" sz="3600" b="1" dirty="0">
              <a:latin typeface="Arial Black" pitchFamily="34" charset="0"/>
              <a:cs typeface="Arial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83D939E-5DC0-4483-861B-29970F345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34" y="5627239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Motor Learning and Control</a:t>
            </a:r>
            <a:r>
              <a:rPr lang="en-US" altLang="es-PR" sz="1200" i="1" dirty="0">
                <a:latin typeface="Times New Roman" pitchFamily="18" charset="0"/>
              </a:rPr>
              <a:t>. 8va</a:t>
            </a:r>
            <a:r>
              <a:rPr lang="en-US" altLang="es-PR" sz="1200" dirty="0">
                <a:latin typeface="Times New Roman" pitchFamily="18" charset="0"/>
              </a:rPr>
              <a:t> ed., (pp. 3, 439), por R. A. Magill, 2007, New York, NY: McGraw-Hill Companies, Inc. Copyright 2007 por: The McGraw-Hill Companies, Inc.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C55069-166C-49E0-8E9F-B3CA7F1C7C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2" y="476671"/>
            <a:ext cx="5184578" cy="3456385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382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5306366" y="1766759"/>
            <a:ext cx="3528392" cy="115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5700"/>
              </a:lnSpc>
            </a:pPr>
            <a:r>
              <a:rPr lang="en-US" altLang="es-PR" sz="4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ACCIONES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1043608" y="4409865"/>
            <a:ext cx="6768752" cy="1755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lnSpc>
                <a:spcPts val="2200"/>
              </a:lnSpc>
              <a:spcBef>
                <a:spcPct val="20000"/>
              </a:spcBef>
            </a:pPr>
            <a:r>
              <a:rPr lang="en-US" altLang="es-PR" sz="5400" b="1" dirty="0">
                <a:latin typeface="Arial" charset="0"/>
                <a:cs typeface="Arial" charset="0"/>
              </a:rPr>
              <a:t>Equivale a:</a:t>
            </a:r>
          </a:p>
          <a:p>
            <a:pPr algn="ctr" eaLnBrk="0" hangingPunct="0">
              <a:lnSpc>
                <a:spcPts val="2200"/>
              </a:lnSpc>
              <a:spcBef>
                <a:spcPct val="20000"/>
              </a:spcBef>
            </a:pPr>
            <a:endParaRPr lang="en-US" altLang="es-PR" sz="5400" b="1" dirty="0">
              <a:latin typeface="Arial" charset="0"/>
              <a:cs typeface="Arial" charset="0"/>
            </a:endParaRPr>
          </a:p>
          <a:p>
            <a:pPr algn="ctr" eaLnBrk="0" hangingPunct="0">
              <a:lnSpc>
                <a:spcPts val="2200"/>
              </a:lnSpc>
              <a:spcBef>
                <a:spcPct val="20000"/>
              </a:spcBef>
            </a:pPr>
            <a:r>
              <a:rPr lang="en-US" altLang="es-PR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Destrezas</a:t>
            </a:r>
            <a:r>
              <a:rPr lang="en-US" altLang="es-PR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es-PR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Motoras</a:t>
            </a:r>
            <a:endParaRPr lang="en-US" altLang="es-PR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83D939E-5DC0-4483-861B-29970F345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644" y="6021536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Motor Learning and Control</a:t>
            </a:r>
            <a:r>
              <a:rPr lang="en-US" altLang="es-PR" sz="1200" i="1" dirty="0">
                <a:latin typeface="Times New Roman" pitchFamily="18" charset="0"/>
              </a:rPr>
              <a:t>. 8va</a:t>
            </a:r>
            <a:r>
              <a:rPr lang="en-US" altLang="es-PR" sz="1200" dirty="0">
                <a:latin typeface="Times New Roman" pitchFamily="18" charset="0"/>
              </a:rPr>
              <a:t> ed., (pp. 5, 435), por R. A. Magill, 2007, New York, NY: McGraw-Hill Companies, Inc. Copyright 2007 por: The McGraw-Hill Companies, Inc.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5F72E3-1AFF-4FDF-BF3A-14878AFAD1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52" y="764704"/>
            <a:ext cx="5004048" cy="3336033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2611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4719137" y="707201"/>
            <a:ext cx="3830710" cy="115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5700"/>
              </a:lnSpc>
            </a:pPr>
            <a:r>
              <a:rPr lang="en-US" altLang="es-PR" sz="4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HABILIDAD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4786614" y="1700808"/>
            <a:ext cx="4294479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6900"/>
              </a:lnSpc>
              <a:spcBef>
                <a:spcPct val="20000"/>
              </a:spcBef>
            </a:pPr>
            <a:r>
              <a:rPr lang="en-US" altLang="es-PR" sz="4000" b="1" dirty="0">
                <a:latin typeface="Arial" charset="0"/>
                <a:cs typeface="Arial" charset="0"/>
              </a:rPr>
              <a:t>Un </a:t>
            </a:r>
            <a:r>
              <a:rPr lang="en-US" altLang="es-PR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rasgo</a:t>
            </a:r>
            <a:r>
              <a:rPr lang="en-US" altLang="es-PR" sz="4000" b="1" dirty="0">
                <a:latin typeface="Arial" charset="0"/>
                <a:cs typeface="Arial" charset="0"/>
              </a:rPr>
              <a:t>, o</a:t>
            </a:r>
          </a:p>
          <a:p>
            <a:pPr eaLnBrk="0" hangingPunct="0">
              <a:lnSpc>
                <a:spcPts val="6900"/>
              </a:lnSpc>
              <a:spcBef>
                <a:spcPct val="20000"/>
              </a:spcBef>
            </a:pPr>
            <a:r>
              <a:rPr lang="en-US" altLang="es-PR" sz="4000" b="1" dirty="0" err="1">
                <a:latin typeface="Arial" charset="0"/>
                <a:cs typeface="Arial" charset="0"/>
              </a:rPr>
              <a:t>capacidad</a:t>
            </a:r>
            <a:r>
              <a:rPr lang="en-US" altLang="es-PR" sz="4000" b="1" dirty="0">
                <a:latin typeface="Arial" charset="0"/>
                <a:cs typeface="Arial" charset="0"/>
              </a:rPr>
              <a:t>,</a:t>
            </a:r>
          </a:p>
          <a:p>
            <a:pPr eaLnBrk="0" hangingPunct="0">
              <a:lnSpc>
                <a:spcPts val="6900"/>
              </a:lnSpc>
              <a:spcBef>
                <a:spcPct val="20000"/>
              </a:spcBef>
            </a:pPr>
            <a:r>
              <a:rPr lang="en-US" altLang="es-PR" sz="4000" b="1" dirty="0">
                <a:latin typeface="Arial" charset="0"/>
                <a:cs typeface="Arial" charset="0"/>
              </a:rPr>
              <a:t>general</a:t>
            </a:r>
          </a:p>
          <a:p>
            <a:pPr eaLnBrk="0" hangingPunct="0">
              <a:lnSpc>
                <a:spcPts val="6900"/>
              </a:lnSpc>
              <a:spcBef>
                <a:spcPct val="20000"/>
              </a:spcBef>
            </a:pPr>
            <a:r>
              <a:rPr lang="en-US" altLang="es-PR" sz="4000" b="1" dirty="0">
                <a:latin typeface="Arial" charset="0"/>
                <a:cs typeface="Arial" charset="0"/>
              </a:rPr>
              <a:t>de un </a:t>
            </a:r>
            <a:r>
              <a:rPr lang="en-US" altLang="es-PR" sz="4000" b="1" dirty="0" err="1">
                <a:latin typeface="Arial" charset="0"/>
                <a:cs typeface="Arial" charset="0"/>
              </a:rPr>
              <a:t>individuo</a:t>
            </a:r>
            <a:endParaRPr lang="en-US" altLang="es-PR" sz="4000" b="1" dirty="0">
              <a:latin typeface="Arial" charset="0"/>
              <a:cs typeface="Arial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83D939E-5DC0-4483-861B-29970F345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644" y="6021536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Reproducido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Motor Learning and Control</a:t>
            </a:r>
            <a:r>
              <a:rPr lang="en-US" altLang="es-PR" sz="1200" i="1" dirty="0">
                <a:latin typeface="Times New Roman" pitchFamily="18" charset="0"/>
              </a:rPr>
              <a:t>. 8va</a:t>
            </a:r>
            <a:r>
              <a:rPr lang="en-US" altLang="es-PR" sz="1200" dirty="0">
                <a:latin typeface="Times New Roman" pitchFamily="18" charset="0"/>
              </a:rPr>
              <a:t> ed., (pp. 47, 435), por R. A. Magill, 2007, New York, NY: McGraw-Hill Companies, Inc. Copyright 2007 por: The McGraw-Hill Companies, Inc.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39439C-DAB7-4C3F-ADB0-B994DADB7D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7" y="620688"/>
            <a:ext cx="4946330" cy="5599619"/>
          </a:xfrm>
          <a:prstGeom prst="rect">
            <a:avLst/>
          </a:prstGeom>
          <a:effectLst>
            <a:softEdge rad="635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8071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4499992" y="764704"/>
            <a:ext cx="3830710" cy="87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5700"/>
              </a:lnSpc>
            </a:pPr>
            <a:r>
              <a:rPr lang="en-US" altLang="es-PR" sz="4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HABILIDAD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4499992" y="1587980"/>
            <a:ext cx="4536504" cy="402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3900"/>
              </a:lnSpc>
              <a:spcBef>
                <a:spcPct val="20000"/>
              </a:spcBef>
            </a:pPr>
            <a:r>
              <a:rPr lang="en-US" altLang="es-PR" sz="3100" b="1" dirty="0">
                <a:latin typeface="Arial" charset="0"/>
                <a:cs typeface="Arial" charset="0"/>
              </a:rPr>
              <a:t>Se </a:t>
            </a:r>
            <a:r>
              <a:rPr lang="en-US" altLang="es-PR" sz="3100" b="1" dirty="0" err="1">
                <a:latin typeface="Arial" charset="0"/>
                <a:cs typeface="Arial" charset="0"/>
              </a:rPr>
              <a:t>encuentra</a:t>
            </a:r>
            <a:endParaRPr lang="en-US" altLang="es-PR" sz="31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3900"/>
              </a:lnSpc>
              <a:spcBef>
                <a:spcPct val="20000"/>
              </a:spcBef>
            </a:pPr>
            <a:r>
              <a:rPr lang="en-US" altLang="es-PR" sz="3100" b="1" dirty="0" err="1">
                <a:latin typeface="Arial" charset="0"/>
                <a:cs typeface="Arial" charset="0"/>
              </a:rPr>
              <a:t>determinada</a:t>
            </a:r>
            <a:r>
              <a:rPr lang="en-US" altLang="es-PR" sz="3100" b="1" dirty="0">
                <a:latin typeface="Arial" charset="0"/>
                <a:cs typeface="Arial" charset="0"/>
              </a:rPr>
              <a:t> por</a:t>
            </a:r>
          </a:p>
          <a:p>
            <a:pPr eaLnBrk="0" hangingPunct="0">
              <a:lnSpc>
                <a:spcPts val="3900"/>
              </a:lnSpc>
              <a:spcBef>
                <a:spcPct val="20000"/>
              </a:spcBef>
            </a:pPr>
            <a:r>
              <a:rPr lang="en-US" altLang="es-PR" sz="3100" b="1" dirty="0">
                <a:latin typeface="Arial" charset="0"/>
                <a:cs typeface="Arial" charset="0"/>
              </a:rPr>
              <a:t>el </a:t>
            </a:r>
            <a:r>
              <a:rPr lang="en-US" altLang="es-PR" sz="31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potencial</a:t>
            </a:r>
            <a:r>
              <a:rPr lang="en-US" altLang="es-PR" sz="3100" b="1" dirty="0">
                <a:latin typeface="Arial" charset="0"/>
                <a:cs typeface="Arial" charset="0"/>
              </a:rPr>
              <a:t> que</a:t>
            </a:r>
          </a:p>
          <a:p>
            <a:pPr eaLnBrk="0" hangingPunct="0">
              <a:lnSpc>
                <a:spcPts val="3900"/>
              </a:lnSpc>
              <a:spcBef>
                <a:spcPct val="20000"/>
              </a:spcBef>
            </a:pPr>
            <a:r>
              <a:rPr lang="en-US" altLang="es-PR" sz="3100" b="1" dirty="0" err="1">
                <a:latin typeface="Arial" charset="0"/>
                <a:cs typeface="Arial" charset="0"/>
              </a:rPr>
              <a:t>posee</a:t>
            </a:r>
            <a:r>
              <a:rPr lang="en-US" altLang="es-PR" sz="3100" b="1" dirty="0">
                <a:latin typeface="Arial" charset="0"/>
                <a:cs typeface="Arial" charset="0"/>
              </a:rPr>
              <a:t> la persona</a:t>
            </a:r>
          </a:p>
          <a:p>
            <a:pPr eaLnBrk="0" hangingPunct="0">
              <a:lnSpc>
                <a:spcPts val="3900"/>
              </a:lnSpc>
              <a:spcBef>
                <a:spcPct val="20000"/>
              </a:spcBef>
            </a:pPr>
            <a:r>
              <a:rPr lang="en-US" altLang="es-PR" sz="3100" b="1" dirty="0">
                <a:latin typeface="Arial" charset="0"/>
                <a:cs typeface="Arial" charset="0"/>
              </a:rPr>
              <a:t>para </a:t>
            </a:r>
            <a:r>
              <a:rPr lang="en-US" altLang="es-PR" sz="31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lograr</a:t>
            </a:r>
            <a:r>
              <a:rPr lang="en-US" altLang="es-PR" sz="3100" b="1" dirty="0">
                <a:latin typeface="Arial" charset="0"/>
                <a:cs typeface="Arial" charset="0"/>
              </a:rPr>
              <a:t> la</a:t>
            </a:r>
          </a:p>
          <a:p>
            <a:pPr eaLnBrk="0" hangingPunct="0">
              <a:lnSpc>
                <a:spcPts val="3900"/>
              </a:lnSpc>
              <a:spcBef>
                <a:spcPct val="20000"/>
              </a:spcBef>
            </a:pPr>
            <a:r>
              <a:rPr lang="en-US" altLang="es-PR" sz="3100" b="1" dirty="0" err="1">
                <a:latin typeface="Arial" charset="0"/>
                <a:cs typeface="Arial" charset="0"/>
              </a:rPr>
              <a:t>ejecutoria</a:t>
            </a:r>
            <a:r>
              <a:rPr lang="en-US" altLang="es-PR" sz="3100" b="1" dirty="0">
                <a:latin typeface="Arial" charset="0"/>
                <a:cs typeface="Arial" charset="0"/>
              </a:rPr>
              <a:t> de </a:t>
            </a:r>
            <a:r>
              <a:rPr lang="en-US" altLang="es-PR" sz="3100" b="1" dirty="0" err="1">
                <a:latin typeface="Arial" charset="0"/>
                <a:cs typeface="Arial" charset="0"/>
              </a:rPr>
              <a:t>unas</a:t>
            </a:r>
            <a:endParaRPr lang="en-US" altLang="es-PR" sz="31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3900"/>
              </a:lnSpc>
              <a:spcBef>
                <a:spcPct val="20000"/>
              </a:spcBef>
            </a:pPr>
            <a:r>
              <a:rPr lang="en-US" altLang="es-PR" sz="31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destrezas</a:t>
            </a:r>
            <a:r>
              <a:rPr lang="en-US" altLang="es-PR" sz="3100" b="1" dirty="0">
                <a:latin typeface="Arial" charset="0"/>
                <a:cs typeface="Arial" charset="0"/>
              </a:rPr>
              <a:t> </a:t>
            </a:r>
            <a:r>
              <a:rPr lang="en-US" altLang="es-PR" sz="3100" b="1" dirty="0" err="1">
                <a:latin typeface="Arial" charset="0"/>
                <a:cs typeface="Arial" charset="0"/>
              </a:rPr>
              <a:t>específicas</a:t>
            </a:r>
            <a:endParaRPr lang="en-US" altLang="es-PR" sz="31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7000"/>
              </a:lnSpc>
              <a:spcBef>
                <a:spcPct val="20000"/>
              </a:spcBef>
            </a:pPr>
            <a:endParaRPr lang="en-US" altLang="es-PR" sz="2800" b="1" dirty="0">
              <a:latin typeface="Arial" charset="0"/>
              <a:cs typeface="Arial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83D939E-5DC0-4483-861B-29970F345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644" y="6021536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Reproducido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Motor Learning and Control</a:t>
            </a:r>
            <a:r>
              <a:rPr lang="en-US" altLang="es-PR" sz="1200" i="1" dirty="0">
                <a:latin typeface="Times New Roman" pitchFamily="18" charset="0"/>
              </a:rPr>
              <a:t>. 8va</a:t>
            </a:r>
            <a:r>
              <a:rPr lang="en-US" altLang="es-PR" sz="1200" dirty="0">
                <a:latin typeface="Times New Roman" pitchFamily="18" charset="0"/>
              </a:rPr>
              <a:t> ed., (pp. 47, 435), por R. A. Magill, 2007, New York, NY: McGraw-Hill Companies, Inc. Copyright 2007 por: The McGraw-Hill Companies, Inc.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1CFDA2-BD94-4BB4-9086-39FA3CB649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958"/>
            <a:ext cx="4548002" cy="5997677"/>
          </a:xfrm>
          <a:prstGeom prst="rect">
            <a:avLst/>
          </a:prstGeom>
          <a:effectLst>
            <a:softEdge rad="635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2432668"/>
      </p:ext>
    </p:extLst>
  </p:cSld>
  <p:clrMapOvr>
    <a:masterClrMapping/>
  </p:clrMapOvr>
  <p:transition spd="slow">
    <p:wheel spokes="1"/>
    <p:sndAc>
      <p:stSnd>
        <p:snd r:embed="rId4" name="breeze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5318822" y="771004"/>
            <a:ext cx="3046969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4600"/>
              </a:lnSpc>
            </a:pPr>
            <a:r>
              <a:rPr lang="en-US" altLang="es-PR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HABILIDAD</a:t>
            </a:r>
          </a:p>
          <a:p>
            <a:pPr eaLnBrk="0" hangingPunct="0">
              <a:lnSpc>
                <a:spcPts val="4600"/>
              </a:lnSpc>
            </a:pPr>
            <a:r>
              <a:rPr lang="en-US" altLang="es-PR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MOTORA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5341455" y="1923132"/>
            <a:ext cx="3479017" cy="3810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4400"/>
              </a:lnSpc>
              <a:spcBef>
                <a:spcPct val="20000"/>
              </a:spcBef>
            </a:pPr>
            <a:r>
              <a:rPr lang="en-US" altLang="es-PR" sz="3100" b="1" dirty="0">
                <a:latin typeface="Arial" charset="0"/>
                <a:cs typeface="Arial" charset="0"/>
              </a:rPr>
              <a:t>Una </a:t>
            </a:r>
            <a:r>
              <a:rPr lang="en-US" altLang="es-PR" sz="3100" b="1" dirty="0" err="1">
                <a:latin typeface="Arial" charset="0"/>
                <a:cs typeface="Arial" charset="0"/>
              </a:rPr>
              <a:t>habilidad</a:t>
            </a:r>
            <a:endParaRPr lang="en-US" altLang="es-PR" sz="31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4400"/>
              </a:lnSpc>
              <a:spcBef>
                <a:spcPct val="20000"/>
              </a:spcBef>
            </a:pPr>
            <a:r>
              <a:rPr lang="en-US" altLang="es-PR" sz="31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vinculada</a:t>
            </a:r>
            <a:endParaRPr lang="en-US" altLang="es-PR" sz="31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lnSpc>
                <a:spcPts val="4400"/>
              </a:lnSpc>
              <a:spcBef>
                <a:spcPct val="20000"/>
              </a:spcBef>
            </a:pPr>
            <a:r>
              <a:rPr lang="en-US" altLang="es-PR" sz="3100" b="1" dirty="0" err="1">
                <a:latin typeface="Arial" charset="0"/>
                <a:cs typeface="Arial" charset="0"/>
              </a:rPr>
              <a:t>específicamente</a:t>
            </a:r>
            <a:endParaRPr lang="en-US" altLang="es-PR" sz="31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4400"/>
              </a:lnSpc>
              <a:spcBef>
                <a:spcPct val="20000"/>
              </a:spcBef>
            </a:pPr>
            <a:r>
              <a:rPr lang="en-US" altLang="es-PR" sz="3100" b="1" dirty="0">
                <a:latin typeface="Arial" charset="0"/>
                <a:cs typeface="Arial" charset="0"/>
              </a:rPr>
              <a:t>con la</a:t>
            </a:r>
          </a:p>
          <a:p>
            <a:pPr eaLnBrk="0" hangingPunct="0">
              <a:lnSpc>
                <a:spcPts val="4400"/>
              </a:lnSpc>
              <a:spcBef>
                <a:spcPct val="20000"/>
              </a:spcBef>
            </a:pPr>
            <a:r>
              <a:rPr lang="en-US" altLang="es-PR" sz="3100" b="1" dirty="0" err="1">
                <a:latin typeface="Arial" charset="0"/>
                <a:cs typeface="Arial" charset="0"/>
              </a:rPr>
              <a:t>ejecutoria</a:t>
            </a:r>
            <a:r>
              <a:rPr lang="en-US" altLang="es-PR" sz="3100" b="1" dirty="0">
                <a:latin typeface="Arial" charset="0"/>
                <a:cs typeface="Arial" charset="0"/>
              </a:rPr>
              <a:t> de una</a:t>
            </a:r>
          </a:p>
          <a:p>
            <a:pPr eaLnBrk="0" hangingPunct="0">
              <a:lnSpc>
                <a:spcPts val="4400"/>
              </a:lnSpc>
              <a:spcBef>
                <a:spcPct val="20000"/>
              </a:spcBef>
            </a:pPr>
            <a:r>
              <a:rPr lang="en-US" altLang="es-PR" sz="31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destreza</a:t>
            </a:r>
            <a:r>
              <a:rPr lang="en-US" altLang="es-PR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es-PR" sz="31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motora</a:t>
            </a:r>
            <a:endParaRPr lang="en-US" altLang="es-PR" sz="31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0" hangingPunct="0">
              <a:lnSpc>
                <a:spcPts val="7000"/>
              </a:lnSpc>
              <a:spcBef>
                <a:spcPct val="20000"/>
              </a:spcBef>
            </a:pPr>
            <a:endParaRPr lang="en-US" altLang="es-PR" sz="2800" b="1" dirty="0">
              <a:latin typeface="Arial" charset="0"/>
              <a:cs typeface="Arial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83D939E-5DC0-4483-861B-29970F345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644" y="6021536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Reproducido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Motor Learning and Control</a:t>
            </a:r>
            <a:r>
              <a:rPr lang="en-US" altLang="es-PR" sz="1200" i="1" dirty="0">
                <a:latin typeface="Times New Roman" pitchFamily="18" charset="0"/>
              </a:rPr>
              <a:t>. 8va</a:t>
            </a:r>
            <a:r>
              <a:rPr lang="en-US" altLang="es-PR" sz="1200" dirty="0">
                <a:latin typeface="Times New Roman" pitchFamily="18" charset="0"/>
              </a:rPr>
              <a:t> ed., (pp. 47, 439), por R. A. Magill, 2007, New York, NY: McGraw-Hill Companies, Inc. Copyright 2007 por: The McGraw-Hill Companies, Inc.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3EA940-01F2-46D7-A686-534B7AA440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72" y="476672"/>
            <a:ext cx="5404340" cy="5713839"/>
          </a:xfrm>
          <a:prstGeom prst="rect">
            <a:avLst/>
          </a:prstGeom>
          <a:effectLst>
            <a:softEdge rad="635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274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979" name="Rectangle 3"/>
          <p:cNvSpPr>
            <a:spLocks noChangeArrowheads="1"/>
          </p:cNvSpPr>
          <p:nvPr/>
        </p:nvSpPr>
        <p:spPr bwMode="auto">
          <a:xfrm>
            <a:off x="5292080" y="620713"/>
            <a:ext cx="360045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ct val="120000"/>
              </a:lnSpc>
            </a:pPr>
            <a:r>
              <a:rPr lang="en-US" altLang="es-PR" sz="3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TIPOS DE: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es-PR" sz="3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MOVIMIENTO HUMANO</a:t>
            </a:r>
          </a:p>
        </p:txBody>
      </p:sp>
      <p:pic>
        <p:nvPicPr>
          <p:cNvPr id="1406982" name="Picture 6" descr="POINTER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980" y="4221163"/>
            <a:ext cx="4191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6983" name="Text Box 7"/>
          <p:cNvSpPr txBox="1">
            <a:spLocks noChangeArrowheads="1"/>
          </p:cNvSpPr>
          <p:nvPr/>
        </p:nvSpPr>
        <p:spPr bwMode="auto">
          <a:xfrm>
            <a:off x="5939780" y="4148138"/>
            <a:ext cx="2592387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s-PR" sz="3100" b="1">
                <a:latin typeface="Arial" charset="0"/>
              </a:rPr>
              <a:t>Deportes</a:t>
            </a:r>
          </a:p>
        </p:txBody>
      </p:sp>
      <p:pic>
        <p:nvPicPr>
          <p:cNvPr id="1406985" name="Picture 9" descr="POINTER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980" y="4870450"/>
            <a:ext cx="4191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6986" name="Text Box 10"/>
          <p:cNvSpPr txBox="1">
            <a:spLocks noChangeArrowheads="1"/>
          </p:cNvSpPr>
          <p:nvPr/>
        </p:nvSpPr>
        <p:spPr bwMode="auto">
          <a:xfrm>
            <a:off x="5939780" y="4797425"/>
            <a:ext cx="252095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s-PR" sz="3100" b="1">
                <a:latin typeface="Arial" charset="0"/>
              </a:rPr>
              <a:t>Actividades</a:t>
            </a:r>
          </a:p>
          <a:p>
            <a:pPr algn="l" eaLnBrk="0" hangingPunct="0"/>
            <a:r>
              <a:rPr lang="en-US" altLang="es-PR" sz="3100" b="1">
                <a:latin typeface="Arial" charset="0"/>
              </a:rPr>
              <a:t>recreativas</a:t>
            </a:r>
          </a:p>
          <a:p>
            <a:pPr algn="l" eaLnBrk="0" hangingPunct="0"/>
            <a:r>
              <a:rPr lang="en-US" altLang="es-PR" sz="3100" b="1">
                <a:latin typeface="Arial" charset="0"/>
              </a:rPr>
              <a:t>activas</a:t>
            </a:r>
          </a:p>
        </p:txBody>
      </p:sp>
      <p:pic>
        <p:nvPicPr>
          <p:cNvPr id="1406988" name="Picture 12" descr="POINTER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980" y="3571875"/>
            <a:ext cx="4191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6989" name="Text Box 13"/>
          <p:cNvSpPr txBox="1">
            <a:spLocks noChangeArrowheads="1"/>
          </p:cNvSpPr>
          <p:nvPr/>
        </p:nvSpPr>
        <p:spPr bwMode="auto">
          <a:xfrm>
            <a:off x="5939780" y="3571875"/>
            <a:ext cx="259238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s-PR" sz="3100" b="1">
                <a:latin typeface="Arial" charset="0"/>
              </a:rPr>
              <a:t>Ejercicio</a:t>
            </a:r>
          </a:p>
        </p:txBody>
      </p:sp>
      <p:pic>
        <p:nvPicPr>
          <p:cNvPr id="1406991" name="Picture 15" descr="POINTER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980" y="2943225"/>
            <a:ext cx="4191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6992" name="Text Box 16"/>
          <p:cNvSpPr txBox="1">
            <a:spLocks noChangeArrowheads="1"/>
          </p:cNvSpPr>
          <p:nvPr/>
        </p:nvSpPr>
        <p:spPr bwMode="auto">
          <a:xfrm>
            <a:off x="5939780" y="2924175"/>
            <a:ext cx="309721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s-PR" sz="3100" b="1">
                <a:latin typeface="Arial" charset="0"/>
              </a:rPr>
              <a:t>Actividad física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74E35A-C235-463B-B7D9-76CBFC3D0B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98" y="620713"/>
            <a:ext cx="4983088" cy="568801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BBD16D-C4B0-49E3-94B1-7BCA36ED2C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61224"/>
            <a:ext cx="8001000" cy="52760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1" name="Rectangle 3"/>
          <p:cNvSpPr>
            <a:spLocks noChangeArrowheads="1"/>
          </p:cNvSpPr>
          <p:nvPr/>
        </p:nvSpPr>
        <p:spPr bwMode="auto">
          <a:xfrm>
            <a:off x="3973398" y="1772816"/>
            <a:ext cx="484707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5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EDUCACIÓN</a:t>
            </a:r>
          </a:p>
        </p:txBody>
      </p:sp>
      <p:sp>
        <p:nvSpPr>
          <p:cNvPr id="1415172" name="Rectangle 4"/>
          <p:cNvSpPr>
            <a:spLocks noChangeArrowheads="1"/>
          </p:cNvSpPr>
          <p:nvPr/>
        </p:nvSpPr>
        <p:spPr bwMode="auto">
          <a:xfrm>
            <a:off x="478273" y="3789040"/>
            <a:ext cx="8100392" cy="228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lnSpc>
                <a:spcPts val="3800"/>
              </a:lnSpc>
              <a:spcBef>
                <a:spcPct val="20000"/>
              </a:spcBef>
            </a:pPr>
            <a:r>
              <a:rPr lang="en-US" altLang="es-PR" sz="4100" b="1" dirty="0">
                <a:latin typeface="Arial" charset="0"/>
                <a:cs typeface="Arial" charset="0"/>
              </a:rPr>
              <a:t>“</a:t>
            </a:r>
            <a:r>
              <a:rPr lang="en-US" altLang="es-PR" sz="4100" b="1" dirty="0" err="1">
                <a:latin typeface="Arial" charset="0"/>
                <a:cs typeface="Arial" charset="0"/>
              </a:rPr>
              <a:t>Proceso</a:t>
            </a:r>
            <a:r>
              <a:rPr lang="en-US" altLang="es-PR" sz="4100" b="1" dirty="0">
                <a:latin typeface="Arial" charset="0"/>
                <a:cs typeface="Arial" charset="0"/>
              </a:rPr>
              <a:t> formal o informal,</a:t>
            </a:r>
          </a:p>
          <a:p>
            <a:pPr algn="ctr" eaLnBrk="0" hangingPunct="0">
              <a:lnSpc>
                <a:spcPts val="3800"/>
              </a:lnSpc>
              <a:spcBef>
                <a:spcPct val="20000"/>
              </a:spcBef>
            </a:pPr>
            <a:r>
              <a:rPr lang="en-US" altLang="es-PR" sz="4100" b="1" dirty="0">
                <a:latin typeface="Arial" charset="0"/>
                <a:cs typeface="Arial" charset="0"/>
              </a:rPr>
              <a:t>por el </a:t>
            </a:r>
            <a:r>
              <a:rPr lang="en-US" altLang="es-PR" sz="4100" b="1" dirty="0" err="1">
                <a:latin typeface="Arial" charset="0"/>
                <a:cs typeface="Arial" charset="0"/>
              </a:rPr>
              <a:t>cual</a:t>
            </a:r>
            <a:r>
              <a:rPr lang="en-US" altLang="es-PR" sz="4100" b="1" dirty="0">
                <a:latin typeface="Arial" charset="0"/>
                <a:cs typeface="Arial" charset="0"/>
              </a:rPr>
              <a:t> se </a:t>
            </a:r>
            <a:r>
              <a:rPr lang="en-US" altLang="es-PR" sz="4100" b="1" dirty="0" err="1">
                <a:latin typeface="Arial" charset="0"/>
                <a:cs typeface="Arial" charset="0"/>
              </a:rPr>
              <a:t>perfeccionan</a:t>
            </a:r>
            <a:endParaRPr lang="en-US" altLang="es-PR" sz="4100" b="1" dirty="0">
              <a:latin typeface="Arial" charset="0"/>
              <a:cs typeface="Arial" charset="0"/>
            </a:endParaRPr>
          </a:p>
          <a:p>
            <a:pPr algn="ctr" eaLnBrk="0" hangingPunct="0">
              <a:lnSpc>
                <a:spcPts val="3800"/>
              </a:lnSpc>
              <a:spcBef>
                <a:spcPct val="20000"/>
              </a:spcBef>
            </a:pPr>
            <a:r>
              <a:rPr lang="en-US" altLang="es-PR" sz="4100" b="1" dirty="0">
                <a:latin typeface="Arial" charset="0"/>
                <a:cs typeface="Arial" charset="0"/>
              </a:rPr>
              <a:t>las </a:t>
            </a:r>
            <a:r>
              <a:rPr lang="en-US" altLang="es-PR" sz="4100" b="1" dirty="0" err="1">
                <a:latin typeface="Arial" charset="0"/>
                <a:cs typeface="Arial" charset="0"/>
              </a:rPr>
              <a:t>potencialidades</a:t>
            </a:r>
            <a:endParaRPr lang="en-US" altLang="es-PR" sz="4100" b="1" dirty="0">
              <a:latin typeface="Arial" charset="0"/>
              <a:cs typeface="Arial" charset="0"/>
            </a:endParaRPr>
          </a:p>
          <a:p>
            <a:pPr algn="ctr" eaLnBrk="0" hangingPunct="0">
              <a:lnSpc>
                <a:spcPts val="3800"/>
              </a:lnSpc>
              <a:spcBef>
                <a:spcPct val="20000"/>
              </a:spcBef>
            </a:pPr>
            <a:r>
              <a:rPr lang="en-US" altLang="es-PR" sz="4100" b="1" dirty="0">
                <a:latin typeface="Arial" charset="0"/>
                <a:cs typeface="Arial" charset="0"/>
              </a:rPr>
              <a:t>del </a:t>
            </a:r>
            <a:r>
              <a:rPr lang="en-US" altLang="es-PR" sz="4100" b="1" dirty="0" err="1">
                <a:latin typeface="Arial" charset="0"/>
                <a:cs typeface="Arial" charset="0"/>
              </a:rPr>
              <a:t>educando</a:t>
            </a:r>
            <a:r>
              <a:rPr lang="en-US" altLang="es-PR" sz="4100" b="1" dirty="0">
                <a:latin typeface="Arial" charset="0"/>
                <a:cs typeface="Arial" charset="0"/>
              </a:rPr>
              <a:t>.</a:t>
            </a:r>
            <a:r>
              <a:rPr lang="en-US" altLang="es-PR" sz="4100" b="1" dirty="0">
                <a:latin typeface="Arial"/>
                <a:cs typeface="Arial" charset="0"/>
              </a:rPr>
              <a:t>”</a:t>
            </a:r>
            <a:endParaRPr lang="en-US" altLang="es-PR" sz="4100" b="1" dirty="0">
              <a:cs typeface="Arial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07950" y="6238875"/>
            <a:ext cx="90360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altLang="es-PR" sz="1000" b="1" i="1">
                <a:latin typeface="Times New Roman" pitchFamily="18" charset="0"/>
                <a:cs typeface="Times New Roman" pitchFamily="18" charset="0"/>
              </a:rPr>
              <a:t>NOTA</a:t>
            </a:r>
            <a:r>
              <a:rPr lang="en-US" altLang="es-PR" sz="1000" b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s-PR" sz="1000">
                <a:latin typeface="Times New Roman" pitchFamily="18" charset="0"/>
                <a:cs typeface="Times New Roman" pitchFamily="18" charset="0"/>
              </a:rPr>
              <a:t> Reproducido de: </a:t>
            </a:r>
            <a:r>
              <a:rPr lang="en-US" altLang="es-PR" sz="1000" b="1" i="1">
                <a:latin typeface="Times New Roman" pitchFamily="18" charset="0"/>
                <a:cs typeface="Times New Roman" pitchFamily="18" charset="0"/>
              </a:rPr>
              <a:t>Introducción a la Educación.</a:t>
            </a:r>
            <a:r>
              <a:rPr lang="en-US" altLang="es-PR" sz="1000">
                <a:latin typeface="Times New Roman" pitchFamily="18" charset="0"/>
                <a:cs typeface="Times New Roman" pitchFamily="18" charset="0"/>
              </a:rPr>
              <a:t> (p. 1), por A. Lopez Yustos, 1994, San Juan, PR: Publicaciones Puertorriqueñas, Inc.. Copyright 1994 por Publicaciones Puetrtorriqueñas.</a:t>
            </a:r>
            <a:endParaRPr lang="en-US" altLang="es-PR" sz="1000">
              <a:latin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FDCE8E-396E-432B-8964-580398C963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67131"/>
            <a:ext cx="3384376" cy="300833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915" name="Rectangle 3"/>
          <p:cNvSpPr>
            <a:spLocks noChangeArrowheads="1"/>
          </p:cNvSpPr>
          <p:nvPr/>
        </p:nvSpPr>
        <p:spPr bwMode="auto">
          <a:xfrm>
            <a:off x="3995936" y="908050"/>
            <a:ext cx="47879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EDUCACIÓN</a:t>
            </a:r>
          </a:p>
          <a:p>
            <a:pPr eaLnBrk="0" hangingPunct="0"/>
            <a:r>
              <a:rPr lang="en-US" altLang="es-PR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FÍSICA</a:t>
            </a:r>
          </a:p>
        </p:txBody>
      </p:sp>
      <p:sp>
        <p:nvSpPr>
          <p:cNvPr id="1318916" name="Rectangle 4"/>
          <p:cNvSpPr>
            <a:spLocks noChangeArrowheads="1"/>
          </p:cNvSpPr>
          <p:nvPr/>
        </p:nvSpPr>
        <p:spPr bwMode="auto">
          <a:xfrm>
            <a:off x="3995936" y="2133600"/>
            <a:ext cx="4932363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s-PR" sz="2900" b="1" dirty="0" err="1">
                <a:latin typeface="Arial" charset="0"/>
                <a:cs typeface="Arial" charset="0"/>
              </a:rPr>
              <a:t>Proceso</a:t>
            </a:r>
            <a:r>
              <a:rPr lang="en-US" altLang="es-PR" sz="2900" b="1" dirty="0">
                <a:latin typeface="Arial" charset="0"/>
                <a:cs typeface="Arial" charset="0"/>
              </a:rPr>
              <a:t> </a:t>
            </a:r>
            <a:r>
              <a:rPr lang="en-US" altLang="es-PR" sz="2900" b="1" dirty="0" err="1">
                <a:latin typeface="Arial" charset="0"/>
                <a:cs typeface="Arial" charset="0"/>
              </a:rPr>
              <a:t>educativo</a:t>
            </a:r>
            <a:endParaRPr lang="en-US" altLang="es-PR" sz="2900" b="1" dirty="0"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 dirty="0">
                <a:latin typeface="Arial" charset="0"/>
                <a:cs typeface="Arial" charset="0"/>
              </a:rPr>
              <a:t>que </a:t>
            </a:r>
            <a:r>
              <a:rPr lang="en-US" altLang="es-PR" sz="2900" b="1" dirty="0" err="1">
                <a:latin typeface="Arial" charset="0"/>
                <a:cs typeface="Arial" charset="0"/>
              </a:rPr>
              <a:t>emplea</a:t>
            </a:r>
            <a:r>
              <a:rPr lang="en-US" altLang="es-PR" sz="2900" b="1" dirty="0">
                <a:latin typeface="Arial" charset="0"/>
                <a:cs typeface="Arial" charset="0"/>
              </a:rPr>
              <a:t> el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movimiento</a:t>
            </a:r>
            <a:r>
              <a:rPr lang="en-US" altLang="es-PR" sz="2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es-PR" sz="29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humano</a:t>
            </a:r>
            <a:endParaRPr lang="en-US" altLang="es-PR" sz="29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 dirty="0" err="1">
                <a:latin typeface="Arial" charset="0"/>
                <a:cs typeface="Arial" charset="0"/>
              </a:rPr>
              <a:t>como</a:t>
            </a:r>
            <a:r>
              <a:rPr lang="en-US" altLang="es-PR" sz="2900" b="1" dirty="0">
                <a:latin typeface="Arial" charset="0"/>
                <a:cs typeface="Arial" charset="0"/>
              </a:rPr>
              <a:t> medio para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 dirty="0" err="1">
                <a:latin typeface="Arial" charset="0"/>
                <a:cs typeface="Arial" charset="0"/>
              </a:rPr>
              <a:t>lograr</a:t>
            </a:r>
            <a:r>
              <a:rPr lang="en-US" altLang="es-PR" sz="2900" b="1" dirty="0">
                <a:latin typeface="Arial" charset="0"/>
                <a:cs typeface="Arial" charset="0"/>
              </a:rPr>
              <a:t> el </a:t>
            </a:r>
            <a:r>
              <a:rPr lang="en-US" altLang="es-PR" sz="2900" b="1" dirty="0" err="1">
                <a:latin typeface="Arial" charset="0"/>
                <a:cs typeface="Arial" charset="0"/>
              </a:rPr>
              <a:t>desarrolllo</a:t>
            </a:r>
            <a:endParaRPr lang="en-US" altLang="es-PR" sz="2900" b="1" dirty="0"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 dirty="0" err="1">
                <a:latin typeface="Arial" charset="0"/>
                <a:cs typeface="Arial" charset="0"/>
              </a:rPr>
              <a:t>óptimo</a:t>
            </a:r>
            <a:r>
              <a:rPr lang="en-US" altLang="es-PR" sz="2900" b="1" dirty="0">
                <a:latin typeface="Arial" charset="0"/>
                <a:cs typeface="Arial" charset="0"/>
              </a:rPr>
              <a:t> de la </a:t>
            </a:r>
            <a:r>
              <a:rPr lang="en-US" altLang="es-PR" sz="2900" b="1" dirty="0" err="1">
                <a:latin typeface="Arial" charset="0"/>
                <a:cs typeface="Arial" charset="0"/>
              </a:rPr>
              <a:t>aptitud</a:t>
            </a:r>
            <a:endParaRPr lang="en-US" altLang="es-PR" sz="2900" b="1" dirty="0"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 dirty="0" err="1">
                <a:latin typeface="Arial" charset="0"/>
                <a:cs typeface="Arial" charset="0"/>
              </a:rPr>
              <a:t>física</a:t>
            </a:r>
            <a:r>
              <a:rPr lang="en-US" altLang="es-PR" sz="2900" b="1" dirty="0">
                <a:latin typeface="Arial" charset="0"/>
                <a:cs typeface="Arial" charset="0"/>
              </a:rPr>
              <a:t>, mental,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 dirty="0" err="1">
                <a:latin typeface="Arial" charset="0"/>
                <a:cs typeface="Arial" charset="0"/>
              </a:rPr>
              <a:t>emocional</a:t>
            </a:r>
            <a:r>
              <a:rPr lang="en-US" altLang="es-PR" sz="2900" b="1" dirty="0">
                <a:latin typeface="Arial" charset="0"/>
                <a:cs typeface="Arial" charset="0"/>
              </a:rPr>
              <a:t> y social cultural</a:t>
            </a:r>
            <a:endParaRPr lang="en-US" altLang="es-PR" sz="2900" b="1" i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68DA5D-5EA4-48B0-918C-474CC4A8A2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642290"/>
            <a:ext cx="3924300" cy="5813778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66" name="Rectangle 6"/>
          <p:cNvSpPr>
            <a:spLocks noChangeArrowheads="1"/>
          </p:cNvSpPr>
          <p:nvPr/>
        </p:nvSpPr>
        <p:spPr bwMode="auto">
          <a:xfrm>
            <a:off x="2555875" y="692150"/>
            <a:ext cx="47879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DEPORTES</a:t>
            </a:r>
          </a:p>
        </p:txBody>
      </p:sp>
      <p:sp>
        <p:nvSpPr>
          <p:cNvPr id="1320967" name="Rectangle 7"/>
          <p:cNvSpPr>
            <a:spLocks noChangeArrowheads="1"/>
          </p:cNvSpPr>
          <p:nvPr/>
        </p:nvSpPr>
        <p:spPr bwMode="auto">
          <a:xfrm>
            <a:off x="2555875" y="1268413"/>
            <a:ext cx="6516688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s-PR" sz="2100" b="1" dirty="0">
                <a:latin typeface="Arial" charset="0"/>
                <a:cs typeface="Arial" charset="0"/>
              </a:rPr>
              <a:t>T</a:t>
            </a:r>
            <a:r>
              <a:rPr lang="es-ES" altLang="es-PR" sz="2400" b="1" dirty="0" err="1">
                <a:latin typeface="Arial" charset="0"/>
                <a:cs typeface="Arial" charset="0"/>
              </a:rPr>
              <a:t>ipo</a:t>
            </a:r>
            <a:r>
              <a:rPr lang="es-ES" altLang="es-PR" sz="2400" b="1" dirty="0">
                <a:latin typeface="Arial" charset="0"/>
                <a:cs typeface="Arial" charset="0"/>
              </a:rPr>
              <a:t> de actividad física institucionalizada,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estructurada</a:t>
            </a:r>
            <a:r>
              <a:rPr lang="es-ES" altLang="es-PR" sz="2400" b="1" dirty="0">
                <a:latin typeface="Arial" charset="0"/>
                <a:cs typeface="Arial" charset="0"/>
              </a:rPr>
              <a:t>, organizada y competitiva,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 dirty="0">
                <a:latin typeface="Arial" charset="0"/>
                <a:cs typeface="Arial" charset="0"/>
              </a:rPr>
              <a:t>con metas bien definidas y gobernada por 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reglas</a:t>
            </a:r>
            <a:r>
              <a:rPr lang="es-ES" altLang="es-PR" sz="2400" b="1" dirty="0">
                <a:latin typeface="Arial" charset="0"/>
                <a:cs typeface="Arial" charset="0"/>
              </a:rPr>
              <a:t> específicas, donde se destacan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 dirty="0">
                <a:latin typeface="Arial" charset="0"/>
                <a:cs typeface="Arial" charset="0"/>
              </a:rPr>
              <a:t>esfuerzos físicos vigorosos, el uso de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 dirty="0">
                <a:latin typeface="Arial" charset="0"/>
                <a:cs typeface="Arial" charset="0"/>
              </a:rPr>
              <a:t>destrezas deportivas o motoras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 dirty="0">
                <a:latin typeface="Arial" charset="0"/>
                <a:cs typeface="Arial" charset="0"/>
              </a:rPr>
              <a:t>relativamente complejas y la aplicación de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estrategias</a:t>
            </a:r>
            <a:r>
              <a:rPr lang="es-ES" altLang="es-PR" sz="2400" b="1" dirty="0">
                <a:latin typeface="Arial" charset="0"/>
                <a:cs typeface="Arial" charset="0"/>
              </a:rPr>
              <a:t>, con el fin de alcanzar un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 dirty="0">
                <a:latin typeface="Arial" charset="0"/>
                <a:cs typeface="Arial" charset="0"/>
              </a:rPr>
              <a:t>rendimiento exitoso mediante la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 dirty="0">
                <a:latin typeface="Arial" charset="0"/>
                <a:cs typeface="Arial" charset="0"/>
              </a:rPr>
              <a:t>superación de un adversario en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 dirty="0">
                <a:latin typeface="Arial" charset="0"/>
                <a:cs typeface="Arial" charset="0"/>
              </a:rPr>
              <a:t>competición o la demostración de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aptitudes</a:t>
            </a:r>
            <a:r>
              <a:rPr lang="es-ES" altLang="es-PR" sz="2400" b="1" dirty="0">
                <a:latin typeface="Arial" charset="0"/>
                <a:cs typeface="Arial" charset="0"/>
              </a:rPr>
              <a:t> particulares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CD88F7-2310-491C-A458-66E4AE53E3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2711"/>
            <a:ext cx="2258605" cy="6350665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4" name="breeze.wav"/>
          </p:stSnd>
        </p:sndAc>
      </p:transition>
    </mc:Choice>
    <mc:Fallback xmlns="">
      <p:transition spd="slow">
        <p:blinds dir="vert"/>
        <p:sndAc>
          <p:stSnd>
            <p:snd r:embed="rId6" name="breeze.wav"/>
          </p:stSnd>
        </p:sndAc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nergia_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193" y="692150"/>
            <a:ext cx="4767263" cy="579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53206" y="692150"/>
            <a:ext cx="3024187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altLang="es-PR" sz="1600" i="1" dirty="0">
                <a:latin typeface="Times New Roman" panose="02020603050405020304" pitchFamily="18" charset="0"/>
              </a:rPr>
              <a:t>NOTA</a:t>
            </a:r>
            <a:r>
              <a:rPr lang="es-ES" altLang="es-PR" sz="1600" dirty="0">
                <a:latin typeface="Times New Roman" panose="02020603050405020304" pitchFamily="18" charset="0"/>
              </a:rPr>
              <a:t>.</a:t>
            </a:r>
            <a:r>
              <a:rPr lang="es-ES" altLang="es-PR" sz="1600" b="0" dirty="0">
                <a:latin typeface="Times New Roman" panose="02020603050405020304" pitchFamily="18" charset="0"/>
              </a:rPr>
              <a:t> Adaptado de: 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Sports and Exercise Nutrition</a:t>
            </a:r>
            <a:r>
              <a:rPr lang="en-US" altLang="es-PR" sz="1600" b="0" dirty="0">
                <a:latin typeface="Times New Roman" panose="02020603050405020304" pitchFamily="18" charset="0"/>
              </a:rPr>
              <a:t>. 5ta. ed.; (pp. 134, 184-185, 186, 190),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W. D.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McArdle</a:t>
            </a:r>
            <a:r>
              <a:rPr lang="en-US" altLang="es-PR" sz="1600" b="0" dirty="0">
                <a:latin typeface="Times New Roman" panose="02020603050405020304" pitchFamily="18" charset="0"/>
              </a:rPr>
              <a:t>, F. I.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Katch</a:t>
            </a:r>
            <a:r>
              <a:rPr lang="en-US" altLang="es-PR" sz="1600" b="0" dirty="0">
                <a:latin typeface="Times New Roman" panose="02020603050405020304" pitchFamily="18" charset="0"/>
              </a:rPr>
              <a:t>, &amp; V. I.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Katch</a:t>
            </a:r>
            <a:r>
              <a:rPr lang="en-US" altLang="es-PR" sz="1600" b="0" dirty="0">
                <a:latin typeface="Times New Roman" panose="02020603050405020304" pitchFamily="18" charset="0"/>
              </a:rPr>
              <a:t>, 2013, Philadelphia: Lippincott Williams &amp; Wilkins. Copyright 2013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Lippincott Williams &amp; Wilkins, a Wolters Kluwer business; </a:t>
            </a:r>
            <a:r>
              <a:rPr lang="en-US" altLang="es-PR" sz="1600" b="1" i="1" dirty="0" err="1">
                <a:latin typeface="Times New Roman" panose="02020603050405020304" pitchFamily="18" charset="0"/>
              </a:rPr>
              <a:t>Fisiología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 del </a:t>
            </a:r>
            <a:r>
              <a:rPr lang="en-US" altLang="es-PR" sz="1600" b="1" i="1" dirty="0" err="1">
                <a:latin typeface="Times New Roman" panose="02020603050405020304" pitchFamily="18" charset="0"/>
              </a:rPr>
              <a:t>Esfuerzo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 y del </a:t>
            </a:r>
            <a:r>
              <a:rPr lang="en-US" altLang="es-PR" sz="1600" b="1" i="1" dirty="0" err="1">
                <a:latin typeface="Times New Roman" panose="02020603050405020304" pitchFamily="18" charset="0"/>
              </a:rPr>
              <a:t>Deporte</a:t>
            </a:r>
            <a:r>
              <a:rPr lang="en-US" altLang="es-PR" sz="1600" b="0" dirty="0">
                <a:latin typeface="Times New Roman" panose="02020603050405020304" pitchFamily="18" charset="0"/>
              </a:rPr>
              <a:t>. 5ta. ed.; (pp. 116, 130),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J. H. Wilmore, &amp; D. L.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Costill</a:t>
            </a:r>
            <a:r>
              <a:rPr lang="en-US" altLang="es-PR" sz="1600" b="0" dirty="0">
                <a:latin typeface="Times New Roman" panose="02020603050405020304" pitchFamily="18" charset="0"/>
              </a:rPr>
              <a:t>, 2004, Barcelona,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España</a:t>
            </a:r>
            <a:r>
              <a:rPr lang="en-US" altLang="es-PR" sz="1600" b="0" dirty="0">
                <a:latin typeface="Times New Roman" panose="02020603050405020304" pitchFamily="18" charset="0"/>
              </a:rPr>
              <a:t>: Editorial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Paidotribo</a:t>
            </a:r>
            <a:r>
              <a:rPr lang="en-US" altLang="es-PR" sz="1600" b="0" dirty="0">
                <a:latin typeface="Times New Roman" panose="02020603050405020304" pitchFamily="18" charset="0"/>
              </a:rPr>
              <a:t>. Copyright 2004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Jack H. Wilmore y David L.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Costill</a:t>
            </a:r>
            <a:r>
              <a:rPr lang="en-US" altLang="es-PR" sz="1600" b="0" dirty="0">
                <a:latin typeface="Times New Roman" panose="02020603050405020304" pitchFamily="18" charset="0"/>
              </a:rPr>
              <a:t>; 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Exercise Physiology: Human </a:t>
            </a:r>
            <a:r>
              <a:rPr lang="en-US" altLang="es-PR" sz="1600" b="1" i="1" dirty="0" err="1">
                <a:latin typeface="Times New Roman" panose="02020603050405020304" pitchFamily="18" charset="0"/>
              </a:rPr>
              <a:t>Bionergetics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 and its Applications</a:t>
            </a:r>
            <a:r>
              <a:rPr lang="en-US" altLang="es-PR" sz="1600" b="0" dirty="0">
                <a:latin typeface="Times New Roman" panose="02020603050405020304" pitchFamily="18" charset="0"/>
              </a:rPr>
              <a:t>. 2da. ed.; (pp. 16, 38-39, 46),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G. A. Brooks, T. D. Fahey, &amp; T. P. White, 1996, Mountain View, CA: Mayfield Publishing Company. Copyright 1996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Mayfield Publishing Company.</a:t>
            </a:r>
          </a:p>
          <a:p>
            <a:pPr algn="l" eaLnBrk="1" hangingPunct="1">
              <a:spcBef>
                <a:spcPct val="50000"/>
              </a:spcBef>
            </a:pPr>
            <a:endParaRPr lang="en-US" altLang="es-PR" sz="1600" b="0" dirty="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761FA5EA-B5B1-4885-A470-8E6940B1C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056" y="1798975"/>
            <a:ext cx="3816424" cy="62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3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KINESIOLOGÍA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E91AD860-1532-4EE5-BA26-3E5605173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90400"/>
            <a:ext cx="9143999" cy="228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000" b="1" dirty="0">
                <a:latin typeface="Arial" charset="0"/>
                <a:cs typeface="Arial" charset="0"/>
              </a:rPr>
              <a:t>Estudio de los </a:t>
            </a:r>
            <a:r>
              <a:rPr lang="es-ES" altLang="es-PR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movimientos</a:t>
            </a:r>
            <a:r>
              <a:rPr lang="es-ES" altLang="es-PR" sz="3000" b="1" dirty="0">
                <a:latin typeface="Arial" charset="0"/>
                <a:cs typeface="Arial" charset="0"/>
              </a:rPr>
              <a:t> humanos,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000" b="1" dirty="0">
                <a:latin typeface="Arial" charset="0"/>
                <a:cs typeface="Arial" charset="0"/>
              </a:rPr>
              <a:t> y no humanos (</a:t>
            </a:r>
            <a:r>
              <a:rPr lang="es-ES" altLang="es-PR" sz="3000" b="1" dirty="0" err="1">
                <a:latin typeface="Arial" charset="0"/>
                <a:cs typeface="Arial" charset="0"/>
              </a:rPr>
              <a:t>i.e</a:t>
            </a:r>
            <a:r>
              <a:rPr lang="es-ES" altLang="es-PR" sz="3000" b="1" dirty="0">
                <a:latin typeface="Arial" charset="0"/>
                <a:cs typeface="Arial" charset="0"/>
              </a:rPr>
              <a:t>, animales), su ejecutoria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000" b="1" dirty="0">
                <a:latin typeface="Arial" charset="0"/>
                <a:cs typeface="Arial" charset="0"/>
              </a:rPr>
              <a:t> y función, desde las vertientes de las ciencias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000" b="1" dirty="0">
                <a:latin typeface="Arial" charset="0"/>
                <a:cs typeface="Arial" charset="0"/>
              </a:rPr>
              <a:t>que responden a la </a:t>
            </a:r>
            <a:r>
              <a:rPr lang="es-ES" altLang="es-PR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biomecánica</a:t>
            </a:r>
            <a:r>
              <a:rPr lang="es-ES" altLang="es-PR" sz="3000" b="1" dirty="0">
                <a:latin typeface="Arial" charset="0"/>
                <a:cs typeface="Arial" charset="0"/>
              </a:rPr>
              <a:t>, anatomía,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000" b="1" dirty="0">
                <a:latin typeface="Arial" charset="0"/>
                <a:cs typeface="Arial" charset="0"/>
              </a:rPr>
              <a:t> psicología y neurociencia</a:t>
            </a:r>
            <a:endParaRPr lang="en-US" altLang="es-PR" sz="30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928A0609-F357-4392-A018-43BA36103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34" y="6021536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Kinesiology in Physical Education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(p. 1), por J. Bird, 2018, United </a:t>
            </a:r>
            <a:r>
              <a:rPr lang="en-US" altLang="es-PR" sz="1200" dirty="0" err="1">
                <a:latin typeface="Times New Roman" pitchFamily="18" charset="0"/>
              </a:rPr>
              <a:t>Kingdon</a:t>
            </a:r>
            <a:r>
              <a:rPr lang="en-US" altLang="es-PR" sz="1200" dirty="0">
                <a:latin typeface="Times New Roman" pitchFamily="18" charset="0"/>
              </a:rPr>
              <a:t>, UK: ED-Tech Press. Copyright 2018 por: ED-Tech Press. </a:t>
            </a:r>
            <a:r>
              <a:rPr lang="en-US" altLang="es-PR" sz="1200" dirty="0" err="1">
                <a:latin typeface="Times New Roman" pitchFamily="18" charset="0"/>
              </a:rPr>
              <a:t>Recuperado</a:t>
            </a:r>
            <a:r>
              <a:rPr lang="en-US" altLang="es-PR" sz="1200" dirty="0">
                <a:latin typeface="Times New Roman" pitchFamily="18" charset="0"/>
              </a:rPr>
              <a:t> de http://ebookcentral.proquest.com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76B999-7758-44AA-A1B1-A2940246CC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8883"/>
            <a:ext cx="5328592" cy="3552395"/>
          </a:xfrm>
          <a:prstGeom prst="rect">
            <a:avLst/>
          </a:prstGeom>
          <a:effectLst>
            <a:softEdge rad="635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409535"/>
      </p:ext>
    </p:extLst>
  </p:cSld>
  <p:clrMapOvr>
    <a:masterClrMapping/>
  </p:clrMapOvr>
  <p:transition spd="slow">
    <p:randomBar/>
    <p:sndAc>
      <p:stSnd>
        <p:snd r:embed="rId4" name="breeze.wav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>
            <a:extLst>
              <a:ext uri="{FF2B5EF4-FFF2-40B4-BE49-F238E27FC236}">
                <a16:creationId xmlns:a16="http://schemas.microsoft.com/office/drawing/2014/main" id="{75FACC07-659F-40D3-9458-8F60E79E8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644" y="6237560"/>
            <a:ext cx="8640762" cy="28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American Kinesiology Association [AKA], 2014; Ontario Kinesiology Association [OKA], 2014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333C56-CAF9-4026-807F-9F11B11392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5234"/>
            <a:ext cx="4788306" cy="5570070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761FA5EA-B5B1-4885-A470-8E6940B1C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056" y="792442"/>
            <a:ext cx="3725145" cy="62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KINESIOLOGÍA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E91AD860-1532-4EE5-BA26-3E5605173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2240" y="1578092"/>
            <a:ext cx="3852248" cy="458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300" b="1" dirty="0">
                <a:latin typeface="Arial" charset="0"/>
                <a:cs typeface="Arial" charset="0"/>
              </a:rPr>
              <a:t>Estudia la</a:t>
            </a:r>
          </a:p>
          <a:p>
            <a:pPr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300" b="1" dirty="0">
                <a:latin typeface="Arial" charset="0"/>
                <a:cs typeface="Arial" charset="0"/>
              </a:rPr>
              <a:t>actividad física,</a:t>
            </a:r>
          </a:p>
          <a:p>
            <a:pPr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300" b="1" dirty="0">
                <a:latin typeface="Arial" charset="0"/>
                <a:cs typeface="Arial" charset="0"/>
              </a:rPr>
              <a:t>y cómo ésta</a:t>
            </a:r>
          </a:p>
          <a:p>
            <a:pPr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300" b="1" dirty="0">
                <a:latin typeface="Arial" charset="0"/>
                <a:cs typeface="Arial" charset="0"/>
              </a:rPr>
              <a:t>afecta la salud</a:t>
            </a:r>
          </a:p>
          <a:p>
            <a:pPr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300" b="1" dirty="0">
                <a:latin typeface="Arial" charset="0"/>
                <a:cs typeface="Arial" charset="0"/>
              </a:rPr>
              <a:t>y calidad de vida</a:t>
            </a:r>
          </a:p>
          <a:p>
            <a:pPr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300" b="1" dirty="0">
                <a:latin typeface="Arial" charset="0"/>
                <a:cs typeface="Arial" charset="0"/>
              </a:rPr>
              <a:t>del individuo, o a</a:t>
            </a:r>
          </a:p>
          <a:p>
            <a:pPr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300" b="1" dirty="0">
                <a:latin typeface="Arial" charset="0"/>
                <a:cs typeface="Arial" charset="0"/>
              </a:rPr>
              <a:t>un colectivo,</a:t>
            </a:r>
          </a:p>
          <a:p>
            <a:pPr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300" b="1" dirty="0">
                <a:latin typeface="Arial" charset="0"/>
                <a:cs typeface="Arial" charset="0"/>
              </a:rPr>
              <a:t>bajo diversos</a:t>
            </a:r>
          </a:p>
          <a:p>
            <a:pPr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300" b="1" dirty="0">
                <a:latin typeface="Arial" charset="0"/>
                <a:cs typeface="Arial" charset="0"/>
              </a:rPr>
              <a:t>contextos y tipos</a:t>
            </a:r>
          </a:p>
          <a:p>
            <a:pPr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300" b="1" dirty="0">
                <a:latin typeface="Arial" charset="0"/>
                <a:cs typeface="Arial" charset="0"/>
              </a:rPr>
              <a:t>de poblaciones</a:t>
            </a:r>
            <a:endParaRPr lang="en-US" altLang="es-PR" sz="33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6850443"/>
      </p:ext>
    </p:extLst>
  </p:cSld>
  <p:clrMapOvr>
    <a:masterClrMapping/>
  </p:clrMapOvr>
  <p:transition spd="slow">
    <p:randomBar/>
    <p:sndAc>
      <p:stSnd>
        <p:snd r:embed="rId4" name="breeze.wav"/>
      </p:stSnd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761FA5EA-B5B1-4885-A470-8E6940B1C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827" y="3455159"/>
            <a:ext cx="5184576" cy="62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/>
            <a:r>
              <a:rPr lang="en-US" altLang="es-PR" sz="3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NEUROPLASTICIDAD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E91AD860-1532-4EE5-BA26-3E5605173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28" y="4194456"/>
            <a:ext cx="9143999" cy="175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000" b="1" dirty="0">
                <a:latin typeface="Arial" charset="0"/>
                <a:cs typeface="Arial" charset="0"/>
              </a:rPr>
              <a:t>Denota cómo se asocia el </a:t>
            </a:r>
            <a:r>
              <a:rPr lang="es-ES" altLang="es-PR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movimiento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000" b="1" dirty="0">
                <a:latin typeface="Arial" charset="0"/>
                <a:cs typeface="Arial" charset="0"/>
              </a:rPr>
              <a:t>(</a:t>
            </a:r>
            <a:r>
              <a:rPr lang="es-ES" altLang="es-PR" sz="3000" b="1" dirty="0" err="1">
                <a:latin typeface="Arial" charset="0"/>
                <a:cs typeface="Arial" charset="0"/>
              </a:rPr>
              <a:t>e.g</a:t>
            </a:r>
            <a:r>
              <a:rPr lang="es-ES" altLang="es-PR" sz="3000" b="1" dirty="0">
                <a:latin typeface="Arial" charset="0"/>
                <a:cs typeface="Arial" charset="0"/>
              </a:rPr>
              <a:t>., destrezas motoras) a los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000" b="1" dirty="0">
                <a:latin typeface="Arial" charset="0"/>
                <a:cs typeface="Arial" charset="0"/>
              </a:rPr>
              <a:t>cambios (</a:t>
            </a:r>
            <a:r>
              <a:rPr lang="es-ES" altLang="es-PR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adaptaciones</a:t>
            </a:r>
            <a:r>
              <a:rPr lang="es-ES" altLang="es-PR" sz="3000" b="1" dirty="0">
                <a:latin typeface="Arial" charset="0"/>
                <a:cs typeface="Arial" charset="0"/>
              </a:rPr>
              <a:t> o mal-</a:t>
            </a:r>
            <a:r>
              <a:rPr lang="es-ES" altLang="es-PR" sz="3000" b="1" dirty="0" err="1">
                <a:latin typeface="Arial" charset="0"/>
                <a:cs typeface="Arial" charset="0"/>
              </a:rPr>
              <a:t>adpataciones</a:t>
            </a:r>
            <a:r>
              <a:rPr lang="es-ES" altLang="es-PR" sz="3000" b="1" dirty="0">
                <a:latin typeface="Arial" charset="0"/>
                <a:cs typeface="Arial" charset="0"/>
              </a:rPr>
              <a:t>)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000" b="1" dirty="0">
                <a:latin typeface="Arial" charset="0"/>
                <a:cs typeface="Arial" charset="0"/>
              </a:rPr>
              <a:t>a nivel del </a:t>
            </a:r>
            <a:r>
              <a:rPr lang="es-ES" altLang="es-PR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encéfalo</a:t>
            </a:r>
            <a:endParaRPr lang="en-US" altLang="es-PR" sz="3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928A0609-F357-4392-A018-43BA36103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34" y="6021536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Kinesiology in Physical Education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(p. 3), por J. Bird, 2018, United </a:t>
            </a:r>
            <a:r>
              <a:rPr lang="en-US" altLang="es-PR" sz="1200" dirty="0" err="1">
                <a:latin typeface="Times New Roman" pitchFamily="18" charset="0"/>
              </a:rPr>
              <a:t>Kingdon</a:t>
            </a:r>
            <a:r>
              <a:rPr lang="en-US" altLang="es-PR" sz="1200" dirty="0">
                <a:latin typeface="Times New Roman" pitchFamily="18" charset="0"/>
              </a:rPr>
              <a:t>, UK: ED-Tech Press. Copyright 2018 por: ED-Tech Press. </a:t>
            </a:r>
            <a:r>
              <a:rPr lang="en-US" altLang="es-PR" sz="1200" dirty="0" err="1">
                <a:latin typeface="Times New Roman" pitchFamily="18" charset="0"/>
              </a:rPr>
              <a:t>Recuperado</a:t>
            </a:r>
            <a:r>
              <a:rPr lang="en-US" altLang="es-PR" sz="1200" dirty="0">
                <a:latin typeface="Times New Roman" pitchFamily="18" charset="0"/>
              </a:rPr>
              <a:t> de http://ebookcentral.proquest.com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343F1D-0B65-440F-AD17-83B3ACE131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20378"/>
            <a:ext cx="6336703" cy="2693098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5315126"/>
      </p:ext>
    </p:extLst>
  </p:cSld>
  <p:clrMapOvr>
    <a:masterClrMapping/>
  </p:clrMapOvr>
  <p:transition spd="slow">
    <p:randomBar/>
    <p:sndAc>
      <p:stSnd>
        <p:snd r:embed="rId4" name="breeze.wav"/>
      </p:stSnd>
    </p:sndAc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761FA5EA-B5B1-4885-A470-8E6940B1C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847" y="2663071"/>
            <a:ext cx="6840759" cy="62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/>
            <a:r>
              <a:rPr lang="en-US" altLang="es-PR" sz="3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REDUNDANCIA MOTORA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E91AD860-1532-4EE5-BA26-3E5605173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1541"/>
            <a:ext cx="9036496" cy="259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Indica que para cualquier tarea que puede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realizar el cuerpo humano, existe una gran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variedad de maneras que el sistema nervioso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puede lograr tal tarea, esto desde la perspectiva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de la redundancia </a:t>
            </a:r>
            <a:r>
              <a:rPr lang="es-ES" altLang="es-PR" sz="2800" b="1" dirty="0" err="1">
                <a:latin typeface="Arial" charset="0"/>
                <a:cs typeface="Arial" charset="0"/>
              </a:rPr>
              <a:t>kinemática</a:t>
            </a:r>
            <a:r>
              <a:rPr lang="es-ES" altLang="es-PR" sz="2800" b="1" dirty="0">
                <a:latin typeface="Arial" charset="0"/>
                <a:cs typeface="Arial" charset="0"/>
              </a:rPr>
              <a:t>, redundancia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 muscular u redundancia de la unidad motora</a:t>
            </a:r>
            <a:endParaRPr lang="en-US" altLang="es-P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928A0609-F357-4392-A018-43BA36103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34" y="6021536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Kinesiology in Physical Education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(pp. 5-6), por J. Bird, 2018, United </a:t>
            </a:r>
            <a:r>
              <a:rPr lang="en-US" altLang="es-PR" sz="1200" dirty="0" err="1">
                <a:latin typeface="Times New Roman" pitchFamily="18" charset="0"/>
              </a:rPr>
              <a:t>Kingdon</a:t>
            </a:r>
            <a:r>
              <a:rPr lang="en-US" altLang="es-PR" sz="1200" dirty="0">
                <a:latin typeface="Times New Roman" pitchFamily="18" charset="0"/>
              </a:rPr>
              <a:t>, UK: ED-Tech Press. Copyright 2018 por: ED-Tech Press. </a:t>
            </a:r>
            <a:r>
              <a:rPr lang="en-US" altLang="es-PR" sz="1200" dirty="0" err="1">
                <a:latin typeface="Times New Roman" pitchFamily="18" charset="0"/>
              </a:rPr>
              <a:t>Recuperado</a:t>
            </a:r>
            <a:r>
              <a:rPr lang="en-US" altLang="es-PR" sz="1200" dirty="0">
                <a:latin typeface="Times New Roman" pitchFamily="18" charset="0"/>
              </a:rPr>
              <a:t> de http://ebookcentral.proquest.com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DADE31-5FEB-4AB0-B442-D23015159B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46" y="548680"/>
            <a:ext cx="6725271" cy="2448521"/>
          </a:xfrm>
          <a:prstGeom prst="rect">
            <a:avLst/>
          </a:prstGeom>
          <a:effectLst>
            <a:softEdge rad="635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3510863"/>
      </p:ext>
    </p:extLst>
  </p:cSld>
  <p:clrMapOvr>
    <a:masterClrMapping/>
  </p:clrMapOvr>
  <p:transition spd="slow">
    <p:randomBar/>
    <p:sndAc>
      <p:stSnd>
        <p:snd r:embed="rId4" name="breeze.wav"/>
      </p:stSnd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761FA5EA-B5B1-4885-A470-8E6940B1C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847" y="2663071"/>
            <a:ext cx="6840759" cy="62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/>
            <a:r>
              <a:rPr lang="en-US" altLang="es-PR" sz="3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KINEMÁTICA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E91AD860-1532-4EE5-BA26-3E5605173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1541"/>
            <a:ext cx="9036496" cy="259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Rama de la mecánica que describe el movimiento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 de los puntos, cuerpos (objetos) y sistemas de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 cuerpos (grupo de objetos), sin considerar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la masa de estas fuerzas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que causan el movimiento.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 Describe la “geometría del movimiento”</a:t>
            </a:r>
            <a:endParaRPr lang="en-US" altLang="es-P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928A0609-F357-4392-A018-43BA36103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34" y="6021536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Kinesiology in Physical Education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(p. 8), por J. Bird, 2018, United </a:t>
            </a:r>
            <a:r>
              <a:rPr lang="en-US" altLang="es-PR" sz="1200" dirty="0" err="1">
                <a:latin typeface="Times New Roman" pitchFamily="18" charset="0"/>
              </a:rPr>
              <a:t>Kingdon</a:t>
            </a:r>
            <a:r>
              <a:rPr lang="en-US" altLang="es-PR" sz="1200" dirty="0">
                <a:latin typeface="Times New Roman" pitchFamily="18" charset="0"/>
              </a:rPr>
              <a:t>, UK: ED-Tech Press. Copyright 2018 por: ED-Tech Press. </a:t>
            </a:r>
            <a:r>
              <a:rPr lang="en-US" altLang="es-PR" sz="1200" dirty="0" err="1">
                <a:latin typeface="Times New Roman" pitchFamily="18" charset="0"/>
              </a:rPr>
              <a:t>Recuperado</a:t>
            </a:r>
            <a:r>
              <a:rPr lang="en-US" altLang="es-PR" sz="1200" dirty="0">
                <a:latin typeface="Times New Roman" pitchFamily="18" charset="0"/>
              </a:rPr>
              <a:t> de http://ebookcentral.proquest.com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C81A34-0BAE-44A2-896F-B7F3698099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20688"/>
            <a:ext cx="5184576" cy="2172309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5237149"/>
      </p:ext>
    </p:extLst>
  </p:cSld>
  <p:clrMapOvr>
    <a:masterClrMapping/>
  </p:clrMapOvr>
  <p:transition spd="slow">
    <p:randomBar/>
    <p:sndAc>
      <p:stSnd>
        <p:snd r:embed="rId4" name="breeze.wav"/>
      </p:stSnd>
    </p:sndAc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011" name="Rectangle 3"/>
          <p:cNvSpPr>
            <a:spLocks noChangeArrowheads="1"/>
          </p:cNvSpPr>
          <p:nvPr/>
        </p:nvSpPr>
        <p:spPr bwMode="auto">
          <a:xfrm>
            <a:off x="3779838" y="908050"/>
            <a:ext cx="51466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ACTIVIDAD FÍSICA</a:t>
            </a:r>
          </a:p>
        </p:txBody>
      </p:sp>
      <p:sp>
        <p:nvSpPr>
          <p:cNvPr id="1323012" name="Rectangle 4"/>
          <p:cNvSpPr>
            <a:spLocks noChangeArrowheads="1"/>
          </p:cNvSpPr>
          <p:nvPr/>
        </p:nvSpPr>
        <p:spPr bwMode="auto">
          <a:xfrm>
            <a:off x="3779838" y="2279650"/>
            <a:ext cx="5256212" cy="410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s-PR" sz="3700" b="1" dirty="0" err="1">
                <a:latin typeface="Arial" charset="0"/>
                <a:cs typeface="Arial" charset="0"/>
              </a:rPr>
              <a:t>Cualquier</a:t>
            </a:r>
            <a:r>
              <a:rPr lang="en-US" altLang="es-PR" sz="3700" b="1" dirty="0">
                <a:latin typeface="Arial" charset="0"/>
                <a:cs typeface="Arial" charset="0"/>
              </a:rPr>
              <a:t> </a:t>
            </a:r>
            <a:r>
              <a:rPr lang="en-US" altLang="es-PR" sz="37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movimiento</a:t>
            </a:r>
            <a:endParaRPr lang="en-US" altLang="es-PR" sz="37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37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humano</a:t>
            </a:r>
            <a:r>
              <a:rPr lang="en-US" altLang="es-PR" sz="3700" b="1" dirty="0">
                <a:latin typeface="Arial" charset="0"/>
                <a:cs typeface="Arial" charset="0"/>
              </a:rPr>
              <a:t> </a:t>
            </a:r>
            <a:r>
              <a:rPr lang="en-US" altLang="es-PR" sz="3700" b="1" dirty="0" err="1">
                <a:latin typeface="Arial" charset="0"/>
                <a:cs typeface="Arial" charset="0"/>
              </a:rPr>
              <a:t>producido</a:t>
            </a:r>
            <a:endParaRPr lang="en-US" altLang="es-PR" sz="3700" b="1" dirty="0"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3700" b="1" dirty="0">
                <a:latin typeface="Arial" charset="0"/>
                <a:cs typeface="Arial" charset="0"/>
              </a:rPr>
              <a:t>por los </a:t>
            </a:r>
            <a:r>
              <a:rPr lang="en-US" altLang="es-PR" sz="3700" b="1" dirty="0" err="1">
                <a:latin typeface="Arial" charset="0"/>
                <a:cs typeface="Arial" charset="0"/>
              </a:rPr>
              <a:t>músculos</a:t>
            </a:r>
            <a:endParaRPr lang="en-US" altLang="es-PR" sz="3700" b="1" dirty="0"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3700" b="1" dirty="0" err="1">
                <a:latin typeface="Arial" charset="0"/>
                <a:cs typeface="Arial" charset="0"/>
              </a:rPr>
              <a:t>esqueléticos</a:t>
            </a:r>
            <a:r>
              <a:rPr lang="en-US" altLang="es-PR" sz="3700" b="1" dirty="0">
                <a:latin typeface="Arial" charset="0"/>
                <a:cs typeface="Arial" charset="0"/>
              </a:rPr>
              <a:t>, lo </a:t>
            </a:r>
            <a:r>
              <a:rPr lang="en-US" altLang="es-PR" sz="3700" b="1" dirty="0" err="1">
                <a:latin typeface="Arial" charset="0"/>
                <a:cs typeface="Arial" charset="0"/>
              </a:rPr>
              <a:t>cual</a:t>
            </a:r>
            <a:endParaRPr lang="en-US" altLang="es-PR" sz="3700" b="1" dirty="0"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3700" b="1" dirty="0" err="1">
                <a:latin typeface="Arial" charset="0"/>
                <a:cs typeface="Arial" charset="0"/>
              </a:rPr>
              <a:t>resulta</a:t>
            </a:r>
            <a:r>
              <a:rPr lang="en-US" altLang="es-PR" sz="3700" b="1" dirty="0">
                <a:latin typeface="Arial" charset="0"/>
                <a:cs typeface="Arial" charset="0"/>
              </a:rPr>
              <a:t> </a:t>
            </a:r>
            <a:r>
              <a:rPr lang="en-US" altLang="es-PR" sz="3700" b="1" dirty="0" err="1">
                <a:latin typeface="Arial" charset="0"/>
                <a:cs typeface="Arial" charset="0"/>
              </a:rPr>
              <a:t>en</a:t>
            </a:r>
            <a:r>
              <a:rPr lang="en-US" altLang="es-PR" sz="3700" b="1" dirty="0">
                <a:latin typeface="Arial" charset="0"/>
                <a:cs typeface="Arial" charset="0"/>
              </a:rPr>
              <a:t> </a:t>
            </a:r>
            <a:r>
              <a:rPr lang="en-US" altLang="es-PR" sz="37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gasto</a:t>
            </a:r>
            <a:endParaRPr lang="en-US" altLang="es-PR" sz="37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37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energético</a:t>
            </a:r>
            <a:endParaRPr lang="en-US" altLang="es-PR" sz="37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5FB0E9-EE6C-404E-A475-FF209902A3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96" y="764704"/>
            <a:ext cx="3749139" cy="5881004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5686288"/>
      </p:ext>
    </p:extLst>
  </p:cSld>
  <p:clrMapOvr>
    <a:masterClrMapping/>
  </p:clrMapOvr>
  <p:transition spd="slow">
    <p:randomBar/>
    <p:sndAc>
      <p:stSnd>
        <p:snd r:embed="rId4" name="breeze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DCD19669-A1EF-4401-A186-7F6F1B1C3A53}"/>
              </a:ext>
            </a:extLst>
          </p:cNvPr>
          <p:cNvSpPr>
            <a:spLocks/>
          </p:cNvSpPr>
          <p:nvPr/>
        </p:nvSpPr>
        <p:spPr bwMode="auto">
          <a:xfrm>
            <a:off x="251520" y="908720"/>
            <a:ext cx="8280920" cy="17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5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ACCESO A LA PRESENTACIÓN:</a:t>
            </a:r>
            <a:endParaRPr lang="es-PR" altLang="es-PR" sz="5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7E95D03C-7ADB-4208-832A-D828A0CB1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3068960"/>
            <a:ext cx="9144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PR" altLang="es-PR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http://www.saludmed.com/</a:t>
            </a:r>
            <a:br>
              <a:rPr lang="es-PR" altLang="es-PR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R" altLang="es-PR" sz="4000" b="1" dirty="0" err="1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entrenadeportesindividuales</a:t>
            </a:r>
            <a:r>
              <a:rPr lang="es-PR" altLang="es-PR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algn="ctr">
              <a:lnSpc>
                <a:spcPct val="90000"/>
              </a:lnSpc>
            </a:pPr>
            <a:r>
              <a:rPr lang="es-PR" altLang="es-PR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presentaciones/</a:t>
            </a:r>
          </a:p>
          <a:p>
            <a:pPr algn="ctr">
              <a:lnSpc>
                <a:spcPct val="90000"/>
              </a:lnSpc>
            </a:pPr>
            <a:r>
              <a:rPr lang="es-PR" altLang="es-PR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Aplicaciones_Cs-Mov-Hum_Deportes-Conj.pdf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767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397" name="Picture 5" descr="GT13_Actividad_Fisica_DEF_PP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709613"/>
            <a:ext cx="6624637" cy="513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9388" y="5876925"/>
            <a:ext cx="89646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>
                <a:latin typeface="Times New Roman" pitchFamily="18" charset="0"/>
              </a:rPr>
              <a:t>NOTA</a:t>
            </a:r>
            <a:r>
              <a:rPr lang="es-ES" altLang="es-PR" sz="1200" b="1">
                <a:latin typeface="Times New Roman" pitchFamily="18" charset="0"/>
              </a:rPr>
              <a:t>.</a:t>
            </a:r>
            <a:r>
              <a:rPr lang="es-ES" altLang="es-PR" sz="1200">
                <a:latin typeface="Times New Roman" pitchFamily="18" charset="0"/>
              </a:rPr>
              <a:t> </a:t>
            </a:r>
            <a:r>
              <a:rPr lang="en-US" altLang="es-PR" sz="1200">
                <a:latin typeface="Times New Roman" pitchFamily="18" charset="0"/>
              </a:rPr>
              <a:t>Adaptado de: "Physical Activity, Exercise, and Physical Fitness: Definitions and Distinctions for Health-Related Research", por: C. J. Caspersen, K. E. Powell, y G. M. Christensen, 1985, </a:t>
            </a:r>
            <a:r>
              <a:rPr lang="en-US" altLang="es-PR" sz="1200" b="1" i="1">
                <a:latin typeface="Times New Roman" pitchFamily="18" charset="0"/>
              </a:rPr>
              <a:t>Public Health Reports, 100</a:t>
            </a:r>
            <a:r>
              <a:rPr lang="en-US" altLang="es-PR" sz="1200">
                <a:latin typeface="Times New Roman" pitchFamily="18" charset="0"/>
              </a:rPr>
              <a:t>(2), p. 126. Recuperado de </a:t>
            </a:r>
            <a:r>
              <a:rPr lang="en-US" altLang="es-PR" sz="1200" b="1" i="1">
                <a:latin typeface="Times New Roman" pitchFamily="18" charset="0"/>
                <a:hlinkClick r:id="rId6"/>
              </a:rPr>
              <a:t>http://pubmedcentralcanada.ca/pmcc/articles/PMC1424733/pdf/pubhealthrep00100-0016.pdf</a:t>
            </a:r>
            <a:endParaRPr lang="en-US" altLang="es-PR" sz="1200" b="1" i="1"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ChangeArrowheads="1"/>
          </p:cNvSpPr>
          <p:nvPr/>
        </p:nvSpPr>
        <p:spPr bwMode="auto">
          <a:xfrm>
            <a:off x="3347739" y="908720"/>
            <a:ext cx="5760765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ACTIVIDAD FÍSICA</a:t>
            </a:r>
          </a:p>
        </p:txBody>
      </p:sp>
      <p:sp>
        <p:nvSpPr>
          <p:cNvPr id="1325059" name="Rectangle 3"/>
          <p:cNvSpPr>
            <a:spLocks noChangeArrowheads="1"/>
          </p:cNvSpPr>
          <p:nvPr/>
        </p:nvSpPr>
        <p:spPr bwMode="auto">
          <a:xfrm>
            <a:off x="3394864" y="1772816"/>
            <a:ext cx="5544295" cy="403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La </a:t>
            </a:r>
            <a:r>
              <a:rPr lang="es-ES" altLang="es-PR" sz="3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energía</a:t>
            </a:r>
            <a:r>
              <a:rPr lang="es-ES" altLang="es-PR" sz="3400" b="1" dirty="0">
                <a:latin typeface="Arial" charset="0"/>
                <a:cs typeface="Arial" charset="0"/>
              </a:rPr>
              <a:t> requerida para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ejecutar cualquier tipo de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movimiento</a:t>
            </a:r>
            <a:r>
              <a:rPr lang="es-ES" altLang="es-PR" sz="3400" b="1" dirty="0">
                <a:latin typeface="Arial" charset="0"/>
                <a:cs typeface="Arial" charset="0"/>
              </a:rPr>
              <a:t> físico,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específicamente cuando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el organismo human no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se encuentra sentado 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o recostado</a:t>
            </a:r>
            <a:endParaRPr lang="en-US" altLang="es-PR" sz="3400" b="1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1718" y="6021388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Health &amp; </a:t>
            </a:r>
            <a:r>
              <a:rPr lang="en-US" altLang="es-PR" sz="1200" b="1" i="1" dirty="0" err="1">
                <a:latin typeface="Times New Roman" pitchFamily="18" charset="0"/>
              </a:rPr>
              <a:t>Welness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12</a:t>
            </a:r>
            <a:r>
              <a:rPr lang="en-US" altLang="es-PR" sz="1200" baseline="30000" dirty="0">
                <a:latin typeface="Times New Roman" pitchFamily="18" charset="0"/>
              </a:rPr>
              <a:t>th</a:t>
            </a:r>
            <a:r>
              <a:rPr lang="en-US" altLang="es-PR" sz="1200" dirty="0">
                <a:latin typeface="Times New Roman" pitchFamily="18" charset="0"/>
              </a:rPr>
              <a:t> ed., (p. 151),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 G. E. Gordon &amp; E. </a:t>
            </a:r>
            <a:r>
              <a:rPr lang="en-US" altLang="es-PR" sz="1200" dirty="0" err="1">
                <a:latin typeface="Times New Roman" pitchFamily="18" charset="0"/>
              </a:rPr>
              <a:t>Golanty</a:t>
            </a:r>
            <a:r>
              <a:rPr lang="en-US" altLang="es-PR" sz="1200" dirty="0">
                <a:latin typeface="Times New Roman" pitchFamily="18" charset="0"/>
              </a:rPr>
              <a:t>, 2016, Burlington, MA: Jones &amp; Bartlett Learning. Copyright 2016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Jones &amp; Bartlett Learning, LLC, an Ascend Learning Company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17F6D0-C093-46F7-BA65-62DD1D98C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25" y="692696"/>
            <a:ext cx="3441447" cy="5328692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4434400"/>
      </p:ext>
    </p:extLst>
  </p:cSld>
  <p:clrMapOvr>
    <a:masterClrMapping/>
  </p:clrMapOvr>
  <p:transition spd="slow">
    <p:checker dir="vert"/>
    <p:sndAc>
      <p:stSnd>
        <p:snd r:embed="rId4" name="chimes.wav"/>
      </p:stSnd>
    </p:sndAc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ChangeArrowheads="1"/>
          </p:cNvSpPr>
          <p:nvPr/>
        </p:nvSpPr>
        <p:spPr bwMode="auto">
          <a:xfrm>
            <a:off x="3203723" y="908720"/>
            <a:ext cx="5760765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ACTIVIDAD FÍSICA</a:t>
            </a:r>
          </a:p>
        </p:txBody>
      </p:sp>
      <p:sp>
        <p:nvSpPr>
          <p:cNvPr id="1325059" name="Rectangle 3"/>
          <p:cNvSpPr>
            <a:spLocks noChangeArrowheads="1"/>
          </p:cNvSpPr>
          <p:nvPr/>
        </p:nvSpPr>
        <p:spPr bwMode="auto">
          <a:xfrm>
            <a:off x="3250848" y="1772816"/>
            <a:ext cx="5544295" cy="403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La </a:t>
            </a:r>
            <a:r>
              <a:rPr lang="es-ES" altLang="es-PR" sz="3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energía</a:t>
            </a:r>
            <a:r>
              <a:rPr lang="es-ES" altLang="es-PR" sz="3400" b="1" dirty="0">
                <a:latin typeface="Arial" charset="0"/>
                <a:cs typeface="Arial" charset="0"/>
              </a:rPr>
              <a:t> requerida para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ejecutar cualquier tipo de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movimiento</a:t>
            </a:r>
            <a:r>
              <a:rPr lang="es-ES" altLang="es-PR" sz="3400" b="1" dirty="0">
                <a:latin typeface="Arial" charset="0"/>
                <a:cs typeface="Arial" charset="0"/>
              </a:rPr>
              <a:t> físico,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específicamente cuando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el organismo human no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se encuentra sentado 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o recostado</a:t>
            </a:r>
            <a:endParaRPr lang="en-US" altLang="es-PR" sz="3400" b="1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1718" y="6021388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Health &amp; </a:t>
            </a:r>
            <a:r>
              <a:rPr lang="en-US" altLang="es-PR" sz="1200" b="1" i="1" dirty="0" err="1">
                <a:latin typeface="Times New Roman" pitchFamily="18" charset="0"/>
              </a:rPr>
              <a:t>Welness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12</a:t>
            </a:r>
            <a:r>
              <a:rPr lang="en-US" altLang="es-PR" sz="1200" baseline="30000" dirty="0">
                <a:latin typeface="Times New Roman" pitchFamily="18" charset="0"/>
              </a:rPr>
              <a:t>th</a:t>
            </a:r>
            <a:r>
              <a:rPr lang="en-US" altLang="es-PR" sz="1200" dirty="0">
                <a:latin typeface="Times New Roman" pitchFamily="18" charset="0"/>
              </a:rPr>
              <a:t> ed., (p. 151),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 G. E. Gordon &amp; E. </a:t>
            </a:r>
            <a:r>
              <a:rPr lang="en-US" altLang="es-PR" sz="1200" dirty="0" err="1">
                <a:latin typeface="Times New Roman" pitchFamily="18" charset="0"/>
              </a:rPr>
              <a:t>Golanty</a:t>
            </a:r>
            <a:r>
              <a:rPr lang="en-US" altLang="es-PR" sz="1200" dirty="0">
                <a:latin typeface="Times New Roman" pitchFamily="18" charset="0"/>
              </a:rPr>
              <a:t>, 2016, Burlington, MA: Jones &amp; Bartlett Learning. Copyright 2016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Jones &amp; Bartlett Learning, LLC, an Ascend Learning Company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7E7197-C272-421C-97CF-C704355306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764704"/>
            <a:ext cx="2952006" cy="5096989"/>
          </a:xfrm>
          <a:prstGeom prst="rect">
            <a:avLst/>
          </a:prstGeom>
          <a:effectLst>
            <a:softEdge rad="63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4618969"/>
      </p:ext>
    </p:extLst>
  </p:cSld>
  <p:clrMapOvr>
    <a:masterClrMapping/>
  </p:clrMapOvr>
  <p:transition spd="slow">
    <p:checker dir="vert"/>
    <p:sndAc>
      <p:stSnd>
        <p:snd r:embed="rId4" name="chimes.wav"/>
      </p:stSnd>
    </p:sndAc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4861050" y="881871"/>
            <a:ext cx="359938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/>
            <a:r>
              <a:rPr lang="en-US" altLang="es-PR" sz="4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ACTIVIDAD</a:t>
            </a:r>
          </a:p>
          <a:p>
            <a:pPr algn="ctr" eaLnBrk="0" hangingPunct="0"/>
            <a:r>
              <a:rPr lang="en-US" altLang="es-PR" sz="4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FÍSICA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4716017" y="2133600"/>
            <a:ext cx="4248471" cy="381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s-PR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Movimientos</a:t>
            </a:r>
            <a:endParaRPr lang="en-US" altLang="es-PR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voluntarios</a:t>
            </a:r>
            <a:endParaRPr lang="en-US" altLang="es-PR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3600" b="1" dirty="0" err="1">
                <a:latin typeface="Arial" charset="0"/>
                <a:cs typeface="Arial" charset="0"/>
              </a:rPr>
              <a:t>intencionales</a:t>
            </a:r>
            <a:r>
              <a:rPr lang="en-US" altLang="es-PR" sz="3600" b="1" dirty="0">
                <a:latin typeface="Arial" charset="0"/>
                <a:cs typeface="Arial" charset="0"/>
              </a:rPr>
              <a:t>,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3600" b="1" dirty="0" err="1">
                <a:latin typeface="Arial" charset="0"/>
                <a:cs typeface="Arial" charset="0"/>
              </a:rPr>
              <a:t>dirigidos</a:t>
            </a:r>
            <a:r>
              <a:rPr lang="en-US" altLang="es-PR" sz="3600" b="1" dirty="0">
                <a:latin typeface="Arial" charset="0"/>
                <a:cs typeface="Arial" charset="0"/>
              </a:rPr>
              <a:t>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hacia</a:t>
            </a:r>
            <a:r>
              <a:rPr lang="en-US" altLang="es-PR" sz="3600" b="1" dirty="0">
                <a:latin typeface="Arial" charset="0"/>
                <a:cs typeface="Arial" charset="0"/>
              </a:rPr>
              <a:t> el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3600" b="1" dirty="0" err="1">
                <a:latin typeface="Arial" charset="0"/>
                <a:cs typeface="Arial" charset="0"/>
              </a:rPr>
              <a:t>logro</a:t>
            </a:r>
            <a:r>
              <a:rPr lang="en-US" altLang="es-PR" sz="3600" b="1" dirty="0">
                <a:latin typeface="Arial" charset="0"/>
                <a:cs typeface="Arial" charset="0"/>
              </a:rPr>
              <a:t> de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una</a:t>
            </a:r>
            <a:r>
              <a:rPr lang="en-US" altLang="es-PR" sz="3600" b="1" dirty="0">
                <a:latin typeface="Arial" charset="0"/>
                <a:cs typeface="Arial" charset="0"/>
              </a:rPr>
              <a:t> </a:t>
            </a:r>
            <a:r>
              <a:rPr lang="en-US" altLang="es-P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meta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3600" b="1" dirty="0" err="1">
                <a:latin typeface="Arial" charset="0"/>
                <a:cs typeface="Arial" charset="0"/>
              </a:rPr>
              <a:t>identificable</a:t>
            </a:r>
            <a:endParaRPr lang="en-US" altLang="es-PR" sz="3600" b="1" i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7742" y="6237560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PR" sz="1200" b="1" i="1" dirty="0">
                <a:latin typeface="Times New Roman" pitchFamily="18" charset="0"/>
              </a:rPr>
              <a:t>NOTA</a:t>
            </a:r>
            <a:r>
              <a:rPr lang="en-US" altLang="es-PR" sz="1200" dirty="0">
                <a:latin typeface="Times New Roman" pitchFamily="18" charset="0"/>
              </a:rPr>
              <a:t>. </a:t>
            </a:r>
            <a:r>
              <a:rPr lang="en-US" altLang="es-PR" sz="1200" dirty="0" err="1">
                <a:latin typeface="Times New Roman" pitchFamily="18" charset="0"/>
              </a:rPr>
              <a:t>Reproducido</a:t>
            </a:r>
            <a:r>
              <a:rPr lang="en-US" altLang="es-PR" sz="1200" dirty="0">
                <a:latin typeface="Times New Roman" pitchFamily="18" charset="0"/>
              </a:rPr>
              <a:t> de Newell, K.M. (1990a). Physical activity, knowledge types, and degree programs. </a:t>
            </a:r>
            <a:r>
              <a:rPr lang="en-US" altLang="es-PR" sz="1200" i="1" dirty="0">
                <a:latin typeface="Times New Roman" pitchFamily="18" charset="0"/>
              </a:rPr>
              <a:t>Quest, 42</a:t>
            </a:r>
            <a:r>
              <a:rPr lang="en-US" altLang="es-PR" sz="1200" dirty="0">
                <a:latin typeface="Times New Roman" pitchFamily="18" charset="0"/>
              </a:rPr>
              <a:t>, 243-268.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EB993B-C721-4686-A01B-6A77255BEE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692696"/>
            <a:ext cx="4392488" cy="5356145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>
            <a:extLst>
              <a:ext uri="{FF2B5EF4-FFF2-40B4-BE49-F238E27FC236}">
                <a16:creationId xmlns:a16="http://schemas.microsoft.com/office/drawing/2014/main" id="{E43C1560-F887-463A-9149-5A0D16997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08" y="5949081"/>
            <a:ext cx="885609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</a:t>
            </a:r>
            <a:r>
              <a:rPr lang="en-US" altLang="es-PR" sz="1200" dirty="0" err="1">
                <a:latin typeface="Times New Roman" pitchFamily="18" charset="0"/>
              </a:rPr>
              <a:t>Reproducido</a:t>
            </a:r>
            <a:r>
              <a:rPr lang="en-US" altLang="es-PR" sz="1200" dirty="0">
                <a:latin typeface="Times New Roman" pitchFamily="18" charset="0"/>
              </a:rPr>
              <a:t> de: “Introduction to Kinesiology",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C. J. Caspersen, K. E. Powell &amp; J. C. Harris, 2013. </a:t>
            </a:r>
            <a:r>
              <a:rPr lang="en-US" altLang="es-PR" sz="1200" dirty="0" err="1">
                <a:latin typeface="Times New Roman" pitchFamily="18" charset="0"/>
              </a:rPr>
              <a:t>En</a:t>
            </a:r>
            <a:r>
              <a:rPr lang="en-US" altLang="es-PR" sz="1200" dirty="0">
                <a:latin typeface="Times New Roman" pitchFamily="18" charset="0"/>
              </a:rPr>
              <a:t> S. J. Hoffman (Ed.),  </a:t>
            </a:r>
            <a:r>
              <a:rPr lang="en-US" altLang="es-PR" sz="1200" b="1" i="1" dirty="0">
                <a:latin typeface="Times New Roman" pitchFamily="18" charset="0"/>
              </a:rPr>
              <a:t>Introduction to Kinesiology: Studying Physical Activity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4ta. ed., (p. 7). Champaign, IL: Human Kinetics. Copyright 2013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Human Kinetics</a:t>
            </a:r>
            <a:endParaRPr lang="en-US" altLang="es-PR" sz="1200" b="1" i="1" dirty="0">
              <a:latin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24DC04-FCCD-4FAA-BA7F-EBE94E1D08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9" y="548680"/>
            <a:ext cx="3357365" cy="537178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id="{9DA066A4-0CB6-482C-B7F0-E25C75782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3425" y="733098"/>
            <a:ext cx="5363071" cy="7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38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ACTIVIDAD FÍSICA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C1DF0EE7-59EC-4A9A-B2C9-12AF47539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3425" y="1556792"/>
            <a:ext cx="500303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b="1" dirty="0" err="1">
                <a:latin typeface="Arial" charset="0"/>
                <a:cs typeface="Arial" charset="0"/>
              </a:rPr>
              <a:t>Todo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dirty="0" err="1">
                <a:latin typeface="Arial" charset="0"/>
                <a:cs typeface="Arial" charset="0"/>
              </a:rPr>
              <a:t>aquel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movimiento</a:t>
            </a:r>
            <a:r>
              <a:rPr lang="en-US" altLang="es-PR" b="1" dirty="0">
                <a:latin typeface="Arial" charset="0"/>
                <a:cs typeface="Arial" charset="0"/>
              </a:rPr>
              <a:t>,</a:t>
            </a:r>
          </a:p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b="1" dirty="0" err="1">
                <a:latin typeface="Arial" charset="0"/>
                <a:cs typeface="Arial" charset="0"/>
              </a:rPr>
              <a:t>caracterizado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dirty="0" err="1">
                <a:latin typeface="Arial" charset="0"/>
                <a:cs typeface="Arial" charset="0"/>
              </a:rPr>
              <a:t>por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dirty="0" err="1">
                <a:latin typeface="Arial" charset="0"/>
                <a:cs typeface="Arial" charset="0"/>
              </a:rPr>
              <a:t>ser</a:t>
            </a:r>
            <a:endParaRPr lang="en-US" altLang="es-PR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intencional</a:t>
            </a:r>
            <a:r>
              <a:rPr lang="en-US" altLang="es-PR" b="1" dirty="0">
                <a:latin typeface="Arial" charset="0"/>
                <a:cs typeface="Arial" charset="0"/>
              </a:rPr>
              <a:t>, </a:t>
            </a:r>
            <a:r>
              <a:rPr lang="en-US" altLang="es-PR" b="1" dirty="0" err="1">
                <a:latin typeface="Arial" charset="0"/>
                <a:cs typeface="Arial" charset="0"/>
              </a:rPr>
              <a:t>voluntario</a:t>
            </a:r>
            <a:r>
              <a:rPr lang="en-US" altLang="es-PR" b="1" dirty="0">
                <a:latin typeface="Arial" charset="0"/>
                <a:cs typeface="Arial" charset="0"/>
              </a:rPr>
              <a:t>,</a:t>
            </a:r>
          </a:p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b="1" dirty="0">
                <a:latin typeface="Arial" charset="0"/>
                <a:cs typeface="Arial" charset="0"/>
              </a:rPr>
              <a:t>y </a:t>
            </a:r>
            <a:r>
              <a:rPr lang="en-US" altLang="es-PR" b="1" dirty="0" err="1">
                <a:latin typeface="Arial" charset="0"/>
                <a:cs typeface="Arial" charset="0"/>
              </a:rPr>
              <a:t>dirigido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dirty="0" err="1">
                <a:latin typeface="Arial" charset="0"/>
                <a:cs typeface="Arial" charset="0"/>
              </a:rPr>
              <a:t>hacia</a:t>
            </a:r>
            <a:r>
              <a:rPr lang="en-US" altLang="es-PR" b="1" dirty="0">
                <a:latin typeface="Arial" charset="0"/>
                <a:cs typeface="Arial" charset="0"/>
              </a:rPr>
              <a:t> un</a:t>
            </a:r>
          </a:p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propósito</a:t>
            </a:r>
            <a:r>
              <a:rPr lang="en-US" altLang="es-P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definido</a:t>
            </a:r>
            <a:r>
              <a:rPr lang="en-US" altLang="es-PR" b="1" dirty="0">
                <a:latin typeface="Arial" charset="0"/>
                <a:cs typeface="Arial" charset="0"/>
              </a:rPr>
              <a:t>,</a:t>
            </a:r>
          </a:p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b="1" dirty="0">
                <a:latin typeface="Arial" charset="0"/>
                <a:cs typeface="Arial" charset="0"/>
              </a:rPr>
              <a:t>es </a:t>
            </a:r>
            <a:r>
              <a:rPr lang="en-US" altLang="es-PR" b="1" dirty="0" err="1">
                <a:latin typeface="Arial" charset="0"/>
                <a:cs typeface="Arial" charset="0"/>
              </a:rPr>
              <a:t>decir</a:t>
            </a:r>
            <a:r>
              <a:rPr lang="en-US" altLang="es-PR" b="1" dirty="0">
                <a:latin typeface="Arial" charset="0"/>
                <a:cs typeface="Arial" charset="0"/>
              </a:rPr>
              <a:t>, el </a:t>
            </a:r>
            <a:r>
              <a:rPr lang="en-US" altLang="es-PR" b="1" dirty="0" err="1">
                <a:latin typeface="Arial" charset="0"/>
                <a:cs typeface="Arial" charset="0"/>
              </a:rPr>
              <a:t>logro</a:t>
            </a:r>
            <a:r>
              <a:rPr lang="en-US" altLang="es-PR" b="1" dirty="0">
                <a:latin typeface="Arial" charset="0"/>
                <a:cs typeface="Arial" charset="0"/>
              </a:rPr>
              <a:t> de</a:t>
            </a:r>
          </a:p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b="1" dirty="0">
                <a:latin typeface="Arial" charset="0"/>
                <a:cs typeface="Arial" charset="0"/>
              </a:rPr>
              <a:t>una </a:t>
            </a:r>
            <a:r>
              <a:rPr lang="en-US" altLang="es-P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meta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identificable</a:t>
            </a:r>
            <a:endParaRPr lang="en-US" altLang="es-PR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178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2796966" y="692696"/>
            <a:ext cx="5795119" cy="96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/>
            <a:r>
              <a:rPr lang="en-US" altLang="es-PR" sz="4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ACTIVIDAD FÍSICA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2868974" y="1628800"/>
            <a:ext cx="6023506" cy="395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Movimiento</a:t>
            </a:r>
            <a:r>
              <a:rPr lang="en-US" altLang="es-P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voluntario</a:t>
            </a:r>
            <a:r>
              <a:rPr lang="en-US" altLang="es-PR" b="1" dirty="0">
                <a:latin typeface="Arial" charset="0"/>
                <a:cs typeface="Arial" charset="0"/>
              </a:rPr>
              <a:t>, el </a:t>
            </a:r>
            <a:r>
              <a:rPr lang="en-US" altLang="es-PR" b="1" dirty="0" err="1">
                <a:latin typeface="Arial" charset="0"/>
                <a:cs typeface="Arial" charset="0"/>
              </a:rPr>
              <a:t>cual</a:t>
            </a:r>
            <a:endParaRPr lang="en-US" altLang="es-PR" b="1" dirty="0"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b="1" dirty="0">
                <a:latin typeface="Arial" charset="0"/>
                <a:cs typeface="Arial" charset="0"/>
              </a:rPr>
              <a:t>se </a:t>
            </a:r>
            <a:r>
              <a:rPr lang="en-US" altLang="es-PR" b="1" dirty="0" err="1">
                <a:latin typeface="Arial" charset="0"/>
                <a:cs typeface="Arial" charset="0"/>
              </a:rPr>
              <a:t>realiza</a:t>
            </a:r>
            <a:r>
              <a:rPr lang="en-US" altLang="es-PR" b="1" dirty="0">
                <a:latin typeface="Arial" charset="0"/>
                <a:cs typeface="Arial" charset="0"/>
              </a:rPr>
              <a:t> de for forma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intencional</a:t>
            </a:r>
            <a:r>
              <a:rPr lang="en-US" altLang="es-PR" b="1" dirty="0">
                <a:latin typeface="Arial" charset="0"/>
                <a:cs typeface="Arial" charset="0"/>
              </a:rPr>
              <a:t>, con el fin de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b="1" dirty="0" err="1">
                <a:latin typeface="Arial" charset="0"/>
                <a:cs typeface="Arial" charset="0"/>
              </a:rPr>
              <a:t>alcanzar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dirty="0" err="1">
                <a:latin typeface="Arial" charset="0"/>
                <a:cs typeface="Arial" charset="0"/>
              </a:rPr>
              <a:t>una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meta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específica</a:t>
            </a:r>
            <a:endParaRPr lang="en-US" altLang="es-PR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b="1" dirty="0" err="1">
                <a:latin typeface="Arial" charset="0"/>
                <a:cs typeface="Arial" charset="0"/>
              </a:rPr>
              <a:t>en</a:t>
            </a:r>
            <a:r>
              <a:rPr lang="en-US" altLang="es-PR" b="1" dirty="0">
                <a:latin typeface="Arial" charset="0"/>
                <a:cs typeface="Arial" charset="0"/>
              </a:rPr>
              <a:t> el </a:t>
            </a:r>
            <a:r>
              <a:rPr lang="en-US" altLang="es-PR" b="1" dirty="0" err="1">
                <a:latin typeface="Arial" charset="0"/>
                <a:cs typeface="Arial" charset="0"/>
              </a:rPr>
              <a:t>deporte</a:t>
            </a:r>
            <a:r>
              <a:rPr lang="en-US" altLang="es-PR" b="1" dirty="0">
                <a:latin typeface="Arial" charset="0"/>
                <a:cs typeface="Arial" charset="0"/>
              </a:rPr>
              <a:t>, </a:t>
            </a:r>
            <a:r>
              <a:rPr lang="en-US" altLang="es-PR" b="1" dirty="0" err="1">
                <a:latin typeface="Arial" charset="0"/>
                <a:cs typeface="Arial" charset="0"/>
              </a:rPr>
              <a:t>ejercicio</a:t>
            </a:r>
            <a:r>
              <a:rPr lang="en-US" altLang="es-PR" b="1" dirty="0">
                <a:latin typeface="Arial" charset="0"/>
                <a:cs typeface="Arial" charset="0"/>
              </a:rPr>
              <a:t>, o </a:t>
            </a:r>
            <a:r>
              <a:rPr lang="en-US" altLang="es-PR" b="1" dirty="0" err="1">
                <a:latin typeface="Arial" charset="0"/>
                <a:cs typeface="Arial" charset="0"/>
              </a:rPr>
              <a:t>en</a:t>
            </a:r>
            <a:endParaRPr lang="en-US" altLang="es-PR" b="1" dirty="0"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b="1" dirty="0" err="1">
                <a:latin typeface="Arial" charset="0"/>
                <a:cs typeface="Arial" charset="0"/>
              </a:rPr>
              <a:t>cualquiel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dirty="0" err="1">
                <a:latin typeface="Arial" charset="0"/>
                <a:cs typeface="Arial" charset="0"/>
              </a:rPr>
              <a:t>otro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dirty="0" err="1">
                <a:latin typeface="Arial" charset="0"/>
                <a:cs typeface="Arial" charset="0"/>
              </a:rPr>
              <a:t>escenario</a:t>
            </a:r>
            <a:r>
              <a:rPr lang="en-US" altLang="es-PR" b="1" dirty="0">
                <a:latin typeface="Arial" charset="0"/>
                <a:cs typeface="Arial" charset="0"/>
              </a:rPr>
              <a:t> de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b="1" dirty="0" err="1">
                <a:latin typeface="Arial" charset="0"/>
                <a:cs typeface="Arial" charset="0"/>
              </a:rPr>
              <a:t>experiencia</a:t>
            </a:r>
            <a:endParaRPr lang="en-US" altLang="es-PR" b="1" i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4D8591ED-1C51-4AA4-9549-3B1606C8D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08" y="6021089"/>
            <a:ext cx="885609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</a:t>
            </a:r>
            <a:r>
              <a:rPr lang="en-US" altLang="es-PR" sz="1200" dirty="0" err="1">
                <a:latin typeface="Times New Roman" pitchFamily="18" charset="0"/>
              </a:rPr>
              <a:t>Reproducido</a:t>
            </a:r>
            <a:r>
              <a:rPr lang="en-US" altLang="es-PR" sz="1200" dirty="0">
                <a:latin typeface="Times New Roman" pitchFamily="18" charset="0"/>
              </a:rPr>
              <a:t> de: “Introduction to Kinesiology",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C. J. Caspersen, K. E. Powell &amp; J. C. Harris, 2013. </a:t>
            </a:r>
            <a:r>
              <a:rPr lang="en-US" altLang="es-PR" sz="1200" dirty="0" err="1">
                <a:latin typeface="Times New Roman" pitchFamily="18" charset="0"/>
              </a:rPr>
              <a:t>En</a:t>
            </a:r>
            <a:r>
              <a:rPr lang="en-US" altLang="es-PR" sz="1200" dirty="0">
                <a:latin typeface="Times New Roman" pitchFamily="18" charset="0"/>
              </a:rPr>
              <a:t> S. J. Hoffman (Ed.),  </a:t>
            </a:r>
            <a:r>
              <a:rPr lang="en-US" altLang="es-PR" sz="1200" b="1" i="1" dirty="0">
                <a:latin typeface="Times New Roman" pitchFamily="18" charset="0"/>
              </a:rPr>
              <a:t>Introduction to Kinesiology: Studying Physical Activity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4ta. ed., (p. 8). Champaign, IL: Human Kinetics. Copyright 2013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Human Kinetics</a:t>
            </a:r>
            <a:endParaRPr lang="en-US" altLang="es-PR" sz="1200" b="1" i="1" dirty="0">
              <a:latin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5F96FF-80E1-449B-8306-A414AF2453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86" y="715550"/>
            <a:ext cx="2696041" cy="5176399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500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9388" y="6021388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Reproducido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Health &amp; </a:t>
            </a:r>
            <a:r>
              <a:rPr lang="en-US" altLang="es-PR" sz="1200" b="1" i="1" dirty="0" err="1">
                <a:latin typeface="Times New Roman" pitchFamily="18" charset="0"/>
              </a:rPr>
              <a:t>Welness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12</a:t>
            </a:r>
            <a:r>
              <a:rPr lang="en-US" altLang="es-PR" sz="1200" baseline="30000" dirty="0">
                <a:latin typeface="Times New Roman" pitchFamily="18" charset="0"/>
              </a:rPr>
              <a:t>th</a:t>
            </a:r>
            <a:r>
              <a:rPr lang="en-US" altLang="es-PR" sz="1200" dirty="0">
                <a:latin typeface="Times New Roman" pitchFamily="18" charset="0"/>
              </a:rPr>
              <a:t> ed., (p. 151),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 G. E. Gordon &amp; E. </a:t>
            </a:r>
            <a:r>
              <a:rPr lang="en-US" altLang="es-PR" sz="1200" dirty="0" err="1">
                <a:latin typeface="Times New Roman" pitchFamily="18" charset="0"/>
              </a:rPr>
              <a:t>Golanty</a:t>
            </a:r>
            <a:r>
              <a:rPr lang="en-US" altLang="es-PR" sz="1200" dirty="0">
                <a:latin typeface="Times New Roman" pitchFamily="18" charset="0"/>
              </a:rPr>
              <a:t>, 2016, Burlington, MA: Jones &amp; Bartlett Learning. Copyright 2016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Jones &amp; Bartlett Learning, LLC, an Ascend Learning Company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483768" y="764704"/>
            <a:ext cx="6480720" cy="99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4600"/>
              </a:lnSpc>
            </a:pPr>
            <a:r>
              <a:rPr lang="en-US" altLang="es-PR" sz="2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LA ACTIVIDAD FÍSICA OCURRE BAJO</a:t>
            </a:r>
          </a:p>
          <a:p>
            <a:pPr eaLnBrk="0" hangingPunct="0">
              <a:lnSpc>
                <a:spcPts val="4600"/>
              </a:lnSpc>
            </a:pPr>
            <a:r>
              <a:rPr lang="en-US" altLang="es-PR" sz="2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LOS SIGUIENTES CONTEXTOS: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844728" y="2123234"/>
            <a:ext cx="7615704" cy="78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Tareas regulares en el hogar:</a:t>
            </a:r>
          </a:p>
          <a:p>
            <a:pPr algn="l">
              <a:lnSpc>
                <a:spcPct val="80000"/>
              </a:lnSpc>
            </a:pP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Lavando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piso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jardinería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cuidando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niños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PR" altLang="es-P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2085044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844728" y="3044008"/>
            <a:ext cx="797542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Movimientos realizados en el trabajo:</a:t>
            </a:r>
          </a:p>
          <a:p>
            <a:pPr algn="l">
              <a:lnSpc>
                <a:spcPct val="80000"/>
              </a:lnSpc>
            </a:pP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Caminar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escritorio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elevador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mozo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un restaurant,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construcción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  <a:endParaRPr lang="es-PR" altLang="es-PR" sz="2800" b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3005818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844728" y="4159416"/>
            <a:ext cx="775972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recreativas:</a:t>
            </a:r>
          </a:p>
          <a:p>
            <a:pPr algn="l">
              <a:lnSpc>
                <a:spcPct val="80000"/>
              </a:lnSpc>
            </a:pP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Bailar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caminando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jugando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tenis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de campo</a:t>
            </a:r>
            <a:endParaRPr lang="es-PR" altLang="es-PR" sz="2600" b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4121226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844728" y="5095520"/>
            <a:ext cx="7615704" cy="78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Ejecutorias basadas en destrezas:</a:t>
            </a:r>
          </a:p>
          <a:p>
            <a:pPr algn="l">
              <a:lnSpc>
                <a:spcPct val="80000"/>
              </a:lnSpc>
            </a:pP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Entrenamiento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físico-deportivo</a:t>
            </a:r>
            <a:endParaRPr lang="es-PR" altLang="es-PR" sz="2800" b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5057330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843705-7287-405B-A42F-052A0E4327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62" y="282952"/>
            <a:ext cx="2995970" cy="1997313"/>
          </a:xfrm>
          <a:prstGeom prst="rect">
            <a:avLst/>
          </a:prstGeom>
          <a:effectLst>
            <a:softEdge rad="6350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ChangeArrowheads="1"/>
          </p:cNvSpPr>
          <p:nvPr/>
        </p:nvSpPr>
        <p:spPr bwMode="auto">
          <a:xfrm>
            <a:off x="-4426389" y="-1261856"/>
            <a:ext cx="8449944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/>
            <a:r>
              <a:rPr lang="en-US" altLang="es-PR" sz="2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LA ACTIVIDAD FÍSICA OCURRE BAJO LOS SIGUIENTES CONTEXTOS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9388" y="6093544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Reproducido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Health &amp; </a:t>
            </a:r>
            <a:r>
              <a:rPr lang="en-US" altLang="es-PR" sz="1200" b="1" i="1" dirty="0" err="1">
                <a:latin typeface="Times New Roman" pitchFamily="18" charset="0"/>
              </a:rPr>
              <a:t>Welness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12</a:t>
            </a:r>
            <a:r>
              <a:rPr lang="en-US" altLang="es-PR" sz="1200" baseline="30000" dirty="0">
                <a:latin typeface="Times New Roman" pitchFamily="18" charset="0"/>
              </a:rPr>
              <a:t>th</a:t>
            </a:r>
            <a:r>
              <a:rPr lang="en-US" altLang="es-PR" sz="1200" dirty="0">
                <a:latin typeface="Times New Roman" pitchFamily="18" charset="0"/>
              </a:rPr>
              <a:t> ed., (p. 151),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 G. E. Gordon &amp; E. </a:t>
            </a:r>
            <a:r>
              <a:rPr lang="en-US" altLang="es-PR" sz="1200" dirty="0" err="1">
                <a:latin typeface="Times New Roman" pitchFamily="18" charset="0"/>
              </a:rPr>
              <a:t>Golanty</a:t>
            </a:r>
            <a:r>
              <a:rPr lang="en-US" altLang="es-PR" sz="1200" dirty="0">
                <a:latin typeface="Times New Roman" pitchFamily="18" charset="0"/>
              </a:rPr>
              <a:t>, 2016, Burlington, MA: Jones &amp; Bartlett Learning. Copyright 2016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Jones &amp; Bartlett Learning, LLC, an Ascend Learning Company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9" y="687388"/>
            <a:ext cx="7886700" cy="533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6039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ChangeArrowheads="1"/>
          </p:cNvSpPr>
          <p:nvPr/>
        </p:nvSpPr>
        <p:spPr bwMode="auto">
          <a:xfrm>
            <a:off x="2349919" y="908720"/>
            <a:ext cx="675858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4300"/>
              </a:lnSpc>
            </a:pPr>
            <a:r>
              <a:rPr lang="en-US" altLang="es-PR" sz="28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LA ACTIVIDAD FÍSICA SE PUEDE MEDIR EN TÉRMINOS DE: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9388" y="6021388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Reproducido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Health &amp; </a:t>
            </a:r>
            <a:r>
              <a:rPr lang="en-US" altLang="es-PR" sz="1200" b="1" i="1" dirty="0" err="1">
                <a:latin typeface="Times New Roman" pitchFamily="18" charset="0"/>
              </a:rPr>
              <a:t>Welness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12</a:t>
            </a:r>
            <a:r>
              <a:rPr lang="en-US" altLang="es-PR" sz="1200" baseline="30000" dirty="0">
                <a:latin typeface="Times New Roman" pitchFamily="18" charset="0"/>
              </a:rPr>
              <a:t>th</a:t>
            </a:r>
            <a:r>
              <a:rPr lang="en-US" altLang="es-PR" sz="1200" dirty="0">
                <a:latin typeface="Times New Roman" pitchFamily="18" charset="0"/>
              </a:rPr>
              <a:t> ed., (pp. 152, 574),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 G. E. Gordon &amp; E. </a:t>
            </a:r>
            <a:r>
              <a:rPr lang="en-US" altLang="es-PR" sz="1200" dirty="0" err="1">
                <a:latin typeface="Times New Roman" pitchFamily="18" charset="0"/>
              </a:rPr>
              <a:t>Golanty</a:t>
            </a:r>
            <a:r>
              <a:rPr lang="en-US" altLang="es-PR" sz="1200" dirty="0">
                <a:latin typeface="Times New Roman" pitchFamily="18" charset="0"/>
              </a:rPr>
              <a:t>, 2016, Burlington, MA: Jones &amp; Bartlett Learning. Copyright 2016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Jones &amp; Bartlett Learning, LLC, an Ascend Learning Company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44728" y="2279774"/>
            <a:ext cx="761570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Calorías usadas por minuto:</a:t>
            </a:r>
          </a:p>
          <a:p>
            <a:pPr algn="l">
              <a:lnSpc>
                <a:spcPct val="80000"/>
              </a:lnSpc>
            </a:pP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caloría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proveer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energía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hasta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aproximadamente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pasos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caminata</a:t>
            </a:r>
            <a:endParaRPr lang="es-PR" altLang="es-P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2241584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844728" y="3535966"/>
            <a:ext cx="7975422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Equivalencias metabólicas (</a:t>
            </a:r>
            <a:r>
              <a:rPr lang="es-PR" altLang="es-PR" sz="2800" b="1" dirty="0" err="1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METs</a:t>
            </a: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:</a:t>
            </a:r>
          </a:p>
          <a:p>
            <a:pPr algn="l">
              <a:lnSpc>
                <a:spcPct val="80000"/>
              </a:lnSpc>
            </a:pP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Aproximadamente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, 1 MET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equivale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a 1.2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calorías</a:t>
            </a:r>
            <a:endParaRPr lang="es-PR" altLang="es-PR" sz="2800" b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3497776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844728" y="4479966"/>
            <a:ext cx="7759720" cy="139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de actividad física (PAL) :</a:t>
            </a:r>
          </a:p>
          <a:p>
            <a:pPr algn="l">
              <a:lnSpc>
                <a:spcPct val="80000"/>
              </a:lnSpc>
            </a:pP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medida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cantidad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energía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gastada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día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aquella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requerida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para el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metabolismo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basal o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reposo</a:t>
            </a:r>
            <a:endParaRPr lang="es-PR" altLang="es-PR" sz="2600" b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4441776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D40311-1100-4637-A19E-65F4EAF0C1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14" y="692696"/>
            <a:ext cx="2191991" cy="1465398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7441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68313" y="765175"/>
            <a:ext cx="3167062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altLang="es-PR" sz="1600" i="1" dirty="0">
                <a:latin typeface="Times New Roman" panose="02020603050405020304" pitchFamily="18" charset="0"/>
              </a:rPr>
              <a:t>NOTA</a:t>
            </a:r>
            <a:r>
              <a:rPr lang="es-ES" altLang="es-PR" sz="1600" dirty="0">
                <a:latin typeface="Times New Roman" panose="02020603050405020304" pitchFamily="18" charset="0"/>
              </a:rPr>
              <a:t>.</a:t>
            </a:r>
            <a:r>
              <a:rPr lang="es-ES" altLang="es-PR" sz="1600" b="0" dirty="0">
                <a:latin typeface="Times New Roman" panose="02020603050405020304" pitchFamily="18" charset="0"/>
              </a:rPr>
              <a:t> Adaptado de: 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Exercise Physiology Integrating Theory and Application</a:t>
            </a:r>
            <a:r>
              <a:rPr lang="en-US" altLang="es-PR" sz="1600" b="0" dirty="0">
                <a:latin typeface="Times New Roman" panose="02020603050405020304" pitchFamily="18" charset="0"/>
              </a:rPr>
              <a:t>. (p. 54),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W. J. Kraemer, S. J. Fleck, y M. R.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Deschenes</a:t>
            </a:r>
            <a:r>
              <a:rPr lang="en-US" altLang="es-PR" sz="1600" b="0" dirty="0">
                <a:latin typeface="Times New Roman" panose="02020603050405020304" pitchFamily="18" charset="0"/>
              </a:rPr>
              <a:t>, 2012, Philadelphia: Lippincott Williams &amp; Wilkins. Copyright 2012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: Lippincott Williams &amp; Wilkins, a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Wolte</a:t>
            </a:r>
            <a:r>
              <a:rPr lang="en-US" altLang="es-PR" sz="1600" b="0" dirty="0">
                <a:latin typeface="Times New Roman" panose="02020603050405020304" pitchFamily="18" charset="0"/>
              </a:rPr>
              <a:t> Kluwer business.</a:t>
            </a:r>
            <a:r>
              <a:rPr lang="es-ES" altLang="es-PR" sz="1600" b="0" dirty="0">
                <a:latin typeface="Times New Roman" panose="02020603050405020304" pitchFamily="18" charset="0"/>
              </a:rPr>
              <a:t> 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Sports and Exercise Nutrition</a:t>
            </a:r>
            <a:r>
              <a:rPr lang="en-US" altLang="es-PR" sz="1600" b="0" dirty="0">
                <a:latin typeface="Times New Roman" panose="02020603050405020304" pitchFamily="18" charset="0"/>
              </a:rPr>
              <a:t>. 4ta.. ed.; (p. 184),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W. D.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McArdle</a:t>
            </a:r>
            <a:r>
              <a:rPr lang="en-US" altLang="es-PR" sz="1600" b="0" dirty="0">
                <a:latin typeface="Times New Roman" panose="02020603050405020304" pitchFamily="18" charset="0"/>
              </a:rPr>
              <a:t>, F. I.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Katch</a:t>
            </a:r>
            <a:r>
              <a:rPr lang="en-US" altLang="es-PR" sz="1600" b="0" dirty="0">
                <a:latin typeface="Times New Roman" panose="02020603050405020304" pitchFamily="18" charset="0"/>
              </a:rPr>
              <a:t>, &amp; V. I.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Katch</a:t>
            </a:r>
            <a:r>
              <a:rPr lang="en-US" altLang="es-PR" sz="1600" b="0" dirty="0">
                <a:latin typeface="Times New Roman" panose="02020603050405020304" pitchFamily="18" charset="0"/>
              </a:rPr>
              <a:t>, 2013, Philadelphia: Lippincott Williams &amp; Wilkins. Copyright 2013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Lippincott Williams &amp; Wilkins, a Wolters Kluwer business; </a:t>
            </a:r>
            <a:r>
              <a:rPr lang="en-US" altLang="es-PR" sz="1600" b="1" i="1" dirty="0" err="1">
                <a:latin typeface="Times New Roman" panose="02020603050405020304" pitchFamily="18" charset="0"/>
              </a:rPr>
              <a:t>Fisiología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 del </a:t>
            </a:r>
            <a:r>
              <a:rPr lang="en-US" altLang="es-PR" sz="1600" b="1" i="1" dirty="0" err="1">
                <a:latin typeface="Times New Roman" panose="02020603050405020304" pitchFamily="18" charset="0"/>
              </a:rPr>
              <a:t>Esfuerzo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 y del </a:t>
            </a:r>
            <a:r>
              <a:rPr lang="en-US" altLang="es-PR" sz="1600" b="1" i="1" dirty="0" err="1">
                <a:latin typeface="Times New Roman" panose="02020603050405020304" pitchFamily="18" charset="0"/>
              </a:rPr>
              <a:t>Deporte</a:t>
            </a:r>
            <a:r>
              <a:rPr lang="en-US" altLang="es-PR" sz="1600" b="0" dirty="0">
                <a:latin typeface="Times New Roman" panose="02020603050405020304" pitchFamily="18" charset="0"/>
              </a:rPr>
              <a:t>. 5ta. ed.; (p. 116,),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J. H. Wilmore, &amp; D. L.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Costill</a:t>
            </a:r>
            <a:r>
              <a:rPr lang="en-US" altLang="es-PR" sz="1600" b="0" dirty="0">
                <a:latin typeface="Times New Roman" panose="02020603050405020304" pitchFamily="18" charset="0"/>
              </a:rPr>
              <a:t>, 2004, Barcelona,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España</a:t>
            </a:r>
            <a:r>
              <a:rPr lang="en-US" altLang="es-PR" sz="1600" b="0" dirty="0">
                <a:latin typeface="Times New Roman" panose="02020603050405020304" pitchFamily="18" charset="0"/>
              </a:rPr>
              <a:t>: Editorial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Paidotribo</a:t>
            </a:r>
            <a:r>
              <a:rPr lang="en-US" altLang="es-PR" sz="1600" b="0" dirty="0">
                <a:latin typeface="Times New Roman" panose="02020603050405020304" pitchFamily="18" charset="0"/>
              </a:rPr>
              <a:t>. Copyright 2004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Jack H. Wilmore y David L.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Costill</a:t>
            </a:r>
            <a:r>
              <a:rPr lang="en-US" altLang="es-PR" sz="1600" b="0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 descr="Caloria_DEF_FlujoD_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833438"/>
            <a:ext cx="3724275" cy="554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D0EEE7-729B-496A-8776-09C4B5A0A1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889216"/>
            <a:ext cx="8001000" cy="5276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18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oria_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703263"/>
            <a:ext cx="4276725" cy="582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68313" y="765175"/>
            <a:ext cx="3167062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altLang="es-PR" sz="1600" i="1" dirty="0">
                <a:latin typeface="Times New Roman" panose="02020603050405020304" pitchFamily="18" charset="0"/>
              </a:rPr>
              <a:t>NOTA</a:t>
            </a:r>
            <a:r>
              <a:rPr lang="es-ES" altLang="es-PR" sz="1600" dirty="0">
                <a:latin typeface="Times New Roman" panose="02020603050405020304" pitchFamily="18" charset="0"/>
              </a:rPr>
              <a:t>.</a:t>
            </a:r>
            <a:r>
              <a:rPr lang="es-ES" altLang="es-PR" sz="1600" b="0" dirty="0">
                <a:latin typeface="Times New Roman" panose="02020603050405020304" pitchFamily="18" charset="0"/>
              </a:rPr>
              <a:t> Adaptado de: </a:t>
            </a:r>
            <a:r>
              <a:rPr lang="en-US" altLang="es-PR" sz="1600" i="1" dirty="0">
                <a:latin typeface="Times New Roman" panose="02020603050405020304" pitchFamily="18" charset="0"/>
              </a:rPr>
              <a:t>Exercise 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Physiology Integrating Theory and Application</a:t>
            </a:r>
            <a:r>
              <a:rPr lang="en-US" altLang="es-PR" sz="1600" b="0" dirty="0">
                <a:latin typeface="Times New Roman" panose="02020603050405020304" pitchFamily="18" charset="0"/>
              </a:rPr>
              <a:t>. (p. 54),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W. J. Kraemer, S. J. Fleck, y M. R.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Deschenes</a:t>
            </a:r>
            <a:r>
              <a:rPr lang="en-US" altLang="es-PR" sz="1600" b="0" dirty="0">
                <a:latin typeface="Times New Roman" panose="02020603050405020304" pitchFamily="18" charset="0"/>
              </a:rPr>
              <a:t>, 2012, Philadelphia: Lippincott Williams &amp; Wilkins. Copyright 2012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: Lippincott Williams &amp; Wilkins, a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Wolte</a:t>
            </a:r>
            <a:r>
              <a:rPr lang="en-US" altLang="es-PR" sz="1600" b="0" dirty="0">
                <a:latin typeface="Times New Roman" panose="02020603050405020304" pitchFamily="18" charset="0"/>
              </a:rPr>
              <a:t> Kluwer business.</a:t>
            </a:r>
            <a:r>
              <a:rPr lang="es-ES" altLang="es-PR" sz="1600" b="0" dirty="0">
                <a:latin typeface="Times New Roman" panose="02020603050405020304" pitchFamily="18" charset="0"/>
              </a:rPr>
              <a:t> 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Sports and Exercise Nutrition</a:t>
            </a:r>
            <a:r>
              <a:rPr lang="en-US" altLang="es-PR" sz="1600" b="0" dirty="0">
                <a:latin typeface="Times New Roman" panose="02020603050405020304" pitchFamily="18" charset="0"/>
              </a:rPr>
              <a:t>. 4ta.. ed.; (p. 184),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W. D.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McArdle</a:t>
            </a:r>
            <a:r>
              <a:rPr lang="en-US" altLang="es-PR" sz="1600" b="0" dirty="0">
                <a:latin typeface="Times New Roman" panose="02020603050405020304" pitchFamily="18" charset="0"/>
              </a:rPr>
              <a:t>, F. I.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Katch</a:t>
            </a:r>
            <a:r>
              <a:rPr lang="en-US" altLang="es-PR" sz="1600" b="0" dirty="0">
                <a:latin typeface="Times New Roman" panose="02020603050405020304" pitchFamily="18" charset="0"/>
              </a:rPr>
              <a:t>, &amp; V. I.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Katch</a:t>
            </a:r>
            <a:r>
              <a:rPr lang="en-US" altLang="es-PR" sz="1600" b="0" dirty="0">
                <a:latin typeface="Times New Roman" panose="02020603050405020304" pitchFamily="18" charset="0"/>
              </a:rPr>
              <a:t>, 2013, Philadelphia: Lippincott Williams &amp; Wilkins. Copyright 2013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Lippincott Williams &amp; Wilkins, a Wolters Kluwer business; </a:t>
            </a:r>
            <a:r>
              <a:rPr lang="en-US" altLang="es-PR" sz="1600" b="1" i="1" dirty="0" err="1">
                <a:latin typeface="Times New Roman" panose="02020603050405020304" pitchFamily="18" charset="0"/>
              </a:rPr>
              <a:t>Fisiología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 del </a:t>
            </a:r>
            <a:r>
              <a:rPr lang="en-US" altLang="es-PR" sz="1600" b="1" i="1" dirty="0" err="1">
                <a:latin typeface="Times New Roman" panose="02020603050405020304" pitchFamily="18" charset="0"/>
              </a:rPr>
              <a:t>Esfuerzo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 y del </a:t>
            </a:r>
            <a:r>
              <a:rPr lang="en-US" altLang="es-PR" sz="1600" b="1" i="1" dirty="0" err="1">
                <a:latin typeface="Times New Roman" panose="02020603050405020304" pitchFamily="18" charset="0"/>
              </a:rPr>
              <a:t>Deporte</a:t>
            </a:r>
            <a:r>
              <a:rPr lang="en-US" altLang="es-PR" sz="1600" b="0" dirty="0">
                <a:latin typeface="Times New Roman" panose="02020603050405020304" pitchFamily="18" charset="0"/>
              </a:rPr>
              <a:t>. 5ta. ed.; (p. 116,),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J. H. Wilmore, &amp; D. L.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Costill</a:t>
            </a:r>
            <a:r>
              <a:rPr lang="en-US" altLang="es-PR" sz="1600" b="0" dirty="0">
                <a:latin typeface="Times New Roman" panose="02020603050405020304" pitchFamily="18" charset="0"/>
              </a:rPr>
              <a:t>, 2004, Barcelona,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España</a:t>
            </a:r>
            <a:r>
              <a:rPr lang="en-US" altLang="es-PR" sz="1600" b="0" dirty="0">
                <a:latin typeface="Times New Roman" panose="02020603050405020304" pitchFamily="18" charset="0"/>
              </a:rPr>
              <a:t>: Editorial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Paidotribo</a:t>
            </a:r>
            <a:r>
              <a:rPr lang="en-US" altLang="es-PR" sz="1600" b="0" dirty="0">
                <a:latin typeface="Times New Roman" panose="02020603050405020304" pitchFamily="18" charset="0"/>
              </a:rPr>
              <a:t>. Copyright 2004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Jack H. Wilmore y David L.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Costill</a:t>
            </a:r>
            <a:r>
              <a:rPr lang="en-US" altLang="es-PR" sz="1600" b="0" dirty="0">
                <a:latin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43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458" name="Picture 2" descr="GN5_MET_PPT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92150"/>
            <a:ext cx="7848600" cy="583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1887332"/>
      </p:ext>
    </p:extLst>
  </p:cSld>
  <p:clrMapOvr>
    <a:masterClrMapping/>
  </p:clrMapOvr>
  <p:transition spd="slow">
    <p:comb dir="vert"/>
    <p:sndAc>
      <p:stSnd>
        <p:snd r:embed="rId4" name="breeze.wav"/>
      </p:stSnd>
    </p:sndAc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ChangeArrowheads="1"/>
          </p:cNvSpPr>
          <p:nvPr/>
        </p:nvSpPr>
        <p:spPr bwMode="auto">
          <a:xfrm>
            <a:off x="2987824" y="764704"/>
            <a:ext cx="583232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NIVEL DE</a:t>
            </a:r>
          </a:p>
          <a:p>
            <a:pPr eaLnBrk="0" hangingPunct="0"/>
            <a:r>
              <a:rPr lang="en-US" altLang="es-PR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ACTIVIDAD FÍSICA (PAL)</a:t>
            </a:r>
          </a:p>
        </p:txBody>
      </p:sp>
      <p:sp>
        <p:nvSpPr>
          <p:cNvPr id="1325059" name="Rectangle 3"/>
          <p:cNvSpPr>
            <a:spLocks noChangeArrowheads="1"/>
          </p:cNvSpPr>
          <p:nvPr/>
        </p:nvSpPr>
        <p:spPr bwMode="auto">
          <a:xfrm>
            <a:off x="2987824" y="1701751"/>
            <a:ext cx="5904655" cy="424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Representa la cantidad de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expendio energético por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día, sobre aquella energía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requerida para mantener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la actividad de la </a:t>
            </a:r>
            <a:r>
              <a:rPr lang="es-ES" altLang="es-P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tasa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metabólica basal</a:t>
            </a:r>
            <a:r>
              <a:rPr lang="es-ES" altLang="es-PR" sz="3600" b="1" dirty="0">
                <a:latin typeface="Arial" charset="0"/>
                <a:cs typeface="Arial" charset="0"/>
              </a:rPr>
              <a:t> (en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reposo)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9388" y="6021388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Health &amp; </a:t>
            </a:r>
            <a:r>
              <a:rPr lang="en-US" altLang="es-PR" sz="1200" b="1" i="1" dirty="0" err="1">
                <a:latin typeface="Times New Roman" pitchFamily="18" charset="0"/>
              </a:rPr>
              <a:t>Welness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12</a:t>
            </a:r>
            <a:r>
              <a:rPr lang="en-US" altLang="es-PR" sz="1200" baseline="30000" dirty="0">
                <a:latin typeface="Times New Roman" pitchFamily="18" charset="0"/>
              </a:rPr>
              <a:t>th</a:t>
            </a:r>
            <a:r>
              <a:rPr lang="en-US" altLang="es-PR" sz="1200" dirty="0">
                <a:latin typeface="Times New Roman" pitchFamily="18" charset="0"/>
              </a:rPr>
              <a:t> ed., (pp. 152, 574),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 G. E. Gordon &amp; E. </a:t>
            </a:r>
            <a:r>
              <a:rPr lang="en-US" altLang="es-PR" sz="1200" dirty="0" err="1">
                <a:latin typeface="Times New Roman" pitchFamily="18" charset="0"/>
              </a:rPr>
              <a:t>Golanty</a:t>
            </a:r>
            <a:r>
              <a:rPr lang="en-US" altLang="es-PR" sz="1200" dirty="0">
                <a:latin typeface="Times New Roman" pitchFamily="18" charset="0"/>
              </a:rPr>
              <a:t>, 2016, Burlington, MA: Jones &amp; Bartlett Learning. Copyright 2016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Jones &amp; Bartlett Learning, LLC, an Ascend Learning Company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395579-01BA-42EF-AB65-17D928CE6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98" y="601746"/>
            <a:ext cx="2851134" cy="5387970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0698293"/>
      </p:ext>
    </p:extLst>
  </p:cSld>
  <p:clrMapOvr>
    <a:masterClrMapping/>
  </p:clrMapOvr>
  <p:transition spd="slow">
    <p:checker dir="vert"/>
    <p:sndAc>
      <p:stSnd>
        <p:snd r:embed="rId4" name="breeze.wav"/>
      </p:stSnd>
    </p:sndAc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asa_Metabolica_Basal_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692150"/>
            <a:ext cx="5976938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0825" y="838200"/>
            <a:ext cx="2447925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altLang="es-PR" sz="1400" i="1" dirty="0">
                <a:latin typeface="Times New Roman" panose="02020603050405020304" pitchFamily="18" charset="0"/>
              </a:rPr>
              <a:t>NOTA</a:t>
            </a:r>
            <a:r>
              <a:rPr lang="es-ES" altLang="es-PR" sz="1400" dirty="0">
                <a:latin typeface="Times New Roman" panose="02020603050405020304" pitchFamily="18" charset="0"/>
              </a:rPr>
              <a:t>.</a:t>
            </a:r>
            <a:r>
              <a:rPr lang="es-ES" altLang="es-PR" sz="1400" b="0" dirty="0">
                <a:latin typeface="Times New Roman" panose="02020603050405020304" pitchFamily="18" charset="0"/>
              </a:rPr>
              <a:t> Adaptado de: </a:t>
            </a:r>
            <a:r>
              <a:rPr lang="en-US" altLang="es-PR" sz="1400" b="1" i="1" dirty="0">
                <a:latin typeface="Times New Roman" panose="02020603050405020304" pitchFamily="18" charset="0"/>
              </a:rPr>
              <a:t>Exercise Physiology Integrating Theory and Application</a:t>
            </a:r>
            <a:r>
              <a:rPr lang="en-US" altLang="es-PR" sz="1400" b="0" dirty="0">
                <a:latin typeface="Times New Roman" panose="02020603050405020304" pitchFamily="18" charset="0"/>
              </a:rPr>
              <a:t>. (pp. 56, 341),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400" b="0" dirty="0">
                <a:latin typeface="Times New Roman" panose="02020603050405020304" pitchFamily="18" charset="0"/>
              </a:rPr>
              <a:t> W. J. Kraemer, S. J. Fleck, y M. R.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Deschenes</a:t>
            </a:r>
            <a:r>
              <a:rPr lang="en-US" altLang="es-PR" sz="1400" b="0" dirty="0">
                <a:latin typeface="Times New Roman" panose="02020603050405020304" pitchFamily="18" charset="0"/>
              </a:rPr>
              <a:t>, 2012, Philadelphia: Lippincott Williams &amp; Wilkins. Copyright 2012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400" b="0" dirty="0">
                <a:latin typeface="Times New Roman" panose="02020603050405020304" pitchFamily="18" charset="0"/>
              </a:rPr>
              <a:t>: Lippincott Williams &amp; Wilkins, a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Wolte</a:t>
            </a:r>
            <a:r>
              <a:rPr lang="en-US" altLang="es-PR" sz="1400" b="0" dirty="0">
                <a:latin typeface="Times New Roman" panose="02020603050405020304" pitchFamily="18" charset="0"/>
              </a:rPr>
              <a:t> Kluwer business.</a:t>
            </a:r>
            <a:r>
              <a:rPr lang="es-ES" altLang="es-PR" sz="1400" b="0" dirty="0">
                <a:latin typeface="Times New Roman" panose="02020603050405020304" pitchFamily="18" charset="0"/>
              </a:rPr>
              <a:t> </a:t>
            </a:r>
            <a:r>
              <a:rPr lang="en-US" altLang="es-PR" sz="1400" b="1" i="1" dirty="0">
                <a:latin typeface="Times New Roman" panose="02020603050405020304" pitchFamily="18" charset="0"/>
              </a:rPr>
              <a:t>Sports and Exercise Nutrition</a:t>
            </a:r>
            <a:r>
              <a:rPr lang="en-US" altLang="es-PR" sz="1400" b="0" dirty="0">
                <a:latin typeface="Times New Roman" panose="02020603050405020304" pitchFamily="18" charset="0"/>
              </a:rPr>
              <a:t>. 4ta.. ed.; (pp. 199-201),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400" b="0" dirty="0">
                <a:latin typeface="Times New Roman" panose="02020603050405020304" pitchFamily="18" charset="0"/>
              </a:rPr>
              <a:t> W. D.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McArdle</a:t>
            </a:r>
            <a:r>
              <a:rPr lang="en-US" altLang="es-PR" sz="1400" b="0" dirty="0">
                <a:latin typeface="Times New Roman" panose="02020603050405020304" pitchFamily="18" charset="0"/>
              </a:rPr>
              <a:t>, F. I.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Katch</a:t>
            </a:r>
            <a:r>
              <a:rPr lang="en-US" altLang="es-PR" sz="1400" b="0" dirty="0">
                <a:latin typeface="Times New Roman" panose="02020603050405020304" pitchFamily="18" charset="0"/>
              </a:rPr>
              <a:t>, &amp; V. I.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Katch</a:t>
            </a:r>
            <a:r>
              <a:rPr lang="en-US" altLang="es-PR" sz="1400" b="0" dirty="0">
                <a:latin typeface="Times New Roman" panose="02020603050405020304" pitchFamily="18" charset="0"/>
              </a:rPr>
              <a:t>, 2013, Philadelphia: Lippincott Williams &amp; Wilkins. Copyright 2013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400" b="0" dirty="0">
                <a:latin typeface="Times New Roman" panose="02020603050405020304" pitchFamily="18" charset="0"/>
              </a:rPr>
              <a:t> Lippincott Williams &amp; Wilkins, a Wolters Kluwer business; </a:t>
            </a:r>
            <a:r>
              <a:rPr lang="en-US" altLang="es-PR" sz="1400" b="1" i="1" dirty="0" err="1">
                <a:latin typeface="Times New Roman" panose="02020603050405020304" pitchFamily="18" charset="0"/>
              </a:rPr>
              <a:t>Fisiología</a:t>
            </a:r>
            <a:r>
              <a:rPr lang="en-US" altLang="es-PR" sz="1400" b="1" i="1" dirty="0">
                <a:latin typeface="Times New Roman" panose="02020603050405020304" pitchFamily="18" charset="0"/>
              </a:rPr>
              <a:t> del </a:t>
            </a:r>
            <a:r>
              <a:rPr lang="en-US" altLang="es-PR" sz="1400" b="1" i="1" dirty="0" err="1">
                <a:latin typeface="Times New Roman" panose="02020603050405020304" pitchFamily="18" charset="0"/>
              </a:rPr>
              <a:t>Esfuerzo</a:t>
            </a:r>
            <a:r>
              <a:rPr lang="en-US" altLang="es-PR" sz="1400" b="1" i="1" dirty="0">
                <a:latin typeface="Times New Roman" panose="02020603050405020304" pitchFamily="18" charset="0"/>
              </a:rPr>
              <a:t> y del </a:t>
            </a:r>
            <a:r>
              <a:rPr lang="en-US" altLang="es-PR" sz="1400" b="1" i="1" dirty="0" err="1">
                <a:latin typeface="Times New Roman" panose="02020603050405020304" pitchFamily="18" charset="0"/>
              </a:rPr>
              <a:t>Deporte</a:t>
            </a:r>
            <a:r>
              <a:rPr lang="en-US" altLang="es-PR" sz="1400" b="0" dirty="0">
                <a:latin typeface="Times New Roman" panose="02020603050405020304" pitchFamily="18" charset="0"/>
              </a:rPr>
              <a:t>. 5ta. ed.; (p. 138,),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400" b="0" dirty="0">
                <a:latin typeface="Times New Roman" panose="02020603050405020304" pitchFamily="18" charset="0"/>
              </a:rPr>
              <a:t> J. H. Wilmore, &amp; D. L.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Costill</a:t>
            </a:r>
            <a:r>
              <a:rPr lang="en-US" altLang="es-PR" sz="1400" b="0" dirty="0">
                <a:latin typeface="Times New Roman" panose="02020603050405020304" pitchFamily="18" charset="0"/>
              </a:rPr>
              <a:t>, 2004, Barcelona,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España</a:t>
            </a:r>
            <a:r>
              <a:rPr lang="en-US" altLang="es-PR" sz="1400" b="0" dirty="0">
                <a:latin typeface="Times New Roman" panose="02020603050405020304" pitchFamily="18" charset="0"/>
              </a:rPr>
              <a:t>: Editorial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Paidotribo</a:t>
            </a:r>
            <a:r>
              <a:rPr lang="en-US" altLang="es-PR" sz="1400" b="0" dirty="0">
                <a:latin typeface="Times New Roman" panose="02020603050405020304" pitchFamily="18" charset="0"/>
              </a:rPr>
              <a:t>. Copyright 2004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400" b="0" dirty="0">
                <a:latin typeface="Times New Roman" panose="02020603050405020304" pitchFamily="18" charset="0"/>
              </a:rPr>
              <a:t> Jack H. Wilmore y David L.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Costill</a:t>
            </a:r>
            <a:r>
              <a:rPr lang="en-US" altLang="es-PR" sz="1400" b="0" dirty="0">
                <a:latin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489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298" name="Rectangle 2"/>
          <p:cNvSpPr>
            <a:spLocks noChangeArrowheads="1"/>
          </p:cNvSpPr>
          <p:nvPr/>
        </p:nvSpPr>
        <p:spPr bwMode="auto">
          <a:xfrm>
            <a:off x="3961830" y="692150"/>
            <a:ext cx="4964684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6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NEAT</a:t>
            </a:r>
          </a:p>
        </p:txBody>
      </p:sp>
      <p:sp>
        <p:nvSpPr>
          <p:cNvPr id="1335299" name="Rectangle 3"/>
          <p:cNvSpPr>
            <a:spLocks noChangeArrowheads="1"/>
          </p:cNvSpPr>
          <p:nvPr/>
        </p:nvSpPr>
        <p:spPr bwMode="auto">
          <a:xfrm>
            <a:off x="3924300" y="1341438"/>
            <a:ext cx="5002213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400" b="1" dirty="0">
                <a:latin typeface="Arial" charset="0"/>
                <a:cs typeface="Arial" charset="0"/>
              </a:rPr>
              <a:t>Las </a:t>
            </a:r>
            <a:r>
              <a:rPr lang="en-US" altLang="es-PR" sz="3400" b="1" dirty="0" err="1">
                <a:latin typeface="Arial" charset="0"/>
                <a:cs typeface="Arial" charset="0"/>
              </a:rPr>
              <a:t>siglas</a:t>
            </a:r>
            <a:r>
              <a:rPr lang="en-US" altLang="es-PR" sz="3400" b="1" dirty="0">
                <a:latin typeface="Arial" charset="0"/>
                <a:cs typeface="Arial" charset="0"/>
              </a:rPr>
              <a:t>, del ingles,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400" b="1" dirty="0" err="1">
                <a:latin typeface="Arial" charset="0"/>
                <a:cs typeface="Arial" charset="0"/>
              </a:rPr>
              <a:t>significan</a:t>
            </a:r>
            <a:r>
              <a:rPr lang="en-US" altLang="es-PR" sz="3400" b="1" dirty="0">
                <a:latin typeface="Arial" charset="0"/>
                <a:cs typeface="Arial" charset="0"/>
              </a:rPr>
              <a:t>: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400" b="1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Nonexercise</a:t>
            </a:r>
            <a:r>
              <a:rPr lang="en-US" altLang="es-PR" sz="3400" b="1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Activity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400" b="1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Thermogenesis</a:t>
            </a:r>
            <a:r>
              <a:rPr lang="en-US" altLang="es-PR" sz="3400" b="1" dirty="0">
                <a:latin typeface="Arial" charset="0"/>
                <a:cs typeface="Arial" charset="0"/>
              </a:rPr>
              <a:t>, que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400" b="1" dirty="0" err="1">
                <a:latin typeface="Arial" charset="0"/>
                <a:cs typeface="Arial" charset="0"/>
              </a:rPr>
              <a:t>en</a:t>
            </a:r>
            <a:r>
              <a:rPr lang="en-US" altLang="es-PR" sz="3400" b="1" dirty="0">
                <a:latin typeface="Arial" charset="0"/>
                <a:cs typeface="Arial" charset="0"/>
              </a:rPr>
              <a:t> </a:t>
            </a:r>
            <a:r>
              <a:rPr lang="en-US" altLang="es-PR" sz="3400" b="1" dirty="0" err="1">
                <a:latin typeface="Arial" charset="0"/>
                <a:cs typeface="Arial" charset="0"/>
              </a:rPr>
              <a:t>español</a:t>
            </a:r>
            <a:r>
              <a:rPr lang="en-US" altLang="es-PR" sz="3400" b="1" dirty="0">
                <a:latin typeface="Arial" charset="0"/>
                <a:cs typeface="Arial" charset="0"/>
              </a:rPr>
              <a:t> </a:t>
            </a:r>
            <a:r>
              <a:rPr lang="en-US" altLang="es-PR" sz="3400" b="1" dirty="0" err="1">
                <a:latin typeface="Arial" charset="0"/>
                <a:cs typeface="Arial" charset="0"/>
              </a:rPr>
              <a:t>sería</a:t>
            </a:r>
            <a:r>
              <a:rPr lang="en-US" altLang="es-PR" sz="3400" b="1" dirty="0">
                <a:latin typeface="Arial" charset="0"/>
                <a:cs typeface="Arial" charset="0"/>
              </a:rPr>
              <a:t>: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400" b="1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Termogénesis</a:t>
            </a:r>
            <a:r>
              <a:rPr lang="en-US" altLang="es-PR" sz="3400" b="1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de las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400" b="1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Actividades</a:t>
            </a:r>
            <a:r>
              <a:rPr lang="en-US" altLang="es-PR" sz="3400" b="1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No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400" b="1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Asociadas</a:t>
            </a:r>
            <a:r>
              <a:rPr lang="en-US" altLang="es-PR" sz="3400" b="1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al </a:t>
            </a:r>
            <a:r>
              <a:rPr lang="en-US" altLang="es-PR" sz="3400" b="1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Ejercicio</a:t>
            </a:r>
            <a:endParaRPr lang="en-US" altLang="es-PR" sz="3400" b="1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9388" y="5949081"/>
            <a:ext cx="89646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  <a:cs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s-PR" sz="1200" dirty="0" err="1">
                <a:latin typeface="Times New Roman" pitchFamily="18" charset="0"/>
                <a:cs typeface="Times New Roman" pitchFamily="18" charset="0"/>
              </a:rPr>
              <a:t>Información</a:t>
            </a:r>
            <a:r>
              <a:rPr lang="en-US" altLang="es-PR" sz="1200" dirty="0">
                <a:latin typeface="Times New Roman" pitchFamily="18" charset="0"/>
                <a:cs typeface="Times New Roman" pitchFamily="18" charset="0"/>
              </a:rPr>
              <a:t> de: "NEAT – non-exercise activity thermogenesis – egocentric &amp; geocentric environmental factors vs. biological regulation", por: </a:t>
            </a:r>
            <a:r>
              <a:rPr lang="fi-FI" altLang="es-PR" sz="1200" dirty="0">
                <a:latin typeface="Times New Roman" pitchFamily="18" charset="0"/>
                <a:cs typeface="Times New Roman" pitchFamily="18" charset="0"/>
              </a:rPr>
              <a:t>J. A. Levine, &amp; C. M. Kotz,</a:t>
            </a:r>
            <a:r>
              <a:rPr lang="en-US" altLang="es-PR" sz="1200" dirty="0">
                <a:latin typeface="Times New Roman" pitchFamily="18" charset="0"/>
                <a:cs typeface="Times New Roman" pitchFamily="18" charset="0"/>
              </a:rPr>
              <a:t> 2005, </a:t>
            </a:r>
            <a:r>
              <a:rPr lang="es-ES" altLang="es-PR" sz="1200" b="1" i="1" dirty="0">
                <a:latin typeface="Times New Roman" pitchFamily="18" charset="0"/>
                <a:cs typeface="Times New Roman" pitchFamily="18" charset="0"/>
              </a:rPr>
              <a:t>Acta </a:t>
            </a:r>
            <a:r>
              <a:rPr lang="es-ES" altLang="es-PR" sz="1200" b="1" i="1" dirty="0" err="1">
                <a:latin typeface="Times New Roman" pitchFamily="18" charset="0"/>
                <a:cs typeface="Times New Roman" pitchFamily="18" charset="0"/>
              </a:rPr>
              <a:t>Physiologica</a:t>
            </a:r>
            <a:r>
              <a:rPr lang="es-ES" altLang="es-PR" sz="1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altLang="es-PR" sz="1200" b="1" i="1" dirty="0" err="1">
                <a:latin typeface="Times New Roman" pitchFamily="18" charset="0"/>
                <a:cs typeface="Times New Roman" pitchFamily="18" charset="0"/>
              </a:rPr>
              <a:t>Scandinavica</a:t>
            </a:r>
            <a:r>
              <a:rPr lang="es-ES" altLang="es-PR" sz="1200" b="1" i="1" dirty="0">
                <a:latin typeface="Times New Roman" pitchFamily="18" charset="0"/>
                <a:cs typeface="Times New Roman" pitchFamily="18" charset="0"/>
              </a:rPr>
              <a:t>, 184</a:t>
            </a:r>
            <a:r>
              <a:rPr lang="es-ES" altLang="es-PR" sz="1200" dirty="0">
                <a:latin typeface="Times New Roman" pitchFamily="18" charset="0"/>
                <a:cs typeface="Times New Roman" pitchFamily="18" charset="0"/>
              </a:rPr>
              <a:t>(4), 309-318. Recuperado de la base de datos de </a:t>
            </a:r>
            <a:r>
              <a:rPr lang="es-ES" altLang="es-PR" sz="1200" dirty="0" err="1">
                <a:latin typeface="Times New Roman" pitchFamily="18" charset="0"/>
                <a:cs typeface="Times New Roman" pitchFamily="18" charset="0"/>
              </a:rPr>
              <a:t>EBSCOhost</a:t>
            </a:r>
            <a:r>
              <a:rPr lang="es-ES" altLang="es-PR" sz="1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s-ES" altLang="es-PR" sz="1200" dirty="0" err="1">
                <a:latin typeface="Times New Roman" pitchFamily="18" charset="0"/>
                <a:cs typeface="Times New Roman" pitchFamily="18" charset="0"/>
              </a:rPr>
              <a:t>Academic</a:t>
            </a:r>
            <a:r>
              <a:rPr lang="es-ES" altLang="es-P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altLang="es-PR" sz="1200" dirty="0" err="1">
                <a:latin typeface="Times New Roman" pitchFamily="18" charset="0"/>
                <a:cs typeface="Times New Roman" pitchFamily="18" charset="0"/>
              </a:rPr>
              <a:t>Search</a:t>
            </a:r>
            <a:r>
              <a:rPr lang="es-ES" altLang="es-PR" sz="1200" dirty="0">
                <a:latin typeface="Times New Roman" pitchFamily="18" charset="0"/>
                <a:cs typeface="Times New Roman" pitchFamily="18" charset="0"/>
              </a:rPr>
              <a:t> Premier)</a:t>
            </a:r>
            <a:endParaRPr lang="en-US" altLang="es-PR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DD74E4-4395-4D19-B306-6BCEFC0F71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8" y="543874"/>
            <a:ext cx="4046454" cy="5549422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346" name="Rectangle 2"/>
          <p:cNvSpPr>
            <a:spLocks noChangeArrowheads="1"/>
          </p:cNvSpPr>
          <p:nvPr/>
        </p:nvSpPr>
        <p:spPr bwMode="auto">
          <a:xfrm>
            <a:off x="3852292" y="765175"/>
            <a:ext cx="51466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NEAT</a:t>
            </a:r>
          </a:p>
        </p:txBody>
      </p:sp>
      <p:sp>
        <p:nvSpPr>
          <p:cNvPr id="1337347" name="Rectangle 3"/>
          <p:cNvSpPr>
            <a:spLocks noChangeArrowheads="1"/>
          </p:cNvSpPr>
          <p:nvPr/>
        </p:nvSpPr>
        <p:spPr bwMode="auto">
          <a:xfrm>
            <a:off x="3852292" y="1485900"/>
            <a:ext cx="5111305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4200" b="1" dirty="0" err="1">
                <a:latin typeface="Arial" charset="0"/>
                <a:cs typeface="Arial" charset="0"/>
              </a:rPr>
              <a:t>Aquellas</a:t>
            </a:r>
            <a:endParaRPr lang="en-US" altLang="es-PR" sz="42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4200" b="1" dirty="0" err="1">
                <a:latin typeface="Arial" charset="0"/>
                <a:cs typeface="Arial" charset="0"/>
              </a:rPr>
              <a:t>actividades</a:t>
            </a:r>
            <a:endParaRPr lang="en-US" altLang="es-PR" sz="42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4200" b="1" dirty="0">
                <a:latin typeface="Arial" charset="0"/>
                <a:cs typeface="Arial" charset="0"/>
              </a:rPr>
              <a:t>que no </a:t>
            </a:r>
            <a:r>
              <a:rPr lang="en-US" altLang="es-PR" sz="4200" b="1" dirty="0" err="1">
                <a:latin typeface="Arial" charset="0"/>
                <a:cs typeface="Arial" charset="0"/>
              </a:rPr>
              <a:t>pertenecen</a:t>
            </a:r>
            <a:endParaRPr lang="en-US" altLang="es-PR" sz="42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4200" b="1" dirty="0">
                <a:latin typeface="Arial" charset="0"/>
                <a:cs typeface="Arial" charset="0"/>
              </a:rPr>
              <a:t>al </a:t>
            </a:r>
            <a:r>
              <a:rPr lang="en-US" altLang="es-PR" sz="4200" b="1" dirty="0" err="1">
                <a:latin typeface="Arial" charset="0"/>
                <a:cs typeface="Arial" charset="0"/>
              </a:rPr>
              <a:t>grupo</a:t>
            </a:r>
            <a:r>
              <a:rPr lang="en-US" altLang="es-PR" sz="4200" b="1" dirty="0">
                <a:latin typeface="Arial" charset="0"/>
                <a:cs typeface="Arial" charset="0"/>
              </a:rPr>
              <a:t> de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4200" b="1" dirty="0" err="1">
                <a:latin typeface="Arial" charset="0"/>
                <a:cs typeface="Arial" charset="0"/>
              </a:rPr>
              <a:t>ejercicios</a:t>
            </a:r>
            <a:r>
              <a:rPr lang="en-US" altLang="es-PR" sz="4200" b="1" dirty="0">
                <a:latin typeface="Arial" charset="0"/>
                <a:cs typeface="Arial" charset="0"/>
              </a:rPr>
              <a:t> o </a:t>
            </a:r>
            <a:r>
              <a:rPr lang="en-US" altLang="es-PR" sz="4200" b="1" dirty="0" err="1">
                <a:latin typeface="Arial" charset="0"/>
                <a:cs typeface="Arial" charset="0"/>
              </a:rPr>
              <a:t>físicos</a:t>
            </a:r>
            <a:endParaRPr lang="en-US" altLang="es-PR" sz="42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4200" b="1" dirty="0">
                <a:latin typeface="Arial" charset="0"/>
                <a:cs typeface="Arial" charset="0"/>
              </a:rPr>
              <a:t>o </a:t>
            </a:r>
            <a:r>
              <a:rPr lang="en-US" altLang="es-PR" sz="4200" b="1" dirty="0" err="1">
                <a:latin typeface="Arial" charset="0"/>
                <a:cs typeface="Arial" charset="0"/>
              </a:rPr>
              <a:t>deportes</a:t>
            </a:r>
            <a:endParaRPr lang="en-US" altLang="es-PR" sz="4200" b="1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9388" y="5876925"/>
            <a:ext cx="89646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>
                <a:latin typeface="Times New Roman" pitchFamily="18" charset="0"/>
                <a:cs typeface="Times New Roman" pitchFamily="18" charset="0"/>
              </a:rPr>
              <a:t>NOTA</a:t>
            </a:r>
            <a:r>
              <a:rPr lang="es-ES" altLang="es-PR" sz="1200" b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s-ES" altLang="es-PR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s-PR" sz="1200">
                <a:latin typeface="Times New Roman" pitchFamily="18" charset="0"/>
                <a:cs typeface="Times New Roman" pitchFamily="18" charset="0"/>
              </a:rPr>
              <a:t>Información de: "NEAT – non-exercise activity thermogenesis – egocentric &amp; geocentric environmental factors vs. biological regulation", por: </a:t>
            </a:r>
            <a:r>
              <a:rPr lang="fi-FI" altLang="es-PR" sz="1200">
                <a:latin typeface="Times New Roman" pitchFamily="18" charset="0"/>
                <a:cs typeface="Times New Roman" pitchFamily="18" charset="0"/>
              </a:rPr>
              <a:t>J. A. Levine, &amp; C. M. Kotz,</a:t>
            </a:r>
            <a:r>
              <a:rPr lang="en-US" altLang="es-PR" sz="1200">
                <a:latin typeface="Times New Roman" pitchFamily="18" charset="0"/>
                <a:cs typeface="Times New Roman" pitchFamily="18" charset="0"/>
              </a:rPr>
              <a:t> 2005, </a:t>
            </a:r>
            <a:r>
              <a:rPr lang="es-ES" altLang="es-PR" sz="1200" b="1" i="1">
                <a:latin typeface="Times New Roman" pitchFamily="18" charset="0"/>
                <a:cs typeface="Times New Roman" pitchFamily="18" charset="0"/>
              </a:rPr>
              <a:t>Acta Physiologica Scandinavica, 184</a:t>
            </a:r>
            <a:r>
              <a:rPr lang="es-ES" altLang="es-PR" sz="1200">
                <a:latin typeface="Times New Roman" pitchFamily="18" charset="0"/>
                <a:cs typeface="Times New Roman" pitchFamily="18" charset="0"/>
              </a:rPr>
              <a:t>(4), 309-318. Recuperado de la base de datos de EBSCOhost (Academic Search Premier)</a:t>
            </a:r>
            <a:endParaRPr lang="en-US" altLang="es-PR" sz="1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AB627D-D85F-49AD-9F3C-B43EBF5093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3" y="620688"/>
            <a:ext cx="3752216" cy="5328591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052067" y="1052513"/>
            <a:ext cx="7056437" cy="117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ts val="5200"/>
              </a:lnSpc>
            </a:pPr>
            <a:r>
              <a:rPr lang="es-PR" altLang="es-PR" sz="260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Nonexercise</a:t>
            </a:r>
            <a:r>
              <a:rPr lang="es-PR" altLang="es-PR" sz="26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60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Activity</a:t>
            </a:r>
            <a:r>
              <a:rPr lang="es-PR" altLang="es-PR" sz="26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60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Thermogenesis</a:t>
            </a:r>
            <a:r>
              <a:rPr lang="es-PR" altLang="es-PR" sz="26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:</a:t>
            </a:r>
            <a:r>
              <a:rPr lang="es-PR" altLang="es-PR" sz="28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3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NEAT</a:t>
            </a:r>
          </a:p>
        </p:txBody>
      </p:sp>
      <p:sp>
        <p:nvSpPr>
          <p:cNvPr id="1339399" name="Text Box 7"/>
          <p:cNvSpPr txBox="1">
            <a:spLocks noChangeArrowheads="1"/>
          </p:cNvSpPr>
          <p:nvPr/>
        </p:nvSpPr>
        <p:spPr bwMode="auto">
          <a:xfrm>
            <a:off x="646113" y="2865438"/>
            <a:ext cx="83185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s-PR" sz="2800" b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Termogénesis de las Actividades no Asociadas con el Ejercicio Físico:</a:t>
            </a:r>
            <a:endParaRPr lang="en-US" altLang="es-PR" sz="2500" i="1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339400" name="Picture 8" descr="Bullets_Arrow_Blue1_Right_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936875"/>
            <a:ext cx="271462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9401" name="Text Box 9"/>
          <p:cNvSpPr txBox="1">
            <a:spLocks noChangeArrowheads="1"/>
          </p:cNvSpPr>
          <p:nvPr/>
        </p:nvSpPr>
        <p:spPr bwMode="auto">
          <a:xfrm>
            <a:off x="1006475" y="3775075"/>
            <a:ext cx="7993063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s-PR" sz="2100" b="1">
                <a:effectLst>
                  <a:outerShdw blurRad="38100" dist="38100" dir="2700000" algn="tl">
                    <a:srgbClr val="C0C0C0"/>
                  </a:outerShdw>
                </a:effectLst>
              </a:rPr>
              <a:t>Importancia</a:t>
            </a:r>
            <a:r>
              <a:rPr lang="en-US" altLang="es-PR" sz="2100" b="1"/>
              <a:t>: </a:t>
            </a:r>
            <a:endParaRPr lang="en-US" altLang="es-PR" sz="210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1339402" name="Picture 10" descr="Bullet_Round_Diamond_Maggenta_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3846513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9403" name="Text Box 11"/>
          <p:cNvSpPr txBox="1">
            <a:spLocks noChangeArrowheads="1"/>
          </p:cNvSpPr>
          <p:nvPr/>
        </p:nvSpPr>
        <p:spPr bwMode="auto">
          <a:xfrm>
            <a:off x="1406525" y="4318000"/>
            <a:ext cx="77739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s-PR" sz="2200" b="1">
                <a:solidFill>
                  <a:srgbClr val="000000"/>
                </a:solidFill>
                <a:latin typeface="Arial" charset="0"/>
              </a:rPr>
              <a:t>Costo metabólico de algunas actividades NEAT:</a:t>
            </a:r>
            <a:endParaRPr lang="en-US" altLang="es-PR" sz="22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1339404" name="Picture 12" descr="Bullets_Arrow-Thin_Green_Right_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351338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9405" name="Text Box 13"/>
          <p:cNvSpPr txBox="1">
            <a:spLocks noChangeArrowheads="1"/>
          </p:cNvSpPr>
          <p:nvPr/>
        </p:nvSpPr>
        <p:spPr bwMode="auto">
          <a:xfrm>
            <a:off x="1403350" y="4724400"/>
            <a:ext cx="72707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s-PR" sz="2200" b="1" i="1">
                <a:solidFill>
                  <a:srgbClr val="000000"/>
                </a:solidFill>
                <a:latin typeface="Calibri" pitchFamily="34" charset="0"/>
              </a:rPr>
              <a:t>Son suficientes para asistir en las medidas preventivas, y terapéuticas, para el problema de la obesidad:</a:t>
            </a:r>
            <a:endParaRPr lang="en-US" altLang="es-PR" sz="2200" i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9388" y="5732463"/>
            <a:ext cx="88201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>
                <a:latin typeface="Times New Roman" pitchFamily="18" charset="0"/>
              </a:rPr>
              <a:t>NOTA</a:t>
            </a:r>
            <a:r>
              <a:rPr lang="es-ES" altLang="es-PR" sz="1200" b="1">
                <a:latin typeface="Times New Roman" pitchFamily="18" charset="0"/>
              </a:rPr>
              <a:t>.</a:t>
            </a:r>
            <a:r>
              <a:rPr lang="es-ES" altLang="es-PR" sz="1200">
                <a:latin typeface="Times New Roman" pitchFamily="18" charset="0"/>
              </a:rPr>
              <a:t> </a:t>
            </a:r>
            <a:r>
              <a:rPr lang="en-US" altLang="es-PR" sz="1200">
                <a:latin typeface="Times New Roman" pitchFamily="18" charset="0"/>
              </a:rPr>
              <a:t>Información de: " Compendium of physical activities: an update of activity codes and MET intensities ", por: B. E. Ainsworth,, W. L.Haskell,, M. C.Whitt,, M. L. Irwin,, A. M. Swartz,, S. J.,  Strath, W. L.,  O'Brien, D. R. Jr,  Bassett, K. H. Schmitz,, P. O. Emplaincourt,, D. R. Jr, Jacobs, &amp; A. S. Leon, 2000, </a:t>
            </a:r>
            <a:r>
              <a:rPr lang="en-US" altLang="es-PR" sz="1200" b="1" i="1">
                <a:latin typeface="Times New Roman" pitchFamily="18" charset="0"/>
              </a:rPr>
              <a:t>Medicine &amp; Science in Sports &amp; Exercise, 32</a:t>
            </a:r>
            <a:r>
              <a:rPr lang="en-US" altLang="es-PR" sz="1200">
                <a:latin typeface="Times New Roman" pitchFamily="18" charset="0"/>
              </a:rPr>
              <a:t>(9 Suppl), S498-S504. Recuperado de </a:t>
            </a:r>
            <a:r>
              <a:rPr lang="en-US" altLang="es-PR" sz="1200" b="1" i="1">
                <a:latin typeface="Times New Roman" pitchFamily="18" charset="0"/>
                <a:hlinkClick r:id="rId8"/>
              </a:rPr>
              <a:t>http://ocw.um.es/cc.-de-la-salud/alimentacion-y-nutricion-actuales/otros-recursos-1/or-f-003.pdf</a:t>
            </a:r>
            <a:endParaRPr lang="en-US" altLang="es-PR" sz="1200" b="1" i="1">
              <a:latin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00A779-13C8-4C63-B1B2-FFF0A59876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00" y="851034"/>
            <a:ext cx="2049099" cy="1884229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</p:cSld>
  <p:clrMapOvr>
    <a:masterClrMapping/>
  </p:clrMapOvr>
  <p:transition spd="slow">
    <p:wedge/>
    <p:sndAc>
      <p:stSnd>
        <p:snd r:embed="rId4" name="breeze.wav"/>
      </p:stSnd>
    </p:sndAc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ChangeArrowheads="1"/>
          </p:cNvSpPr>
          <p:nvPr/>
        </p:nvSpPr>
        <p:spPr bwMode="auto">
          <a:xfrm>
            <a:off x="2924998" y="991527"/>
            <a:ext cx="5823144" cy="171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7800"/>
              </a:lnSpc>
            </a:pPr>
            <a:r>
              <a:rPr lang="en-US" altLang="es-PR" sz="4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NIVELES DE</a:t>
            </a:r>
          </a:p>
          <a:p>
            <a:pPr eaLnBrk="0" hangingPunct="0">
              <a:lnSpc>
                <a:spcPts val="7800"/>
              </a:lnSpc>
            </a:pPr>
            <a:r>
              <a:rPr lang="en-US" altLang="es-PR" sz="4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ACTIVIDAD FÍSICA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9512" y="6093544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Reproducido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Health &amp; </a:t>
            </a:r>
            <a:r>
              <a:rPr lang="en-US" altLang="es-PR" sz="1200" b="1" i="1" dirty="0" err="1">
                <a:latin typeface="Times New Roman" pitchFamily="18" charset="0"/>
              </a:rPr>
              <a:t>Welness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12</a:t>
            </a:r>
            <a:r>
              <a:rPr lang="en-US" altLang="es-PR" sz="1200" baseline="30000" dirty="0">
                <a:latin typeface="Times New Roman" pitchFamily="18" charset="0"/>
              </a:rPr>
              <a:t>th</a:t>
            </a:r>
            <a:r>
              <a:rPr lang="en-US" altLang="es-PR" sz="1200" dirty="0">
                <a:latin typeface="Times New Roman" pitchFamily="18" charset="0"/>
              </a:rPr>
              <a:t> ed., (p. 152),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 G. E. Gordon &amp; E. </a:t>
            </a:r>
            <a:r>
              <a:rPr lang="en-US" altLang="es-PR" sz="1200" dirty="0" err="1">
                <a:latin typeface="Times New Roman" pitchFamily="18" charset="0"/>
              </a:rPr>
              <a:t>Golanty</a:t>
            </a:r>
            <a:r>
              <a:rPr lang="en-US" altLang="es-PR" sz="1200" dirty="0">
                <a:latin typeface="Times New Roman" pitchFamily="18" charset="0"/>
              </a:rPr>
              <a:t>, 2016, Burlington, MA: Jones &amp; Bartlett Learning. Copyright 2016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Jones &amp; Bartlett Learning, LLC, an Ascend Learning Company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44728" y="3238137"/>
            <a:ext cx="7615704" cy="171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Sedentario – </a:t>
            </a:r>
            <a:r>
              <a:rPr lang="es-PR" altLang="es-PR" sz="2800" b="1" i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 menor que 1.4</a:t>
            </a: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>
              <a:lnSpc>
                <a:spcPct val="80000"/>
              </a:lnSpc>
            </a:pP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cantidad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diaria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energía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generada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para el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mantenimiento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toda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forma de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movimiento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menos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de 1.4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veces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energía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generada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el metabolism basal</a:t>
            </a:r>
            <a:endParaRPr lang="es-PR" altLang="es-P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3199947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844728" y="5008181"/>
            <a:ext cx="7975422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Moderado – </a:t>
            </a:r>
            <a:r>
              <a:rPr lang="es-PR" altLang="es-PR" sz="2800" b="1" i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 entre 1.4 y 1.7</a:t>
            </a: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2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4969991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844728" y="5584245"/>
            <a:ext cx="7759720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Vigoroso – </a:t>
            </a:r>
            <a:r>
              <a:rPr lang="es-PR" altLang="es-PR" sz="2800" b="1" i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 mayor que 1.7</a:t>
            </a: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4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5546055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1418ED-D45D-45E9-8CCB-FEBEFD17C1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1"/>
            <a:ext cx="2745486" cy="2689456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0937089"/>
      </p:ext>
    </p:extLst>
  </p:cSld>
  <p:clrMapOvr>
    <a:masterClrMapping/>
  </p:clrMapOvr>
  <p:transition spd="slow">
    <p:checker dir="vert"/>
    <p:sndAc>
      <p:stSnd>
        <p:snd r:embed="rId4" name="breeze.wav"/>
      </p:stSnd>
    </p:sndAc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9388" y="6093544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Reproducido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Health &amp; </a:t>
            </a:r>
            <a:r>
              <a:rPr lang="en-US" altLang="es-PR" sz="1200" b="1" i="1" dirty="0" err="1">
                <a:latin typeface="Times New Roman" pitchFamily="18" charset="0"/>
              </a:rPr>
              <a:t>Welness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12</a:t>
            </a:r>
            <a:r>
              <a:rPr lang="en-US" altLang="es-PR" sz="1200" baseline="30000" dirty="0">
                <a:latin typeface="Times New Roman" pitchFamily="18" charset="0"/>
              </a:rPr>
              <a:t>th</a:t>
            </a:r>
            <a:r>
              <a:rPr lang="en-US" altLang="es-PR" sz="1200" dirty="0">
                <a:latin typeface="Times New Roman" pitchFamily="18" charset="0"/>
              </a:rPr>
              <a:t> ed., (pp. 152, 574),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 G. E. Gordon &amp; E. </a:t>
            </a:r>
            <a:r>
              <a:rPr lang="en-US" altLang="es-PR" sz="1200" dirty="0" err="1">
                <a:latin typeface="Times New Roman" pitchFamily="18" charset="0"/>
              </a:rPr>
              <a:t>Golanty</a:t>
            </a:r>
            <a:r>
              <a:rPr lang="en-US" altLang="es-PR" sz="1200" dirty="0">
                <a:latin typeface="Times New Roman" pitchFamily="18" charset="0"/>
              </a:rPr>
              <a:t>, 2016, Burlington, MA: Jones &amp; Bartlett Learning. Copyright 2016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Jones &amp; Bartlett Learning, LLC, an Ascend Learning Company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721" y="754161"/>
            <a:ext cx="5671567" cy="52671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4980965"/>
      </p:ext>
    </p:extLst>
  </p:cSld>
  <p:clrMapOvr>
    <a:masterClrMapping/>
  </p:clrMapOvr>
  <p:transition spd="slow">
    <p:checker dir="vert"/>
    <p:sndAc>
      <p:stSnd>
        <p:snd r:embed="rId4" name="chimes.wav"/>
      </p:stSnd>
    </p:sndAc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ChangeArrowheads="1"/>
          </p:cNvSpPr>
          <p:nvPr/>
        </p:nvSpPr>
        <p:spPr bwMode="auto">
          <a:xfrm>
            <a:off x="3889821" y="692150"/>
            <a:ext cx="5146675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EJERCICIO</a:t>
            </a:r>
          </a:p>
        </p:txBody>
      </p:sp>
      <p:sp>
        <p:nvSpPr>
          <p:cNvPr id="1325059" name="Rectangle 3"/>
          <p:cNvSpPr>
            <a:spLocks noChangeArrowheads="1"/>
          </p:cNvSpPr>
          <p:nvPr/>
        </p:nvSpPr>
        <p:spPr bwMode="auto">
          <a:xfrm>
            <a:off x="3995166" y="1412875"/>
            <a:ext cx="5041330" cy="475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100" b="1" dirty="0">
                <a:latin typeface="Arial" charset="0"/>
                <a:cs typeface="Arial" charset="0"/>
              </a:rPr>
              <a:t>Cualquier </a:t>
            </a:r>
            <a:r>
              <a:rPr lang="es-ES" altLang="es-PR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movimiento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humano</a:t>
            </a:r>
            <a:r>
              <a:rPr lang="es-ES" altLang="es-PR" sz="3100" b="1" dirty="0">
                <a:latin typeface="Arial" charset="0"/>
                <a:cs typeface="Arial" charset="0"/>
              </a:rPr>
              <a:t> previamente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100" b="1" dirty="0">
                <a:latin typeface="Arial" charset="0"/>
                <a:cs typeface="Arial" charset="0"/>
              </a:rPr>
              <a:t>organizado y </a:t>
            </a:r>
            <a:r>
              <a:rPr lang="es-ES" altLang="es-PR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planificado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100" b="1" dirty="0">
                <a:latin typeface="Arial" charset="0"/>
                <a:cs typeface="Arial" charset="0"/>
              </a:rPr>
              <a:t>que involucre grandes 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100" b="1" dirty="0">
                <a:latin typeface="Arial" charset="0"/>
                <a:cs typeface="Arial" charset="0"/>
              </a:rPr>
              <a:t>pequeños grupos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100" b="1" dirty="0">
                <a:latin typeface="Arial" charset="0"/>
                <a:cs typeface="Arial" charset="0"/>
              </a:rPr>
              <a:t>musculares, e impliquen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100" b="1" dirty="0">
                <a:latin typeface="Arial" charset="0"/>
                <a:cs typeface="Arial" charset="0"/>
              </a:rPr>
              <a:t>un </a:t>
            </a:r>
            <a:r>
              <a:rPr lang="es-ES" altLang="es-PR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gasto energético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100" b="1" dirty="0">
                <a:latin typeface="Arial" charset="0"/>
                <a:cs typeface="Arial" charset="0"/>
              </a:rPr>
              <a:t>dirigido hacia unos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100" b="1" dirty="0">
                <a:latin typeface="Arial" charset="0"/>
                <a:cs typeface="Arial" charset="0"/>
              </a:rPr>
              <a:t>propósitos especiales</a:t>
            </a:r>
            <a:endParaRPr lang="en-US" altLang="es-PR" sz="3100" b="1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9388" y="6237288"/>
            <a:ext cx="89646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>
                <a:latin typeface="Times New Roman" pitchFamily="18" charset="0"/>
              </a:rPr>
              <a:t>NOTA</a:t>
            </a:r>
            <a:r>
              <a:rPr lang="es-ES" altLang="es-PR" sz="1200" b="1">
                <a:latin typeface="Times New Roman" pitchFamily="18" charset="0"/>
              </a:rPr>
              <a:t>.</a:t>
            </a:r>
            <a:r>
              <a:rPr lang="es-ES" altLang="es-PR" sz="1200">
                <a:latin typeface="Times New Roman" pitchFamily="18" charset="0"/>
              </a:rPr>
              <a:t> </a:t>
            </a:r>
            <a:r>
              <a:rPr lang="en-US" altLang="es-PR" sz="1200">
                <a:latin typeface="Times New Roman" pitchFamily="18" charset="0"/>
              </a:rPr>
              <a:t>Adaptado de: ACSM, 2006, p. 3; Caspersen, Powel &amp; Christensen, 1985; Kent, 1998, pp. 176-177.</a:t>
            </a:r>
            <a:endParaRPr lang="en-US" altLang="es-PR" sz="1200" b="1" i="1">
              <a:latin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89C85D-24B0-4885-A542-E3A958431B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02" y="626257"/>
            <a:ext cx="3740688" cy="5611031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6166106"/>
      </p:ext>
    </p:extLst>
  </p:cSld>
  <p:clrMapOvr>
    <a:masterClrMapping/>
  </p:clrMapOvr>
  <p:transition spd="slow">
    <p:checker dir="vert"/>
    <p:sndAc>
      <p:stSnd>
        <p:snd r:embed="rId4" name="breeze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1">
            <a:extLst>
              <a:ext uri="{FF2B5EF4-FFF2-40B4-BE49-F238E27FC236}">
                <a16:creationId xmlns:a16="http://schemas.microsoft.com/office/drawing/2014/main" id="{64837B9A-265C-4FF1-8ADE-3F988750EE31}"/>
              </a:ext>
            </a:extLst>
          </p:cNvPr>
          <p:cNvSpPr>
            <a:spLocks/>
          </p:cNvSpPr>
          <p:nvPr/>
        </p:nvSpPr>
        <p:spPr bwMode="auto">
          <a:xfrm>
            <a:off x="0" y="622201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s-PR" altLang="es-PR" sz="23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APLICACIONES</a:t>
            </a:r>
            <a:r>
              <a:rPr lang="es-PR" altLang="es-PR" sz="23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s-PR" altLang="es-PR" sz="23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DEPORTES DE CONJUNTO</a:t>
            </a:r>
            <a:br>
              <a:rPr lang="es-PR" altLang="es-PR" sz="1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s-PR" sz="19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Vínculo de la Temática de </a:t>
            </a:r>
            <a:r>
              <a:rPr lang="es-PR" altLang="es-PR" sz="19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otros </a:t>
            </a:r>
            <a:r>
              <a:rPr lang="es-PR" altLang="es-PR" sz="19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Cursos Previos con la de Hoy *</a:t>
            </a:r>
          </a:p>
        </p:txBody>
      </p:sp>
      <p:sp>
        <p:nvSpPr>
          <p:cNvPr id="63" name="Text Box 9">
            <a:extLst>
              <a:ext uri="{FF2B5EF4-FFF2-40B4-BE49-F238E27FC236}">
                <a16:creationId xmlns:a16="http://schemas.microsoft.com/office/drawing/2014/main" id="{417E46B8-0EB3-402C-9CC4-52D236FE0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35" y="5102994"/>
            <a:ext cx="6065471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es-PR" sz="2600" b="1" dirty="0">
                <a:latin typeface="Arial" charset="0"/>
              </a:rPr>
              <a:t>Las </a:t>
            </a:r>
            <a:r>
              <a:rPr lang="en-US" altLang="es-PR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bolas </a:t>
            </a:r>
            <a:r>
              <a:rPr lang="en-US" altLang="es-PR" sz="2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medicinales</a:t>
            </a:r>
            <a:r>
              <a:rPr lang="en-US" altLang="es-PR" sz="2600" b="1" dirty="0">
                <a:latin typeface="Arial" charset="0"/>
              </a:rPr>
              <a:t> </a:t>
            </a:r>
            <a:r>
              <a:rPr lang="en-US" altLang="es-PR" sz="2600" b="1" dirty="0" err="1">
                <a:latin typeface="Arial" charset="0"/>
              </a:rPr>
              <a:t>sirven</a:t>
            </a:r>
            <a:r>
              <a:rPr lang="en-US" altLang="es-PR" sz="2600" b="1" dirty="0">
                <a:latin typeface="Arial" charset="0"/>
              </a:rPr>
              <a:t> para …</a:t>
            </a:r>
            <a:endParaRPr lang="en-US" altLang="es-PR" sz="2600" b="1" i="1" dirty="0">
              <a:latin typeface="Arial" charset="0"/>
            </a:endParaRPr>
          </a:p>
        </p:txBody>
      </p:sp>
      <p:pic>
        <p:nvPicPr>
          <p:cNvPr id="64" name="Picture 10" descr="PntBlue1">
            <a:extLst>
              <a:ext uri="{FF2B5EF4-FFF2-40B4-BE49-F238E27FC236}">
                <a16:creationId xmlns:a16="http://schemas.microsoft.com/office/drawing/2014/main" id="{B32EED0E-46E8-4B56-A8D7-563DD018A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85184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 Box 2">
            <a:extLst>
              <a:ext uri="{FF2B5EF4-FFF2-40B4-BE49-F238E27FC236}">
                <a16:creationId xmlns:a16="http://schemas.microsoft.com/office/drawing/2014/main" id="{2C1B3B93-6863-4AC5-BA4F-4F8DB088E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35" y="5589240"/>
            <a:ext cx="6327945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s-PR" sz="2600" b="1" dirty="0">
                <a:latin typeface="Arial" charset="0"/>
              </a:rPr>
              <a:t>El </a:t>
            </a:r>
            <a:r>
              <a:rPr lang="en-US" altLang="es-PR" sz="2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análisis</a:t>
            </a:r>
            <a:r>
              <a:rPr lang="en-US" altLang="es-PR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altLang="es-PR" sz="2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necesidades</a:t>
            </a:r>
            <a:r>
              <a:rPr lang="en-US" altLang="es-PR" sz="2600" b="1" dirty="0">
                <a:latin typeface="Arial" charset="0"/>
              </a:rPr>
              <a:t> </a:t>
            </a:r>
            <a:r>
              <a:rPr lang="en-US" altLang="es-PR" sz="2600" b="1" dirty="0" err="1">
                <a:latin typeface="Arial" charset="0"/>
              </a:rPr>
              <a:t>pretende</a:t>
            </a:r>
            <a:r>
              <a:rPr lang="en-US" altLang="es-PR" sz="2600" b="1" dirty="0">
                <a:latin typeface="Arial" charset="0"/>
              </a:rPr>
              <a:t> …</a:t>
            </a:r>
          </a:p>
        </p:txBody>
      </p:sp>
      <p:pic>
        <p:nvPicPr>
          <p:cNvPr id="66" name="Picture 3" descr="PntBlue1">
            <a:extLst>
              <a:ext uri="{FF2B5EF4-FFF2-40B4-BE49-F238E27FC236}">
                <a16:creationId xmlns:a16="http://schemas.microsoft.com/office/drawing/2014/main" id="{3B8A7F88-2713-47B8-B073-AABE3591E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 Box 9">
            <a:extLst>
              <a:ext uri="{FF2B5EF4-FFF2-40B4-BE49-F238E27FC236}">
                <a16:creationId xmlns:a16="http://schemas.microsoft.com/office/drawing/2014/main" id="{953F0F83-67E3-456B-8484-B8CA21827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35" y="6111106"/>
            <a:ext cx="5751881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es-PR" sz="2600" b="1" dirty="0">
                <a:latin typeface="Arial" charset="0"/>
              </a:rPr>
              <a:t>El </a:t>
            </a:r>
            <a:r>
              <a:rPr lang="en-US" altLang="es-PR" sz="2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remate</a:t>
            </a:r>
            <a:r>
              <a:rPr lang="en-US" altLang="es-PR" sz="2600" b="1" dirty="0">
                <a:latin typeface="Arial" charset="0"/>
              </a:rPr>
              <a:t> se </a:t>
            </a:r>
            <a:r>
              <a:rPr lang="en-US" altLang="es-PR" sz="2600" b="1" dirty="0" err="1">
                <a:latin typeface="Arial" charset="0"/>
              </a:rPr>
              <a:t>caracterizan</a:t>
            </a:r>
            <a:r>
              <a:rPr lang="en-US" altLang="es-PR" sz="2600" b="1" dirty="0">
                <a:latin typeface="Arial" charset="0"/>
              </a:rPr>
              <a:t> por …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Picture 10" descr="PntBlue1">
            <a:extLst>
              <a:ext uri="{FF2B5EF4-FFF2-40B4-BE49-F238E27FC236}">
                <a16:creationId xmlns:a16="http://schemas.microsoft.com/office/drawing/2014/main" id="{9C26690C-C1CE-4FD7-8061-6E80DE67F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 Box 4">
            <a:extLst>
              <a:ext uri="{FF2B5EF4-FFF2-40B4-BE49-F238E27FC236}">
                <a16:creationId xmlns:a16="http://schemas.microsoft.com/office/drawing/2014/main" id="{CA27AB95-7407-4BEF-941D-C3031B165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36" y="4624312"/>
            <a:ext cx="606547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es-PR" sz="2600" b="1" dirty="0">
                <a:latin typeface="Arial" charset="0"/>
              </a:rPr>
              <a:t>El </a:t>
            </a:r>
            <a:r>
              <a:rPr lang="en-US" altLang="es-PR" sz="2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análisis</a:t>
            </a:r>
            <a:r>
              <a:rPr lang="en-US" altLang="es-PR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muscular</a:t>
            </a:r>
            <a:r>
              <a:rPr lang="en-US" altLang="es-PR" sz="2600" b="1" dirty="0">
                <a:latin typeface="Arial" charset="0"/>
              </a:rPr>
              <a:t> se </a:t>
            </a:r>
            <a:r>
              <a:rPr lang="en-US" altLang="es-PR" sz="2600" b="1" dirty="0" err="1">
                <a:latin typeface="Arial" charset="0"/>
              </a:rPr>
              <a:t>considera</a:t>
            </a:r>
            <a:r>
              <a:rPr lang="en-US" altLang="es-PR" sz="2600" b="1" dirty="0">
                <a:latin typeface="Arial" charset="0"/>
              </a:rPr>
              <a:t> ...</a:t>
            </a:r>
            <a:endParaRPr lang="en-US" altLang="es-PR" sz="2600" b="1" i="1" dirty="0">
              <a:latin typeface="Arial" charset="0"/>
            </a:endParaRPr>
          </a:p>
        </p:txBody>
      </p:sp>
      <p:pic>
        <p:nvPicPr>
          <p:cNvPr id="70" name="Picture 5" descr="PntBlue1">
            <a:extLst>
              <a:ext uri="{FF2B5EF4-FFF2-40B4-BE49-F238E27FC236}">
                <a16:creationId xmlns:a16="http://schemas.microsoft.com/office/drawing/2014/main" id="{BD64684C-7055-4530-BC67-5EE985CC0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1128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 Box 9">
            <a:extLst>
              <a:ext uri="{FF2B5EF4-FFF2-40B4-BE49-F238E27FC236}">
                <a16:creationId xmlns:a16="http://schemas.microsoft.com/office/drawing/2014/main" id="{0C4AD7DB-F520-4758-B1B2-44D61BD0E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35" y="2006650"/>
            <a:ext cx="4599753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es-PR" sz="2600" b="1" dirty="0">
                <a:latin typeface="Arial" charset="0"/>
              </a:rPr>
              <a:t>Se </a:t>
            </a:r>
            <a:r>
              <a:rPr lang="en-US" altLang="es-PR" sz="2600" b="1" dirty="0" err="1">
                <a:latin typeface="Arial" charset="0"/>
              </a:rPr>
              <a:t>entrena</a:t>
            </a:r>
            <a:r>
              <a:rPr lang="en-US" altLang="es-PR" sz="2600" b="1" dirty="0">
                <a:latin typeface="Arial" charset="0"/>
              </a:rPr>
              <a:t> la </a:t>
            </a:r>
            <a:r>
              <a:rPr lang="en-US" altLang="es-PR" sz="2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agilidad</a:t>
            </a:r>
            <a:r>
              <a:rPr lang="en-US" altLang="es-PR" sz="2600" b="1" dirty="0">
                <a:latin typeface="Arial" charset="0"/>
              </a:rPr>
              <a:t> </a:t>
            </a:r>
            <a:r>
              <a:rPr lang="en-US" altLang="es-PR" sz="2600" b="1" dirty="0" err="1">
                <a:latin typeface="Arial" charset="0"/>
              </a:rPr>
              <a:t>en</a:t>
            </a:r>
            <a:r>
              <a:rPr lang="en-US" altLang="es-PR" sz="2600" b="1" dirty="0">
                <a:latin typeface="Arial" charset="0"/>
              </a:rPr>
              <a:t> …</a:t>
            </a:r>
            <a:endParaRPr lang="en-US" altLang="es-PR" sz="2600" b="1" i="1" dirty="0">
              <a:latin typeface="Arial" charset="0"/>
            </a:endParaRPr>
          </a:p>
        </p:txBody>
      </p:sp>
      <p:pic>
        <p:nvPicPr>
          <p:cNvPr id="72" name="Picture 10" descr="PntBlue1">
            <a:extLst>
              <a:ext uri="{FF2B5EF4-FFF2-40B4-BE49-F238E27FC236}">
                <a16:creationId xmlns:a16="http://schemas.microsoft.com/office/drawing/2014/main" id="{841C9921-3A1A-4D55-8A61-7449877BE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 Box 2">
            <a:extLst>
              <a:ext uri="{FF2B5EF4-FFF2-40B4-BE49-F238E27FC236}">
                <a16:creationId xmlns:a16="http://schemas.microsoft.com/office/drawing/2014/main" id="{B68330D0-8D3F-4E5F-BB75-5B26E3FA7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35" y="2492896"/>
            <a:ext cx="6065471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s-PR" sz="2600" b="1" dirty="0">
                <a:latin typeface="Arial" charset="0"/>
              </a:rPr>
              <a:t>La </a:t>
            </a:r>
            <a:r>
              <a:rPr lang="en-US" altLang="es-PR" sz="2600" b="1" dirty="0" err="1">
                <a:latin typeface="Arial" charset="0"/>
              </a:rPr>
              <a:t>recepción</a:t>
            </a:r>
            <a:r>
              <a:rPr lang="en-US" altLang="es-PR" sz="2600" b="1" dirty="0">
                <a:latin typeface="Arial" charset="0"/>
              </a:rPr>
              <a:t> del </a:t>
            </a:r>
            <a:r>
              <a:rPr lang="en-US" altLang="es-PR" sz="2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saque</a:t>
            </a:r>
            <a:r>
              <a:rPr lang="en-US" altLang="es-PR" sz="2600" b="1" dirty="0">
                <a:latin typeface="Arial" charset="0"/>
              </a:rPr>
              <a:t> </a:t>
            </a:r>
            <a:r>
              <a:rPr lang="en-US" altLang="es-PR" sz="2600" b="1" dirty="0" err="1">
                <a:latin typeface="Arial" charset="0"/>
              </a:rPr>
              <a:t>requiere</a:t>
            </a:r>
            <a:r>
              <a:rPr lang="en-US" altLang="es-PR" sz="2600" b="1" dirty="0">
                <a:latin typeface="Arial" charset="0"/>
              </a:rPr>
              <a:t>…</a:t>
            </a:r>
          </a:p>
        </p:txBody>
      </p:sp>
      <p:pic>
        <p:nvPicPr>
          <p:cNvPr id="74" name="Picture 3" descr="PntBlue1">
            <a:extLst>
              <a:ext uri="{FF2B5EF4-FFF2-40B4-BE49-F238E27FC236}">
                <a16:creationId xmlns:a16="http://schemas.microsoft.com/office/drawing/2014/main" id="{D1B51E51-A254-45BA-A52B-CD08EE334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 Box 4">
            <a:extLst>
              <a:ext uri="{FF2B5EF4-FFF2-40B4-BE49-F238E27FC236}">
                <a16:creationId xmlns:a16="http://schemas.microsoft.com/office/drawing/2014/main" id="{0A3DE8ED-3868-49D5-B1E6-4F2CD88E5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36" y="3616200"/>
            <a:ext cx="5535856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PR" altLang="es-PR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biomecánica</a:t>
            </a: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forma parte de …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Picture 5" descr="PntBlue1">
            <a:extLst>
              <a:ext uri="{FF2B5EF4-FFF2-40B4-BE49-F238E27FC236}">
                <a16:creationId xmlns:a16="http://schemas.microsoft.com/office/drawing/2014/main" id="{4D131644-25C5-4246-B494-1F6CF2690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 Box 9">
            <a:extLst>
              <a:ext uri="{FF2B5EF4-FFF2-40B4-BE49-F238E27FC236}">
                <a16:creationId xmlns:a16="http://schemas.microsoft.com/office/drawing/2014/main" id="{8696E8D6-E121-41EB-8C21-B81FF7632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35" y="4094882"/>
            <a:ext cx="5319833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PR" altLang="es-PR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futbolista</a:t>
            </a: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requiere entrenar…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8" name="Picture 10" descr="PntBlue1">
            <a:extLst>
              <a:ext uri="{FF2B5EF4-FFF2-40B4-BE49-F238E27FC236}">
                <a16:creationId xmlns:a16="http://schemas.microsoft.com/office/drawing/2014/main" id="{786A32DA-E82E-437E-8965-751188C10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9">
            <a:extLst>
              <a:ext uri="{FF2B5EF4-FFF2-40B4-BE49-F238E27FC236}">
                <a16:creationId xmlns:a16="http://schemas.microsoft.com/office/drawing/2014/main" id="{D821A9C6-D9F4-4C22-A87F-5ECD18549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35" y="3086770"/>
            <a:ext cx="6687985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es-PR" sz="2600" b="1" dirty="0">
                <a:latin typeface="Arial" charset="0"/>
              </a:rPr>
              <a:t>El </a:t>
            </a:r>
            <a:r>
              <a:rPr lang="en-US" altLang="es-PR" sz="2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lanzamiento</a:t>
            </a:r>
            <a:r>
              <a:rPr lang="en-US" altLang="es-PR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la bola</a:t>
            </a:r>
            <a:r>
              <a:rPr lang="en-US" altLang="es-PR" sz="2600" b="1" dirty="0">
                <a:latin typeface="Arial" charset="0"/>
              </a:rPr>
              <a:t> </a:t>
            </a:r>
            <a:r>
              <a:rPr lang="en-US" altLang="es-PR" sz="2600" b="1" dirty="0" err="1">
                <a:latin typeface="Arial" charset="0"/>
              </a:rPr>
              <a:t>demanda</a:t>
            </a:r>
            <a:r>
              <a:rPr lang="en-US" altLang="es-PR" sz="2600" b="1" dirty="0">
                <a:latin typeface="Arial" charset="0"/>
              </a:rPr>
              <a:t> …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0" name="Picture 10" descr="PntBlue1">
            <a:extLst>
              <a:ext uri="{FF2B5EF4-FFF2-40B4-BE49-F238E27FC236}">
                <a16:creationId xmlns:a16="http://schemas.microsoft.com/office/drawing/2014/main" id="{EC3FDCFF-4DBD-4EBC-9A96-CAF7640F9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 Box 4">
            <a:extLst>
              <a:ext uri="{FF2B5EF4-FFF2-40B4-BE49-F238E27FC236}">
                <a16:creationId xmlns:a16="http://schemas.microsoft.com/office/drawing/2014/main" id="{B05A6E27-341B-40BB-A5BD-ECF19A13D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36" y="1527968"/>
            <a:ext cx="4599752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es-PR" sz="2600" b="1" dirty="0">
                <a:latin typeface="Arial" charset="0"/>
              </a:rPr>
              <a:t>La </a:t>
            </a:r>
            <a:r>
              <a:rPr lang="en-US" altLang="es-PR" sz="2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potencia</a:t>
            </a:r>
            <a:r>
              <a:rPr lang="en-US" altLang="es-PR" sz="2600" b="1" dirty="0">
                <a:latin typeface="Arial" charset="0"/>
              </a:rPr>
              <a:t> es vital para …</a:t>
            </a:r>
            <a:endParaRPr lang="en-US" altLang="es-PR" sz="2600" b="1" i="1" dirty="0">
              <a:latin typeface="Arial" charset="0"/>
            </a:endParaRPr>
          </a:p>
        </p:txBody>
      </p:sp>
      <p:pic>
        <p:nvPicPr>
          <p:cNvPr id="82" name="Picture 5" descr="PntBlue1">
            <a:extLst>
              <a:ext uri="{FF2B5EF4-FFF2-40B4-BE49-F238E27FC236}">
                <a16:creationId xmlns:a16="http://schemas.microsoft.com/office/drawing/2014/main" id="{64BA307E-63D6-47A7-A390-C359DFEDD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2EEFB76-EF83-42DF-AD81-B90BB3404B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000" y="1525678"/>
            <a:ext cx="2185206" cy="49978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765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9388" y="5876925"/>
            <a:ext cx="89646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</a:t>
            </a:r>
            <a:r>
              <a:rPr lang="en-US" altLang="es-PR" sz="1200" dirty="0" err="1">
                <a:latin typeface="Times New Roman" pitchFamily="18" charset="0"/>
              </a:rPr>
              <a:t>Adaptado</a:t>
            </a:r>
            <a:r>
              <a:rPr lang="en-US" altLang="es-PR" sz="1200" dirty="0">
                <a:latin typeface="Times New Roman" pitchFamily="18" charset="0"/>
              </a:rPr>
              <a:t> de: "Physical Activity, Exercise, and Physical Fitness: Definitions and Distinctions for Health-Related Research",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C. J. Caspersen, K. E. Powell, y G. M. Christensen, 1985, </a:t>
            </a:r>
            <a:r>
              <a:rPr lang="en-US" altLang="es-PR" sz="1200" b="1" i="1" dirty="0">
                <a:latin typeface="Times New Roman" pitchFamily="18" charset="0"/>
              </a:rPr>
              <a:t>Public Health Reports, 100</a:t>
            </a:r>
            <a:r>
              <a:rPr lang="en-US" altLang="es-PR" sz="1200" dirty="0">
                <a:latin typeface="Times New Roman" pitchFamily="18" charset="0"/>
              </a:rPr>
              <a:t>(2), p. 128. </a:t>
            </a:r>
            <a:r>
              <a:rPr lang="en-US" altLang="es-PR" sz="1200" dirty="0" err="1">
                <a:latin typeface="Times New Roman" pitchFamily="18" charset="0"/>
              </a:rPr>
              <a:t>Recuperado</a:t>
            </a:r>
            <a:r>
              <a:rPr lang="en-US" altLang="es-PR" sz="1200" dirty="0">
                <a:latin typeface="Times New Roman" pitchFamily="18" charset="0"/>
              </a:rPr>
              <a:t> de </a:t>
            </a:r>
            <a:r>
              <a:rPr lang="en-US" altLang="es-PR" sz="1200" b="1" i="1" dirty="0">
                <a:latin typeface="Times New Roman" pitchFamily="18" charset="0"/>
                <a:hlinkClick r:id="rId5"/>
              </a:rPr>
              <a:t>http://pubmedcentralcanada.ca/pmcc/articles/PMC1424733/pdf/pubhealthrep00100-0016.pdf</a:t>
            </a:r>
            <a:endParaRPr lang="en-US" altLang="es-PR" sz="1200" b="1" i="1" dirty="0">
              <a:latin typeface="Times New Roman" pitchFamily="18" charset="0"/>
            </a:endParaRPr>
          </a:p>
        </p:txBody>
      </p:sp>
      <p:pic>
        <p:nvPicPr>
          <p:cNvPr id="445445" name="Picture 5" descr="GT14_Ejercicio_DEF_PP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42938"/>
            <a:ext cx="6192837" cy="523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4754" name="Picture 2" descr="Tabla_6_Comparacion_Act-Fis_Ejercici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92150"/>
            <a:ext cx="6337300" cy="582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106" name="Rectangle 2"/>
          <p:cNvSpPr>
            <a:spLocks noChangeArrowheads="1"/>
          </p:cNvSpPr>
          <p:nvPr/>
        </p:nvSpPr>
        <p:spPr bwMode="auto">
          <a:xfrm>
            <a:off x="4644008" y="692696"/>
            <a:ext cx="4103218" cy="208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8900"/>
              </a:lnSpc>
            </a:pPr>
            <a:r>
              <a:rPr lang="en-US" altLang="es-PR" sz="38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EJERCICIO</a:t>
            </a:r>
          </a:p>
          <a:p>
            <a:pPr eaLnBrk="0" hangingPunct="0">
              <a:lnSpc>
                <a:spcPts val="8900"/>
              </a:lnSpc>
            </a:pPr>
            <a:r>
              <a:rPr lang="en-US" altLang="es-PR" sz="38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TERAPÉUTICO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07950" y="6094561"/>
            <a:ext cx="90360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altLang="es-PR" sz="1200" b="1" i="1" dirty="0">
                <a:latin typeface="Times New Roman" pitchFamily="18" charset="0"/>
                <a:cs typeface="Times New Roman" pitchFamily="18" charset="0"/>
              </a:rPr>
              <a:t>NOTA</a:t>
            </a:r>
            <a:r>
              <a:rPr lang="en-US" altLang="es-PR" sz="1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s-P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s-PR" sz="1200" dirty="0" err="1">
                <a:latin typeface="Times New Roman" pitchFamily="18" charset="0"/>
                <a:cs typeface="Times New Roman" pitchFamily="18" charset="0"/>
              </a:rPr>
              <a:t>Adaptado</a:t>
            </a:r>
            <a:r>
              <a:rPr lang="en-US" altLang="es-PR" sz="1200" dirty="0">
                <a:latin typeface="Times New Roman" pitchFamily="18" charset="0"/>
                <a:cs typeface="Times New Roman" pitchFamily="18" charset="0"/>
              </a:rPr>
              <a:t> de: </a:t>
            </a:r>
            <a:r>
              <a:rPr lang="en-US" altLang="es-PR" sz="1200" b="1" i="1" dirty="0">
                <a:latin typeface="Times New Roman" pitchFamily="18" charset="0"/>
                <a:cs typeface="Times New Roman" pitchFamily="18" charset="0"/>
              </a:rPr>
              <a:t>Therapeutic Exercise: Foundations and Techniques</a:t>
            </a:r>
            <a:r>
              <a:rPr lang="en-US" altLang="es-PR" sz="1200" dirty="0">
                <a:latin typeface="Times New Roman" pitchFamily="18" charset="0"/>
                <a:cs typeface="Times New Roman" pitchFamily="18" charset="0"/>
              </a:rPr>
              <a:t>. 6ta. ed.; (p. 2), por C. </a:t>
            </a:r>
            <a:r>
              <a:rPr lang="en-US" altLang="es-PR" sz="1200" dirty="0" err="1">
                <a:latin typeface="Times New Roman" pitchFamily="18" charset="0"/>
                <a:cs typeface="Times New Roman" pitchFamily="18" charset="0"/>
              </a:rPr>
              <a:t>Kisner</a:t>
            </a:r>
            <a:r>
              <a:rPr lang="en-US" altLang="es-PR" sz="1200" dirty="0">
                <a:latin typeface="Times New Roman" pitchFamily="18" charset="0"/>
                <a:cs typeface="Times New Roman" pitchFamily="18" charset="0"/>
              </a:rPr>
              <a:t>, &amp; L. A. Colby, 2012, Philadelphia, PA: F. A. Davis Company. Copyright 2012 por F. A. Company.</a:t>
            </a:r>
          </a:p>
          <a:p>
            <a:r>
              <a:rPr lang="en-US" altLang="es-PR" sz="1200" dirty="0">
                <a:latin typeface="Times New Roman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4720BB-CFB6-4380-8CE8-53CD2CFAE0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2" y="620688"/>
            <a:ext cx="4326256" cy="2520280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D7BB2F0D-619D-4A78-A0EE-27D3791DD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180" y="3284984"/>
            <a:ext cx="8497639" cy="259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300" b="1" dirty="0">
                <a:latin typeface="Arial" charset="0"/>
                <a:cs typeface="Arial" charset="0"/>
              </a:rPr>
              <a:t>La </a:t>
            </a:r>
            <a:r>
              <a:rPr lang="en-US" altLang="es-PR" sz="33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planificación</a:t>
            </a:r>
            <a:r>
              <a:rPr lang="en-US" altLang="es-PR" sz="3300" b="1" dirty="0">
                <a:latin typeface="Arial" charset="0"/>
                <a:cs typeface="Arial" charset="0"/>
              </a:rPr>
              <a:t> e </a:t>
            </a:r>
            <a:r>
              <a:rPr lang="en-US" altLang="es-PR" sz="3300" b="1" dirty="0" err="1">
                <a:latin typeface="Arial" charset="0"/>
                <a:cs typeface="Arial" charset="0"/>
              </a:rPr>
              <a:t>implementación</a:t>
            </a:r>
            <a:r>
              <a:rPr lang="en-US" altLang="es-PR" sz="3300" b="1" dirty="0">
                <a:latin typeface="Arial" charset="0"/>
                <a:cs typeface="Arial" charset="0"/>
              </a:rPr>
              <a:t> de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3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movimientos</a:t>
            </a:r>
            <a:r>
              <a:rPr lang="en-US" altLang="es-PR" sz="3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es-PR" sz="33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corporales</a:t>
            </a:r>
            <a:r>
              <a:rPr lang="en-US" altLang="es-PR" sz="3300" b="1" dirty="0">
                <a:latin typeface="Arial" charset="0"/>
                <a:cs typeface="Arial" charset="0"/>
              </a:rPr>
              <a:t> </a:t>
            </a:r>
            <a:r>
              <a:rPr lang="en-US" altLang="es-PR" sz="3300" b="1" dirty="0" err="1">
                <a:latin typeface="Arial" charset="0"/>
                <a:cs typeface="Arial" charset="0"/>
              </a:rPr>
              <a:t>dirigidos</a:t>
            </a:r>
            <a:r>
              <a:rPr lang="en-US" altLang="es-PR" sz="3300" b="1" dirty="0">
                <a:latin typeface="Arial" charset="0"/>
                <a:cs typeface="Arial" charset="0"/>
              </a:rPr>
              <a:t> al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300" b="1" dirty="0">
                <a:latin typeface="Arial" charset="0"/>
                <a:cs typeface="Arial" charset="0"/>
              </a:rPr>
              <a:t> </a:t>
            </a:r>
            <a:r>
              <a:rPr lang="en-US" altLang="es-PR" sz="3300" b="1" dirty="0" err="1">
                <a:latin typeface="Arial" charset="0"/>
                <a:cs typeface="Arial" charset="0"/>
              </a:rPr>
              <a:t>tratamiento</a:t>
            </a:r>
            <a:r>
              <a:rPr lang="en-US" altLang="es-PR" sz="3300" b="1" dirty="0">
                <a:latin typeface="Arial" charset="0"/>
                <a:cs typeface="Arial" charset="0"/>
              </a:rPr>
              <a:t> </a:t>
            </a:r>
            <a:r>
              <a:rPr lang="en-US" altLang="es-PR" sz="3300" b="1" dirty="0" err="1">
                <a:latin typeface="Arial" charset="0"/>
                <a:cs typeface="Arial" charset="0"/>
              </a:rPr>
              <a:t>crónico</a:t>
            </a:r>
            <a:r>
              <a:rPr lang="en-US" altLang="es-PR" sz="3300" b="1" dirty="0">
                <a:latin typeface="Arial" charset="0"/>
                <a:cs typeface="Arial" charset="0"/>
              </a:rPr>
              <a:t> (</a:t>
            </a:r>
            <a:r>
              <a:rPr lang="en-US" altLang="es-PR" sz="33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rehabilitación</a:t>
            </a:r>
            <a:r>
              <a:rPr lang="en-US" altLang="es-PR" sz="3300" b="1" dirty="0">
                <a:latin typeface="Arial" charset="0"/>
                <a:cs typeface="Arial" charset="0"/>
              </a:rPr>
              <a:t>)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300" b="1" dirty="0">
                <a:latin typeface="Arial" charset="0"/>
                <a:cs typeface="Arial" charset="0"/>
              </a:rPr>
              <a:t>de traumas </a:t>
            </a:r>
            <a:r>
              <a:rPr lang="en-US" altLang="es-PR" sz="3300" b="1" dirty="0" err="1">
                <a:latin typeface="Arial" charset="0"/>
                <a:cs typeface="Arial" charset="0"/>
              </a:rPr>
              <a:t>oseo-musculares</a:t>
            </a:r>
            <a:r>
              <a:rPr lang="en-US" altLang="es-PR" sz="3300" b="1" dirty="0">
                <a:latin typeface="Arial" charset="0"/>
                <a:cs typeface="Arial" charset="0"/>
              </a:rPr>
              <a:t> o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300" b="1" dirty="0" err="1">
                <a:latin typeface="Arial" charset="0"/>
                <a:cs typeface="Arial" charset="0"/>
              </a:rPr>
              <a:t>incapacidades</a:t>
            </a:r>
            <a:r>
              <a:rPr lang="en-US" altLang="es-PR" sz="3300" b="1" dirty="0">
                <a:latin typeface="Arial" charset="0"/>
                <a:cs typeface="Arial" charset="0"/>
              </a:rPr>
              <a:t> </a:t>
            </a:r>
            <a:r>
              <a:rPr lang="en-US" altLang="es-PR" sz="3300" b="1" dirty="0" err="1">
                <a:latin typeface="Arial" charset="0"/>
                <a:cs typeface="Arial" charset="0"/>
              </a:rPr>
              <a:t>físicas</a:t>
            </a:r>
            <a:endParaRPr lang="en-US" altLang="es-PR" sz="3300" b="1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4" name="breeze.wav"/>
          </p:stSnd>
        </p:sndAc>
      </p:transition>
    </mc:Choice>
    <mc:Fallback xmlns="">
      <p:transition spd="slow">
        <p:split orient="vert"/>
        <p:sndAc>
          <p:stSnd>
            <p:snd r:embed="rId6" name="breeze.wav"/>
          </p:stSnd>
        </p:sndAc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7A126B5C-48D2-47F7-9C24-03CDAABA2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540" y="3702948"/>
            <a:ext cx="5591595" cy="54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3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Evitar conductas de riesgo</a:t>
            </a:r>
          </a:p>
        </p:txBody>
      </p:sp>
      <p:pic>
        <p:nvPicPr>
          <p:cNvPr id="8" name="Picture 4" descr="PntBlue1">
            <a:extLst>
              <a:ext uri="{FF2B5EF4-FFF2-40B4-BE49-F238E27FC236}">
                <a16:creationId xmlns:a16="http://schemas.microsoft.com/office/drawing/2014/main" id="{8632C135-8AED-41F8-A020-E92FE39FF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27" y="3775973"/>
            <a:ext cx="457200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F60AB9D4-4B74-4143-B077-A13E2A5FF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540" y="4468353"/>
            <a:ext cx="7834932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3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Ejercicios y actividad física</a:t>
            </a:r>
          </a:p>
        </p:txBody>
      </p:sp>
      <p:pic>
        <p:nvPicPr>
          <p:cNvPr id="10" name="Picture 6" descr="PntBlue1">
            <a:extLst>
              <a:ext uri="{FF2B5EF4-FFF2-40B4-BE49-F238E27FC236}">
                <a16:creationId xmlns:a16="http://schemas.microsoft.com/office/drawing/2014/main" id="{080155E9-5FB0-4201-9123-C7F4E4EB3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27" y="4501691"/>
            <a:ext cx="457200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C059E6AA-2D1C-4F59-B957-F6A885140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540" y="5188433"/>
            <a:ext cx="7567588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33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PR" altLang="es-PR" sz="3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revención de enfermedades y muerte prematura</a:t>
            </a:r>
          </a:p>
        </p:txBody>
      </p:sp>
      <p:pic>
        <p:nvPicPr>
          <p:cNvPr id="12" name="Picture 8" descr="PntBlue1">
            <a:extLst>
              <a:ext uri="{FF2B5EF4-FFF2-40B4-BE49-F238E27FC236}">
                <a16:creationId xmlns:a16="http://schemas.microsoft.com/office/drawing/2014/main" id="{31B5609B-7A6E-45C5-97F4-2AE38DEEE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27" y="5190530"/>
            <a:ext cx="457200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F80383-8FF2-447E-9EE3-E8BB5F1874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45" y="618108"/>
            <a:ext cx="3441700" cy="2882900"/>
          </a:xfrm>
          <a:prstGeom prst="rect">
            <a:avLst/>
          </a:prstGeom>
        </p:spPr>
      </p:pic>
      <p:sp>
        <p:nvSpPr>
          <p:cNvPr id="20" name="WordArt 2">
            <a:extLst>
              <a:ext uri="{FF2B5EF4-FFF2-40B4-BE49-F238E27FC236}">
                <a16:creationId xmlns:a16="http://schemas.microsoft.com/office/drawing/2014/main" id="{D47C58EC-A313-4BAC-B06C-0077C8F3CB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16362" y="2260869"/>
            <a:ext cx="3205782" cy="3760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i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Activos</a:t>
            </a:r>
          </a:p>
        </p:txBody>
      </p:sp>
      <p:sp>
        <p:nvSpPr>
          <p:cNvPr id="21" name="WordArt 9">
            <a:extLst>
              <a:ext uri="{FF2B5EF4-FFF2-40B4-BE49-F238E27FC236}">
                <a16:creationId xmlns:a16="http://schemas.microsoft.com/office/drawing/2014/main" id="{0D074047-2FCD-4F0B-AF10-EB7FA79C00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16362" y="1271045"/>
            <a:ext cx="4832102" cy="4297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ESTILOS DE VIDA: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">
            <a:extLst>
              <a:ext uri="{FF2B5EF4-FFF2-40B4-BE49-F238E27FC236}">
                <a16:creationId xmlns:a16="http://schemas.microsoft.com/office/drawing/2014/main" id="{C30D5894-33DE-4BF3-934C-718680627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600" y="6025357"/>
            <a:ext cx="8565880" cy="57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NOTA.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Adaptado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de: </a:t>
            </a:r>
            <a:r>
              <a:rPr lang="en-US" altLang="es-PR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Biomechanics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6ta. ed.; (pp. 3, 519),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 J. Hall, 2012, New York: The McGraw-Hill Companies, Inc. Copyright 2012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McGraw-Hill Companies, Inc.</a:t>
            </a:r>
          </a:p>
          <a:p>
            <a:pPr algn="l" eaLnBrk="1" hangingPunct="1">
              <a:spcBef>
                <a:spcPct val="50000"/>
              </a:spcBef>
            </a:pPr>
            <a:endParaRPr lang="es-ES" altLang="es-PR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AAA35EC-9C3E-4831-9ABD-E594C0083E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2" y="617838"/>
            <a:ext cx="3605012" cy="540751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356E95F-DA2A-45B0-80C9-ABCEF0FE7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313" y="1520983"/>
            <a:ext cx="5345175" cy="412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6200"/>
              </a:lnSpc>
              <a:spcBef>
                <a:spcPct val="20000"/>
              </a:spcBef>
            </a:pPr>
            <a:r>
              <a:rPr lang="en-US" altLang="es-PR" b="1" dirty="0">
                <a:latin typeface="Arial" charset="0"/>
                <a:cs typeface="Arial" charset="0"/>
              </a:rPr>
              <a:t>El </a:t>
            </a:r>
            <a:r>
              <a:rPr lang="en-US" altLang="es-PR" b="1" dirty="0" err="1">
                <a:latin typeface="Arial" charset="0"/>
                <a:cs typeface="Arial" charset="0"/>
              </a:rPr>
              <a:t>estudio</a:t>
            </a:r>
            <a:r>
              <a:rPr lang="en-US" altLang="es-PR" b="1" dirty="0">
                <a:latin typeface="Arial" charset="0"/>
                <a:cs typeface="Arial" charset="0"/>
              </a:rPr>
              <a:t> de las </a:t>
            </a:r>
            <a:r>
              <a:rPr lang="en-US" altLang="es-PR" b="1" dirty="0" err="1">
                <a:latin typeface="Arial" charset="0"/>
                <a:cs typeface="Arial" charset="0"/>
              </a:rPr>
              <a:t>acciones</a:t>
            </a:r>
            <a:endParaRPr lang="en-US" altLang="es-PR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6200"/>
              </a:lnSpc>
              <a:spcBef>
                <a:spcPct val="20000"/>
              </a:spcBef>
            </a:pPr>
            <a:r>
              <a:rPr lang="en-US" altLang="es-PR" b="1" dirty="0" err="1">
                <a:latin typeface="Arial" charset="0"/>
                <a:cs typeface="Arial" charset="0"/>
              </a:rPr>
              <a:t>generadas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dirty="0" err="1">
                <a:latin typeface="Arial" charset="0"/>
                <a:cs typeface="Arial" charset="0"/>
              </a:rPr>
              <a:t>por</a:t>
            </a:r>
            <a:r>
              <a:rPr lang="en-US" altLang="es-PR" b="1" dirty="0">
                <a:latin typeface="Arial" charset="0"/>
                <a:cs typeface="Arial" charset="0"/>
              </a:rPr>
              <a:t> las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fuerzas</a:t>
            </a:r>
            <a:endParaRPr lang="en-US" altLang="es-PR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lnSpc>
                <a:spcPts val="6200"/>
              </a:lnSpc>
              <a:spcBef>
                <a:spcPct val="20000"/>
              </a:spcBef>
            </a:pPr>
            <a:r>
              <a:rPr lang="en-US" altLang="es-PR" b="1" dirty="0">
                <a:latin typeface="Arial" charset="0"/>
                <a:cs typeface="Arial" charset="0"/>
              </a:rPr>
              <a:t>que se </a:t>
            </a:r>
            <a:r>
              <a:rPr lang="en-US" altLang="es-PR" b="1" dirty="0" err="1">
                <a:latin typeface="Arial" charset="0"/>
                <a:cs typeface="Arial" charset="0"/>
              </a:rPr>
              <a:t>encuentran</a:t>
            </a:r>
            <a:endParaRPr lang="en-US" altLang="es-PR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6200"/>
              </a:lnSpc>
              <a:spcBef>
                <a:spcPct val="20000"/>
              </a:spcBef>
            </a:pPr>
            <a:r>
              <a:rPr lang="en-US" altLang="es-PR" b="1" dirty="0" err="1">
                <a:latin typeface="Arial" charset="0"/>
                <a:cs typeface="Arial" charset="0"/>
              </a:rPr>
              <a:t>vinculadas</a:t>
            </a:r>
            <a:r>
              <a:rPr lang="en-US" altLang="es-PR" b="1" dirty="0">
                <a:latin typeface="Arial" charset="0"/>
                <a:cs typeface="Arial" charset="0"/>
              </a:rPr>
              <a:t> con el</a:t>
            </a:r>
          </a:p>
          <a:p>
            <a:pPr eaLnBrk="0" hangingPunct="0">
              <a:lnSpc>
                <a:spcPts val="6200"/>
              </a:lnSpc>
              <a:spcBef>
                <a:spcPct val="20000"/>
              </a:spcBef>
            </a:pPr>
            <a:r>
              <a:rPr lang="en-US" altLang="es-PR" b="1" dirty="0">
                <a:latin typeface="Arial" charset="0"/>
                <a:cs typeface="Arial" charset="0"/>
              </a:rPr>
              <a:t>el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movimiento</a:t>
            </a:r>
            <a:r>
              <a:rPr lang="en-US" altLang="es-P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humano</a:t>
            </a:r>
            <a:endParaRPr lang="en-US" altLang="es-PR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4934AAA-84DA-43A7-9A61-0C391B246CBE}"/>
              </a:ext>
            </a:extLst>
          </p:cNvPr>
          <p:cNvSpPr>
            <a:spLocks/>
          </p:cNvSpPr>
          <p:nvPr/>
        </p:nvSpPr>
        <p:spPr bwMode="auto">
          <a:xfrm>
            <a:off x="3563888" y="980728"/>
            <a:ext cx="3744414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44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CINÉTICA</a:t>
            </a:r>
            <a:endParaRPr lang="es-PR" altLang="es-PR" sz="44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819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>
            <a:extLst>
              <a:ext uri="{FF2B5EF4-FFF2-40B4-BE49-F238E27FC236}">
                <a16:creationId xmlns:a16="http://schemas.microsoft.com/office/drawing/2014/main" id="{78F05C02-907D-431D-8111-ABB15F6DD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600" y="6118731"/>
            <a:ext cx="8565880" cy="47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NOTA.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Información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obtenida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de: </a:t>
            </a:r>
            <a:r>
              <a:rPr lang="en-US" altLang="es-PR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Biomechanics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6ta. ed.; (pp. 63, 518),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 J. Hall, 2012, New York: The McGraw-Hill Companies, Inc. Copyright 2012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McGraw-Hill Companies, Inc.</a:t>
            </a:r>
          </a:p>
          <a:p>
            <a:pPr algn="l" eaLnBrk="1" hangingPunct="1">
              <a:spcBef>
                <a:spcPct val="50000"/>
              </a:spcBef>
            </a:pPr>
            <a:endParaRPr lang="es-ES" altLang="es-PR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1A67DF-84D9-45F4-A3AC-7E66B83ED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176" y="1684737"/>
            <a:ext cx="4473288" cy="336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7300"/>
              </a:lnSpc>
              <a:spcBef>
                <a:spcPct val="20000"/>
              </a:spcBef>
            </a:pPr>
            <a:r>
              <a:rPr lang="en-US" altLang="es-PR" sz="4400" b="1" dirty="0">
                <a:latin typeface="Arial" charset="0"/>
                <a:cs typeface="Arial" charset="0"/>
              </a:rPr>
              <a:t>La </a:t>
            </a:r>
            <a:r>
              <a:rPr lang="en-US" altLang="es-PR" sz="4400" b="1" dirty="0" err="1">
                <a:latin typeface="Arial" charset="0"/>
                <a:cs typeface="Arial" charset="0"/>
              </a:rPr>
              <a:t>acción</a:t>
            </a:r>
            <a:r>
              <a:rPr lang="en-US" altLang="es-PR" sz="4400" b="1" dirty="0">
                <a:latin typeface="Arial" charset="0"/>
                <a:cs typeface="Arial" charset="0"/>
              </a:rPr>
              <a:t> de</a:t>
            </a:r>
          </a:p>
          <a:p>
            <a:pPr eaLnBrk="0" hangingPunct="0">
              <a:lnSpc>
                <a:spcPts val="7300"/>
              </a:lnSpc>
              <a:spcBef>
                <a:spcPct val="20000"/>
              </a:spcBef>
            </a:pPr>
            <a:r>
              <a:rPr lang="en-US" altLang="es-PR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empujar</a:t>
            </a:r>
            <a:r>
              <a:rPr lang="en-US" altLang="es-PR" sz="4400" b="1" dirty="0">
                <a:latin typeface="Arial" charset="0"/>
                <a:cs typeface="Arial" charset="0"/>
              </a:rPr>
              <a:t> o </a:t>
            </a:r>
            <a:r>
              <a:rPr lang="en-US" altLang="es-PR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halar</a:t>
            </a:r>
            <a:endParaRPr lang="en-US" altLang="es-PR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lnSpc>
                <a:spcPts val="7300"/>
              </a:lnSpc>
              <a:spcBef>
                <a:spcPct val="20000"/>
              </a:spcBef>
            </a:pPr>
            <a:r>
              <a:rPr lang="en-US" altLang="es-PR" sz="4400" b="1" dirty="0" err="1">
                <a:latin typeface="Arial" charset="0"/>
                <a:cs typeface="Arial" charset="0"/>
              </a:rPr>
              <a:t>sobre</a:t>
            </a:r>
            <a:r>
              <a:rPr lang="en-US" altLang="es-PR" sz="4400" b="1" dirty="0">
                <a:latin typeface="Arial" charset="0"/>
                <a:cs typeface="Arial" charset="0"/>
              </a:rPr>
              <a:t> el</a:t>
            </a:r>
          </a:p>
          <a:p>
            <a:pPr eaLnBrk="0" hangingPunct="0">
              <a:lnSpc>
                <a:spcPts val="7300"/>
              </a:lnSpc>
              <a:spcBef>
                <a:spcPct val="20000"/>
              </a:spcBef>
            </a:pPr>
            <a:r>
              <a:rPr lang="en-US" altLang="es-PR" sz="4400" b="1" dirty="0" err="1">
                <a:latin typeface="Arial" charset="0"/>
                <a:cs typeface="Arial" charset="0"/>
              </a:rPr>
              <a:t>cuerpo</a:t>
            </a:r>
            <a:r>
              <a:rPr lang="en-US" altLang="es-PR" sz="4400" b="1" dirty="0">
                <a:latin typeface="Arial" charset="0"/>
                <a:cs typeface="Arial" charset="0"/>
              </a:rPr>
              <a:t> </a:t>
            </a:r>
            <a:r>
              <a:rPr lang="en-US" altLang="es-PR" sz="4400" b="1" dirty="0" err="1">
                <a:latin typeface="Arial" charset="0"/>
                <a:cs typeface="Arial" charset="0"/>
              </a:rPr>
              <a:t>humano</a:t>
            </a:r>
            <a:endParaRPr lang="en-US" altLang="es-PR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BA39819-5C6A-4ACF-97D5-0BF49D26FA82}"/>
              </a:ext>
            </a:extLst>
          </p:cNvPr>
          <p:cNvSpPr>
            <a:spLocks/>
          </p:cNvSpPr>
          <p:nvPr/>
        </p:nvSpPr>
        <p:spPr bwMode="auto">
          <a:xfrm>
            <a:off x="4242279" y="871417"/>
            <a:ext cx="388689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54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FUERZA</a:t>
            </a:r>
            <a:endParaRPr lang="es-PR" altLang="es-PR" sz="54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88F7AD-FAF6-49FA-AFB7-AFDB188504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519270"/>
            <a:ext cx="3908039" cy="5862058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424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5735B9D-4668-4647-815A-5E2D340CD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917" y="1497917"/>
            <a:ext cx="6623199" cy="351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sz="3200" b="1" dirty="0" err="1">
                <a:latin typeface="Arial" charset="0"/>
                <a:cs typeface="Arial" charset="0"/>
              </a:rPr>
              <a:t>Sistemas</a:t>
            </a:r>
            <a:r>
              <a:rPr lang="en-US" altLang="es-PR" sz="3200" b="1" dirty="0">
                <a:latin typeface="Arial" charset="0"/>
                <a:cs typeface="Arial" charset="0"/>
              </a:rPr>
              <a:t> </a:t>
            </a:r>
            <a:r>
              <a:rPr lang="en-US" altLang="es-PR" sz="3200" b="1" dirty="0" err="1">
                <a:latin typeface="Arial" charset="0"/>
                <a:cs typeface="Arial" charset="0"/>
              </a:rPr>
              <a:t>orgánicos</a:t>
            </a:r>
            <a:r>
              <a:rPr lang="en-US" altLang="es-PR" sz="3200" b="1" dirty="0">
                <a:latin typeface="Arial" charset="0"/>
                <a:cs typeface="Arial" charset="0"/>
              </a:rPr>
              <a:t> </a:t>
            </a:r>
            <a:r>
              <a:rPr lang="en-US" altLang="es-PR" sz="3200" b="1" dirty="0" err="1">
                <a:latin typeface="Arial" charset="0"/>
                <a:cs typeface="Arial" charset="0"/>
              </a:rPr>
              <a:t>funcionales</a:t>
            </a:r>
            <a:endParaRPr lang="en-US" altLang="es-PR" sz="32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sz="3200" b="1" dirty="0">
                <a:latin typeface="Arial" charset="0"/>
                <a:cs typeface="Arial" charset="0"/>
              </a:rPr>
              <a:t>(</a:t>
            </a:r>
            <a:r>
              <a:rPr lang="en-US" altLang="es-P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muscular/</a:t>
            </a:r>
            <a:r>
              <a:rPr lang="en-US" altLang="es-PR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miofascial</a:t>
            </a:r>
            <a:r>
              <a:rPr lang="en-US" altLang="es-PR" sz="3200" b="1" dirty="0">
                <a:latin typeface="Arial" charset="0"/>
                <a:cs typeface="Arial" charset="0"/>
              </a:rPr>
              <a:t>, </a:t>
            </a:r>
            <a:r>
              <a:rPr lang="en-US" altLang="es-P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articular</a:t>
            </a:r>
            <a:r>
              <a:rPr lang="en-US" altLang="es-PR" sz="3200" b="1" dirty="0">
                <a:latin typeface="Arial" charset="0"/>
                <a:cs typeface="Arial" charset="0"/>
              </a:rPr>
              <a:t> y</a:t>
            </a:r>
          </a:p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nervioso</a:t>
            </a:r>
            <a:r>
              <a:rPr lang="en-US" altLang="es-PR" sz="3200" b="1" dirty="0">
                <a:latin typeface="Arial" charset="0"/>
                <a:cs typeface="Arial" charset="0"/>
              </a:rPr>
              <a:t>) que </a:t>
            </a:r>
            <a:r>
              <a:rPr lang="en-US" altLang="es-PR" sz="3200" b="1" dirty="0" err="1">
                <a:latin typeface="Arial" charset="0"/>
                <a:cs typeface="Arial" charset="0"/>
              </a:rPr>
              <a:t>operan</a:t>
            </a:r>
            <a:endParaRPr lang="en-US" altLang="es-PR" sz="32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sz="3200" b="1" dirty="0" err="1">
                <a:latin typeface="Arial" charset="0"/>
                <a:cs typeface="Arial" charset="0"/>
              </a:rPr>
              <a:t>simultáneamente</a:t>
            </a:r>
            <a:r>
              <a:rPr lang="en-US" altLang="es-PR" sz="3200" b="1" dirty="0">
                <a:latin typeface="Arial" charset="0"/>
                <a:cs typeface="Arial" charset="0"/>
              </a:rPr>
              <a:t> (</a:t>
            </a:r>
            <a:r>
              <a:rPr lang="en-US" altLang="es-PR" sz="3200" b="1" dirty="0" err="1">
                <a:latin typeface="Arial" charset="0"/>
                <a:cs typeface="Arial" charset="0"/>
              </a:rPr>
              <a:t>unidad</a:t>
            </a:r>
            <a:endParaRPr lang="en-US" altLang="es-PR" sz="32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sz="3200" b="1" dirty="0">
                <a:latin typeface="Arial" charset="0"/>
                <a:cs typeface="Arial" charset="0"/>
              </a:rPr>
              <a:t>functional </a:t>
            </a:r>
            <a:r>
              <a:rPr lang="en-US" altLang="es-PR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integrado</a:t>
            </a:r>
            <a:r>
              <a:rPr lang="en-US" altLang="es-PR" sz="3200" b="1" dirty="0">
                <a:latin typeface="Arial" charset="0"/>
                <a:cs typeface="Arial" charset="0"/>
              </a:rPr>
              <a:t>), con el fin</a:t>
            </a:r>
          </a:p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sz="3200" b="1" dirty="0">
                <a:latin typeface="Arial" charset="0"/>
                <a:cs typeface="Arial" charset="0"/>
              </a:rPr>
              <a:t>de </a:t>
            </a:r>
            <a:r>
              <a:rPr lang="en-US" altLang="es-PR" sz="3200" b="1" dirty="0" err="1">
                <a:latin typeface="Arial" charset="0"/>
                <a:cs typeface="Arial" charset="0"/>
              </a:rPr>
              <a:t>establecer</a:t>
            </a:r>
            <a:r>
              <a:rPr lang="en-US" altLang="es-PR" sz="3200" b="1" dirty="0">
                <a:latin typeface="Arial" charset="0"/>
                <a:cs typeface="Arial" charset="0"/>
              </a:rPr>
              <a:t> </a:t>
            </a:r>
            <a:r>
              <a:rPr lang="en-US" altLang="es-PR" sz="3200" b="1" dirty="0" err="1">
                <a:latin typeface="Arial" charset="0"/>
                <a:cs typeface="Arial" charset="0"/>
              </a:rPr>
              <a:t>una</a:t>
            </a:r>
            <a:r>
              <a:rPr lang="en-US" altLang="es-PR" sz="3200" b="1" dirty="0">
                <a:latin typeface="Arial" charset="0"/>
                <a:cs typeface="Arial" charset="0"/>
              </a:rPr>
              <a:t> </a:t>
            </a:r>
            <a:r>
              <a:rPr lang="en-US" altLang="es-PR" sz="3200" b="1" dirty="0" err="1">
                <a:latin typeface="Arial" charset="0"/>
                <a:cs typeface="Arial" charset="0"/>
              </a:rPr>
              <a:t>eficiencia</a:t>
            </a:r>
            <a:endParaRPr lang="en-US" altLang="es-PR" sz="32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sz="3200" b="1" dirty="0" err="1">
                <a:latin typeface="Arial" charset="0"/>
                <a:cs typeface="Arial" charset="0"/>
              </a:rPr>
              <a:t>estructural</a:t>
            </a:r>
            <a:r>
              <a:rPr lang="en-US" altLang="es-PR" sz="3200" b="1" dirty="0">
                <a:latin typeface="Arial" charset="0"/>
                <a:cs typeface="Arial" charset="0"/>
              </a:rPr>
              <a:t> y </a:t>
            </a:r>
            <a:r>
              <a:rPr lang="en-US" altLang="es-PR" sz="3200" b="1" dirty="0" err="1">
                <a:latin typeface="Arial" charset="0"/>
                <a:cs typeface="Arial" charset="0"/>
              </a:rPr>
              <a:t>funciona</a:t>
            </a:r>
            <a:r>
              <a:rPr lang="en-US" altLang="es-PR" sz="3200" dirty="0" err="1">
                <a:latin typeface="Arial" charset="0"/>
                <a:cs typeface="Arial" charset="0"/>
              </a:rPr>
              <a:t>l</a:t>
            </a:r>
            <a:endParaRPr lang="en-US" altLang="es-PR" sz="3200" b="1" i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C2C226E-BD25-4CC9-B9F9-7164A51B1FDF}"/>
              </a:ext>
            </a:extLst>
          </p:cNvPr>
          <p:cNvSpPr>
            <a:spLocks/>
          </p:cNvSpPr>
          <p:nvPr/>
        </p:nvSpPr>
        <p:spPr bwMode="auto">
          <a:xfrm>
            <a:off x="2448917" y="931973"/>
            <a:ext cx="455128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3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CADENA CINÉTICA</a:t>
            </a:r>
            <a:endParaRPr lang="es-PR" altLang="es-PR" sz="32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5F6605A3-9722-4791-9527-6CBC2B665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903913"/>
            <a:ext cx="8964612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Adaptado de: “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Essential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considerations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designing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injured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por W. E. Prentice.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 and Athletic Training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6ta. ed.; (p. 7), por W. E. Prentice (Ed.), 2015,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Thorofare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NJ: SLACK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incorporated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Copyright 2015 por William E. Prentice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7640B2-E333-4C9B-9A03-2F6D15ED6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19150"/>
            <a:ext cx="1944216" cy="45730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875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087A98-0E30-4E85-9230-6937E70CE3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69" y="764703"/>
            <a:ext cx="8489199" cy="5040561"/>
          </a:xfrm>
          <a:prstGeom prst="rect">
            <a:avLst/>
          </a:prstGeom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DE85382C-9EAA-4BC9-A8A6-D67180EAC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877272"/>
            <a:ext cx="8964612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Adaptado de: “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Essential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considerations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designing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injured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por W. E. Prentice.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 and Athletic Training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6ta. ed.; (p. 7), por W. E. Prentice (Ed.), 2015,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Thorofare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NJ: SLACK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incorporated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Copyright 2015 por William E. Prentice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996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884EC4BA-2653-4E09-9C76-331912E53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903913"/>
            <a:ext cx="8964612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Adaptado de: “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Essential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considerations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designing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injured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por W. E. Prentice.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 and Athletic Training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6ta. ed.; (pp. 312, 333), por W. E. Prentice (Ed.), 2015,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Thorofare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NJ: SLACK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incorporated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Copyright 2015 por William E. Prentice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D554FC-DA1D-45A5-8901-34592BCECB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58" y="737178"/>
            <a:ext cx="8226598" cy="50819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049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DD29BC-573F-4EDA-8319-AD54DEF39F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7831012" cy="5040560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99391416-57BB-433A-9641-FD1B95801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903913"/>
            <a:ext cx="8964612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Adaptado de: “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Essential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considerations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designing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injured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por W. E. Prentice.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 and Athletic Training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6ta. ed.; (pp. 312, 333), por W. E. Prentice (Ed.), 2015,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Thorofare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NJ: SLACK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incorporated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Copyright 2015 por William E. Prentice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307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0EB012-A79F-4F24-9A88-0C4F35B58E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961224"/>
            <a:ext cx="8001000" cy="5276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363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020DB47-28D0-4DC2-B3C5-6EEC65B84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813" y="765175"/>
            <a:ext cx="5113338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8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SALUD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3959DA8-E4EA-4FE7-A2AE-84794189A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2226" y="1803400"/>
            <a:ext cx="5402262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s-PR" b="1" dirty="0">
                <a:latin typeface="Arial" charset="0"/>
                <a:cs typeface="Arial" charset="0"/>
              </a:rPr>
              <a:t>Conjunto de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acciones</a:t>
            </a:r>
            <a:endParaRPr lang="en-US" altLang="es-PR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b="1" dirty="0" err="1">
                <a:latin typeface="Arial" charset="0"/>
                <a:cs typeface="Arial" charset="0"/>
              </a:rPr>
              <a:t>dirigidas</a:t>
            </a:r>
            <a:r>
              <a:rPr lang="en-US" altLang="es-PR" b="1" dirty="0">
                <a:latin typeface="Arial" charset="0"/>
                <a:cs typeface="Arial" charset="0"/>
              </a:rPr>
              <a:t> a </a:t>
            </a:r>
            <a:r>
              <a:rPr lang="en-US" altLang="es-PR" b="1" dirty="0" err="1">
                <a:latin typeface="Arial" charset="0"/>
                <a:cs typeface="Arial" charset="0"/>
              </a:rPr>
              <a:t>establecer</a:t>
            </a:r>
            <a:r>
              <a:rPr lang="en-US" altLang="es-PR" b="1" dirty="0">
                <a:latin typeface="Arial" charset="0"/>
                <a:cs typeface="Arial" charset="0"/>
              </a:rPr>
              <a:t> un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b="1" dirty="0" err="1">
                <a:latin typeface="Arial" charset="0"/>
                <a:cs typeface="Arial" charset="0"/>
              </a:rPr>
              <a:t>estado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dirty="0" err="1">
                <a:latin typeface="Arial" charset="0"/>
                <a:cs typeface="Arial" charset="0"/>
              </a:rPr>
              <a:t>óptimo</a:t>
            </a:r>
            <a:r>
              <a:rPr lang="en-US" altLang="es-PR" b="1" dirty="0">
                <a:latin typeface="Arial" charset="0"/>
                <a:cs typeface="Arial" charset="0"/>
              </a:rPr>
              <a:t> de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bienestar</a:t>
            </a:r>
            <a:r>
              <a:rPr lang="en-US" altLang="es-PR" b="1" dirty="0">
                <a:latin typeface="Arial" charset="0"/>
                <a:cs typeface="Arial" charset="0"/>
              </a:rPr>
              <a:t> a </a:t>
            </a:r>
            <a:r>
              <a:rPr lang="en-US" altLang="es-PR" b="1" dirty="0" err="1">
                <a:latin typeface="Arial" charset="0"/>
                <a:cs typeface="Arial" charset="0"/>
              </a:rPr>
              <a:t>nivel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físico</a:t>
            </a:r>
            <a:r>
              <a:rPr lang="en-US" altLang="es-PR" b="1" dirty="0">
                <a:latin typeface="Arial" charset="0"/>
                <a:cs typeface="Arial" charset="0"/>
              </a:rPr>
              <a:t>,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mental</a:t>
            </a:r>
            <a:r>
              <a:rPr lang="en-US" altLang="es-PR" b="1" dirty="0">
                <a:latin typeface="Arial" charset="0"/>
                <a:cs typeface="Arial" charset="0"/>
              </a:rPr>
              <a:t>,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emocional</a:t>
            </a:r>
            <a:r>
              <a:rPr lang="en-US" altLang="es-PR" b="1" dirty="0">
                <a:latin typeface="Arial" charset="0"/>
                <a:cs typeface="Arial" charset="0"/>
              </a:rPr>
              <a:t>,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social</a:t>
            </a:r>
            <a:r>
              <a:rPr lang="en-US" altLang="es-PR" b="1" dirty="0">
                <a:latin typeface="Arial" charset="0"/>
                <a:cs typeface="Arial" charset="0"/>
              </a:rPr>
              <a:t>,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espiritual</a:t>
            </a:r>
            <a:r>
              <a:rPr lang="en-US" altLang="es-PR" b="1" dirty="0">
                <a:latin typeface="Arial" charset="0"/>
                <a:cs typeface="Arial" charset="0"/>
              </a:rPr>
              <a:t>,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ecológico</a:t>
            </a:r>
            <a:r>
              <a:rPr lang="en-US" altLang="es-P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,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ocupacional</a:t>
            </a:r>
            <a:endParaRPr lang="en-US" altLang="es-PR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y</a:t>
            </a:r>
            <a:r>
              <a:rPr lang="en-US" altLang="es-PR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económica</a:t>
            </a:r>
            <a:endParaRPr lang="en-US" altLang="es-PR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33D3A0-5947-45A5-9C00-EAC82ED15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26" y="692696"/>
            <a:ext cx="3299400" cy="5822471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460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B08EBC-5F08-458E-A917-6C6BE2C987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1" y="1"/>
            <a:ext cx="10544099" cy="7029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634CD7-272E-41C1-8194-63A61EE7C3DA}"/>
              </a:ext>
            </a:extLst>
          </p:cNvPr>
          <p:cNvSpPr>
            <a:spLocks/>
          </p:cNvSpPr>
          <p:nvPr/>
        </p:nvSpPr>
        <p:spPr bwMode="auto">
          <a:xfrm>
            <a:off x="1691680" y="2564904"/>
            <a:ext cx="5760641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s-PR" altLang="es-PR" sz="8100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GRACIAS</a:t>
            </a:r>
            <a:endParaRPr lang="es-PR" altLang="es-PR" sz="8100" i="1" dirty="0">
              <a:solidFill>
                <a:srgbClr val="00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268" y="-171400"/>
            <a:ext cx="11107452" cy="7035370"/>
          </a:xfrm>
          <a:prstGeom prst="rect">
            <a:avLst/>
          </a:prstGeom>
        </p:spPr>
      </p:pic>
      <p:sp>
        <p:nvSpPr>
          <p:cNvPr id="7" name="Title 1"/>
          <p:cNvSpPr>
            <a:spLocks/>
          </p:cNvSpPr>
          <p:nvPr/>
        </p:nvSpPr>
        <p:spPr bwMode="auto">
          <a:xfrm>
            <a:off x="-91225" y="2636912"/>
            <a:ext cx="9540551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s-PR" altLang="es-PR" sz="8100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¿PREGUNTAS?</a:t>
            </a:r>
            <a:endParaRPr lang="es-PR" altLang="es-PR" sz="8100" i="1" dirty="0">
              <a:solidFill>
                <a:srgbClr val="00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2915816" y="836712"/>
            <a:ext cx="525658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s-PR" altLang="es-PR" sz="60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CONTACTO: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61627" y="2271677"/>
            <a:ext cx="80588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Correo</a:t>
            </a:r>
            <a:r>
              <a:rPr lang="en-US" altLang="es-PR" sz="2800" b="1" dirty="0">
                <a:latin typeface="Arial" charset="0"/>
              </a:rPr>
              <a:t> </a:t>
            </a:r>
            <a:r>
              <a:rPr lang="en-US" altLang="es-PR" sz="2800" b="1" dirty="0" err="1">
                <a:latin typeface="Arial" charset="0"/>
              </a:rPr>
              <a:t>electrónico</a:t>
            </a:r>
            <a:r>
              <a:rPr lang="en-US" altLang="es-PR" sz="2800" b="1" dirty="0">
                <a:latin typeface="Arial" charset="0"/>
              </a:rPr>
              <a:t>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6" name="Picture 3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" y="2338217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98141" y="3483585"/>
            <a:ext cx="61501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Dirección</a:t>
            </a:r>
            <a:r>
              <a:rPr lang="en-US" altLang="es-PR" sz="2800" b="1" dirty="0">
                <a:latin typeface="Arial" charset="0"/>
              </a:rPr>
              <a:t> y </a:t>
            </a:r>
            <a:r>
              <a:rPr lang="en-US" altLang="es-PR" sz="2800" b="1" dirty="0" err="1">
                <a:latin typeface="Arial" charset="0"/>
              </a:rPr>
              <a:t>Teléfono</a:t>
            </a:r>
            <a:r>
              <a:rPr lang="en-US" altLang="es-PR" sz="2800" b="1" dirty="0">
                <a:latin typeface="Arial" charset="0"/>
              </a:rPr>
              <a:t>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8" name="Picture 3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550125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98141" y="5440029"/>
            <a:ext cx="47074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Página</a:t>
            </a:r>
            <a:r>
              <a:rPr lang="en-US" altLang="es-PR" sz="2800" b="1" dirty="0">
                <a:latin typeface="Arial" charset="0"/>
              </a:rPr>
              <a:t> Web: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10" name="Picture 3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506569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61628" y="2847741"/>
            <a:ext cx="7158236" cy="45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elopategui@intermetro.edu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32588" y="4059649"/>
            <a:ext cx="733981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b="1" i="1" dirty="0">
                <a:latin typeface="Calibri" panose="020F0502020204030204" pitchFamily="34" charset="0"/>
              </a:rPr>
              <a:t>Universidad </a:t>
            </a:r>
            <a:r>
              <a:rPr lang="en-US" altLang="es-PR" sz="2800" b="1" i="1" dirty="0" err="1">
                <a:latin typeface="Calibri" panose="020F0502020204030204" pitchFamily="34" charset="0"/>
              </a:rPr>
              <a:t>Interamericana</a:t>
            </a:r>
            <a:r>
              <a:rPr lang="en-US" altLang="es-PR" sz="2800" b="1" i="1" dirty="0">
                <a:latin typeface="Calibri" panose="020F0502020204030204" pitchFamily="34" charset="0"/>
              </a:rPr>
              <a:t> de Puerto Rico</a:t>
            </a:r>
          </a:p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 err="1">
                <a:latin typeface="Calibri" panose="020F0502020204030204" pitchFamily="34" charset="0"/>
              </a:rPr>
              <a:t>Recinto</a:t>
            </a:r>
            <a:r>
              <a:rPr lang="en-US" altLang="es-PR" sz="2800" i="1" dirty="0">
                <a:latin typeface="Calibri" panose="020F0502020204030204" pitchFamily="34" charset="0"/>
              </a:rPr>
              <a:t> </a:t>
            </a:r>
            <a:r>
              <a:rPr lang="en-US" altLang="es-PR" sz="2800" i="1" dirty="0" err="1">
                <a:latin typeface="Calibri" panose="020F0502020204030204" pitchFamily="34" charset="0"/>
              </a:rPr>
              <a:t>Metropolitano</a:t>
            </a:r>
            <a:endParaRPr lang="en-US" altLang="es-PR" sz="2800" b="1" i="1" dirty="0">
              <a:latin typeface="Calibri" panose="020F0502020204030204" pitchFamily="34" charset="0"/>
            </a:endParaRPr>
          </a:p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Tel: 787-250-1912, X2286, 2245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832588" y="5996929"/>
            <a:ext cx="7339813" cy="45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www.saludmed.com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10" y="380052"/>
            <a:ext cx="2139990" cy="1847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46" y="1650616"/>
            <a:ext cx="3036838" cy="230380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10175"/>
            <a:ext cx="2592326" cy="18711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857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9" descr="CURVHEAD">
            <a:extLst>
              <a:ext uri="{FF2B5EF4-FFF2-40B4-BE49-F238E27FC236}">
                <a16:creationId xmlns:a16="http://schemas.microsoft.com/office/drawing/2014/main" id="{38E4CAD8-71D8-4EB8-B886-D478F6F0F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301"/>
            <a:ext cx="7848872" cy="79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8E0113C-BFB1-46A6-8093-A45D84395C0B}"/>
              </a:ext>
            </a:extLst>
          </p:cNvPr>
          <p:cNvSpPr>
            <a:spLocks/>
          </p:cNvSpPr>
          <p:nvPr/>
        </p:nvSpPr>
        <p:spPr bwMode="auto">
          <a:xfrm>
            <a:off x="827584" y="2347738"/>
            <a:ext cx="7200800" cy="57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8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PROPÓSITO DE LA PRESENTACIÓN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448CC75-23E5-4B5E-B1D6-370CD9AD0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3212405"/>
            <a:ext cx="8569647" cy="331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lnSpc>
                <a:spcPts val="4080"/>
              </a:lnSpc>
              <a:spcBef>
                <a:spcPts val="300"/>
              </a:spcBef>
            </a:pPr>
            <a:r>
              <a:rPr lang="es-PR" altLang="es-PR" sz="3400" b="1" dirty="0">
                <a:latin typeface="Arial" charset="0"/>
                <a:cs typeface="Arial" charset="0"/>
              </a:rPr>
              <a:t>Explorar los usos que poseen las</a:t>
            </a:r>
          </a:p>
          <a:p>
            <a:pPr algn="ctr" eaLnBrk="0" hangingPunct="0">
              <a:lnSpc>
                <a:spcPts val="4080"/>
              </a:lnSpc>
              <a:spcBef>
                <a:spcPts val="300"/>
              </a:spcBef>
            </a:pPr>
            <a:r>
              <a:rPr lang="es-PR" altLang="es-PR" sz="3400" b="1" dirty="0">
                <a:latin typeface="Arial" charset="0"/>
                <a:cs typeface="Arial" charset="0"/>
              </a:rPr>
              <a:t>metodologías evaluativas y del</a:t>
            </a:r>
          </a:p>
          <a:p>
            <a:pPr algn="ctr" eaLnBrk="0" hangingPunct="0">
              <a:lnSpc>
                <a:spcPts val="4080"/>
              </a:lnSpc>
              <a:spcBef>
                <a:spcPts val="300"/>
              </a:spcBef>
            </a:pPr>
            <a:r>
              <a:rPr lang="es-PR" altLang="es-PR" sz="3400" b="1" dirty="0">
                <a:latin typeface="Arial" charset="0"/>
                <a:cs typeface="Arial" charset="0"/>
              </a:rPr>
              <a:t>entrenamiento físico-deportivo</a:t>
            </a:r>
          </a:p>
          <a:p>
            <a:pPr algn="ctr" eaLnBrk="0" hangingPunct="0">
              <a:lnSpc>
                <a:spcPts val="4080"/>
              </a:lnSpc>
              <a:spcBef>
                <a:spcPts val="300"/>
              </a:spcBef>
            </a:pPr>
            <a:r>
              <a:rPr lang="es-PR" altLang="es-PR" sz="3400" b="1" dirty="0">
                <a:latin typeface="Arial" charset="0"/>
                <a:cs typeface="Arial" charset="0"/>
              </a:rPr>
              <a:t>para los deportes de conjunto,</a:t>
            </a:r>
          </a:p>
          <a:p>
            <a:pPr algn="ctr" eaLnBrk="0" hangingPunct="0">
              <a:lnSpc>
                <a:spcPts val="4080"/>
              </a:lnSpc>
              <a:spcBef>
                <a:spcPts val="300"/>
              </a:spcBef>
            </a:pPr>
            <a:r>
              <a:rPr lang="es-PR" altLang="es-PR" sz="3400" b="1" dirty="0">
                <a:latin typeface="Arial" charset="0"/>
                <a:cs typeface="Arial" charset="0"/>
              </a:rPr>
              <a:t>coligado a las</a:t>
            </a:r>
          </a:p>
          <a:p>
            <a:pPr algn="ctr" eaLnBrk="0" hangingPunct="0">
              <a:lnSpc>
                <a:spcPts val="4080"/>
              </a:lnSpc>
              <a:spcBef>
                <a:spcPts val="300"/>
              </a:spcBef>
            </a:pPr>
            <a:r>
              <a:rPr lang="es-PR" altLang="es-PR" sz="3400" b="1" dirty="0">
                <a:latin typeface="Arial" charset="0"/>
                <a:cs typeface="Arial" charset="0"/>
              </a:rPr>
              <a:t> ciencias del movimiento humano</a:t>
            </a:r>
            <a:endParaRPr lang="en-US" altLang="es-PR" sz="3400" dirty="0">
              <a:latin typeface="Arial" charset="0"/>
              <a:cs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9BDE50-CF24-4207-8283-99FA6B58AF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4" y="353616"/>
            <a:ext cx="2169850" cy="199526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52A21CA-294C-4292-A9C8-27F4A2C182E5}"/>
              </a:ext>
            </a:extLst>
          </p:cNvPr>
          <p:cNvSpPr>
            <a:spLocks/>
          </p:cNvSpPr>
          <p:nvPr/>
        </p:nvSpPr>
        <p:spPr bwMode="auto">
          <a:xfrm>
            <a:off x="2123033" y="764704"/>
            <a:ext cx="676944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APLICACIONES – </a:t>
            </a:r>
            <a:r>
              <a:rPr lang="es-PR" altLang="es-PR" sz="2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CIENCIAS MOV HUMANO</a:t>
            </a:r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:</a:t>
            </a:r>
            <a:endParaRPr lang="es-PR" altLang="es-PR" sz="22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12290B-CC36-45E3-BC2A-DBC17670E4DB}"/>
              </a:ext>
            </a:extLst>
          </p:cNvPr>
          <p:cNvSpPr>
            <a:spLocks/>
          </p:cNvSpPr>
          <p:nvPr/>
        </p:nvSpPr>
        <p:spPr bwMode="auto">
          <a:xfrm>
            <a:off x="2123034" y="1628800"/>
            <a:ext cx="547107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3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EXPECTATIVA</a:t>
            </a:r>
            <a:endParaRPr lang="es-PR" altLang="es-PR" sz="32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66D563D-42B3-40D1-BA22-EF8E82C4B013}"/>
              </a:ext>
            </a:extLst>
          </p:cNvPr>
          <p:cNvSpPr>
            <a:spLocks/>
          </p:cNvSpPr>
          <p:nvPr/>
        </p:nvSpPr>
        <p:spPr bwMode="auto">
          <a:xfrm>
            <a:off x="2123033" y="1196752"/>
            <a:ext cx="5328592" cy="34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DEPORTES DE CONJUNTO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499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7BED6D-DE12-4B84-AA51-703DF258F9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56" y="889216"/>
            <a:ext cx="8001000" cy="5276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028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0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RESETCHARTS" val="True"/>
  <p:tag name="CORRECTPOINTVALUE" val="1"/>
  <p:tag name="AUTOADJUSTPARTRANGE" val="True"/>
  <p:tag name="FIBDISPLAYKEYWORDS" val="True"/>
  <p:tag name="PRRESPONSE5" val="6"/>
  <p:tag name="PRRESPONSE10" val="1"/>
  <p:tag name="USESECONDARYMONITOR" val="True"/>
  <p:tag name="COUNTDOWNSTYLE" val="-1"/>
  <p:tag name="ALLOWDUPLICATES" val="False"/>
  <p:tag name="STDCHART" val="1"/>
  <p:tag name="MAXRESPONDERS" val="20"/>
  <p:tag name="CUSTOMGRIDBACKCOLOR" val="-2830136"/>
  <p:tag name="DISPLAYDEVICENUMBER" val="True"/>
  <p:tag name="POLLINGCYCLE" val="2"/>
  <p:tag name="ALLOWUSERFEEDBACK" val="True"/>
  <p:tag name="ADVANCEDSETTINGSVIEW" val="False"/>
  <p:tag name="PRRESPONSE2" val="9"/>
  <p:tag name="PRRESPONSE9" val="2"/>
  <p:tag name="SAVECSVWITHSESSION" val="True"/>
  <p:tag name="COUNTDOWNSECONDS" val="10"/>
  <p:tag name="REVIEWONLY" val="False"/>
  <p:tag name="BUBBLENAMEVISIBLE" val="True"/>
  <p:tag name="CUSTOMCELLBACKCOLOR3" val="-268652"/>
  <p:tag name="GRIDPOSITION" val="1"/>
  <p:tag name="INCORRECTPOINTVALUE" val="0"/>
  <p:tag name="FIBNUMRESULTS" val="5"/>
  <p:tag name="PRRESPONSE8" val="3"/>
  <p:tag name="CSVFORMAT" val="0"/>
  <p:tag name="CHARTVALUEFORMAT" val="0%"/>
  <p:tag name="PARTICIPANTSINLEADERBOARD" val="20"/>
  <p:tag name="USESCHEMECOLORS" val="True"/>
  <p:tag name="INCLUDENONRESPONDERS" val="False"/>
  <p:tag name="FIBDISPLAYRESULTS" val="True"/>
  <p:tag name="ALWAYSOPENPOLL" val="False"/>
  <p:tag name="RESPCOUNTERFORMAT" val="0"/>
  <p:tag name="RACEANIMATIONSPEED" val="3"/>
  <p:tag name="GRIDOPACITY" val="90"/>
  <p:tag name="REALTIMEBACKUPPATH" val="(None)"/>
  <p:tag name="PRRESPONSE6" val="5"/>
  <p:tag name="NUMRESPONSES" val="1"/>
  <p:tag name="DEFAULTNUMTEAMS" val="5"/>
  <p:tag name="MULTIRESPDIVISOR" val="1"/>
  <p:tag name="TPVERSION" val="2008"/>
  <p:tag name="RACEENDPOINTS" val="100"/>
  <p:tag name="CHARTCOLORS" val="0"/>
  <p:tag name="POWERPOINTVERSION" val="14.0"/>
  <p:tag name="CUSTOMCELLBACKCOLOR2" val="-13395457"/>
  <p:tag name="PRRESPONSE4" val="7"/>
  <p:tag name="GRIDROTATIONINTERVAL" val="2"/>
  <p:tag name="AUTOADVANCE" val="False"/>
  <p:tag name="ANSWERNOWTEXT" val="Answer Now"/>
  <p:tag name="BUBBLEGROUPING" val="3"/>
  <p:tag name="PRRESPONSE1" val="10"/>
  <p:tag name="ZEROBASED" val="False"/>
  <p:tag name="DELIMITERS" val="3.1"/>
  <p:tag name="TPFULLVERSION" val="4.2.4.10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35057</TotalTime>
  <Words>4473</Words>
  <Application>Microsoft Office PowerPoint</Application>
  <PresentationFormat>On-screen Show (4:3)</PresentationFormat>
  <Paragraphs>486</Paragraphs>
  <Slides>73</Slides>
  <Notes>73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1" baseType="lpstr">
      <vt:lpstr>Arial</vt:lpstr>
      <vt:lpstr>Arial Black</vt:lpstr>
      <vt:lpstr>Calibri</vt:lpstr>
      <vt:lpstr>Georgia</vt:lpstr>
      <vt:lpstr>Times New Roman</vt:lpstr>
      <vt:lpstr>Trebuchet MS</vt:lpstr>
      <vt:lpstr>Wingdings 2</vt:lpstr>
      <vt:lpstr>Urban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Laboratorio: Potencia Vertical</dc:title>
  <dc:creator>Valued Acer Customer</dc:creator>
  <cp:lastModifiedBy>Edgar Lopategui Corsino</cp:lastModifiedBy>
  <cp:revision>3701</cp:revision>
  <cp:lastPrinted>2016-10-09T22:16:41Z</cp:lastPrinted>
  <dcterms:created xsi:type="dcterms:W3CDTF">2012-03-25T21:01:47Z</dcterms:created>
  <dcterms:modified xsi:type="dcterms:W3CDTF">2019-01-09T20:01:12Z</dcterms:modified>
</cp:coreProperties>
</file>