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1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0" r:id="rId15"/>
    <p:sldId id="269" r:id="rId16"/>
    <p:sldId id="273" r:id="rId17"/>
    <p:sldId id="271" r:id="rId18"/>
    <p:sldId id="259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7327"/>
    <a:srgbClr val="00FF00"/>
    <a:srgbClr val="168220"/>
    <a:srgbClr val="66FF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88972" autoAdjust="0"/>
  </p:normalViewPr>
  <p:slideViewPr>
    <p:cSldViewPr>
      <p:cViewPr varScale="1">
        <p:scale>
          <a:sx n="61" d="100"/>
          <a:sy n="61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168162-B5C1-443A-A14F-31CCCF5257F6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C16C14-B657-41FA-9508-BC8C759CB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61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B7BDE7-7C34-4C35-AB0E-269C4F4688E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i="1" baseline="0">
                <a:solidFill>
                  <a:srgbClr val="FFFF99"/>
                </a:solidFill>
                <a:latin typeface="Comic Sans MS" pitchFamily="66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2"/>
                </a:solidFill>
                <a:latin typeface="Lucida Calligraphy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 sz="1600" baseline="0">
                <a:solidFill>
                  <a:schemeClr val="bg2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 marL="0" algn="ctr" defTabSz="914400" rtl="0" eaLnBrk="1" latinLnBrk="0" hangingPunct="1"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365125"/>
          </a:xfrm>
        </p:spPr>
        <p:txBody>
          <a:bodyPr/>
          <a:lstStyle>
            <a:lvl1pPr>
              <a:defRPr lang="en-US" sz="1600" kern="1200" baseline="0">
                <a:solidFill>
                  <a:schemeClr val="bg2"/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321C26A-C388-4F10-AEBA-FD9885322E1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A08DA-26D3-4D76-85E9-6974B28C48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66CA9-8633-40A6-B6C0-4527EA91A2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User\Local Settings\Temporary Internet Files\Content.IE5\STEB01UR\MCj04348230000[1]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305800" y="60960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248400"/>
            <a:ext cx="990600" cy="365125"/>
          </a:xfrm>
        </p:spPr>
        <p:txBody>
          <a:bodyPr/>
          <a:lstStyle>
            <a:lvl1pPr>
              <a:defRPr b="1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D806B4F3-BEBD-48B0-A387-BA27CD8EC3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83D97-9C84-4DDF-A5E2-C8B6EBD190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2D27A-BD44-4D27-8CBB-F7FB76A166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8A1D4-BFD0-4CC0-BB10-75BF979DF7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2347-0135-4DCC-934A-2FB5426421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707AE-7750-4135-AE37-9C4E3486DA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3A8E2-42F0-4B7B-9076-F6CABA1732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B9E93-283F-447E-9E5F-E57433D0D9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82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191500" y="6229350"/>
            <a:ext cx="9525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200" y="6248400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9F2303C-6F2A-4E16-B57A-053F823E8E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2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7056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92075"/>
            <a:ext cx="1524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991600" y="0"/>
            <a:ext cx="1524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1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28600" y="6248400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i="1" kern="1200" dirty="0">
          <a:solidFill>
            <a:srgbClr val="FFFF99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 i="1">
          <a:solidFill>
            <a:srgbClr val="FFFF99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rgbClr val="F2F2F2"/>
          </a:solidFill>
          <a:latin typeface="Brush Script MT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600" kern="1200">
          <a:solidFill>
            <a:srgbClr val="F2F2F2"/>
          </a:solidFill>
          <a:latin typeface="Brush Script MT" pitchFamily="66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F2F2F2"/>
          </a:solidFill>
          <a:latin typeface="Brush Script MT" pitchFamily="66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F2F2F2"/>
          </a:solidFill>
          <a:latin typeface="Brush Script MT" pitchFamily="66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rgbClr val="F2F2F2"/>
          </a:solidFill>
          <a:latin typeface="Brush Script MT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file:///C:\Users\Edgar%20Lopategui\Documents\EDUC-2060\Portafolio_Digital\Modelo_Ejemplo\Lopategui_Corsino_Edgar_PD\Media\Audio\mp3\Enya%20%20-%20Only%20Time.mp3" TargetMode="External"/><Relationship Id="rId2" Type="http://schemas.microsoft.com/office/2007/relationships/media" Target="file:///C:\Users\Edgar%20Lopategui\Documents\EDUC-2060\Portafolio_Digital\Modelo_Ejemplo\Lopategui_Corsino_Edgar_PD\Media\Audio\mp3\Enya%20%20-%20Only%20Time.mp3" TargetMode="Externa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110mb.com/" TargetMode="External"/><Relationship Id="rId13" Type="http://schemas.openxmlformats.org/officeDocument/2006/relationships/hyperlink" Target="http://www.gliffy.com/" TargetMode="External"/><Relationship Id="rId18" Type="http://schemas.openxmlformats.org/officeDocument/2006/relationships/hyperlink" Target="http://www.slideshare.net/" TargetMode="External"/><Relationship Id="rId26" Type="http://schemas.openxmlformats.org/officeDocument/2006/relationships/hyperlink" Target="http://www.techsmith.com/jing/" TargetMode="External"/><Relationship Id="rId3" Type="http://schemas.openxmlformats.org/officeDocument/2006/relationships/notesSlide" Target="../notesSlides/notesSlide1.xml"/><Relationship Id="rId21" Type="http://schemas.openxmlformats.org/officeDocument/2006/relationships/hyperlink" Target="http://inkscape.org/" TargetMode="External"/><Relationship Id="rId34" Type="http://schemas.openxmlformats.org/officeDocument/2006/relationships/hyperlink" Target="http://voicethread.com/" TargetMode="External"/><Relationship Id="rId7" Type="http://schemas.openxmlformats.org/officeDocument/2006/relationships/hyperlink" Target="http://www.webs.com/" TargetMode="External"/><Relationship Id="rId12" Type="http://schemas.openxmlformats.org/officeDocument/2006/relationships/hyperlink" Target="http://edublogs.org/" TargetMode="External"/><Relationship Id="rId17" Type="http://schemas.openxmlformats.org/officeDocument/2006/relationships/hyperlink" Target="http://prezi.com/" TargetMode="External"/><Relationship Id="rId25" Type="http://schemas.openxmlformats.org/officeDocument/2006/relationships/hyperlink" Target="http://teachertube.com/" TargetMode="External"/><Relationship Id="rId33" Type="http://schemas.openxmlformats.org/officeDocument/2006/relationships/hyperlink" Target="http://www.houndbite.com/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cooliris.com/" TargetMode="External"/><Relationship Id="rId20" Type="http://schemas.openxmlformats.org/officeDocument/2006/relationships/hyperlink" Target="http://pixlr.com/editor/" TargetMode="External"/><Relationship Id="rId29" Type="http://schemas.openxmlformats.org/officeDocument/2006/relationships/hyperlink" Target="http://docs.google.com/" TargetMode="External"/><Relationship Id="rId1" Type="http://schemas.openxmlformats.org/officeDocument/2006/relationships/tags" Target="../tags/tag13.xml"/><Relationship Id="rId6" Type="http://schemas.openxmlformats.org/officeDocument/2006/relationships/hyperlink" Target="http://www.dokeos.com/es" TargetMode="External"/><Relationship Id="rId11" Type="http://schemas.openxmlformats.org/officeDocument/2006/relationships/hyperlink" Target="https://www.blogger.com/" TargetMode="External"/><Relationship Id="rId24" Type="http://schemas.openxmlformats.org/officeDocument/2006/relationships/hyperlink" Target="http://www.youtube.com/" TargetMode="External"/><Relationship Id="rId32" Type="http://schemas.openxmlformats.org/officeDocument/2006/relationships/hyperlink" Target="http://www.voxopop.com/" TargetMode="External"/><Relationship Id="rId5" Type="http://schemas.openxmlformats.org/officeDocument/2006/relationships/hyperlink" Target="http://www.efrontlearning.net/" TargetMode="External"/><Relationship Id="rId15" Type="http://schemas.openxmlformats.org/officeDocument/2006/relationships/hyperlink" Target="http://www.toondoo.com/" TargetMode="External"/><Relationship Id="rId23" Type="http://schemas.openxmlformats.org/officeDocument/2006/relationships/hyperlink" Target="http://jaycut.com/" TargetMode="External"/><Relationship Id="rId28" Type="http://schemas.openxmlformats.org/officeDocument/2006/relationships/hyperlink" Target="http://cogdogroo.wikispaces.com/" TargetMode="External"/><Relationship Id="rId10" Type="http://schemas.openxmlformats.org/officeDocument/2006/relationships/hyperlink" Target="http://www.wikispaces.com/" TargetMode="External"/><Relationship Id="rId19" Type="http://schemas.openxmlformats.org/officeDocument/2006/relationships/hyperlink" Target="http://www.vcasmo.com/" TargetMode="External"/><Relationship Id="rId31" Type="http://schemas.openxmlformats.org/officeDocument/2006/relationships/hyperlink" Target="http://www.box.net/" TargetMode="External"/><Relationship Id="rId4" Type="http://schemas.openxmlformats.org/officeDocument/2006/relationships/hyperlink" Target="http://ninehub.com/" TargetMode="External"/><Relationship Id="rId9" Type="http://schemas.openxmlformats.org/officeDocument/2006/relationships/hyperlink" Target="http://pbworks.com/content/edu+overview" TargetMode="External"/><Relationship Id="rId14" Type="http://schemas.openxmlformats.org/officeDocument/2006/relationships/hyperlink" Target="http://bubbl.us/" TargetMode="External"/><Relationship Id="rId22" Type="http://schemas.openxmlformats.org/officeDocument/2006/relationships/hyperlink" Target="http://www.flickr.com/" TargetMode="External"/><Relationship Id="rId27" Type="http://schemas.openxmlformats.org/officeDocument/2006/relationships/hyperlink" Target="http://www.debugmode.com/wink/" TargetMode="External"/><Relationship Id="rId30" Type="http://schemas.openxmlformats.org/officeDocument/2006/relationships/hyperlink" Target="https://acrobat.com/welcome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file:///C:\Users\Edgar%20Lopategui\Documents\EDUC-2060\Portafolio_Digital\Modelo_Ejemplo\Lopategui_Corsino_Edgar_PD\Media\Audio\mp3\Enya%20-%20Sail%20Away.mp3" TargetMode="External"/><Relationship Id="rId2" Type="http://schemas.microsoft.com/office/2007/relationships/media" Target="file:///C:\Users\Edgar%20Lopategui\Documents\EDUC-2060\Portafolio_Digital\Modelo_Ejemplo\Lopategui_Corsino_Edgar_PD\Media\Audio\mp3\Enya%20-%20Sail%20Away.mp3" TargetMode="External"/><Relationship Id="rId1" Type="http://schemas.openxmlformats.org/officeDocument/2006/relationships/tags" Target="../tags/tag15.xml"/><Relationship Id="rId5" Type="http://schemas.openxmlformats.org/officeDocument/2006/relationships/image" Target="../media/image7.png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F:\Lopategui_Corsino_Edgar_PD\Media\Videos\mpg\Tim%20O_%2339;Reilly%20on%20What%20is%20Web%202.0_.mpg" TargetMode="External"/><Relationship Id="rId1" Type="http://schemas.openxmlformats.org/officeDocument/2006/relationships/tags" Target="../tags/tag16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audio" Target="file:///C:\Documents%20and%20Settings\Winita\My%20Documents\Flash_Drives_BK\SanDisk_4GB\Education\EDUC-2060\Portafolio_Digital\Modelo_Ejemplo\Lopategui_Corsino_Edgar_PD\Media\Audio\mp3\Enya%20-%20Sail%20Away.mp3" TargetMode="External"/><Relationship Id="rId1" Type="http://schemas.openxmlformats.org/officeDocument/2006/relationships/tags" Target="../tags/tag17.xml"/><Relationship Id="rId6" Type="http://schemas.openxmlformats.org/officeDocument/2006/relationships/hyperlink" Target="http://cursos.cepcastilleja.org/mod/forum/discuss.php?d=8070" TargetMode="External"/><Relationship Id="rId5" Type="http://schemas.openxmlformats.org/officeDocument/2006/relationships/hyperlink" Target="http://www.peremarques.net/web20.htm" TargetMode="External"/><Relationship Id="rId4" Type="http://schemas.openxmlformats.org/officeDocument/2006/relationships/hyperlink" Target="http://tecnologiaedu.us.es/web20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12" Type="http://schemas.openxmlformats.org/officeDocument/2006/relationships/slide" Target="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5" Type="http://schemas.openxmlformats.org/officeDocument/2006/relationships/slide" Target="slide5.xml"/><Relationship Id="rId15" Type="http://schemas.openxmlformats.org/officeDocument/2006/relationships/slide" Target="slide18.xml"/><Relationship Id="rId10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S_Office/MS_Word/Plan_Unidad_Web-2.doc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S_Office/MS_Access/Rec_Estudiantes.accdb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95400"/>
            <a:ext cx="8382000" cy="1905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sz="4600"/>
              <a:t>PORTAFOLIO DIGITAL:</a:t>
            </a:r>
            <a:br>
              <a:rPr/>
            </a:br>
            <a:r>
              <a:rPr sz="2600"/>
              <a:t>EDUC-2060: Uso de la Tecnología en la Educación</a:t>
            </a:r>
            <a:br>
              <a:rPr sz="2400"/>
            </a:br>
            <a:r>
              <a:rPr sz="2400"/>
              <a:t>Prof. Edgar Lopategui Corsino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191000"/>
            <a:ext cx="7391400" cy="19050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err="1"/>
              <a:t>Preparado</a:t>
            </a:r>
            <a:r>
              <a:rPr lang="en-US" sz="3600" b="1" dirty="0"/>
              <a:t> </a:t>
            </a:r>
            <a:r>
              <a:rPr lang="en-US" sz="3600" b="1" dirty="0" err="1"/>
              <a:t>por</a:t>
            </a:r>
            <a:r>
              <a:rPr lang="en-US" sz="3600" b="1" dirty="0"/>
              <a:t>: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/>
              <a:t>Edgar Lopategui </a:t>
            </a:r>
            <a:r>
              <a:rPr lang="en-US" sz="2900" dirty="0" err="1"/>
              <a:t>Corsino</a:t>
            </a:r>
            <a:endParaRPr lang="en-US" sz="29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/>
              <a:t>M00000000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err="1"/>
              <a:t>Sección</a:t>
            </a:r>
            <a:r>
              <a:rPr lang="en-US" sz="2900" dirty="0"/>
              <a:t> 6122</a:t>
            </a:r>
          </a:p>
        </p:txBody>
      </p:sp>
      <p:sp>
        <p:nvSpPr>
          <p:cNvPr id="5" name="Action Button: Forward or Next 4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848600" y="635508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105" name="Enya  - Only Time.mp3">
            <a:hlinkClick r:id="" action="ppaction://media"/>
          </p:cNvPr>
          <p:cNvPicPr>
            <a:picLocks noChangeAspect="1" noChangeArrowheads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5344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2" showWhenStopped="0">
                <p:cTn id="47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0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t>MS POWER POINT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s-ES" sz="2900"/>
              <a:t>Presentación Electrónica (del tema discutido en el plan diario):</a:t>
            </a:r>
          </a:p>
          <a:p>
            <a:pPr lvl="1" eaLnBrk="1" hangingPunct="1">
              <a:spcBef>
                <a:spcPct val="0"/>
              </a:spcBef>
            </a:pPr>
            <a:r>
              <a:rPr lang="es-ES" sz="2500"/>
              <a:t>La presentaciín de Power Point debe contener por lo menos cuatro (4) “slides” con pruebas cortas de “Turning Point”</a:t>
            </a:r>
          </a:p>
          <a:p>
            <a:pPr lvl="1" eaLnBrk="1" hangingPunct="1">
              <a:spcBef>
                <a:spcPct val="0"/>
              </a:spcBef>
            </a:pPr>
            <a:r>
              <a:rPr lang="es-ES" sz="2500"/>
              <a:t>Esta presentación deberá demostrarse en la clase, utilizando los “clickers” o “Response Card” </a:t>
            </a:r>
          </a:p>
          <a:p>
            <a:pPr eaLnBrk="1" hangingPunct="1">
              <a:spcBef>
                <a:spcPct val="0"/>
              </a:spcBef>
            </a:pPr>
            <a:r>
              <a:rPr lang="es-ES" sz="2900"/>
              <a:t>Cuento animado</a:t>
            </a:r>
            <a:endParaRPr lang="en-US" sz="290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B6D527-2852-4539-82FB-812501C7ED3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lowchart: Summing Junction 15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D79C5D-07CE-446D-92E5-E2C3234E45E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  <p:sp>
        <p:nvSpPr>
          <p:cNvPr id="14341" name="Title 14"/>
          <p:cNvSpPr>
            <a:spLocks noGrp="1"/>
          </p:cNvSpPr>
          <p:nvPr>
            <p:ph type="title"/>
          </p:nvPr>
        </p:nvSpPr>
        <p:spPr>
          <a:xfrm>
            <a:off x="304800" y="1600200"/>
            <a:ext cx="8229600" cy="3352800"/>
          </a:xfrm>
        </p:spPr>
        <p:txBody>
          <a:bodyPr/>
          <a:lstStyle/>
          <a:p>
            <a:pPr eaLnBrk="1" hangingPunct="1"/>
            <a:r>
              <a:rPr sz="7200"/>
              <a:t>HERRAMIENTASEDUCATIVAS DEL WEB 2.0</a:t>
            </a:r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543800" y="635508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>
          <a:xfrm>
            <a:off x="7879080" y="635508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304800"/>
          </a:xfrm>
        </p:spPr>
        <p:txBody>
          <a:bodyPr/>
          <a:lstStyle/>
          <a:p>
            <a:pPr eaLnBrk="1" hangingPunct="1"/>
            <a:r>
              <a:rPr sz="2800"/>
              <a:t>HERRAMIENTAS WEB 2.0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s-ES" sz="2000"/>
              <a:t>Curso Virtual: </a:t>
            </a:r>
            <a:r>
              <a:rPr lang="es-ES" sz="2000" i="1">
                <a:hlinkClick r:id="rId4"/>
              </a:rPr>
              <a:t>http://ninehub.com/</a:t>
            </a:r>
            <a:r>
              <a:rPr lang="es-ES" sz="2000"/>
              <a:t>; </a:t>
            </a:r>
            <a:r>
              <a:rPr lang="es-ES" sz="2000">
                <a:hlinkClick r:id="rId5"/>
              </a:rPr>
              <a:t>http://www.efrontlearning.net/</a:t>
            </a:r>
            <a:r>
              <a:rPr lang="es-ES" sz="2000"/>
              <a:t>; </a:t>
            </a:r>
            <a:r>
              <a:rPr lang="es-ES" sz="2000">
                <a:hlinkClick r:id="rId6"/>
              </a:rPr>
              <a:t>http://www.dokeos.com/es</a:t>
            </a:r>
            <a:endParaRPr lang="es-ES" sz="200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s-ES" sz="2000"/>
              <a:t>Desarrollo de páginas Web: </a:t>
            </a:r>
            <a:r>
              <a:rPr lang="es-ES" sz="2000" i="1">
                <a:hlinkClick r:id="rId7"/>
              </a:rPr>
              <a:t>http://www.webs.com</a:t>
            </a:r>
            <a:r>
              <a:rPr lang="es-ES" sz="2000"/>
              <a:t>; </a:t>
            </a:r>
            <a:r>
              <a:rPr lang="es-ES" sz="2000" b="1" i="1">
                <a:hlinkClick r:id="rId8"/>
              </a:rPr>
              <a:t>http://www.110mb.com</a:t>
            </a:r>
            <a:endParaRPr lang="es-ES" sz="2000" b="1" i="1"/>
          </a:p>
          <a:p>
            <a:pPr eaLnBrk="1" hangingPunct="1">
              <a:spcBef>
                <a:spcPct val="0"/>
              </a:spcBef>
            </a:pPr>
            <a:r>
              <a:rPr lang="es-ES" sz="2000"/>
              <a:t>Preparación de Wikis: </a:t>
            </a:r>
            <a:r>
              <a:rPr lang="es-ES" sz="2000">
                <a:hlinkClick r:id="rId9"/>
              </a:rPr>
              <a:t>http://pbworks.com/content/edu+overview</a:t>
            </a:r>
            <a:r>
              <a:rPr lang="es-ES" sz="2000"/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s-ES" sz="2000"/>
              <a:t>    </a:t>
            </a:r>
            <a:r>
              <a:rPr lang="es-ES" sz="2000">
                <a:hlinkClick r:id="rId10"/>
              </a:rPr>
              <a:t>http://www.wikispaces.com/</a:t>
            </a:r>
            <a:endParaRPr lang="es-ES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s-ES" sz="2000"/>
              <a:t>Creación de una vitacora virtual o “Blog”: </a:t>
            </a:r>
            <a:r>
              <a:rPr lang="es-ES" sz="2000">
                <a:hlinkClick r:id="rId11"/>
              </a:rPr>
              <a:t>https://www.blogger.com/</a:t>
            </a:r>
            <a:r>
              <a:rPr lang="es-ES" sz="2000"/>
              <a:t>; </a:t>
            </a:r>
            <a:r>
              <a:rPr lang="es-ES" sz="2000">
                <a:hlinkClick r:id="rId12"/>
              </a:rPr>
              <a:t>http://edublogs.org/</a:t>
            </a:r>
            <a:endParaRPr lang="es-ES" sz="2000"/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s-ES" sz="2000"/>
              <a:t>Diagramas: </a:t>
            </a:r>
            <a:r>
              <a:rPr lang="en-US" sz="2000">
                <a:hlinkClick r:id="rId13"/>
              </a:rPr>
              <a:t>http://www.gliffy.com</a:t>
            </a:r>
            <a:r>
              <a:rPr lang="en-US" sz="2000"/>
              <a:t>; </a:t>
            </a:r>
            <a:r>
              <a:rPr lang="en-US" sz="2000">
                <a:hlinkClick r:id="rId14"/>
              </a:rPr>
              <a:t>http://bubbl.us/</a:t>
            </a:r>
            <a:endParaRPr lang="en-US" sz="200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Tirilla Cómicas: </a:t>
            </a:r>
            <a:r>
              <a:rPr lang="en-US" sz="2000">
                <a:hlinkClick r:id="rId15"/>
              </a:rPr>
              <a:t>http://www.toondoo.com/</a:t>
            </a:r>
            <a:r>
              <a:rPr lang="en-US" sz="2000"/>
              <a:t>;</a:t>
            </a:r>
            <a:endParaRPr lang="es-ES" sz="2000"/>
          </a:p>
          <a:p>
            <a:pPr eaLnBrk="1" hangingPunct="1">
              <a:spcBef>
                <a:spcPct val="0"/>
              </a:spcBef>
            </a:pPr>
            <a:r>
              <a:rPr lang="es-ES" sz="2000"/>
              <a:t>Diaspositivas en el Web (Webslides):</a:t>
            </a:r>
            <a:r>
              <a:rPr lang="en-US" sz="2000"/>
              <a:t> </a:t>
            </a:r>
            <a:r>
              <a:rPr lang="en-US" sz="2000">
                <a:hlinkClick r:id="rId16"/>
              </a:rPr>
              <a:t>http://www.cooliris.com</a:t>
            </a:r>
            <a:r>
              <a:rPr lang="en-US" sz="2000"/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s-ES" sz="2000"/>
              <a:t>    </a:t>
            </a:r>
            <a:r>
              <a:rPr lang="es-ES" sz="2000">
                <a:hlinkClick r:id="rId17"/>
              </a:rPr>
              <a:t>http://prezi.com/</a:t>
            </a:r>
            <a:r>
              <a:rPr lang="es-ES" sz="2000"/>
              <a:t>; </a:t>
            </a:r>
            <a:r>
              <a:rPr lang="es-ES" sz="2000">
                <a:hlinkClick r:id="rId18"/>
              </a:rPr>
              <a:t>http://www.slideshare.net/</a:t>
            </a:r>
            <a:r>
              <a:rPr lang="es-ES" sz="2000"/>
              <a:t>; </a:t>
            </a:r>
            <a:r>
              <a:rPr lang="es-ES" sz="2000">
                <a:hlinkClick r:id="rId19"/>
              </a:rPr>
              <a:t>http://www.vcasmo.com/</a:t>
            </a:r>
            <a:endParaRPr lang="es-ES" sz="2000"/>
          </a:p>
          <a:p>
            <a:pPr eaLnBrk="1" hangingPunct="1">
              <a:spcBef>
                <a:spcPct val="0"/>
              </a:spcBef>
            </a:pPr>
            <a:r>
              <a:rPr lang="es-ES" sz="2000"/>
              <a:t>Creación de imágenes: </a:t>
            </a:r>
            <a:r>
              <a:rPr lang="es-ES" sz="2000">
                <a:hlinkClick r:id="rId20"/>
              </a:rPr>
              <a:t>http://pixlr.com/editor/</a:t>
            </a:r>
            <a:r>
              <a:rPr lang="es-ES" sz="2000"/>
              <a:t>; </a:t>
            </a:r>
            <a:r>
              <a:rPr lang="es-ES" sz="2000">
                <a:hlinkClick r:id="rId21"/>
              </a:rPr>
              <a:t>http://inkscape.org/</a:t>
            </a:r>
            <a:r>
              <a:rPr lang="es-ES" sz="2000"/>
              <a:t>; </a:t>
            </a:r>
            <a:r>
              <a:rPr lang="es-ES" sz="2000">
                <a:hlinkClick r:id="rId22"/>
              </a:rPr>
              <a:t>http://www.flickr.com/</a:t>
            </a:r>
            <a:endParaRPr lang="es-ES" sz="2000"/>
          </a:p>
          <a:p>
            <a:pPr eaLnBrk="1" hangingPunct="1">
              <a:spcBef>
                <a:spcPct val="0"/>
              </a:spcBef>
            </a:pPr>
            <a:r>
              <a:rPr lang="es-ES" sz="2000"/>
              <a:t>Editor de videos: </a:t>
            </a:r>
            <a:r>
              <a:rPr lang="es-ES" sz="2000">
                <a:hlinkClick r:id="rId23"/>
              </a:rPr>
              <a:t>http://jaycut.com/</a:t>
            </a:r>
            <a:endParaRPr lang="es-ES" sz="2000"/>
          </a:p>
          <a:p>
            <a:pPr eaLnBrk="1" hangingPunct="1">
              <a:spcBef>
                <a:spcPct val="0"/>
              </a:spcBef>
            </a:pPr>
            <a:r>
              <a:rPr lang="es-ES" sz="2000"/>
              <a:t>Compartir videos: </a:t>
            </a:r>
            <a:r>
              <a:rPr lang="es-ES" sz="2000">
                <a:hlinkClick r:id="rId24"/>
              </a:rPr>
              <a:t>http://www.youtube.com/</a:t>
            </a:r>
            <a:r>
              <a:rPr lang="es-ES" sz="2000"/>
              <a:t>; </a:t>
            </a:r>
            <a:r>
              <a:rPr lang="es-ES" sz="2000">
                <a:hlinkClick r:id="rId25"/>
              </a:rPr>
              <a:t>http://teachertube.com/</a:t>
            </a:r>
            <a:endParaRPr lang="es-ES" sz="2000"/>
          </a:p>
          <a:p>
            <a:pPr eaLnBrk="1" hangingPunct="1">
              <a:spcBef>
                <a:spcPct val="0"/>
              </a:spcBef>
            </a:pPr>
            <a:r>
              <a:rPr lang="es-ES" sz="2000"/>
              <a:t>Crear video/animaciones de la pantalla: </a:t>
            </a:r>
            <a:r>
              <a:rPr lang="es-ES" sz="2000">
                <a:hlinkClick r:id="rId26"/>
              </a:rPr>
              <a:t>http://www.techsmith.com/jing/</a:t>
            </a:r>
            <a:r>
              <a:rPr lang="es-ES" sz="2000"/>
              <a:t>; </a:t>
            </a:r>
            <a:r>
              <a:rPr lang="es-ES" sz="2000">
                <a:hlinkClick r:id="rId26"/>
              </a:rPr>
              <a:t>http://www.techsmith.com/jing/</a:t>
            </a:r>
            <a:r>
              <a:rPr lang="es-ES" sz="2000"/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s-ES" sz="2000"/>
              <a:t>     </a:t>
            </a:r>
            <a:r>
              <a:rPr lang="es-ES" sz="2000">
                <a:hlinkClick r:id="rId27"/>
              </a:rPr>
              <a:t>http://www.debugmode.com/wink/</a:t>
            </a:r>
            <a:endParaRPr lang="es-ES" sz="200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/>
              <a:t>Creación de cuentos en video: </a:t>
            </a:r>
            <a:r>
              <a:rPr lang="es-ES" sz="2000">
                <a:hlinkClick r:id="rId28"/>
              </a:rPr>
              <a:t>http://cogdogroo.wikispaces.com/</a:t>
            </a:r>
            <a:endParaRPr lang="es-ES" sz="200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s-ES" sz="2000"/>
              <a:t>Compartir la creación de documentos: </a:t>
            </a:r>
            <a:r>
              <a:rPr lang="es-ES" sz="2000">
                <a:hlinkClick r:id="rId29"/>
              </a:rPr>
              <a:t>http://docs.google.com/</a:t>
            </a:r>
            <a:r>
              <a:rPr lang="es-ES" sz="2000"/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None/>
            </a:pPr>
            <a:r>
              <a:rPr lang="es-ES" sz="2000"/>
              <a:t>    </a:t>
            </a:r>
            <a:r>
              <a:rPr lang="es-ES" sz="2000">
                <a:hlinkClick r:id="rId30"/>
              </a:rPr>
              <a:t>https://acrobat.com/welcome.html</a:t>
            </a:r>
            <a:r>
              <a:rPr lang="es-ES" sz="2000"/>
              <a:t>; </a:t>
            </a:r>
            <a:r>
              <a:rPr lang="es-ES" sz="2000">
                <a:hlinkClick r:id="rId30"/>
              </a:rPr>
              <a:t>http://writeboard.com/</a:t>
            </a:r>
            <a:endParaRPr lang="es-ES" sz="2000"/>
          </a:p>
          <a:p>
            <a:pPr eaLnBrk="1" hangingPunct="1">
              <a:spcBef>
                <a:spcPct val="0"/>
              </a:spcBef>
            </a:pPr>
            <a:r>
              <a:rPr lang="es-ES" sz="2000"/>
              <a:t>Repositorio de archivos: </a:t>
            </a:r>
            <a:r>
              <a:rPr lang="es-ES" sz="2000">
                <a:hlinkClick r:id="rId31"/>
              </a:rPr>
              <a:t>http://www.box.net</a:t>
            </a:r>
            <a:endParaRPr lang="es-ES" sz="2000"/>
          </a:p>
          <a:p>
            <a:pPr eaLnBrk="1" hangingPunct="1">
              <a:spcBef>
                <a:spcPct val="0"/>
              </a:spcBef>
            </a:pPr>
            <a:r>
              <a:rPr lang="es-ES" sz="2000"/>
              <a:t>Podcasting: </a:t>
            </a:r>
            <a:r>
              <a:rPr lang="es-ES" sz="2000">
                <a:hlinkClick r:id="rId32"/>
              </a:rPr>
              <a:t>http://www.voxopop.com/</a:t>
            </a:r>
            <a:r>
              <a:rPr lang="es-ES" sz="2000"/>
              <a:t>; </a:t>
            </a:r>
            <a:r>
              <a:rPr lang="es-ES" sz="2000">
                <a:hlinkClick r:id="rId33"/>
              </a:rPr>
              <a:t>http://www.houndbite.com/</a:t>
            </a:r>
            <a:r>
              <a:rPr lang="es-ES" sz="2000"/>
              <a:t>; </a:t>
            </a:r>
            <a:r>
              <a:rPr lang="es-ES" sz="2000">
                <a:hlinkClick r:id="rId34"/>
              </a:rPr>
              <a:t>http://voicethread.com/</a:t>
            </a:r>
            <a:endParaRPr lang="en-US" sz="200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46343A-20F6-4D76-B21B-EC90E0D580D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lowchart: Summing Junction 15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 txBox="1">
            <a:spLocks noGrp="1"/>
          </p:cNvSpPr>
          <p:nvPr/>
        </p:nvSpPr>
        <p:spPr bwMode="auto">
          <a:xfrm>
            <a:off x="1219200" y="6248400"/>
            <a:ext cx="1676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s-PR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339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s-PR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7772400" y="6248400"/>
            <a:ext cx="990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F11AC14D-02E3-471A-B8B7-0170F90FEEA0}" type="slidenum">
              <a:rPr lang="en-US" sz="1200" b="1">
                <a:solidFill>
                  <a:srgbClr val="FFFF00"/>
                </a:solidFill>
                <a:latin typeface="+mn-lt"/>
              </a:rPr>
              <a:pPr algn="r">
                <a:defRPr/>
              </a:pPr>
              <a:t>13</a:t>
            </a:fld>
            <a:endParaRPr lang="en-US" sz="1200" b="1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3797" name="Title 14"/>
          <p:cNvSpPr>
            <a:spLocks noGrp="1"/>
          </p:cNvSpPr>
          <p:nvPr>
            <p:ph type="title" idx="4294967295"/>
          </p:nvPr>
        </p:nvSpPr>
        <p:spPr>
          <a:xfrm>
            <a:off x="304800" y="914400"/>
            <a:ext cx="8305800" cy="4572000"/>
          </a:xfrm>
        </p:spPr>
        <p:txBody>
          <a:bodyPr/>
          <a:lstStyle/>
          <a:p>
            <a:pPr eaLnBrk="1" hangingPunct="1"/>
            <a:r>
              <a:rPr sz="7200"/>
              <a:t>EVALUACIÓN</a:t>
            </a:r>
            <a:br>
              <a:rPr sz="7200"/>
            </a:br>
            <a:r>
              <a:rPr sz="7200"/>
              <a:t>DE APLICACIONES</a:t>
            </a:r>
            <a:br>
              <a:rPr sz="7200"/>
            </a:br>
            <a:r>
              <a:rPr sz="7200"/>
              <a:t>EDUCATIVAS</a:t>
            </a:r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543800" y="635508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>
          <a:xfrm>
            <a:off x="7879080" y="635508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z="4000"/>
              <a:t>EVALUACIÓN DE APLICACIONES EDUCATIVAS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/>
              <a:t>Resultados de la evaluación de programas educativos que atañe a su especialidad como maestro</a:t>
            </a:r>
            <a:endParaRPr lang="en-US"/>
          </a:p>
          <a:p>
            <a:pPr eaLnBrk="1" hangingPunct="1"/>
            <a:r>
              <a:rPr lang="es-ES"/>
              <a:t>Referencias o Sitios Web donde se bajaron los programas:</a:t>
            </a:r>
          </a:p>
          <a:p>
            <a:pPr lvl="1" eaLnBrk="1" hangingPunct="1"/>
            <a:r>
              <a:rPr lang="es-ES"/>
              <a:t>Sitio Web 1</a:t>
            </a:r>
          </a:p>
          <a:p>
            <a:pPr lvl="1" eaLnBrk="1" hangingPunct="1"/>
            <a:r>
              <a:rPr lang="es-ES"/>
              <a:t>Sitio Web 2</a:t>
            </a:r>
            <a:endParaRPr lang="en-US"/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B02447-ADA2-4455-A55C-6446A9928B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  <p:pic>
        <p:nvPicPr>
          <p:cNvPr id="7" name="Enya - Sail Away.mp3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ction Button: Forward or Next 7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Return 9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eginning 10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Back or Previous 11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Action Button: End 12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Flowchart: Summing Junction 14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6" showWhenStopped="0">
                <p:cTn id="7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t>VIDEO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81EB02-7320-41CE-A68E-23819C36EE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lowchart: Summing Junction 15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Tim O_#39;Reilly on What is Web 2.0_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2"/>
          </p:nvPr>
        </p:nvPicPr>
        <p:blipFill>
          <a:blip r:embed="rId4"/>
          <a:srcRect/>
          <a:stretch>
            <a:fillRect/>
          </a:stretch>
        </p:blipFill>
        <p:spPr>
          <a:xfrm>
            <a:off x="1371600" y="1219200"/>
            <a:ext cx="6553200" cy="4914900"/>
          </a:xfrm>
        </p:spPr>
      </p:pic>
    </p:spTree>
    <p:custDataLst>
      <p:tags r:id="rId1"/>
    </p:custData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835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t>SITIOS WEB/ENLACES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s-ES">
                <a:hlinkClick r:id="rId4"/>
              </a:rPr>
              <a:t>Herramientas Web 2.0 para la Formación</a:t>
            </a:r>
            <a:endParaRPr lang="en-US"/>
          </a:p>
          <a:p>
            <a:pPr eaLnBrk="1" hangingPunct="1"/>
            <a:r>
              <a:rPr lang="es-ES">
                <a:hlinkClick r:id="rId5"/>
              </a:rPr>
              <a:t>La Web 2.0 y sus aplicaciones didácticas</a:t>
            </a:r>
            <a:endParaRPr lang="es-ES">
              <a:hlinkClick r:id="rId6"/>
            </a:endParaRPr>
          </a:p>
          <a:p>
            <a:pPr eaLnBrk="1" hangingPunct="1"/>
            <a:r>
              <a:rPr lang="es-ES">
                <a:hlinkClick r:id="rId6"/>
              </a:rPr>
              <a:t>Uso educativo de las aplicaciones Web 2.0</a:t>
            </a:r>
            <a:endParaRPr lang="en-US"/>
          </a:p>
          <a:p>
            <a:pPr eaLnBrk="1" hangingPunct="1"/>
            <a:r>
              <a:rPr lang="en-US"/>
              <a:t>Página de planes diarios en internet</a:t>
            </a:r>
          </a:p>
        </p:txBody>
      </p:sp>
      <p:sp>
        <p:nvSpPr>
          <p:cNvPr id="17412" name="Date Placeholder 3"/>
          <p:cNvSpPr txBox="1">
            <a:spLocks noGrp="1"/>
          </p:cNvSpPr>
          <p:nvPr/>
        </p:nvSpPr>
        <p:spPr bwMode="auto">
          <a:xfrm>
            <a:off x="1219200" y="6248400"/>
            <a:ext cx="1676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s-PR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413" name="Footer Placeholder 4"/>
          <p:cNvSpPr txBox="1">
            <a:spLocks noGrp="1"/>
          </p:cNvSpPr>
          <p:nvPr/>
        </p:nvSpPr>
        <p:spPr bwMode="auto">
          <a:xfrm>
            <a:off x="3124200" y="6248400"/>
            <a:ext cx="2895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s-PR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414" name="Slide Number Placeholder 5"/>
          <p:cNvSpPr txBox="1">
            <a:spLocks noGrp="1"/>
          </p:cNvSpPr>
          <p:nvPr/>
        </p:nvSpPr>
        <p:spPr bwMode="auto">
          <a:xfrm>
            <a:off x="7772400" y="6248400"/>
            <a:ext cx="990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394F6A8C-0651-4ACF-8F93-8744125F0A30}" type="slidenum">
              <a:rPr lang="en-US" sz="1200" b="1">
                <a:solidFill>
                  <a:srgbClr val="FFFF00"/>
                </a:solidFill>
                <a:latin typeface="+mn-lt"/>
              </a:rPr>
              <a:pPr algn="r">
                <a:defRPr/>
              </a:pPr>
              <a:t>16</a:t>
            </a:fld>
            <a:endParaRPr lang="en-US" sz="1200" b="1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7" name="Enya - Sail Away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ction Button: Forward or Next 7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Home 8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Return 9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eginning 10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Back or Previous 11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Action Button: End 12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Action Button: Custom 13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Flowchart: Summing Junction 14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6" showWhenStopped="0">
                <p:cTn id="7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839200" cy="1143000"/>
          </a:xfrm>
        </p:spPr>
        <p:txBody>
          <a:bodyPr/>
          <a:lstStyle/>
          <a:p>
            <a:pPr eaLnBrk="1" hangingPunct="1"/>
            <a:r>
              <a:t>REFLEXIÓN FINAL/GENERAL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s-ES" sz="3400"/>
              <a:t>Una característica de este portafolio que particularmente me gusta es:  </a:t>
            </a:r>
            <a:br>
              <a:rPr lang="es-ES" sz="3400"/>
            </a:br>
            <a:endParaRPr lang="es-ES" sz="34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s-ES" sz="3400"/>
              <a:t>	El cuento fue una de las cosas que mas me gusto.</a:t>
            </a:r>
          </a:p>
          <a:p>
            <a:pPr eaLnBrk="1" hangingPunct="1">
              <a:lnSpc>
                <a:spcPct val="80000"/>
              </a:lnSpc>
            </a:pPr>
            <a:endParaRPr lang="es-ES" sz="3400"/>
          </a:p>
          <a:p>
            <a:pPr eaLnBrk="1" hangingPunct="1">
              <a:lnSpc>
                <a:spcPct val="80000"/>
              </a:lnSpc>
            </a:pPr>
            <a:r>
              <a:rPr lang="es-ES" sz="3400"/>
              <a:t>En este portafolio veo evidencia de mejoría en:  </a:t>
            </a:r>
            <a:br>
              <a:rPr lang="es-ES" sz="3400"/>
            </a:br>
            <a:endParaRPr lang="es-ES" sz="3400"/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s-ES" sz="3400"/>
              <a:t>    Pienso que si he mejorado en algunas cositas, que no sabia.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s-ES" sz="3400"/>
          </a:p>
          <a:p>
            <a:pPr eaLnBrk="1" hangingPunct="1">
              <a:lnSpc>
                <a:spcPct val="80000"/>
              </a:lnSpc>
            </a:pPr>
            <a:endParaRPr lang="en-US" sz="3400"/>
          </a:p>
        </p:txBody>
      </p:sp>
      <p:sp>
        <p:nvSpPr>
          <p:cNvPr id="18436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749378-B6DF-4E76-9299-907F54950F2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lowchart: Summing Junction 13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304800" y="1524000"/>
            <a:ext cx="8458200" cy="1143000"/>
          </a:xfrm>
        </p:spPr>
        <p:txBody>
          <a:bodyPr/>
          <a:lstStyle/>
          <a:p>
            <a:pPr eaLnBrk="1" hangingPunct="1"/>
            <a:r>
              <a:rPr sz="2600"/>
              <a:t>¿Estas seguro que deseas salir de este portafolio?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7EA836-528D-41F7-8BA3-7418EA4CC2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  <p:sp>
        <p:nvSpPr>
          <p:cNvPr id="7" name="Action Button: Custom 6">
            <a:hlinkClick r:id="" action="ppaction://hlinkshowjump?jump=endshow" highlightClick="1"/>
          </p:cNvPr>
          <p:cNvSpPr/>
          <p:nvPr/>
        </p:nvSpPr>
        <p:spPr>
          <a:xfrm>
            <a:off x="2590800" y="3048000"/>
            <a:ext cx="1216152" cy="1216152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 err="1"/>
              <a:t>Sí</a:t>
            </a:r>
            <a:endParaRPr lang="en-US" sz="6000" dirty="0"/>
          </a:p>
        </p:txBody>
      </p:sp>
      <p:sp>
        <p:nvSpPr>
          <p:cNvPr id="8" name="Action Button: Custom 7">
            <a:hlinkClick r:id="" action="ppaction://hlinkshowjump?jump=lastslideviewed" highlightClick="1"/>
          </p:cNvPr>
          <p:cNvSpPr/>
          <p:nvPr/>
        </p:nvSpPr>
        <p:spPr>
          <a:xfrm>
            <a:off x="4727448" y="3048000"/>
            <a:ext cx="1216152" cy="121920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/>
              <a:t>No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sz="4000"/>
              <a:t>TABLA DE CONTENIDO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900">
                <a:hlinkClick r:id="rId3" action="ppaction://hlinksldjump"/>
              </a:rPr>
              <a:t>Introducción</a:t>
            </a:r>
            <a:endParaRPr lang="en-US" sz="2900"/>
          </a:p>
          <a:p>
            <a:pPr eaLnBrk="1" hangingPunct="1">
              <a:spcBef>
                <a:spcPct val="0"/>
              </a:spcBef>
            </a:pPr>
            <a:r>
              <a:rPr lang="en-US" sz="2900">
                <a:hlinkClick r:id="rId4" action="ppaction://hlinksldjump"/>
              </a:rPr>
              <a:t>Metas y Objetivos</a:t>
            </a:r>
            <a:endParaRPr lang="en-US" sz="290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900">
                <a:hlinkClick r:id="rId5" action="ppaction://hlinksldjump"/>
              </a:rPr>
              <a:t>MS Office:</a:t>
            </a:r>
            <a:endParaRPr lang="en-US" sz="2900"/>
          </a:p>
          <a:p>
            <a:pPr lvl="1" eaLnBrk="1" hangingPunct="1">
              <a:spcBef>
                <a:spcPct val="0"/>
              </a:spcBef>
            </a:pPr>
            <a:r>
              <a:rPr lang="en-US" sz="2900">
                <a:hlinkClick r:id="rId6" action="ppaction://hlinksldjump"/>
              </a:rPr>
              <a:t>MS Word</a:t>
            </a:r>
            <a:endParaRPr lang="en-US" sz="2900"/>
          </a:p>
          <a:p>
            <a:pPr lvl="1" eaLnBrk="1" hangingPunct="1">
              <a:spcBef>
                <a:spcPct val="0"/>
              </a:spcBef>
            </a:pPr>
            <a:r>
              <a:rPr lang="en-US" sz="2900">
                <a:hlinkClick r:id="rId7" action="ppaction://hlinksldjump"/>
              </a:rPr>
              <a:t>MS Excel</a:t>
            </a:r>
            <a:endParaRPr lang="en-US" sz="2900"/>
          </a:p>
          <a:p>
            <a:pPr lvl="1" eaLnBrk="1" hangingPunct="1">
              <a:spcBef>
                <a:spcPct val="0"/>
              </a:spcBef>
            </a:pPr>
            <a:r>
              <a:rPr lang="en-US" sz="2900">
                <a:hlinkClick r:id="rId8" action="ppaction://hlinksldjump"/>
              </a:rPr>
              <a:t>MS Access</a:t>
            </a:r>
            <a:endParaRPr lang="en-US" sz="2900"/>
          </a:p>
          <a:p>
            <a:pPr lvl="1" eaLnBrk="1" hangingPunct="1">
              <a:spcBef>
                <a:spcPct val="0"/>
              </a:spcBef>
            </a:pPr>
            <a:r>
              <a:rPr lang="en-US" sz="2900">
                <a:hlinkClick r:id="rId9" action="ppaction://hlinksldjump"/>
              </a:rPr>
              <a:t>MS Power Point</a:t>
            </a:r>
            <a:endParaRPr lang="en-US" sz="290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900">
                <a:hlinkClick r:id="rId10" action="ppaction://hlinksldjump"/>
              </a:rPr>
              <a:t>Herramientas Educativas del Web 2.0</a:t>
            </a:r>
            <a:endParaRPr lang="en-US" sz="290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900">
                <a:hlinkClick r:id="rId11" action="ppaction://hlinksldjump"/>
              </a:rPr>
              <a:t>Evaluación de Aplicaciones Educativas</a:t>
            </a:r>
            <a:endParaRPr lang="en-US" sz="2900"/>
          </a:p>
          <a:p>
            <a:pPr eaLnBrk="1" hangingPunct="1">
              <a:spcBef>
                <a:spcPct val="0"/>
              </a:spcBef>
            </a:pPr>
            <a:r>
              <a:rPr lang="en-US" sz="2900">
                <a:hlinkClick r:id="rId12" action="ppaction://hlinksldjump"/>
              </a:rPr>
              <a:t>Video </a:t>
            </a:r>
            <a:r>
              <a:rPr lang="en-US" sz="2900"/>
              <a:t>(relacionado con el tema del plan diario)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900">
                <a:hlinkClick r:id="rId13" action="ppaction://hlinksldjump"/>
              </a:rPr>
              <a:t>Sitios Web o Enlaces de la Internet/Web</a:t>
            </a:r>
            <a:r>
              <a:rPr lang="en-US" sz="2900"/>
              <a:t> </a:t>
            </a: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Font typeface="Arial" charset="0"/>
              <a:buNone/>
            </a:pPr>
            <a:r>
              <a:rPr lang="en-US" sz="2900"/>
              <a:t>   (asociado con el tema principal del plan diario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900">
                <a:hlinkClick r:id="rId14" action="ppaction://hlinksldjump"/>
              </a:rPr>
              <a:t>Reflexión Final/General</a:t>
            </a:r>
            <a:endParaRPr lang="en-US" sz="290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30EC74-26FC-402E-BEDB-D67E32BFDB0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lowchart: Summing Junction 15">
            <a:hlinkClick r:id="rId15" action="ppaction://hlinksldjump"/>
          </p:cNvPr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t>INTRODUCCIÓN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s-ES" sz="3600"/>
              <a:t>        Este es mi portafolio digital para la clase de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s-ES" sz="3600"/>
              <a:t>Educ 2060, el consiste de una diversidad de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s-ES" sz="3600"/>
              <a:t>ejercicios de práctica realizados en el curso.  Tales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s-ES" sz="3600"/>
              <a:t>Actividades incluyen trabajos que se llevar a cabo en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s-ES" sz="3600"/>
              <a:t>el paquete de MS Office y el uso de las herramientas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s-ES" sz="3600"/>
              <a:t>del Web 2 disponibles para los maestro,  Al final de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s-ES" sz="3600"/>
              <a:t>Este Portafolio, se expone la reflexión general de lo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s-ES" sz="3600"/>
              <a:t>aprendido en clase. </a:t>
            </a:r>
          </a:p>
        </p:txBody>
      </p:sp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0A71B5-B9A5-46E4-9124-880FA78EFB9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lowchart: Summing Junction 13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t>METAS Y OBJETIVOS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575"/>
              </a:spcBef>
              <a:buFont typeface="Arial" charset="0"/>
              <a:buNone/>
            </a:pPr>
            <a:r>
              <a:rPr lang="es-ES" sz="3600"/>
              <a:t>        Al finalizar el curso de Educ 2060 espero</a:t>
            </a:r>
          </a:p>
          <a:p>
            <a:pPr eaLnBrk="1" hangingPunct="1">
              <a:lnSpc>
                <a:spcPct val="40000"/>
              </a:lnSpc>
              <a:spcBef>
                <a:spcPts val="575"/>
              </a:spcBef>
              <a:buFont typeface="Arial" charset="0"/>
              <a:buNone/>
            </a:pPr>
            <a:r>
              <a:rPr lang="es-ES" sz="3600"/>
              <a:t>aprender:</a:t>
            </a:r>
          </a:p>
          <a:p>
            <a:pPr eaLnBrk="1" hangingPunct="1">
              <a:lnSpc>
                <a:spcPct val="80000"/>
              </a:lnSpc>
              <a:spcBef>
                <a:spcPts val="575"/>
              </a:spcBef>
            </a:pPr>
            <a:r>
              <a:rPr lang="es-ES" sz="3600"/>
              <a:t>Preparar documentos y exámenes en MS Word.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s-ES" sz="3600"/>
              <a:t>Crear un registro electrónico en MS Excel.</a:t>
            </a:r>
          </a:p>
          <a:p>
            <a:pPr eaLnBrk="1" hangingPunct="1">
              <a:lnSpc>
                <a:spcPct val="80000"/>
              </a:lnSpc>
              <a:spcBef>
                <a:spcPts val="575"/>
              </a:spcBef>
            </a:pPr>
            <a:r>
              <a:rPr lang="es-ES" sz="3600"/>
              <a:t>Desarrollar una presentación electrónica en MS Power Point.</a:t>
            </a:r>
          </a:p>
          <a:p>
            <a:pPr eaLnBrk="1" hangingPunct="1">
              <a:lnSpc>
                <a:spcPct val="80000"/>
              </a:lnSpc>
              <a:spcBef>
                <a:spcPts val="575"/>
              </a:spcBef>
            </a:pPr>
            <a:r>
              <a:rPr lang="es-ES" sz="3600"/>
              <a:t>Preparar una base de datos de un listado de estudiantes en MS Access</a:t>
            </a:r>
          </a:p>
          <a:p>
            <a:pPr eaLnBrk="1" hangingPunct="1">
              <a:lnSpc>
                <a:spcPct val="80000"/>
              </a:lnSpc>
              <a:spcBef>
                <a:spcPts val="575"/>
              </a:spcBef>
            </a:pPr>
            <a:r>
              <a:rPr lang="es-ES" sz="3600"/>
              <a:t>Aplicar las herramientas disponibles en el Web 2</a:t>
            </a:r>
          </a:p>
          <a:p>
            <a:pPr eaLnBrk="1" hangingPunct="1">
              <a:lnSpc>
                <a:spcPct val="80000"/>
              </a:lnSpc>
              <a:spcBef>
                <a:spcPts val="575"/>
              </a:spcBef>
            </a:pPr>
            <a:r>
              <a:rPr lang="es-ES" sz="3600"/>
              <a:t>Evaluar aplicaciones/software educativos</a:t>
            </a:r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0DF5A6-4FB6-4D2B-8628-6E98966C2EF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Action Button: Custom 12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Flowchart: Summing Junction 13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02D366-1603-4259-8F36-00CBD9DD12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  <p:sp>
        <p:nvSpPr>
          <p:cNvPr id="8197" name="Title 14"/>
          <p:cNvSpPr>
            <a:spLocks noGrp="1"/>
          </p:cNvSpPr>
          <p:nvPr>
            <p:ph type="title"/>
          </p:nvPr>
        </p:nvSpPr>
        <p:spPr>
          <a:xfrm>
            <a:off x="304800" y="2590800"/>
            <a:ext cx="8229600" cy="1143000"/>
          </a:xfrm>
        </p:spPr>
        <p:txBody>
          <a:bodyPr/>
          <a:lstStyle/>
          <a:p>
            <a:pPr eaLnBrk="1" hangingPunct="1"/>
            <a:r>
              <a:rPr sz="7200"/>
              <a:t>MS OFFICE</a:t>
            </a:r>
          </a:p>
        </p:txBody>
      </p:sp>
      <p:sp>
        <p:nvSpPr>
          <p:cNvPr id="17" name="Action Button: Forward or Next 1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543800" y="635508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>
          <a:xfrm>
            <a:off x="7879080" y="635508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t>MS OFFICE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4800">
                <a:hlinkClick r:id="rId3" action="ppaction://hlinksldjump"/>
              </a:rPr>
              <a:t>MS Word</a:t>
            </a:r>
            <a:endParaRPr lang="en-US" sz="4800"/>
          </a:p>
          <a:p>
            <a:pPr eaLnBrk="1" hangingPunct="1">
              <a:spcBef>
                <a:spcPct val="0"/>
              </a:spcBef>
            </a:pPr>
            <a:r>
              <a:rPr lang="en-US" sz="4800">
                <a:hlinkClick r:id="rId4" action="ppaction://hlinksldjump"/>
              </a:rPr>
              <a:t>MS Excel</a:t>
            </a:r>
            <a:endParaRPr lang="en-US" sz="4800"/>
          </a:p>
          <a:p>
            <a:pPr eaLnBrk="1" hangingPunct="1">
              <a:spcBef>
                <a:spcPct val="0"/>
              </a:spcBef>
            </a:pPr>
            <a:r>
              <a:rPr lang="en-US" sz="4800">
                <a:hlinkClick r:id="rId5" action="ppaction://hlinksldjump"/>
              </a:rPr>
              <a:t>MS Aceess</a:t>
            </a:r>
            <a:endParaRPr lang="en-US" sz="4800"/>
          </a:p>
          <a:p>
            <a:pPr eaLnBrk="1" hangingPunct="1">
              <a:spcBef>
                <a:spcPct val="0"/>
              </a:spcBef>
            </a:pPr>
            <a:r>
              <a:rPr lang="en-US" sz="4800">
                <a:hlinkClick r:id="rId6" action="ppaction://hlinksldjump"/>
              </a:rPr>
              <a:t>MS Power Point</a:t>
            </a:r>
            <a:endParaRPr lang="en-US" sz="4800"/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BDA89B-C786-4BA5-ADD5-F0AD3677549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lowchart: Summing Junction 15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t>MS WORD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900">
                <a:hlinkClick r:id="rId3" action="ppaction://hlinkfile"/>
              </a:rPr>
              <a:t>Plan de Unidad</a:t>
            </a:r>
            <a:endParaRPr lang="en-US" sz="2900"/>
          </a:p>
          <a:p>
            <a:pPr eaLnBrk="1" hangingPunct="1">
              <a:spcBef>
                <a:spcPct val="0"/>
              </a:spcBef>
            </a:pPr>
            <a:r>
              <a:rPr lang="en-US" sz="2900">
                <a:hlinkClick r:id="rId3" action="ppaction://hlinkfile"/>
              </a:rPr>
              <a:t>Plan Diario</a:t>
            </a:r>
            <a:endParaRPr lang="en-US" sz="2900"/>
          </a:p>
          <a:p>
            <a:pPr eaLnBrk="1" hangingPunct="1">
              <a:spcBef>
                <a:spcPct val="0"/>
              </a:spcBef>
            </a:pPr>
            <a:r>
              <a:rPr lang="en-US" sz="2900"/>
              <a:t>Examen (vinculado con el tópico de su plan diario)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Carta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Memorando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Hoja de suelta de propaganda, letrero, “flyer” o “poster”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Boletín o “newsletter”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Mapa Conceptual (diagrama de flujo) u organizador gráfico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charset="0"/>
              <a:buNone/>
            </a:pPr>
            <a:r>
              <a:rPr lang="en-US" sz="2900"/>
              <a:t>    (relacionado con el tópico del plan diario)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Calendario  (12 meses, con foto en la parte superior)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Opúsculo (broshure)</a:t>
            </a: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B4A8D0-D8F1-41ED-963E-10B785BD389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lowchart: Summing Junction 15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t>MS EXCEL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900"/>
              <a:t>Registro electrónico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Hoja de Asistencia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Palabragrama o sopas de letras</a:t>
            </a:r>
          </a:p>
          <a:p>
            <a:pPr eaLnBrk="1" hangingPunct="1">
              <a:spcBef>
                <a:spcPct val="0"/>
              </a:spcBef>
            </a:pPr>
            <a:r>
              <a:rPr lang="en-US" sz="2900"/>
              <a:t>Sudoku</a:t>
            </a: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3E01B7-7AD2-47B6-8FFD-6C394E32DF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lowchart: Summing Junction 15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t>MS ACCESS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900">
                <a:hlinkClick r:id="rId3" action="ppaction://hlinkfile"/>
              </a:rPr>
              <a:t>Banco de datos de estudiantes</a:t>
            </a:r>
            <a:endParaRPr lang="en-US" sz="2900"/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PR" dirty="0"/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49D957-27ED-4E5C-8BDB-1298BE44CAD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>
            <a:spLocks noChangeAspect="1"/>
          </p:cNvSpPr>
          <p:nvPr/>
        </p:nvSpPr>
        <p:spPr>
          <a:xfrm>
            <a:off x="7269480" y="6324600"/>
            <a:ext cx="274320" cy="274320"/>
          </a:xfrm>
          <a:prstGeom prst="actionButtonForwardNex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Action Button: Home 7">
            <a:hlinkClick r:id="" action="ppaction://hlinkshowjump?jump=firstslide" highlightClick="1"/>
          </p:cNvPr>
          <p:cNvSpPr/>
          <p:nvPr/>
        </p:nvSpPr>
        <p:spPr>
          <a:xfrm>
            <a:off x="6050280" y="6324600"/>
            <a:ext cx="274320" cy="27432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Action Button: Return 8">
            <a:hlinkClick r:id="" action="ppaction://hlinkshowjump?jump=lastslideviewed" highlightClick="1"/>
          </p:cNvPr>
          <p:cNvSpPr/>
          <p:nvPr/>
        </p:nvSpPr>
        <p:spPr>
          <a:xfrm>
            <a:off x="6355080" y="6324600"/>
            <a:ext cx="274320" cy="274320"/>
          </a:xfrm>
          <a:prstGeom prst="actionButtonRetur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/>
        </p:nvSpPr>
        <p:spPr>
          <a:xfrm>
            <a:off x="6659880" y="6324600"/>
            <a:ext cx="274320" cy="274320"/>
          </a:xfrm>
          <a:prstGeom prst="actionButtonBeginning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Action Button: Back or Previous 10">
            <a:hlinkClick r:id="" action="ppaction://hlinkshowjump?jump=previousslide" highlightClick="1"/>
          </p:cNvPr>
          <p:cNvSpPr/>
          <p:nvPr/>
        </p:nvSpPr>
        <p:spPr>
          <a:xfrm>
            <a:off x="6964680" y="6324600"/>
            <a:ext cx="274320" cy="274320"/>
          </a:xfrm>
          <a:prstGeom prst="actionButtonBackPreviou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Action Button: End 11">
            <a:hlinkClick r:id="" action="ppaction://hlinkshowjump?jump=lastslide" highlightClick="1"/>
          </p:cNvPr>
          <p:cNvSpPr/>
          <p:nvPr/>
        </p:nvSpPr>
        <p:spPr>
          <a:xfrm>
            <a:off x="7574280" y="6324600"/>
            <a:ext cx="274320" cy="274320"/>
          </a:xfrm>
          <a:prstGeom prst="actionButtonEn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Action Button: Custom 14">
            <a:hlinkClick r:id="" action="ppaction://noaction" highlightClick="1"/>
          </p:cNvPr>
          <p:cNvSpPr/>
          <p:nvPr/>
        </p:nvSpPr>
        <p:spPr>
          <a:xfrm>
            <a:off x="7879080" y="6324600"/>
            <a:ext cx="274320" cy="274320"/>
          </a:xfrm>
          <a:prstGeom prst="actionButtonBlank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Flowchart: Summing Junction 15"/>
          <p:cNvSpPr/>
          <p:nvPr/>
        </p:nvSpPr>
        <p:spPr>
          <a:xfrm>
            <a:off x="7879080" y="6324600"/>
            <a:ext cx="274320" cy="274320"/>
          </a:xfrm>
          <a:prstGeom prst="flowChartSummingJunction">
            <a:avLst/>
          </a:prstGeom>
          <a:ln w="19050">
            <a:solidFill>
              <a:srgbClr val="527327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>
    <p:zoom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0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20"/>
  <p:tag name="CUSTOMGRIDBACKCOLOR" val="-2830136"/>
  <p:tag name="DISPLAYDEVICENUMBER" val="True"/>
  <p:tag name="POLLINGCYCLE" val="2"/>
  <p:tag name="ALLOWUSERFEEDBACK" val="True"/>
  <p:tag name="ADVANCEDSETTINGSVIEW" val="False"/>
  <p:tag name="PRRESPONSE2" val="9"/>
  <p:tag name="PRRESPONSE9" val="2"/>
  <p:tag name="SAVECSVWITHSESSION" val="Tru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20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  <p:tag name="POWERPOINTVERSION" val="14.0"/>
  <p:tag name="INCLUDESESSION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CS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SC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C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66FF66"/>
        </a:hlink>
        <a:folHlink>
          <a:srgbClr val="FFFF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2_CSC 2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66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888</Words>
  <Application>Microsoft Office PowerPoint</Application>
  <PresentationFormat>On-screen Show (4:3)</PresentationFormat>
  <Paragraphs>127</Paragraphs>
  <Slides>18</Slides>
  <Notes>1</Notes>
  <HiddenSlides>0</HiddenSlides>
  <MMClips>4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Brush Script MT</vt:lpstr>
      <vt:lpstr>Calibri</vt:lpstr>
      <vt:lpstr>Comic Sans MS</vt:lpstr>
      <vt:lpstr>Lucida Calligraphy</vt:lpstr>
      <vt:lpstr>CSC</vt:lpstr>
      <vt:lpstr>PORTAFOLIO DIGITAL: EDUC-2060: Uso de la Tecnología en la Educación Prof. Edgar Lopategui Corsino</vt:lpstr>
      <vt:lpstr>TABLA DE CONTENIDO</vt:lpstr>
      <vt:lpstr>INTRODUCCIÓN</vt:lpstr>
      <vt:lpstr>METAS Y OBJETIVOS</vt:lpstr>
      <vt:lpstr>MS OFFICE</vt:lpstr>
      <vt:lpstr>MS OFFICE</vt:lpstr>
      <vt:lpstr>MS WORD</vt:lpstr>
      <vt:lpstr>MS EXCEL</vt:lpstr>
      <vt:lpstr>MS ACCESS</vt:lpstr>
      <vt:lpstr>MS POWER POINT</vt:lpstr>
      <vt:lpstr>HERRAMIENTASEDUCATIVAS DEL WEB 2.0</vt:lpstr>
      <vt:lpstr>HERRAMIENTAS WEB 2.0</vt:lpstr>
      <vt:lpstr>EVALUACIÓN DE APLICACIONES EDUCATIVAS</vt:lpstr>
      <vt:lpstr>EVALUACIÓN DE APLICACIONES EDUCATIVAS</vt:lpstr>
      <vt:lpstr>VIDEO</vt:lpstr>
      <vt:lpstr>SITIOS WEB/ENLACES</vt:lpstr>
      <vt:lpstr>REFLEXIÓN FINAL/GENERAL</vt:lpstr>
      <vt:lpstr>¿Estas seguro que deseas salir de este portafolio?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PORTAFOLIO DIGITAL: EDUC-2060: Uso de la Tecnología en la Educación Prof. Edgar Lopategui Corsino</dc:title>
  <cp:lastModifiedBy>Edgar Lopategui Corsino</cp:lastModifiedBy>
  <cp:revision>95</cp:revision>
  <dcterms:modified xsi:type="dcterms:W3CDTF">2025-02-27T20:16:48Z</dcterms:modified>
</cp:coreProperties>
</file>